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73" r:id="rId4"/>
    <p:sldId id="296" r:id="rId5"/>
    <p:sldId id="272" r:id="rId6"/>
    <p:sldId id="297" r:id="rId7"/>
    <p:sldId id="301" r:id="rId8"/>
    <p:sldId id="274" r:id="rId9"/>
    <p:sldId id="276" r:id="rId10"/>
    <p:sldId id="299" r:id="rId11"/>
    <p:sldId id="277" r:id="rId12"/>
    <p:sldId id="278" r:id="rId13"/>
    <p:sldId id="279" r:id="rId14"/>
    <p:sldId id="280" r:id="rId15"/>
    <p:sldId id="300" r:id="rId16"/>
    <p:sldId id="281" r:id="rId17"/>
    <p:sldId id="289" r:id="rId18"/>
    <p:sldId id="285" r:id="rId19"/>
    <p:sldId id="286" r:id="rId20"/>
    <p:sldId id="294" r:id="rId2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8"/>
    <p:restoredTop sz="94544"/>
  </p:normalViewPr>
  <p:slideViewPr>
    <p:cSldViewPr snapToGrid="0" snapToObjects="1">
      <p:cViewPr>
        <p:scale>
          <a:sx n="111" d="100"/>
          <a:sy n="111" d="100"/>
        </p:scale>
        <p:origin x="1080" y="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1091E-FDCD-4145-A679-1F1A90C0D88A}" type="datetimeFigureOut">
              <a:rPr lang="en-US" smtClean="0"/>
              <a:t>8/17/17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01AB7-2BE7-BC40-9295-2DB9D2C59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00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01EC3-0FB3-424E-9D2A-A8BF9B5BD2FE}" type="datetimeFigureOut">
              <a:rPr lang="en-US" smtClean="0"/>
              <a:t>8/17/17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E5D23-4290-1E4F-BA55-6527BFB90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4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56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64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95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94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5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49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93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63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network with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9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79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2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3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6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model picture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05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23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smtClean="0"/>
              <a:t>be simplified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2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81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5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3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4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5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0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9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7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0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7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5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 smtClean="0"/>
              <a:t>ICNNs: Amos, Xu, and Kolter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F813B43C-900A-1C44-BF45-66CB67BC6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2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accent1">
              <a:lumMod val="75000"/>
            </a:schemeClr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0" indent="0" algn="l" defTabSz="457200" rtl="0" eaLnBrk="1" latinLnBrk="0" hangingPunct="1">
        <a:spcBef>
          <a:spcPts val="2800"/>
        </a:spcBef>
        <a:buFontTx/>
        <a:buNone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914400" indent="0" algn="l" defTabSz="457200" rtl="0" eaLnBrk="1" latinLnBrk="0" hangingPunct="1">
        <a:spcBef>
          <a:spcPct val="20000"/>
        </a:spcBef>
        <a:buFont typeface="Lucida Grande"/>
        <a:buNone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6.emf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6.em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5.png"/><Relationship Id="rId5" Type="http://schemas.openxmlformats.org/officeDocument/2006/relationships/image" Target="../media/image6.emf"/><Relationship Id="rId6" Type="http://schemas.openxmlformats.org/officeDocument/2006/relationships/image" Target="../media/image23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github.com/locuslab/icn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Convex Neural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143001"/>
          </a:xfrm>
        </p:spPr>
        <p:txBody>
          <a:bodyPr>
            <a:normAutofit/>
          </a:bodyPr>
          <a:lstStyle/>
          <a:p>
            <a:r>
              <a:rPr lang="en-US" b="1" dirty="0" smtClean="0"/>
              <a:t>Brandon Amos</a:t>
            </a: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dirty="0" smtClean="0"/>
              <a:t>Lei Xu*    J. Zico Kolter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Carnegie Mellon University</a:t>
            </a:r>
            <a:br>
              <a:rPr lang="en-US" dirty="0" smtClean="0"/>
            </a:br>
            <a:r>
              <a:rPr lang="en-US" dirty="0" smtClean="0"/>
              <a:t>School of Computer Science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0613" y="4855423"/>
            <a:ext cx="4042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*Tsinghua University, work done while at CMU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3807" y="6488668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ICML 2017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8" y="1600200"/>
            <a:ext cx="7718612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Our </a:t>
            </a:r>
            <a:r>
              <a:rPr lang="en-US" dirty="0" smtClean="0"/>
              <a:t>Contribution</a:t>
            </a:r>
            <a:r>
              <a:rPr lang="en-US" dirty="0"/>
              <a:t>: </a:t>
            </a:r>
            <a:r>
              <a:rPr lang="en-US" dirty="0" smtClean="0"/>
              <a:t>Input Convex Neural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Challenges: Inference and Learning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Experiments</a:t>
            </a:r>
            <a:endParaRPr lang="en-US" dirty="0"/>
          </a:p>
          <a:p>
            <a:pPr marL="1200150" lvl="1" indent="-457200">
              <a:buFont typeface="+mj-lt"/>
              <a:buAutoNum type="arabicPeriod"/>
            </a:pPr>
            <a:r>
              <a:rPr lang="en-US" dirty="0" smtClean="0"/>
              <a:t>Synthetic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dirty="0" smtClean="0"/>
              <a:t>Multi-label Classification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dirty="0" smtClean="0"/>
              <a:t>Image Completion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dirty="0" smtClean="0"/>
              <a:t>Continuous–Action Q-Learning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10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34471" y="2167779"/>
            <a:ext cx="847164" cy="61286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ICNNs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Inference: </a:t>
                </a:r>
                <a:r>
                  <a:rPr lang="en-US" dirty="0" smtClean="0"/>
                  <a:t>how do we efficiently perform the optimization?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⋆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argmin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𝑦</m:t>
                      </m:r>
                      <m:r>
                        <a:rPr lang="en-US" b="0" i="1" smtClean="0">
                          <a:latin typeface="Cambria Math" charset="0"/>
                        </a:rPr>
                        <m:t>;</m:t>
                      </m:r>
                      <m:r>
                        <a:rPr lang="en-US" b="0" i="1" smtClean="0">
                          <a:latin typeface="Cambria Math" charset="0"/>
                        </a:rPr>
                        <m:t>𝜃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/>
                <a:r>
                  <a:rPr lang="en-US" b="1" dirty="0" smtClean="0"/>
                  <a:t>Learning: </a:t>
                </a:r>
                <a:r>
                  <a:rPr lang="en-US" dirty="0" smtClean="0"/>
                  <a:t>How do we train the network (find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𝜃</m:t>
                    </m:r>
                  </m:oMath>
                </a14:m>
                <a:r>
                  <a:rPr lang="en-US" dirty="0" smtClean="0"/>
                  <a:t>) such that it gives good predictions?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charset="0"/>
                            </a:rPr>
                            <m:t>minimize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⋆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;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41" t="-7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in ICNNs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7684"/>
                <a:ext cx="8229600" cy="490477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 theory, inference in ICNNs is just a linear program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min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min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                      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charset="0"/>
                        </a:rPr>
                        <m:t>.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                      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≥0 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𝑖</m:t>
                      </m:r>
                      <m:r>
                        <a:rPr lang="en-US" b="0" i="1" smtClean="0">
                          <a:latin typeface="Cambria Math" charset="0"/>
                        </a:rPr>
                        <m:t>&gt;1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                      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b="0" i="1" dirty="0" smtClean="0">
                  <a:latin typeface="Cambria Math" charset="0"/>
                </a:endParaRPr>
              </a:p>
              <a:p>
                <a:r>
                  <a:rPr lang="en-US" dirty="0" smtClean="0"/>
                  <a:t>This program has as many variables as hidden units in the network, exact solution methods require that we invert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matrices</a:t>
                </a:r>
              </a:p>
              <a:p>
                <a:r>
                  <a:rPr lang="en-US" dirty="0" smtClean="0"/>
                  <a:t>Instead, exploit the fact that we can easily compute the gradient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r>
                          <a:rPr lang="en-US" i="1">
                            <a:latin typeface="Cambria Math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 smtClean="0"/>
                  <a:t>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 (this is just </a:t>
                </a:r>
                <a:r>
                  <a:rPr lang="en-US" dirty="0" err="1" smtClean="0"/>
                  <a:t>backprop</a:t>
                </a:r>
                <a:r>
                  <a:rPr lang="en-US" dirty="0" smtClean="0"/>
                  <a:t>), optimize using gradient-based methods.</a:t>
                </a:r>
              </a:p>
              <a:p>
                <a:r>
                  <a:rPr lang="en-US" dirty="0" smtClean="0"/>
                  <a:t>We found that the bundle method performs better than gradient descent in some cases.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7684"/>
                <a:ext cx="8229600" cy="4904772"/>
              </a:xfrm>
              <a:blipFill rotWithShape="0">
                <a:blip r:embed="rId3"/>
                <a:stretch>
                  <a:fillRect l="-741" t="-7826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with the Bundle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3830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Repeatedly minimize a lower bound on the function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Using convexity property to minimize more quickly than gradient descent</a:t>
                </a:r>
              </a:p>
              <a:p>
                <a:pPr/>
                <a:r>
                  <a:rPr lang="en-US" dirty="0" smtClean="0"/>
                  <a:t>Boundary constraints are difficult, so we actually use an entropy penalty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𝑦</m:t>
                      </m:r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charset="0"/>
                        </a:rPr>
                        <m:t>log</m:t>
                      </m:r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𝑦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1" smtClean="0">
                          <a:latin typeface="Cambria Math" charset="0"/>
                        </a:rPr>
                        <m:t>log</m:t>
                      </m:r>
                      <m:r>
                        <a:rPr lang="en-US" b="0" i="1" smtClean="0">
                          <a:latin typeface="Cambria Math" charset="0"/>
                        </a:rPr>
                        <m:t>(1−</m:t>
                      </m:r>
                      <m:r>
                        <a:rPr lang="en-US" b="0" i="1" smtClean="0">
                          <a:latin typeface="Cambria Math" charset="0"/>
                        </a:rPr>
                        <m:t>𝑦</m:t>
                      </m:r>
                      <m:r>
                        <a:rPr lang="en-US" b="0" i="1" smtClean="0">
                          <a:latin typeface="Cambria Math" charset="0"/>
                        </a:rPr>
                        <m:t>) 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38307"/>
              </a:xfrm>
              <a:blipFill rotWithShape="0">
                <a:blip r:embed="rId3"/>
                <a:stretch>
                  <a:fillRect l="-741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13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0" y="2429745"/>
            <a:ext cx="3393440" cy="14020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0" y="2429745"/>
            <a:ext cx="3393440" cy="19710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0" y="2429745"/>
            <a:ext cx="3393440" cy="19710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0" y="2347810"/>
            <a:ext cx="3454400" cy="20726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0" y="2347810"/>
            <a:ext cx="3454400" cy="2072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0" y="2347810"/>
            <a:ext cx="3454400" cy="207264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ICNN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possibilities for training networks</a:t>
                </a:r>
              </a:p>
              <a:p>
                <a:r>
                  <a:rPr lang="en-US" dirty="0" smtClean="0"/>
                  <a:t>1. </a:t>
                </a:r>
                <a:r>
                  <a:rPr lang="en-US" b="1" dirty="0" smtClean="0"/>
                  <a:t>Max-margin structured prediction</a:t>
                </a:r>
                <a:r>
                  <a:rPr lang="en-US" dirty="0" smtClean="0"/>
                  <a:t>: enforce constraint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argmin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Common structured prediction approach</a:t>
                </a:r>
              </a:p>
              <a:p>
                <a:pPr lvl="1"/>
                <a:r>
                  <a:rPr lang="en-US" dirty="0" smtClean="0"/>
                  <a:t>Margin-scaling term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Δ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can be finicky</a:t>
                </a:r>
                <a:endParaRPr lang="en-US" b="0" dirty="0" smtClean="0"/>
              </a:p>
              <a:p>
                <a:r>
                  <a:rPr lang="en-US" dirty="0" smtClean="0"/>
                  <a:t>2. Direct </a:t>
                </a:r>
                <a:r>
                  <a:rPr lang="en-US" b="1" dirty="0" err="1" smtClean="0"/>
                  <a:t>argmin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differentiation</a:t>
                </a:r>
                <a:r>
                  <a:rPr lang="en-US" dirty="0" smtClean="0"/>
                  <a:t>, directly compute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charset="0"/>
                            </a:rPr>
                            <m:t>𝛻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⋆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Can be approximated by unrolling an optimization procedure</a:t>
                </a:r>
              </a:p>
              <a:p>
                <a:pPr lvl="1"/>
                <a:r>
                  <a:rPr lang="en-US" dirty="0" smtClean="0"/>
                  <a:t>Plays nicely with bundle method and approximate optimization</a:t>
                </a:r>
              </a:p>
              <a:p>
                <a:pPr lvl="1"/>
                <a:r>
                  <a:rPr lang="en-US" dirty="0"/>
                  <a:t>May require some differential calculus (nothing too nasty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41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8" y="1600200"/>
            <a:ext cx="7718612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Our </a:t>
            </a:r>
            <a:r>
              <a:rPr lang="en-US" dirty="0" smtClean="0"/>
              <a:t>Contribution</a:t>
            </a:r>
            <a:r>
              <a:rPr lang="en-US" dirty="0"/>
              <a:t>: </a:t>
            </a:r>
            <a:r>
              <a:rPr lang="en-US" dirty="0" smtClean="0"/>
              <a:t>Input Convex Neural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Challenges: Inference and Learning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Experiments</a:t>
            </a:r>
            <a:endParaRPr lang="en-US" dirty="0"/>
          </a:p>
          <a:p>
            <a:pPr marL="1200150" lvl="1" indent="-457200">
              <a:buFont typeface="+mj-lt"/>
              <a:buAutoNum type="arabicPeriod"/>
            </a:pPr>
            <a:r>
              <a:rPr lang="en-US" dirty="0" smtClean="0"/>
              <a:t>Synthetic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dirty="0" smtClean="0"/>
              <a:t>Multi-label Classification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dirty="0" smtClean="0"/>
              <a:t>Image Completion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dirty="0" smtClean="0"/>
              <a:t>Continuous–Action Q-Learning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15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34471" y="2815961"/>
            <a:ext cx="847164" cy="61286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Results: toy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97" y="879676"/>
            <a:ext cx="8594203" cy="5359078"/>
          </a:xfrm>
        </p:spPr>
        <p:txBody>
          <a:bodyPr/>
          <a:lstStyle/>
          <a:p>
            <a:r>
              <a:rPr lang="en-US" dirty="0" smtClean="0"/>
              <a:t>Partially input convex neural network trained to classify points in 2D space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point to remember from this: convex energy function does </a:t>
            </a:r>
            <a:r>
              <a:rPr lang="en-US" i="1" dirty="0" smtClean="0"/>
              <a:t>not</a:t>
            </a:r>
            <a:r>
              <a:rPr lang="en-US" dirty="0" smtClean="0"/>
              <a:t> imply a convex decision boundary; </a:t>
            </a:r>
            <a:r>
              <a:rPr lang="en-US" dirty="0" err="1" smtClean="0"/>
              <a:t>argmin</a:t>
            </a:r>
            <a:r>
              <a:rPr lang="en-US" dirty="0" smtClean="0"/>
              <a:t> operator is a powerful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473" y="3356903"/>
            <a:ext cx="6310415" cy="210950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2485641" y="1308291"/>
                <a:ext cx="4444822" cy="5162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i="1" dirty="0">
                          <a:latin typeface="Cambria Math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</a:rPr>
                        <m:t>𝑥</m:t>
                      </m:r>
                      <m:r>
                        <a:rPr lang="en-US" i="1" dirty="0">
                          <a:latin typeface="Cambria Math" charset="0"/>
                        </a:rPr>
                        <m:t>)=</m:t>
                      </m:r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charset="0"/>
                            </a:rPr>
                            <m:t>argmin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</a:rPr>
                            <m:t>𝑦</m:t>
                          </m:r>
                        </m:sub>
                      </m:sSub>
                      <m:r>
                        <a:rPr lang="en-US" i="1" dirty="0">
                          <a:latin typeface="Cambria Math" charset="0"/>
                        </a:rPr>
                        <m:t> </m:t>
                      </m:r>
                      <m:r>
                        <a:rPr lang="en-US" i="1" dirty="0">
                          <a:latin typeface="Cambria Math" charset="0"/>
                        </a:rPr>
                        <m:t>𝑓</m:t>
                      </m:r>
                      <m:r>
                        <a:rPr lang="en-US" i="1" dirty="0">
                          <a:latin typeface="Cambria Math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</a:rPr>
                        <m:t>𝑥</m:t>
                      </m:r>
                      <m:r>
                        <a:rPr lang="en-US" i="1" dirty="0">
                          <a:latin typeface="Cambria Math" charset="0"/>
                        </a:rPr>
                        <m:t>,</m:t>
                      </m:r>
                      <m:r>
                        <a:rPr lang="en-US" i="1" dirty="0">
                          <a:latin typeface="Cambria Math" charset="0"/>
                        </a:rPr>
                        <m:t>𝑦</m:t>
                      </m:r>
                      <m:r>
                        <a:rPr lang="en-US" i="1" dirty="0">
                          <a:latin typeface="Cambria Math" charset="0"/>
                        </a:rPr>
                        <m:t>;</m:t>
                      </m:r>
                      <m:r>
                        <a:rPr lang="en-US" i="1" dirty="0">
                          <a:latin typeface="Cambria Math" charset="0"/>
                        </a:rPr>
                        <m:t>𝜃</m:t>
                      </m:r>
                      <m:r>
                        <a:rPr lang="en-US" i="1" dirty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641" y="1308291"/>
                <a:ext cx="4444822" cy="516285"/>
              </a:xfrm>
              <a:prstGeom prst="rect">
                <a:avLst/>
              </a:prstGeom>
              <a:blipFill rotWithShape="0">
                <a:blip r:embed="rId4"/>
                <a:stretch>
                  <a:fillRect t="-129762" b="-134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250" y="1668825"/>
            <a:ext cx="3413603" cy="1605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6549" y="1854160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Features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9415" y="2430671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Class Prediction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6295226" y="2376239"/>
                <a:ext cx="1270471" cy="4058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l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charset="0"/>
                        </a:rPr>
                        <m:t>𝑓</m:t>
                      </m:r>
                      <m:r>
                        <a:rPr lang="en-US" i="1" dirty="0">
                          <a:latin typeface="Cambria Math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</a:rPr>
                        <m:t>𝑥</m:t>
                      </m:r>
                      <m:r>
                        <a:rPr lang="en-US" i="1" dirty="0">
                          <a:latin typeface="Cambria Math" charset="0"/>
                        </a:rPr>
                        <m:t>,</m:t>
                      </m:r>
                      <m:r>
                        <a:rPr lang="en-US" i="1" dirty="0">
                          <a:latin typeface="Cambria Math" charset="0"/>
                        </a:rPr>
                        <m:t>𝑦</m:t>
                      </m:r>
                      <m:r>
                        <a:rPr lang="en-US" i="1" dirty="0">
                          <a:latin typeface="Cambria Math" charset="0"/>
                        </a:rPr>
                        <m:t>;</m:t>
                      </m:r>
                      <m:r>
                        <a:rPr lang="en-US" i="1" dirty="0">
                          <a:latin typeface="Cambria Math" charset="0"/>
                        </a:rPr>
                        <m:t>𝜃</m:t>
                      </m:r>
                      <m:r>
                        <a:rPr lang="en-US" i="1" dirty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226" y="2376239"/>
                <a:ext cx="1270471" cy="405851"/>
              </a:xfrm>
              <a:prstGeom prst="rect">
                <a:avLst/>
              </a:prstGeom>
              <a:blipFill rotWithShape="0">
                <a:blip r:embed="rId6"/>
                <a:stretch>
                  <a:fillRect r="-481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3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3"/>
            <a:ext cx="8229600" cy="1143000"/>
          </a:xfrm>
        </p:spPr>
        <p:txBody>
          <a:bodyPr/>
          <a:lstStyle/>
          <a:p>
            <a:r>
              <a:rPr lang="en-US" dirty="0" smtClean="0"/>
              <a:t>Results: multi-label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81" y="1047526"/>
            <a:ext cx="8834034" cy="2350477"/>
          </a:xfrm>
        </p:spPr>
        <p:txBody>
          <a:bodyPr/>
          <a:lstStyle/>
          <a:p>
            <a:r>
              <a:rPr lang="en-US" b="1" dirty="0"/>
              <a:t>Task: </a:t>
            </a:r>
            <a:r>
              <a:rPr lang="en-US" dirty="0"/>
              <a:t>Predict tags for </a:t>
            </a:r>
            <a:r>
              <a:rPr lang="en-US" dirty="0" err="1"/>
              <a:t>bibtex</a:t>
            </a:r>
            <a:r>
              <a:rPr lang="en-US" dirty="0"/>
              <a:t> entries from bag of words </a:t>
            </a:r>
            <a:r>
              <a:rPr lang="en-US" dirty="0" smtClean="0"/>
              <a:t>features</a:t>
            </a:r>
          </a:p>
          <a:p>
            <a:r>
              <a:rPr lang="en-US" dirty="0" smtClean="0"/>
              <a:t>Used in Belanger and McCallum, 2016: Structured Prediction Energy Networks</a:t>
            </a:r>
          </a:p>
          <a:p>
            <a:r>
              <a:rPr lang="en-US" b="1" dirty="0" smtClean="0"/>
              <a:t>ICNNs almost recover the same performance as SPENs despite the convexity restrictions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701455"/>
              </p:ext>
            </p:extLst>
          </p:nvPr>
        </p:nvGraphicFramePr>
        <p:xfrm>
          <a:off x="5159147" y="3987621"/>
          <a:ext cx="3780840" cy="1560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473"/>
                <a:gridCol w="1955367"/>
              </a:tblGrid>
              <a:tr h="24199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Method</a:t>
                      </a:r>
                      <a:endParaRPr lang="en-US" sz="18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9068" marR="89068" marT="44534" marB="4453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Test Macro-F1</a:t>
                      </a:r>
                      <a:endParaRPr lang="en-US" sz="18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9068" marR="89068" marT="44534" marB="44534"/>
                </a:tc>
              </a:tr>
              <a:tr h="39903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NN (Baseline)</a:t>
                      </a:r>
                      <a:endParaRPr lang="en-US" sz="18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9068" marR="89068" marT="44534" marB="4453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0.396</a:t>
                      </a:r>
                    </a:p>
                  </a:txBody>
                  <a:tcPr marL="89068" marR="89068" marT="44534" marB="44534"/>
                </a:tc>
              </a:tr>
              <a:tr h="39903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SPEN</a:t>
                      </a:r>
                      <a:endParaRPr lang="en-US" sz="18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9068" marR="89068" marT="44534" marB="4453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0.422</a:t>
                      </a:r>
                    </a:p>
                  </a:txBody>
                  <a:tcPr marL="89068" marR="89068" marT="44534" marB="44534"/>
                </a:tc>
              </a:tr>
              <a:tr h="39903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ICNN</a:t>
                      </a:r>
                      <a:endParaRPr lang="en-US" sz="18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9068" marR="89068" marT="44534" marB="4453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0.415</a:t>
                      </a:r>
                    </a:p>
                  </a:txBody>
                  <a:tcPr marL="89068" marR="89068" marT="44534" marB="44534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70481" y="3639810"/>
                <a:ext cx="4444822" cy="5162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i="1" dirty="0">
                          <a:latin typeface="Cambria Math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</a:rPr>
                        <m:t>𝑥</m:t>
                      </m:r>
                      <m:r>
                        <a:rPr lang="en-US" i="1" dirty="0">
                          <a:latin typeface="Cambria Math" charset="0"/>
                        </a:rPr>
                        <m:t>)=</m:t>
                      </m:r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charset="0"/>
                            </a:rPr>
                            <m:t>argmin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</a:rPr>
                            <m:t>𝑦</m:t>
                          </m:r>
                        </m:sub>
                      </m:sSub>
                      <m:r>
                        <a:rPr lang="en-US" i="1" dirty="0">
                          <a:latin typeface="Cambria Math" charset="0"/>
                        </a:rPr>
                        <m:t> </m:t>
                      </m:r>
                      <m:r>
                        <a:rPr lang="en-US" i="1" dirty="0">
                          <a:latin typeface="Cambria Math" charset="0"/>
                        </a:rPr>
                        <m:t>𝑓</m:t>
                      </m:r>
                      <m:r>
                        <a:rPr lang="en-US" i="1" dirty="0">
                          <a:latin typeface="Cambria Math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</a:rPr>
                        <m:t>𝑥</m:t>
                      </m:r>
                      <m:r>
                        <a:rPr lang="en-US" i="1" dirty="0">
                          <a:latin typeface="Cambria Math" charset="0"/>
                        </a:rPr>
                        <m:t>,</m:t>
                      </m:r>
                      <m:r>
                        <a:rPr lang="en-US" i="1" dirty="0">
                          <a:latin typeface="Cambria Math" charset="0"/>
                        </a:rPr>
                        <m:t>𝑦</m:t>
                      </m:r>
                      <m:r>
                        <a:rPr lang="en-US" i="1" dirty="0">
                          <a:latin typeface="Cambria Math" charset="0"/>
                        </a:rPr>
                        <m:t>;</m:t>
                      </m:r>
                      <m:r>
                        <a:rPr lang="en-US" i="1" dirty="0">
                          <a:latin typeface="Cambria Math" charset="0"/>
                        </a:rPr>
                        <m:t>𝜃</m:t>
                      </m:r>
                      <m:r>
                        <a:rPr lang="en-US" i="1" dirty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81" y="3639810"/>
                <a:ext cx="4444822" cy="516285"/>
              </a:xfrm>
              <a:prstGeom prst="rect">
                <a:avLst/>
              </a:prstGeom>
              <a:blipFill rotWithShape="0">
                <a:blip r:embed="rId3"/>
                <a:stretch>
                  <a:fillRect t="-127059" b="-1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82" y="4290450"/>
            <a:ext cx="3413603" cy="16052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481" y="4475785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Features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20" y="4951762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Class</a:t>
            </a:r>
          </a:p>
          <a:p>
            <a:pPr algn="r"/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Prediction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3639744" y="4580636"/>
                <a:ext cx="1270471" cy="4058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l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charset="0"/>
                        </a:rPr>
                        <m:t>𝑓</m:t>
                      </m:r>
                      <m:r>
                        <a:rPr lang="en-US" i="1" dirty="0">
                          <a:latin typeface="Cambria Math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</a:rPr>
                        <m:t>𝑥</m:t>
                      </m:r>
                      <m:r>
                        <a:rPr lang="en-US" i="1" dirty="0">
                          <a:latin typeface="Cambria Math" charset="0"/>
                        </a:rPr>
                        <m:t>,</m:t>
                      </m:r>
                      <m:r>
                        <a:rPr lang="en-US" i="1" dirty="0">
                          <a:latin typeface="Cambria Math" charset="0"/>
                        </a:rPr>
                        <m:t>𝑦</m:t>
                      </m:r>
                      <m:r>
                        <a:rPr lang="en-US" i="1" dirty="0">
                          <a:latin typeface="Cambria Math" charset="0"/>
                        </a:rPr>
                        <m:t>;</m:t>
                      </m:r>
                      <m:r>
                        <a:rPr lang="en-US" i="1" dirty="0">
                          <a:latin typeface="Cambria Math" charset="0"/>
                        </a:rPr>
                        <m:t>𝜃</m:t>
                      </m:r>
                      <m:r>
                        <a:rPr lang="en-US" i="1" dirty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744" y="4580636"/>
                <a:ext cx="1270471" cy="405851"/>
              </a:xfrm>
              <a:prstGeom prst="rect">
                <a:avLst/>
              </a:prstGeom>
              <a:blipFill rotWithShape="0">
                <a:blip r:embed="rId5"/>
                <a:stretch>
                  <a:fillRect r="-962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6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3630"/>
            <a:ext cx="8229600" cy="1143000"/>
          </a:xfrm>
        </p:spPr>
        <p:txBody>
          <a:bodyPr/>
          <a:lstStyle/>
          <a:p>
            <a:r>
              <a:rPr lang="en-US" dirty="0" smtClean="0"/>
              <a:t>Results: image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9838"/>
            <a:ext cx="8229600" cy="2304130"/>
          </a:xfrm>
        </p:spPr>
        <p:txBody>
          <a:bodyPr/>
          <a:lstStyle/>
          <a:p>
            <a:r>
              <a:rPr lang="en-US" b="1" dirty="0" smtClean="0"/>
              <a:t>Task: </a:t>
            </a:r>
            <a:r>
              <a:rPr lang="en-US" dirty="0" smtClean="0"/>
              <a:t>Predict the left side of the image given the right side. Used in Poon and </a:t>
            </a:r>
            <a:r>
              <a:rPr lang="en-US" dirty="0" err="1" smtClean="0"/>
              <a:t>Domingos</a:t>
            </a:r>
            <a:r>
              <a:rPr lang="en-US" dirty="0" smtClean="0"/>
              <a:t> 2011; Sum-Product Networks</a:t>
            </a:r>
          </a:p>
          <a:p>
            <a:r>
              <a:rPr lang="en-US" b="1" dirty="0" smtClean="0"/>
              <a:t>ICNN: </a:t>
            </a:r>
            <a:r>
              <a:rPr lang="en-US" dirty="0" smtClean="0"/>
              <a:t>DQN-like network over both input and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870" y="3063968"/>
            <a:ext cx="2767340" cy="232909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91692"/>
              </p:ext>
            </p:extLst>
          </p:nvPr>
        </p:nvGraphicFramePr>
        <p:xfrm>
          <a:off x="1437034" y="4614747"/>
          <a:ext cx="3576577" cy="164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998"/>
                <a:gridCol w="1182579"/>
              </a:tblGrid>
              <a:tr h="3288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Method</a:t>
                      </a:r>
                      <a:endParaRPr lang="en-US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2204" marR="82204" marT="41102" marB="4110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MSE</a:t>
                      </a:r>
                      <a:endParaRPr lang="en-US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2204" marR="82204" marT="41102" marB="41102"/>
                </a:tc>
              </a:tr>
              <a:tr h="3288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SPN</a:t>
                      </a:r>
                      <a:endParaRPr lang="en-US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2204" marR="82204" marT="41102" marB="4110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942</a:t>
                      </a:r>
                    </a:p>
                  </a:txBody>
                  <a:tcPr marL="82204" marR="82204" marT="41102" marB="41102"/>
                </a:tc>
              </a:tr>
              <a:tr h="3288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ICNN</a:t>
                      </a:r>
                      <a:r>
                        <a:rPr lang="en-US" sz="1600" baseline="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: Bundle Entropy</a:t>
                      </a:r>
                      <a:endParaRPr lang="en-US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2204" marR="82204" marT="41102" marB="4110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833.0</a:t>
                      </a:r>
                      <a:endParaRPr lang="en-US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2204" marR="82204" marT="41102" marB="41102"/>
                </a:tc>
              </a:tr>
              <a:tr h="3288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ICNN:</a:t>
                      </a:r>
                      <a:r>
                        <a:rPr lang="en-US" sz="1600" baseline="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Gradient Descent</a:t>
                      </a:r>
                      <a:endParaRPr lang="en-US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2204" marR="82204" marT="41102" marB="4110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872.0</a:t>
                      </a:r>
                      <a:endParaRPr lang="en-US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2204" marR="82204" marT="41102" marB="41102"/>
                </a:tc>
              </a:tr>
              <a:tr h="3288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ICNN: Non-convex (GD)</a:t>
                      </a:r>
                      <a:endParaRPr lang="en-US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2204" marR="82204" marT="41102" marB="4110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850.9</a:t>
                      </a:r>
                      <a:endParaRPr lang="en-US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2204" marR="82204" marT="41102" marB="41102"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368428" y="2417133"/>
                <a:ext cx="3206187" cy="5162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i="1" dirty="0">
                          <a:latin typeface="Cambria Math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</a:rPr>
                        <m:t>𝑥</m:t>
                      </m:r>
                      <m:r>
                        <a:rPr lang="en-US" i="1" dirty="0">
                          <a:latin typeface="Cambria Math" charset="0"/>
                        </a:rPr>
                        <m:t>)=</m:t>
                      </m:r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charset="0"/>
                            </a:rPr>
                            <m:t>argmin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</a:rPr>
                            <m:t>𝑦</m:t>
                          </m:r>
                        </m:sub>
                      </m:sSub>
                      <m:r>
                        <a:rPr lang="en-US" i="1" dirty="0">
                          <a:latin typeface="Cambria Math" charset="0"/>
                        </a:rPr>
                        <m:t> </m:t>
                      </m:r>
                      <m:r>
                        <a:rPr lang="en-US" i="1" dirty="0">
                          <a:latin typeface="Cambria Math" charset="0"/>
                        </a:rPr>
                        <m:t>𝑓</m:t>
                      </m:r>
                      <m:r>
                        <a:rPr lang="en-US" i="1" dirty="0">
                          <a:latin typeface="Cambria Math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</a:rPr>
                        <m:t>𝑥</m:t>
                      </m:r>
                      <m:r>
                        <a:rPr lang="en-US" i="1" dirty="0">
                          <a:latin typeface="Cambria Math" charset="0"/>
                        </a:rPr>
                        <m:t>,</m:t>
                      </m:r>
                      <m:r>
                        <a:rPr lang="en-US" i="1" dirty="0">
                          <a:latin typeface="Cambria Math" charset="0"/>
                        </a:rPr>
                        <m:t>𝑦</m:t>
                      </m:r>
                      <m:r>
                        <a:rPr lang="en-US" i="1" dirty="0">
                          <a:latin typeface="Cambria Math" charset="0"/>
                        </a:rPr>
                        <m:t>;</m:t>
                      </m:r>
                      <m:r>
                        <a:rPr lang="en-US" i="1" dirty="0">
                          <a:latin typeface="Cambria Math" charset="0"/>
                        </a:rPr>
                        <m:t>𝜃</m:t>
                      </m:r>
                      <m:r>
                        <a:rPr lang="en-US" i="1" dirty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28" y="2417133"/>
                <a:ext cx="3206187" cy="516285"/>
              </a:xfrm>
              <a:prstGeom prst="rect">
                <a:avLst/>
              </a:prstGeom>
              <a:blipFill rotWithShape="0">
                <a:blip r:embed="rId4"/>
                <a:stretch>
                  <a:fillRect t="-129762" r="-1521" b="-134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838" y="2834076"/>
            <a:ext cx="3413603" cy="16052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6446" y="2933418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(Given) Right</a:t>
            </a:r>
          </a:p>
          <a:p>
            <a:pPr algn="r"/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Face</a:t>
            </a:r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Half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38" y="3554876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(Predicted) Left</a:t>
            </a:r>
          </a:p>
          <a:p>
            <a:pPr algn="r"/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Face</a:t>
            </a:r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Half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988814" y="3566451"/>
                <a:ext cx="1270471" cy="4058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l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charset="0"/>
                        </a:rPr>
                        <m:t>𝑓</m:t>
                      </m:r>
                      <m:r>
                        <a:rPr lang="en-US" i="1" dirty="0">
                          <a:latin typeface="Cambria Math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</a:rPr>
                        <m:t>𝑥</m:t>
                      </m:r>
                      <m:r>
                        <a:rPr lang="en-US" i="1" dirty="0">
                          <a:latin typeface="Cambria Math" charset="0"/>
                        </a:rPr>
                        <m:t>,</m:t>
                      </m:r>
                      <m:r>
                        <a:rPr lang="en-US" i="1" dirty="0">
                          <a:latin typeface="Cambria Math" charset="0"/>
                        </a:rPr>
                        <m:t>𝑦</m:t>
                      </m:r>
                      <m:r>
                        <a:rPr lang="en-US" i="1" dirty="0">
                          <a:latin typeface="Cambria Math" charset="0"/>
                        </a:rPr>
                        <m:t>;</m:t>
                      </m:r>
                      <m:r>
                        <a:rPr lang="en-US" i="1" dirty="0">
                          <a:latin typeface="Cambria Math" charset="0"/>
                        </a:rPr>
                        <m:t>𝜃</m:t>
                      </m:r>
                      <m:r>
                        <a:rPr lang="en-US" i="1" dirty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814" y="3566451"/>
                <a:ext cx="1270471" cy="405851"/>
              </a:xfrm>
              <a:prstGeom prst="rect">
                <a:avLst/>
              </a:prstGeom>
              <a:blipFill rotWithShape="0">
                <a:blip r:embed="rId6"/>
                <a:stretch>
                  <a:fillRect r="-478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6006" y="2874287"/>
            <a:ext cx="349692" cy="6139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6324" y="3482843"/>
            <a:ext cx="313145" cy="6427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16547" y="2767766"/>
            <a:ext cx="2380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ICNN Test Set Completions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9676"/>
          </a:xfrm>
        </p:spPr>
        <p:txBody>
          <a:bodyPr/>
          <a:lstStyle/>
          <a:p>
            <a:r>
              <a:rPr lang="en-US" dirty="0" smtClean="0"/>
              <a:t>Results: continuous-action 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5507"/>
            <a:ext cx="8229600" cy="2072418"/>
          </a:xfrm>
        </p:spPr>
        <p:txBody>
          <a:bodyPr>
            <a:normAutofit/>
          </a:bodyPr>
          <a:lstStyle/>
          <a:p>
            <a:r>
              <a:rPr lang="en-US" dirty="0" smtClean="0"/>
              <a:t>Using Q-learning with entropy-regularized ICNN to represent Q function.</a:t>
            </a:r>
          </a:p>
          <a:p>
            <a:r>
              <a:rPr lang="en-US" dirty="0" smtClean="0"/>
              <a:t>Comparing to DDPG [</a:t>
            </a:r>
            <a:r>
              <a:rPr lang="en-US" dirty="0" err="1" smtClean="0"/>
              <a:t>Lillicrap</a:t>
            </a:r>
            <a:r>
              <a:rPr lang="en-US" dirty="0" smtClean="0"/>
              <a:t> et al., 2016], and NAF [</a:t>
            </a:r>
            <a:r>
              <a:rPr lang="en-US" dirty="0" err="1" smtClean="0"/>
              <a:t>Gu</a:t>
            </a:r>
            <a:r>
              <a:rPr lang="en-US" dirty="0" smtClean="0"/>
              <a:t> et al., 2016]</a:t>
            </a:r>
          </a:p>
          <a:p>
            <a:r>
              <a:rPr lang="en-US" dirty="0" smtClean="0"/>
              <a:t>NAF is particularly similar: also uses a value function that is convex in the input, but uses a quadratic representation to guarantee this convexity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818" y="3541218"/>
            <a:ext cx="4574181" cy="25922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30542" y="3071599"/>
            <a:ext cx="4252732" cy="493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Table: </a:t>
            </a:r>
            <a:r>
              <a:rPr lang="en-US" smtClean="0"/>
              <a:t>Max (rolling) test </a:t>
            </a:r>
            <a:r>
              <a:rPr lang="en-US" dirty="0" smtClean="0"/>
              <a:t>reward obtained on Gym continuous control tasks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3358086"/>
                <a:ext cx="3853657" cy="666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Helvetica Neue" charset="0"/>
                    <a:ea typeface="Helvetica Neue" charset="0"/>
                    <a:cs typeface="Helvetica Neue" charset="0"/>
                  </a:rPr>
                  <a:t>Select </a:t>
                </a:r>
                <a:r>
                  <a:rPr lang="en-US">
                    <a:latin typeface="Helvetica Neue" charset="0"/>
                    <a:ea typeface="Helvetica Neue" charset="0"/>
                    <a:cs typeface="Helvetica Neue" charset="0"/>
                  </a:rPr>
                  <a:t>actions </a:t>
                </a:r>
                <a:r>
                  <a:rPr lang="en-US" smtClean="0">
                    <a:latin typeface="Helvetica Neue" charset="0"/>
                    <a:ea typeface="Helvetica Neue" charset="0"/>
                    <a:cs typeface="Helvetica Neue" charset="0"/>
                  </a:rPr>
                  <a:t>with:</a:t>
                </a:r>
                <a:endParaRPr lang="en-US" dirty="0">
                  <a:latin typeface="Helvetica Neue" charset="0"/>
                  <a:ea typeface="Helvetica Neue" charset="0"/>
                  <a:cs typeface="Helvetica Neue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⋆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charset="0"/>
                            </a:rPr>
                            <m:t>argmin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−</m:t>
                      </m:r>
                      <m:r>
                        <a:rPr lang="en-US" i="1">
                          <a:latin typeface="Cambria Math" charset="0"/>
                        </a:rPr>
                        <m:t>𝑄</m:t>
                      </m:r>
                      <m:r>
                        <a:rPr lang="en-US" i="1">
                          <a:latin typeface="Cambria Math" charset="0"/>
                        </a:rPr>
                        <m:t>(</m:t>
                      </m:r>
                      <m:r>
                        <a:rPr lang="en-US" i="1">
                          <a:latin typeface="Cambria Math" charset="0"/>
                        </a:rPr>
                        <m:t>𝑠</m:t>
                      </m:r>
                      <m:r>
                        <a:rPr lang="en-US" i="1">
                          <a:latin typeface="Cambria Math" charset="0"/>
                        </a:rPr>
                        <m:t>, </m:t>
                      </m:r>
                      <m:r>
                        <a:rPr lang="en-US" i="1">
                          <a:latin typeface="Cambria Math" charset="0"/>
                        </a:rPr>
                        <m:t>𝑎</m:t>
                      </m:r>
                      <m:r>
                        <a:rPr lang="en-US" i="1">
                          <a:latin typeface="Cambria Math" charset="0"/>
                        </a:rPr>
                        <m:t>;</m:t>
                      </m:r>
                      <m:r>
                        <a:rPr lang="en-US" i="1">
                          <a:latin typeface="Cambria Math" charset="0"/>
                        </a:rPr>
                        <m:t>𝜃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58086"/>
                <a:ext cx="3853657" cy="666336"/>
              </a:xfrm>
              <a:prstGeom prst="rect">
                <a:avLst/>
              </a:prstGeom>
              <a:blipFill rotWithShape="0">
                <a:blip r:embed="rId4"/>
                <a:stretch>
                  <a:fillRect l="-1266" t="-48624" b="-10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7309" b="52160"/>
          <a:stretch/>
        </p:blipFill>
        <p:spPr>
          <a:xfrm>
            <a:off x="66562" y="4152821"/>
            <a:ext cx="4098140" cy="14217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528" y="4288160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Helvetica Neue" charset="0"/>
                <a:ea typeface="Helvetica Neue" charset="0"/>
                <a:cs typeface="Helvetica Neue" charset="0"/>
              </a:rPr>
              <a:t>State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0" y="4800946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Helvetica Neue" charset="0"/>
                <a:ea typeface="Helvetica Neue" charset="0"/>
                <a:cs typeface="Helvetica Neue" charset="0"/>
              </a:rPr>
              <a:t>Action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258076" y="4406332"/>
                <a:ext cx="1172844" cy="3998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𝑄</m:t>
                      </m:r>
                      <m:r>
                        <a:rPr lang="en-US" sz="1600" b="0" i="1" smtClean="0">
                          <a:latin typeface="Cambria Math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charset="0"/>
                        </a:rPr>
                        <m:t>;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076" y="4406332"/>
                <a:ext cx="1172844" cy="399862"/>
              </a:xfrm>
              <a:prstGeom prst="rect">
                <a:avLst/>
              </a:prstGeom>
              <a:blipFill rotWithShape="0">
                <a:blip r:embed="rId6"/>
                <a:stretch>
                  <a:fillRect r="-6218"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7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85" y="1417638"/>
            <a:ext cx="8588829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are the “atomic operations” or building blocks of modern AI systems?</a:t>
            </a:r>
          </a:p>
          <a:p>
            <a:r>
              <a:rPr lang="en-US" b="1" dirty="0" smtClean="0"/>
              <a:t>The current situation: </a:t>
            </a:r>
            <a:r>
              <a:rPr lang="en-US" dirty="0" smtClean="0"/>
              <a:t>Matrix-vector products (dense or sparse/structured), (sub)differentiable non-linear functions, random sampling</a:t>
            </a:r>
          </a:p>
          <a:p>
            <a:r>
              <a:rPr lang="en-US" b="1" dirty="0" smtClean="0"/>
              <a:t>This talk: </a:t>
            </a:r>
            <a:r>
              <a:rPr lang="en-US" dirty="0" smtClean="0"/>
              <a:t>We should consider (convex) optimization as another potential atomic operation, to be composed with others</a:t>
            </a:r>
            <a:endParaRPr lang="en-US" b="1" dirty="0"/>
          </a:p>
          <a:p>
            <a:r>
              <a:rPr lang="en-US" dirty="0" smtClean="0"/>
              <a:t>Note: we already use optimization in the learning procedures, but we should also consider it as an operation for inference and control</a:t>
            </a:r>
          </a:p>
          <a:p>
            <a:r>
              <a:rPr lang="en-US" b="1" dirty="0"/>
              <a:t>This is not a new idea: </a:t>
            </a:r>
            <a:r>
              <a:rPr lang="en-US" dirty="0"/>
              <a:t>some of the original work in neural networks considered them composition with more complex, optimization-based prediction (c.f. structured </a:t>
            </a:r>
            <a:r>
              <a:rPr lang="en-US" dirty="0" smtClean="0"/>
              <a:t>prediction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769" y="-45488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Input Convex Neural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569" y="691293"/>
            <a:ext cx="6400800" cy="1143001"/>
          </a:xfrm>
        </p:spPr>
        <p:txBody>
          <a:bodyPr>
            <a:normAutofit/>
          </a:bodyPr>
          <a:lstStyle/>
          <a:p>
            <a:r>
              <a:rPr lang="en-US" b="1" dirty="0" smtClean="0"/>
              <a:t>Brandon Amos</a:t>
            </a: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dirty="0" smtClean="0"/>
              <a:t>Lei Xu    J. Zico Kolter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Carnegie Mellon University</a:t>
            </a:r>
            <a:br>
              <a:rPr lang="en-US" dirty="0" smtClean="0"/>
            </a:br>
            <a:r>
              <a:rPr lang="en-US" dirty="0" smtClean="0"/>
              <a:t>School of Computer Science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769" y="6075144"/>
            <a:ext cx="815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The full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TensorFlow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source code to reproduce all of our experiments is available online at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hlinkClick r:id="rId3"/>
              </a:rPr>
              <a:t>https://github.com/locuslab/icnn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8046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65682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893168" y="2050300"/>
            <a:ext cx="7718612" cy="360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Our Contribution: Input Convex Neural Networks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Challenges: Inference and Learning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Experiments</a:t>
            </a:r>
          </a:p>
          <a:p>
            <a:pPr marL="1200150" lvl="1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Synthetic</a:t>
            </a:r>
          </a:p>
          <a:p>
            <a:pPr marL="1200150" lvl="1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Multi-label Classification</a:t>
            </a:r>
          </a:p>
          <a:p>
            <a:pPr marL="1200150" lvl="1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 Completion</a:t>
            </a:r>
          </a:p>
          <a:p>
            <a:pPr marL="1200150" lvl="1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Continuous–Action Q-Learning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Applications of Optimization for Inference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:r>
                  <a:rPr lang="en-US" b="1" dirty="0" smtClean="0"/>
                  <a:t>Structured prediction: </a:t>
                </a:r>
                <a:r>
                  <a:rPr lang="en-US" dirty="0" smtClean="0"/>
                  <a:t>define a network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𝒳</m:t>
                    </m:r>
                    <m:r>
                      <a:rPr lang="en-US" b="0" i="1" smtClean="0">
                        <a:latin typeface="Cambria Math" charset="0"/>
                      </a:rPr>
                      <m:t>×</m:t>
                    </m:r>
                    <m:r>
                      <a:rPr lang="en-US" b="0" i="1" smtClean="0">
                        <a:latin typeface="Cambria Math" charset="0"/>
                      </a:rPr>
                      <m:t>𝒴</m:t>
                    </m:r>
                  </m:oMath>
                </a14:m>
                <a:r>
                  <a:rPr lang="en-US" dirty="0" smtClean="0"/>
                  <a:t> and predict via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charset="0"/>
                        </a:rPr>
                        <m:t>)=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charset="0"/>
                            </a:rPr>
                            <m:t>argmin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charset="0"/>
                            </a:rPr>
                            <m:t>𝑦</m:t>
                          </m:r>
                        </m:sub>
                      </m:sSub>
                      <m:r>
                        <a:rPr lang="en-US" b="0" i="1" dirty="0" smtClean="0">
                          <a:latin typeface="Cambria Math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charset="0"/>
                        </a:rPr>
                        <m:t>;</m:t>
                      </m:r>
                      <m:r>
                        <a:rPr lang="en-US" b="0" i="1" dirty="0" smtClean="0">
                          <a:latin typeface="Cambria Math" charset="0"/>
                        </a:rPr>
                        <m:t>𝜃</m:t>
                      </m:r>
                      <m:r>
                        <a:rPr lang="en-US" b="0" i="1" dirty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/>
                <a:r>
                  <a:rPr lang="en-US" b="1" dirty="0" smtClean="0"/>
                  <a:t>Data imputation: </a:t>
                </a:r>
                <a:r>
                  <a:rPr lang="en-US" dirty="0" smtClean="0"/>
                  <a:t>build a network over only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𝒴</m:t>
                    </m:r>
                  </m:oMath>
                </a14:m>
                <a:r>
                  <a:rPr lang="en-US" dirty="0" smtClean="0"/>
                  <a:t>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ℐ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populate the remaining entries via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charset="0"/>
                                </a:rPr>
                                <m:t>ℐ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argmin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ℐ</m:t>
                                  </m:r>
                                </m:e>
                              </m:acc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ℐ</m:t>
                                  </m:r>
                                </m:e>
                              </m:acc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:r>
                  <a:rPr lang="en-US" b="1" dirty="0" smtClean="0"/>
                  <a:t>Continuous action reinforcement learning: </a:t>
                </a:r>
                <a:r>
                  <a:rPr lang="en-US" dirty="0" smtClean="0"/>
                  <a:t>Represent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 smtClean="0"/>
                  <a:t> function as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⋆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=−</m:t>
                    </m:r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𝑠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;</m:t>
                    </m:r>
                    <m:r>
                      <a:rPr lang="en-US" b="0" i="1" smtClean="0">
                        <a:latin typeface="Cambria Math" charset="0"/>
                      </a:rPr>
                      <m:t>𝜃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, policy becomes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⋆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argmin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41" t="-7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8" y="1600200"/>
            <a:ext cx="7718612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Our </a:t>
            </a:r>
            <a:r>
              <a:rPr lang="en-US" dirty="0" smtClean="0"/>
              <a:t>Contribution</a:t>
            </a:r>
            <a:r>
              <a:rPr lang="en-US" dirty="0"/>
              <a:t>: </a:t>
            </a:r>
            <a:r>
              <a:rPr lang="en-US" dirty="0" smtClean="0"/>
              <a:t>Input Convex Neural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Challenges: Inference and Learning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Experiments</a:t>
            </a:r>
            <a:endParaRPr lang="en-US" dirty="0"/>
          </a:p>
          <a:p>
            <a:pPr marL="1200150" lvl="1" indent="-457200">
              <a:buFont typeface="+mj-lt"/>
              <a:buAutoNum type="arabicPeriod"/>
            </a:pPr>
            <a:r>
              <a:rPr lang="en-US" dirty="0" smtClean="0"/>
              <a:t>Synthetic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dirty="0" smtClean="0"/>
              <a:t>Multi-label Classification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dirty="0" smtClean="0"/>
              <a:t>Image Completion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dirty="0" smtClean="0"/>
              <a:t>Continuous–Action Q-Learning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4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34471" y="1484873"/>
            <a:ext cx="847164" cy="61286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42" y="1972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Input Convex Neural Networks (ICNNS)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6542" y="1549757"/>
                <a:ext cx="8229600" cy="413341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Scalar-valued network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;</m:t>
                    </m:r>
                    <m:r>
                      <a:rPr lang="en-US" b="0" i="1" smtClean="0">
                        <a:latin typeface="Cambria Math" charset="0"/>
                      </a:rPr>
                      <m:t>𝜃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 smtClean="0"/>
                  <a:t> is convex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 for all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(note that these networks are still not convex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𝜃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ICNNs can efficiently optimize over some inputs to the network given other inputs</a:t>
                </a:r>
              </a:p>
              <a:p>
                <a:r>
                  <a:rPr lang="en-US" dirty="0"/>
                  <a:t>Efficiently captures dependencies in the output space for </a:t>
                </a:r>
                <a:r>
                  <a:rPr lang="en-US" dirty="0" smtClean="0"/>
                  <a:t>prediction</a:t>
                </a:r>
              </a:p>
              <a:p>
                <a:r>
                  <a:rPr lang="en-US" dirty="0" smtClean="0"/>
                  <a:t>It turns out, we don’t need very many restrictions on the network to achieve this property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542" y="1549757"/>
                <a:ext cx="8229600" cy="4133413"/>
              </a:xfrm>
              <a:blipFill rotWithShape="0">
                <a:blip r:embed="rId3"/>
                <a:stretch>
                  <a:fillRect l="-815" t="-8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Applications of Optimization for Inference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89132"/>
                <a:ext cx="8229600" cy="3643132"/>
              </a:xfrm>
            </p:spPr>
            <p:txBody>
              <a:bodyPr/>
              <a:lstStyle/>
              <a:p>
                <a:pPr/>
                <a:r>
                  <a:rPr lang="en-US" b="1" dirty="0" smtClean="0"/>
                  <a:t>Structured prediction: </a:t>
                </a:r>
                <a:r>
                  <a:rPr lang="en-US" dirty="0" smtClean="0"/>
                  <a:t>define a network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𝒳</m:t>
                    </m:r>
                    <m:r>
                      <a:rPr lang="en-US" b="0" i="1" smtClean="0">
                        <a:latin typeface="Cambria Math" charset="0"/>
                      </a:rPr>
                      <m:t>×</m:t>
                    </m:r>
                    <m:r>
                      <a:rPr lang="en-US" b="0" i="1" smtClean="0">
                        <a:latin typeface="Cambria Math" charset="0"/>
                      </a:rPr>
                      <m:t>𝒴</m:t>
                    </m:r>
                  </m:oMath>
                </a14:m>
                <a:r>
                  <a:rPr lang="en-US" dirty="0" smtClean="0"/>
                  <a:t> and predict via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charset="0"/>
                        </a:rPr>
                        <m:t>)=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charset="0"/>
                            </a:rPr>
                            <m:t>argmin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charset="0"/>
                            </a:rPr>
                            <m:t>𝑦</m:t>
                          </m:r>
                        </m:sub>
                      </m:sSub>
                      <m:r>
                        <a:rPr lang="en-US" b="0" i="1" dirty="0" smtClean="0">
                          <a:latin typeface="Cambria Math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charset="0"/>
                        </a:rPr>
                        <m:t>;</m:t>
                      </m:r>
                      <m:r>
                        <a:rPr lang="en-US" b="0" i="1" dirty="0" smtClean="0">
                          <a:latin typeface="Cambria Math" charset="0"/>
                        </a:rPr>
                        <m:t>𝜃</m:t>
                      </m:r>
                      <m:r>
                        <a:rPr lang="en-US" b="0" i="1" dirty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/>
                <a:r>
                  <a:rPr lang="en-US" b="1" dirty="0" smtClean="0"/>
                  <a:t>Data imputation: </a:t>
                </a:r>
                <a:r>
                  <a:rPr lang="en-US" dirty="0" smtClean="0"/>
                  <a:t>build a network over only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𝒴</m:t>
                    </m:r>
                  </m:oMath>
                </a14:m>
                <a:r>
                  <a:rPr lang="en-US" dirty="0" smtClean="0"/>
                  <a:t>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ℐ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populate the remaining entries via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charset="0"/>
                                </a:rPr>
                                <m:t>ℐ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argmin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ℐ</m:t>
                                  </m:r>
                                </m:e>
                              </m:acc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ℐ</m:t>
                                  </m:r>
                                </m:e>
                              </m:acc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:r>
                  <a:rPr lang="en-US" b="1" dirty="0" smtClean="0"/>
                  <a:t>Continuous action reinforcement learning: </a:t>
                </a:r>
                <a:r>
                  <a:rPr lang="en-US" dirty="0" smtClean="0"/>
                  <a:t>Represent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 smtClean="0"/>
                  <a:t> function using ICNN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⋆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=−</m:t>
                    </m:r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𝑠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;</m:t>
                    </m:r>
                    <m:r>
                      <a:rPr lang="en-US" b="0" i="1" smtClean="0">
                        <a:latin typeface="Cambria Math" charset="0"/>
                      </a:rPr>
                      <m:t>𝜃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, policy becomes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⋆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argmin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89132"/>
                <a:ext cx="8229600" cy="3643132"/>
              </a:xfrm>
              <a:blipFill rotWithShape="0">
                <a:blip r:embed="rId3"/>
                <a:stretch>
                  <a:fillRect l="-741" t="-9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54486" y="1246132"/>
            <a:ext cx="543502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Helvetica Neue" charset="0"/>
                <a:ea typeface="Helvetica Neue" charset="0"/>
                <a:cs typeface="Helvetica Neue" charset="0"/>
              </a:rPr>
              <a:t>With ICNNs</a:t>
            </a:r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: All of these 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problems are convex, “easy” to solve globally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Networks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88660" y="1377432"/>
                <a:ext cx="4444822" cy="824501"/>
              </a:xfrm>
            </p:spPr>
            <p:txBody>
              <a:bodyPr/>
              <a:lstStyle/>
              <a:p>
                <a:pPr/>
                <a:r>
                  <a:rPr lang="en-US" b="1" dirty="0" smtClean="0"/>
                  <a:t>ICNN for Q learning</a:t>
                </a:r>
                <a:r>
                  <a:rPr lang="en-US" dirty="0" smtClean="0"/>
                  <a:t>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⋆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argmin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r>
                        <a:rPr lang="en-US" b="0" i="1" smtClean="0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r>
                            <a:rPr lang="en-US" i="1">
                              <a:latin typeface="Cambria Math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charset="0"/>
                            </a:rPr>
                            <m:t>;</m:t>
                          </m:r>
                          <m:r>
                            <a:rPr lang="en-US" i="1">
                              <a:latin typeface="Cambria Math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8660" y="1377432"/>
                <a:ext cx="4444822" cy="824501"/>
              </a:xfrm>
              <a:blipFill rotWithShape="0">
                <a:blip r:embed="rId2"/>
                <a:stretch>
                  <a:fillRect l="-1509" t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7309" b="19987"/>
          <a:stretch/>
        </p:blipFill>
        <p:spPr>
          <a:xfrm>
            <a:off x="4773855" y="2571550"/>
            <a:ext cx="4098140" cy="2550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43838" y="1417638"/>
                <a:ext cx="4444822" cy="8245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:r>
                  <a:rPr lang="en-US" b="1" dirty="0" smtClean="0"/>
                  <a:t>ICNN for structured prediction</a:t>
                </a:r>
                <a:r>
                  <a:rPr lang="en-US" dirty="0" smtClean="0"/>
                  <a:t>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i="1" dirty="0">
                          <a:latin typeface="Cambria Math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</a:rPr>
                        <m:t>𝑥</m:t>
                      </m:r>
                      <m:r>
                        <a:rPr lang="en-US" i="1" dirty="0">
                          <a:latin typeface="Cambria Math" charset="0"/>
                        </a:rPr>
                        <m:t>)=</m:t>
                      </m:r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charset="0"/>
                            </a:rPr>
                            <m:t>argmin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</a:rPr>
                            <m:t>𝑦</m:t>
                          </m:r>
                        </m:sub>
                      </m:sSub>
                      <m:r>
                        <a:rPr lang="en-US" i="1" dirty="0">
                          <a:latin typeface="Cambria Math" charset="0"/>
                        </a:rPr>
                        <m:t> </m:t>
                      </m:r>
                      <m:r>
                        <a:rPr lang="en-US" i="1" dirty="0">
                          <a:latin typeface="Cambria Math" charset="0"/>
                        </a:rPr>
                        <m:t>𝑓</m:t>
                      </m:r>
                      <m:r>
                        <a:rPr lang="en-US" i="1" dirty="0">
                          <a:latin typeface="Cambria Math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</a:rPr>
                        <m:t>𝑥</m:t>
                      </m:r>
                      <m:r>
                        <a:rPr lang="en-US" i="1" dirty="0">
                          <a:latin typeface="Cambria Math" charset="0"/>
                        </a:rPr>
                        <m:t>,</m:t>
                      </m:r>
                      <m:r>
                        <a:rPr lang="en-US" i="1" dirty="0">
                          <a:latin typeface="Cambria Math" charset="0"/>
                        </a:rPr>
                        <m:t>𝑦</m:t>
                      </m:r>
                      <m:r>
                        <a:rPr lang="en-US" i="1" dirty="0">
                          <a:latin typeface="Cambria Math" charset="0"/>
                        </a:rPr>
                        <m:t>;</m:t>
                      </m:r>
                      <m:r>
                        <a:rPr lang="en-US" i="1" dirty="0">
                          <a:latin typeface="Cambria Math" charset="0"/>
                        </a:rPr>
                        <m:t>𝜃</m:t>
                      </m:r>
                      <m:r>
                        <a:rPr lang="en-US" i="1" dirty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8" y="1417638"/>
                <a:ext cx="4444822" cy="824501"/>
              </a:xfrm>
              <a:prstGeom prst="rect">
                <a:avLst/>
              </a:prstGeom>
              <a:blipFill rotWithShape="0">
                <a:blip r:embed="rId4"/>
                <a:stretch>
                  <a:fillRect l="-1509" t="-43704" b="-8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63" y="2614803"/>
            <a:ext cx="3413603" cy="1605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8" y="4190482"/>
            <a:ext cx="4338541" cy="7475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380" y="2848353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Features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8640" y="3267184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Class</a:t>
            </a:r>
          </a:p>
          <a:p>
            <a:pPr algn="r"/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Prediction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655856" y="2960131"/>
                <a:ext cx="932804" cy="4058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latin typeface="Cambria Math" charset="0"/>
                        </a:rPr>
                        <m:t>𝑓</m:t>
                      </m:r>
                      <m:r>
                        <a:rPr lang="en-US" sz="1600" i="1" dirty="0">
                          <a:latin typeface="Cambria Math" charset="0"/>
                        </a:rPr>
                        <m:t>(</m:t>
                      </m:r>
                      <m:r>
                        <a:rPr lang="en-US" sz="1600" i="1" dirty="0">
                          <a:latin typeface="Cambria Math" charset="0"/>
                        </a:rPr>
                        <m:t>𝑥</m:t>
                      </m:r>
                      <m:r>
                        <a:rPr lang="en-US" sz="1600" i="1" dirty="0">
                          <a:latin typeface="Cambria Math" charset="0"/>
                        </a:rPr>
                        <m:t>,</m:t>
                      </m:r>
                      <m:r>
                        <a:rPr lang="en-US" sz="1600" i="1" dirty="0">
                          <a:latin typeface="Cambria Math" charset="0"/>
                        </a:rPr>
                        <m:t>𝑦</m:t>
                      </m:r>
                      <m:r>
                        <a:rPr lang="en-US" sz="1600" i="1" dirty="0">
                          <a:latin typeface="Cambria Math" charset="0"/>
                        </a:rPr>
                        <m:t>;</m:t>
                      </m:r>
                      <m:r>
                        <a:rPr lang="en-US" sz="1600" i="1" dirty="0">
                          <a:latin typeface="Cambria Math" charset="0"/>
                        </a:rPr>
                        <m:t>𝜃</m:t>
                      </m:r>
                      <m:r>
                        <a:rPr lang="en-US" sz="1600" i="1" dirty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856" y="2960131"/>
                <a:ext cx="932804" cy="405851"/>
              </a:xfrm>
              <a:prstGeom prst="rect">
                <a:avLst/>
              </a:prstGeom>
              <a:blipFill rotWithShape="0">
                <a:blip r:embed="rId7"/>
                <a:stretch>
                  <a:fillRect l="-1307" r="-12418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805821" y="2706889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Helvetica Neue" charset="0"/>
                <a:ea typeface="Helvetica Neue" charset="0"/>
                <a:cs typeface="Helvetica Neue" charset="0"/>
              </a:rPr>
              <a:t>State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53" y="3219675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Helvetica Neue" charset="0"/>
                <a:ea typeface="Helvetica Neue" charset="0"/>
                <a:cs typeface="Helvetica Neue" charset="0"/>
              </a:rPr>
              <a:t>Action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7965369" y="2825061"/>
                <a:ext cx="1172844" cy="3998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𝑄</m:t>
                      </m:r>
                      <m:r>
                        <a:rPr lang="en-US" sz="1600" b="0" i="1" smtClean="0">
                          <a:latin typeface="Cambria Math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charset="0"/>
                        </a:rPr>
                        <m:t>;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369" y="2825061"/>
                <a:ext cx="1172844" cy="399862"/>
              </a:xfrm>
              <a:prstGeom prst="rect">
                <a:avLst/>
              </a:prstGeom>
              <a:blipFill rotWithShape="0">
                <a:blip r:embed="rId8"/>
                <a:stretch>
                  <a:fillRect r="-625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629875" y="1238491"/>
            <a:ext cx="0" cy="4965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0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achieve input convexity?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Most networks can be “trivially” modified to guarantee input convexity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Consider simple feedforward </a:t>
                </a:r>
                <a:r>
                  <a:rPr lang="en-US" dirty="0" err="1" smtClean="0"/>
                  <a:t>ReLU</a:t>
                </a:r>
                <a:r>
                  <a:rPr lang="en-US" dirty="0" smtClean="0"/>
                  <a:t> network: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   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max</m:t>
                      </m:r>
                      <m:r>
                        <a:rPr lang="en-US" b="0" i="1" smtClean="0">
                          <a:latin typeface="Cambria Math" charset="0"/>
                        </a:rPr>
                        <m:t>⁡{0,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},  </m:t>
                      </m:r>
                      <m:r>
                        <a:rPr lang="en-US" b="0" i="1" smtClean="0">
                          <a:latin typeface="Cambria Math" charset="0"/>
                        </a:rPr>
                        <m:t>𝑖</m:t>
                      </m:r>
                      <m:r>
                        <a:rPr lang="en-US" b="0" i="1" smtClean="0">
                          <a:latin typeface="Cambria Math" charset="0"/>
                        </a:rPr>
                        <m:t>=1,…,</m:t>
                      </m:r>
                      <m:r>
                        <a:rPr lang="en-US" b="0" i="1" smtClean="0">
                          <a:latin typeface="Cambria Math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𝑦</m:t>
                      </m:r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b="0" dirty="0" smtClean="0"/>
                  <a:t> is convex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b="0" dirty="0" smtClean="0"/>
                  <a:t> provided that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are non-negative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&gt;1</m:t>
                    </m:r>
                  </m:oMath>
                </a14:m>
                <a:endParaRPr lang="en-US" b="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More generally, any activation function that is convex and non-decreasing also has this property.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41" t="-809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convexity restrictive?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Yes (by definition, the functions are restricted to be convex), but not that bad in practice</a:t>
                </a:r>
              </a:p>
              <a:p>
                <a:r>
                  <a:rPr lang="en-US" dirty="0" smtClean="0"/>
                  <a:t>E.g., we can trivially capture any feedforward network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with the network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 −</m:t>
                            </m:r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More complex convex portion adds additional structure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, which can still be “easily” optimized over</a:t>
                </a:r>
              </a:p>
              <a:p>
                <a:r>
                  <a:rPr lang="en-US" dirty="0" smtClean="0"/>
                  <a:t>We’ll see more evidence for this later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41" t="-809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ICNNs: Amos, Xu, and Kolter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A0CC651-CE14-B04F-B36B-0C3B774C7EB4}" vid="{ED412E48-FE1E-3141-946D-241282344A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CSD AI Template</Template>
  <TotalTime>11038</TotalTime>
  <Words>1365</Words>
  <Application>Microsoft Macintosh PowerPoint</Application>
  <PresentationFormat>On-screen Show (4:3)</PresentationFormat>
  <Paragraphs>243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Helvetica Neue</vt:lpstr>
      <vt:lpstr>Helvetica Neue Bold Condensed</vt:lpstr>
      <vt:lpstr>Helvetica Neue Light</vt:lpstr>
      <vt:lpstr>Lucida Grande</vt:lpstr>
      <vt:lpstr>Wingdings</vt:lpstr>
      <vt:lpstr>Office Theme</vt:lpstr>
      <vt:lpstr>Input Convex Neural Networks</vt:lpstr>
      <vt:lpstr>Big picture</vt:lpstr>
      <vt:lpstr>Applications of Optimization for Inference</vt:lpstr>
      <vt:lpstr>Talk Overview</vt:lpstr>
      <vt:lpstr>Input Convex Neural Networks (ICNNS)</vt:lpstr>
      <vt:lpstr>Applications of Optimization for Inference</vt:lpstr>
      <vt:lpstr>Example Networks</vt:lpstr>
      <vt:lpstr>How to achieve input convexity?</vt:lpstr>
      <vt:lpstr>Is convexity restrictive?</vt:lpstr>
      <vt:lpstr>Talk Overview</vt:lpstr>
      <vt:lpstr>Challenges for ICNNs</vt:lpstr>
      <vt:lpstr>Inference in ICNNs</vt:lpstr>
      <vt:lpstr>Inference with the Bundle Method</vt:lpstr>
      <vt:lpstr>ICNN Learning</vt:lpstr>
      <vt:lpstr>Talk Overview</vt:lpstr>
      <vt:lpstr>Results: toy example</vt:lpstr>
      <vt:lpstr>Results: multi-label classification</vt:lpstr>
      <vt:lpstr>Results: image completion</vt:lpstr>
      <vt:lpstr>Results: continuous-action RL</vt:lpstr>
      <vt:lpstr>Input Convex Neural Networks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in the loop: applications and integration in deep learning</dc:title>
  <dc:creator>Microsoft Office User</dc:creator>
  <cp:lastModifiedBy>Microsoft Office User</cp:lastModifiedBy>
  <cp:revision>99</cp:revision>
  <cp:lastPrinted>2017-08-02T12:44:37Z</cp:lastPrinted>
  <dcterms:created xsi:type="dcterms:W3CDTF">2016-09-04T10:19:12Z</dcterms:created>
  <dcterms:modified xsi:type="dcterms:W3CDTF">2017-08-17T14:27:06Z</dcterms:modified>
</cp:coreProperties>
</file>