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6" r:id="rId2"/>
    <p:sldId id="282" r:id="rId3"/>
    <p:sldId id="327" r:id="rId4"/>
    <p:sldId id="411" r:id="rId5"/>
    <p:sldId id="328" r:id="rId6"/>
    <p:sldId id="264" r:id="rId7"/>
    <p:sldId id="377" r:id="rId8"/>
    <p:sldId id="412" r:id="rId9"/>
    <p:sldId id="266" r:id="rId10"/>
    <p:sldId id="413" r:id="rId11"/>
    <p:sldId id="371" r:id="rId12"/>
    <p:sldId id="397" r:id="rId13"/>
    <p:sldId id="348" r:id="rId14"/>
    <p:sldId id="414" r:id="rId15"/>
    <p:sldId id="368" r:id="rId16"/>
    <p:sldId id="361" r:id="rId17"/>
    <p:sldId id="287" r:id="rId18"/>
    <p:sldId id="415" r:id="rId19"/>
    <p:sldId id="259" r:id="rId20"/>
    <p:sldId id="272" r:id="rId21"/>
    <p:sldId id="271" r:id="rId22"/>
    <p:sldId id="273" r:id="rId23"/>
    <p:sldId id="275" r:id="rId24"/>
    <p:sldId id="274" r:id="rId25"/>
    <p:sldId id="390" r:id="rId26"/>
    <p:sldId id="392" r:id="rId27"/>
    <p:sldId id="417" r:id="rId28"/>
    <p:sldId id="404" r:id="rId29"/>
    <p:sldId id="420" r:id="rId30"/>
    <p:sldId id="409" r:id="rId31"/>
    <p:sldId id="410" r:id="rId32"/>
    <p:sldId id="433" r:id="rId33"/>
    <p:sldId id="432" r:id="rId34"/>
    <p:sldId id="434" r:id="rId35"/>
    <p:sldId id="424" r:id="rId3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981A912-59E2-5340-AFA9-40EEA3F68D74}">
          <p14:sldIdLst>
            <p14:sldId id="326"/>
            <p14:sldId id="282"/>
            <p14:sldId id="327"/>
            <p14:sldId id="411"/>
          </p14:sldIdLst>
        </p14:section>
        <p14:section name="OptNet" id="{21C08219-67B8-EA4D-9A75-82352B024040}">
          <p14:sldIdLst>
            <p14:sldId id="328"/>
            <p14:sldId id="264"/>
            <p14:sldId id="377"/>
            <p14:sldId id="412"/>
            <p14:sldId id="266"/>
          </p14:sldIdLst>
        </p14:section>
        <p14:section name="Projections, Sudoku, Denoising" id="{7751AE0B-709B-4248-85E0-51D8D1BE73FA}">
          <p14:sldIdLst>
            <p14:sldId id="413"/>
            <p14:sldId id="371"/>
            <p14:sldId id="397"/>
            <p14:sldId id="348"/>
            <p14:sldId id="414"/>
            <p14:sldId id="368"/>
            <p14:sldId id="361"/>
            <p14:sldId id="287"/>
          </p14:sldIdLst>
        </p14:section>
        <p14:section name="Task-Based Learning" id="{A98CBC5A-FD68-1446-A525-8A3E68E3F83C}">
          <p14:sldIdLst>
            <p14:sldId id="415"/>
            <p14:sldId id="259"/>
            <p14:sldId id="272"/>
            <p14:sldId id="271"/>
            <p14:sldId id="273"/>
            <p14:sldId id="275"/>
            <p14:sldId id="274"/>
            <p14:sldId id="390"/>
            <p14:sldId id="392"/>
          </p14:sldIdLst>
        </p14:section>
        <p14:section name="EMPC" id="{0E6EB05A-6BE6-3E40-B5F6-847F26EF52B0}">
          <p14:sldIdLst>
            <p14:sldId id="417"/>
            <p14:sldId id="404"/>
            <p14:sldId id="420"/>
            <p14:sldId id="409"/>
            <p14:sldId id="410"/>
            <p14:sldId id="433"/>
            <p14:sldId id="432"/>
          </p14:sldIdLst>
        </p14:section>
        <p14:section name="End" id="{E83A9C4E-F7BA-C54B-ABFD-5C9366A50F3E}">
          <p14:sldIdLst>
            <p14:sldId id="434"/>
            <p14:sldId id="4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F00"/>
    <a:srgbClr val="FBACBA"/>
    <a:srgbClr val="E0ECF7"/>
    <a:srgbClr val="F6566E"/>
    <a:srgbClr val="FF402E"/>
    <a:srgbClr val="228726"/>
    <a:srgbClr val="9BE99C"/>
    <a:srgbClr val="4966AC"/>
    <a:srgbClr val="456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/>
    <p:restoredTop sz="85634"/>
  </p:normalViewPr>
  <p:slideViewPr>
    <p:cSldViewPr snapToGrid="0" snapToObjects="1">
      <p:cViewPr varScale="1">
        <p:scale>
          <a:sx n="105" d="100"/>
          <a:sy n="105" d="100"/>
        </p:scale>
        <p:origin x="18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16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091E-FDCD-4145-A679-1F1A90C0D88A}" type="datetimeFigureOut">
              <a:rPr lang="en-US" smtClean="0">
                <a:latin typeface="Helvetica Neue Light" charset="0"/>
              </a:rPr>
              <a:t>6/21/22</a:t>
            </a:fld>
            <a:endParaRPr lang="en-US" dirty="0">
              <a:latin typeface="Helvetica Neue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 Light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01AB7-2BE7-BC40-9295-2DB9D2C59213}" type="slidenum">
              <a:rPr lang="en-US" smtClean="0">
                <a:latin typeface="Helvetica Neue Light" charset="0"/>
              </a:rPr>
              <a:t>‹#›</a:t>
            </a:fld>
            <a:endParaRPr lang="en-US" dirty="0"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0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Light" charset="0"/>
              </a:defRPr>
            </a:lvl1pPr>
          </a:lstStyle>
          <a:p>
            <a:fld id="{43C01EC3-0FB3-424E-9D2A-A8BF9B5BD2FE}" type="datetimeFigureOut">
              <a:rPr lang="en-US" smtClean="0"/>
              <a:pPr/>
              <a:t>6/21/22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Light" charset="0"/>
              </a:defRPr>
            </a:lvl1pPr>
          </a:lstStyle>
          <a:p>
            <a:fld id="{AF3E5D23-4290-1E4F-BA55-6527BFB900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4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5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8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integer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3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Neural nets: Learns in a soft way, not exact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34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problem setup</a:t>
            </a:r>
          </a:p>
          <a:p>
            <a:r>
              <a:rPr lang="en-US" dirty="0"/>
              <a:t>Show</a:t>
            </a:r>
            <a:r>
              <a:rPr lang="en-US" baseline="0" dirty="0"/>
              <a:t> true D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0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02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Linear dynamics: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200" i="1">
                            <a:latin typeface="Cambria Math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200" i="1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1200" i="1">
                        <a:latin typeface="Cambria Math" charset="0"/>
                      </a:rPr>
                      <m:t>=</m:t>
                    </m:r>
                    <m:r>
                      <a:rPr lang="en-US" sz="1200" i="1">
                        <a:latin typeface="Cambria Math" charset="0"/>
                      </a:rPr>
                      <m:t>𝐴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sz="1200" i="1">
                        <a:latin typeface="Cambria Math" charset="0"/>
                      </a:rPr>
                      <m:t>+</m:t>
                    </m:r>
                    <m:r>
                      <a:rPr lang="en-US" sz="1200" i="1">
                        <a:latin typeface="Cambria Math" charset="0"/>
                      </a:rPr>
                      <m:t>𝐵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Parameters: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𝜃</m:t>
                    </m:r>
                    <m:r>
                      <a:rPr lang="en-US" sz="1200" i="1">
                        <a:latin typeface="Cambria Math" charset="0"/>
                      </a:rPr>
                      <m:t>={</m:t>
                    </m:r>
                    <m:r>
                      <a:rPr lang="en-US" sz="1200" i="1">
                        <a:latin typeface="Cambria Math" charset="0"/>
                      </a:rPr>
                      <m:t>𝐴</m:t>
                    </m:r>
                    <m:r>
                      <a:rPr lang="en-US" sz="1200" i="1">
                        <a:latin typeface="Cambria Math" charset="0"/>
                      </a:rPr>
                      <m:t>, </m:t>
                    </m:r>
                    <m:r>
                      <a:rPr lang="en-US" sz="1200" i="1">
                        <a:latin typeface="Cambria Math" charset="0"/>
                      </a:rPr>
                      <m:t>𝐵</m:t>
                    </m:r>
                    <m:r>
                      <a:rPr lang="en-US" sz="1200" i="1">
                        <a:latin typeface="Cambria Math" charset="0"/>
                      </a:rPr>
                      <m:t>}</m:t>
                    </m:r>
                  </m:oMath>
                </a14:m>
                <a:endParaRPr lang="en-US" sz="1200" dirty="0"/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Trajectory: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>
                                <a:latin typeface="Cambria Math" charset="0"/>
                              </a:rPr>
                              <m:t>init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/>
                  <a:t> obtained by MPC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Given </a:t>
                </a:r>
                <a:r>
                  <a:rPr lang="en-US" sz="1200" dirty="0"/>
                  <a:t>known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charset="0"/>
                      </a:rPr>
                      <m:t>𝜃</m:t>
                    </m:r>
                  </m:oMath>
                </a14:m>
                <a:r>
                  <a:rPr lang="en-US" sz="1200" dirty="0"/>
                  <a:t> and sample trajectories, </a:t>
                </a:r>
                <a:r>
                  <a:rPr lang="en-US" sz="1200" b="1" dirty="0"/>
                  <a:t>learn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1200" b="1" dirty="0"/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Trajectory (Training) Loss: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>
                        <a:latin typeface="Cambria Math" charset="0"/>
                      </a:rPr>
                      <m:t>MSE</m:t>
                    </m:r>
                    <m:r>
                      <a:rPr lang="en-US" sz="1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sz="1200" i="1">
                            <a:latin typeface="Cambria Math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>
                                <a:latin typeface="Cambria Math" charset="0"/>
                              </a:rPr>
                              <m:t>init</m:t>
                            </m:r>
                          </m:sub>
                        </m:sSub>
                      </m:e>
                    </m:d>
                    <m:r>
                      <a:rPr lang="en-US" sz="12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charset="0"/>
                          </a:rPr>
                          <m:t>𝜏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charset="0"/>
                              </a:rPr>
                              <m:t>𝜃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>
                                <a:latin typeface="Cambria Math" charset="0"/>
                              </a:rPr>
                              <m:t>init</m:t>
                            </m:r>
                          </m:sub>
                        </m:sSub>
                      </m:e>
                    </m:d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b="1" dirty="0"/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Model Loss: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200">
                        <a:latin typeface="Cambria Math" charset="0"/>
                      </a:rPr>
                      <m:t>MSE</m:t>
                    </m:r>
                    <m:r>
                      <a:rPr lang="en-US" sz="1200" i="1">
                        <a:latin typeface="Cambria Math" charset="0"/>
                      </a:rPr>
                      <m:t>(</m:t>
                    </m:r>
                    <m:r>
                      <a:rPr lang="en-US" sz="1200" i="1">
                        <a:latin typeface="Cambria Math" charset="0"/>
                      </a:rPr>
                      <m:t>𝜃</m:t>
                    </m:r>
                    <m:r>
                      <a:rPr lang="en-US" sz="1200" i="1">
                        <a:latin typeface="Cambria Math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charset="0"/>
                          </a:rPr>
                          <m:t>𝜃</m:t>
                        </m:r>
                      </m:e>
                    </m:acc>
                    <m:r>
                      <a:rPr lang="en-US" sz="1200" i="1">
                        <a:latin typeface="Cambria Math" charset="0"/>
                      </a:rPr>
                      <m:t>)</m:t>
                    </m:r>
                  </m:oMath>
                </a14:m>
                <a:endParaRPr lang="en-US" sz="1200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r>
                  <a:rPr lang="en-US" sz="1200" dirty="0"/>
                  <a:t>Not guaranteed to converge, but a good sanity check that it does in small cases.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Linear dynamics: </a:t>
                </a:r>
                <a:r>
                  <a:rPr lang="en-US" sz="1200" i="0">
                    <a:latin typeface="Cambria Math" charset="0"/>
                  </a:rPr>
                  <a:t>𝑓</a:t>
                </a:r>
                <a:r>
                  <a:rPr lang="en-US" sz="1200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charset="0"/>
                  </a:rPr>
                  <a:t>𝑥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𝑡, 𝑢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𝑡</a:t>
                </a:r>
                <a:r>
                  <a:rPr lang="en-US" sz="1200" i="0">
                    <a:latin typeface="Cambria Math" panose="02040503050406030204" pitchFamily="18" charset="0"/>
                  </a:rPr>
                  <a:t> )</a:t>
                </a:r>
                <a:r>
                  <a:rPr lang="en-US" sz="1200" i="0">
                    <a:latin typeface="Cambria Math" charset="0"/>
                  </a:rPr>
                  <a:t>=𝐴𝑥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𝑡+𝐵𝑢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𝑡</a:t>
                </a:r>
                <a:endParaRPr lang="en-US" sz="1200" dirty="0"/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Parameters:</a:t>
                </a:r>
                <a:r>
                  <a:rPr lang="en-US" sz="1200" dirty="0"/>
                  <a:t> </a:t>
                </a:r>
                <a:r>
                  <a:rPr lang="en-US" sz="1200" i="0">
                    <a:latin typeface="Cambria Math" charset="0"/>
                  </a:rPr>
                  <a:t>𝜃={𝐴, 𝐵}</a:t>
                </a:r>
                <a:endParaRPr lang="en-US" sz="1200" dirty="0"/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Trajectory: </a:t>
                </a:r>
                <a:r>
                  <a:rPr lang="en-US" sz="1200" i="0">
                    <a:latin typeface="Cambria Math" charset="0"/>
                  </a:rPr>
                  <a:t>𝜏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𝜃</a:t>
                </a:r>
                <a:r>
                  <a:rPr lang="en-US" sz="1200" i="0">
                    <a:latin typeface="Cambria Math" panose="02040503050406030204" pitchFamily="18" charset="0"/>
                  </a:rPr>
                  <a:t> (</a:t>
                </a:r>
                <a:r>
                  <a:rPr lang="en-US" sz="1200" i="0">
                    <a:latin typeface="Cambria Math" charset="0"/>
                  </a:rPr>
                  <a:t>𝑥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"init</a:t>
                </a:r>
                <a:r>
                  <a:rPr lang="en-US" sz="1200" i="0">
                    <a:latin typeface="Cambria Math" panose="02040503050406030204" pitchFamily="18" charset="0"/>
                  </a:rPr>
                  <a:t>"  )</a:t>
                </a:r>
                <a:r>
                  <a:rPr lang="en-US" sz="1200" dirty="0"/>
                  <a:t> obtained by MPC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Given </a:t>
                </a:r>
                <a:r>
                  <a:rPr lang="en-US" sz="1200" dirty="0"/>
                  <a:t>known </a:t>
                </a:r>
                <a:r>
                  <a:rPr lang="en-US" sz="1200" i="0">
                    <a:latin typeface="Cambria Math" charset="0"/>
                  </a:rPr>
                  <a:t>𝜃</a:t>
                </a:r>
                <a:r>
                  <a:rPr lang="en-US" sz="1200" dirty="0"/>
                  <a:t> and sample trajectories, </a:t>
                </a:r>
                <a:r>
                  <a:rPr lang="en-US" sz="1200" b="1" dirty="0"/>
                  <a:t>learn</a:t>
                </a:r>
                <a:r>
                  <a:rPr lang="en-US" sz="1200" dirty="0"/>
                  <a:t> </a:t>
                </a:r>
                <a:r>
                  <a:rPr lang="en-US" sz="1200" i="0">
                    <a:latin typeface="Cambria Math" charset="0"/>
                  </a:rPr>
                  <a:t>𝜃</a:t>
                </a:r>
                <a:r>
                  <a:rPr lang="en-US" sz="1200" i="0">
                    <a:latin typeface="Cambria Math" panose="02040503050406030204" pitchFamily="18" charset="0"/>
                  </a:rPr>
                  <a:t> ̂</a:t>
                </a:r>
                <a:endParaRPr lang="en-US" sz="1200" b="1" dirty="0"/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Trajectory (Training) Loss: </a:t>
                </a:r>
                <a:r>
                  <a:rPr lang="en-US" sz="1200" i="0">
                    <a:latin typeface="Cambria Math" charset="0"/>
                  </a:rPr>
                  <a:t>"MSE"(𝜏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𝜃</a:t>
                </a:r>
                <a:r>
                  <a:rPr lang="en-US" sz="1200" i="0">
                    <a:latin typeface="Cambria Math" panose="02040503050406030204" pitchFamily="18" charset="0"/>
                  </a:rPr>
                  <a:t> (</a:t>
                </a:r>
                <a:r>
                  <a:rPr lang="en-US" sz="1200" i="0">
                    <a:latin typeface="Cambria Math" charset="0"/>
                  </a:rPr>
                  <a:t>𝑥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"init</a:t>
                </a:r>
                <a:r>
                  <a:rPr lang="en-US" sz="1200" i="0">
                    <a:latin typeface="Cambria Math" panose="02040503050406030204" pitchFamily="18" charset="0"/>
                  </a:rPr>
                  <a:t>"  )</a:t>
                </a:r>
                <a:r>
                  <a:rPr lang="en-US" sz="1200" i="0">
                    <a:latin typeface="Cambria Math" charset="0"/>
                  </a:rPr>
                  <a:t>, 𝜏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𝜃</a:t>
                </a:r>
                <a:r>
                  <a:rPr lang="en-US" sz="1200" i="0">
                    <a:latin typeface="Cambria Math" panose="02040503050406030204" pitchFamily="18" charset="0"/>
                  </a:rPr>
                  <a:t> ̂  (</a:t>
                </a:r>
                <a:r>
                  <a:rPr lang="en-US" sz="1200" i="0">
                    <a:latin typeface="Cambria Math" charset="0"/>
                  </a:rPr>
                  <a:t>𝑥</a:t>
                </a:r>
                <a:r>
                  <a:rPr lang="en-US" sz="1200" i="0">
                    <a:latin typeface="Cambria Math" panose="02040503050406030204" pitchFamily="18" charset="0"/>
                  </a:rPr>
                  <a:t>_</a:t>
                </a:r>
                <a:r>
                  <a:rPr lang="en-US" sz="1200" i="0">
                    <a:latin typeface="Cambria Math" charset="0"/>
                  </a:rPr>
                  <a:t>"init</a:t>
                </a:r>
                <a:r>
                  <a:rPr lang="en-US" sz="1200" i="0">
                    <a:latin typeface="Cambria Math" panose="02040503050406030204" pitchFamily="18" charset="0"/>
                  </a:rPr>
                  <a:t>"  )</a:t>
                </a:r>
                <a:r>
                  <a:rPr lang="en-US" sz="1200" i="0">
                    <a:latin typeface="Cambria Math" charset="0"/>
                  </a:rPr>
                  <a:t>)</a:t>
                </a:r>
                <a:endParaRPr lang="en-US" sz="1200" b="1" dirty="0"/>
              </a:p>
              <a:p>
                <a:pPr>
                  <a:spcBef>
                    <a:spcPts val="0"/>
                  </a:spcBef>
                </a:pPr>
                <a:r>
                  <a:rPr lang="en-US" sz="1200" b="1" dirty="0"/>
                  <a:t>Model Loss: </a:t>
                </a:r>
                <a:r>
                  <a:rPr lang="en-US" sz="1200" i="0">
                    <a:latin typeface="Cambria Math" charset="0"/>
                  </a:rPr>
                  <a:t>"MSE"(𝜃, 𝜃</a:t>
                </a:r>
                <a:r>
                  <a:rPr lang="en-US" sz="1200" i="0">
                    <a:latin typeface="Cambria Math" panose="02040503050406030204" pitchFamily="18" charset="0"/>
                  </a:rPr>
                  <a:t> ̂</a:t>
                </a:r>
                <a:r>
                  <a:rPr lang="en-US" sz="1200" i="0">
                    <a:latin typeface="Cambria Math" charset="0"/>
                  </a:rPr>
                  <a:t>)</a:t>
                </a:r>
                <a:endParaRPr lang="en-US" sz="1200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endParaRPr lang="en-US" b="1" dirty="0"/>
              </a:p>
              <a:p>
                <a:pPr>
                  <a:spcBef>
                    <a:spcPts val="0"/>
                  </a:spcBef>
                </a:pPr>
                <a:r>
                  <a:rPr lang="en-US" sz="1200" dirty="0"/>
                  <a:t>Not guaranteed to converge, but a good sanity check that it does in small cases.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2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In the ML community, we have a rich toolkit of primitive operations.</a:t>
            </a:r>
          </a:p>
          <a:p>
            <a:r>
              <a:rPr lang="en-US" dirty="0"/>
              <a:t>+ Where do these break down? Many ways to analyze</a:t>
            </a:r>
          </a:p>
          <a:p>
            <a:r>
              <a:rPr lang="en-US" dirty="0"/>
              <a:t>+ Trend lately: Showing how classical algorithms and operations can be made differentiable. I show how to do this for optimization</a:t>
            </a:r>
          </a:p>
          <a:p>
            <a:r>
              <a:rPr lang="en-US" dirty="0"/>
              <a:t>+ *Not* parameter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3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6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9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 We could hard-code in values for the objective or constraints but we don't have to</a:t>
            </a:r>
          </a:p>
          <a:p>
            <a:r>
              <a:rPr lang="en-US" dirty="0"/>
              <a:t>+ </a:t>
            </a:r>
            <a:r>
              <a:rPr lang="en-US" dirty="0" err="1"/>
              <a:t>Argmin</a:t>
            </a:r>
            <a:r>
              <a:rPr lang="en-US" dirty="0"/>
              <a:t> gives well-defined output under some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50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8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you’re not familiar with loss</a:t>
            </a:r>
            <a:r>
              <a:rPr lang="en-US" baseline="0" dirty="0"/>
              <a:t> functions, think of it as</a:t>
            </a:r>
            <a:r>
              <a:rPr lang="is-I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3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E5D23-4290-1E4F-BA55-6527BFB9007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5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4212" y="6356349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OptNet: End-to-End Differentiable Optimization</a:t>
            </a:r>
          </a:p>
        </p:txBody>
      </p:sp>
    </p:spTree>
    <p:extLst>
      <p:ext uri="{BB962C8B-B14F-4D97-AF65-F5344CB8AC3E}">
        <p14:creationId xmlns:p14="http://schemas.microsoft.com/office/powerpoint/2010/main" val="39742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4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5620-4568-BA43-A958-4D7619CC2E2E}" type="datetime1">
              <a:rPr lang="en-US" smtClean="0"/>
              <a:pPr/>
              <a:t>6/21/22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6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1636" y="6356349"/>
            <a:ext cx="3851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0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9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0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7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Brandon Amos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5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4212" y="6356349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/>
              <a:t>OptNet: End-to-End Differentiable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F813B43C-900A-1C44-BF45-66CB67BC6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2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accent1">
              <a:lumMod val="75000"/>
            </a:schemeClr>
          </a:solidFill>
          <a:latin typeface="Helvetica Neue Bold Condensed"/>
          <a:ea typeface="+mj-ea"/>
          <a:cs typeface="Helvetica Neue Bold Condensed"/>
        </a:defRPr>
      </a:lvl1pPr>
    </p:titleStyle>
    <p:bodyStyle>
      <a:lvl1pPr marL="0" indent="0" algn="l" defTabSz="457200" rtl="0" eaLnBrk="1" latinLnBrk="0" hangingPunct="1">
        <a:spcBef>
          <a:spcPts val="2800"/>
        </a:spcBef>
        <a:buFontTx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457200" indent="0" algn="l" defTabSz="457200" rtl="0" eaLnBrk="1" latinLnBrk="0" hangingPunct="1">
        <a:spcBef>
          <a:spcPts val="0"/>
        </a:spcBef>
        <a:buFont typeface="Arial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914400" indent="0" algn="l" defTabSz="457200" rtl="0" eaLnBrk="1" latinLnBrk="0" hangingPunct="1">
        <a:spcBef>
          <a:spcPct val="20000"/>
        </a:spcBef>
        <a:buFont typeface="Lucida Grande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ocuslab.github.io/qpt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7770"/>
            <a:ext cx="9144000" cy="1430594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OptNet: End-to-End Differentiable Constrained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0531"/>
            <a:ext cx="6400800" cy="151900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Brandon Amos</a:t>
            </a:r>
            <a:br>
              <a:rPr lang="en-US" dirty="0"/>
            </a:br>
            <a:r>
              <a:rPr lang="en-US" dirty="0"/>
              <a:t>Carnegie Mellon University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Joint work with J. Zico Kolter, </a:t>
            </a:r>
            <a:r>
              <a:rPr lang="en-US" dirty="0" err="1"/>
              <a:t>Priya</a:t>
            </a:r>
            <a:r>
              <a:rPr lang="en-US" dirty="0"/>
              <a:t> </a:t>
            </a:r>
            <a:r>
              <a:rPr lang="en-US" dirty="0" err="1"/>
              <a:t>Donti</a:t>
            </a:r>
            <a:r>
              <a:rPr lang="en-US" dirty="0"/>
              <a:t>, Jacob Sacks, Ivan Jimenez Rodriguez, and Byron Boots</a:t>
            </a:r>
          </a:p>
        </p:txBody>
      </p:sp>
    </p:spTree>
    <p:extLst>
      <p:ext uri="{BB962C8B-B14F-4D97-AF65-F5344CB8AC3E}">
        <p14:creationId xmlns:p14="http://schemas.microsoft.com/office/powerpoint/2010/main" val="2093926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DD76-F14B-5D45-A2B1-CF033B7A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D642-95C2-BE43-8E8E-C5EC83FC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OptNet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Starting Simple: Learning Projections, Sudoku, and Denoising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End-to-End Task-Based Learning for Stochastic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End-to-End Model Predictive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D1F5-2056-A14D-BAA4-F89AF6539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7E2BA-13F4-C247-A0E8-77B70A03D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33359-90C4-CE44-A953-6D55223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4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09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Projection as a machine learning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9609" y="4363880"/>
                <a:ext cx="8357191" cy="1762282"/>
              </a:xfrm>
            </p:spPr>
            <p:txBody>
              <a:bodyPr/>
              <a:lstStyle/>
              <a:p>
                <a:r>
                  <a:rPr lang="en-US" dirty="0"/>
                  <a:t>What if we are given example input/output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⋆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want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609" y="4363880"/>
                <a:ext cx="8357191" cy="1762282"/>
              </a:xfrm>
              <a:blipFill rotWithShape="0">
                <a:blip r:embed="rId3"/>
                <a:stretch>
                  <a:fillRect l="-729" t="-3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Convex Optimization within Deep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469205" y="842654"/>
            <a:ext cx="3172856" cy="2809629"/>
            <a:chOff x="150768" y="919623"/>
            <a:chExt cx="3172856" cy="2809629"/>
          </a:xfrm>
        </p:grpSpPr>
        <p:sp>
          <p:nvSpPr>
            <p:cNvPr id="7" name="Trapezoid 6"/>
            <p:cNvSpPr/>
            <p:nvPr/>
          </p:nvSpPr>
          <p:spPr>
            <a:xfrm>
              <a:off x="457200" y="1844407"/>
              <a:ext cx="2711669" cy="1537877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endCxn id="12" idx="2"/>
            </p:cNvCxnSpPr>
            <p:nvPr/>
          </p:nvCxnSpPr>
          <p:spPr>
            <a:xfrm flipV="1">
              <a:off x="243857" y="1203059"/>
              <a:ext cx="21772" cy="23963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1" idx="1"/>
            </p:cNvCxnSpPr>
            <p:nvPr/>
          </p:nvCxnSpPr>
          <p:spPr>
            <a:xfrm flipV="1">
              <a:off x="222837" y="3588907"/>
              <a:ext cx="2863455" cy="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644589" y="1244275"/>
              <a:ext cx="84083" cy="8408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086292" y="3448562"/>
                  <a:ext cx="237332" cy="280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292" y="3448562"/>
                  <a:ext cx="237332" cy="2806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316" r="-34211" b="-28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0768" y="919623"/>
                  <a:ext cx="229721" cy="2834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68" y="919623"/>
                  <a:ext cx="229721" cy="2834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6316" r="-36842" b="-25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728672" y="963585"/>
                  <a:ext cx="237332" cy="280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672" y="963585"/>
                  <a:ext cx="237332" cy="28069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821" r="-10256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276306" y="3094315"/>
                  <a:ext cx="101189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𝐺𝑥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6" y="3094315"/>
                  <a:ext cx="101189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 flipH="1">
              <a:off x="2686631" y="1349900"/>
              <a:ext cx="9143" cy="466976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644589" y="1816876"/>
              <a:ext cx="84083" cy="8408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756611" y="1636041"/>
                  <a:ext cx="28779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⋆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6611" y="1636041"/>
                  <a:ext cx="287797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" r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5177726" y="1679775"/>
                <a:ext cx="3184093" cy="12564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 charset="0"/>
                            </a:rPr>
                            <m:t>⋆</m:t>
                          </m:r>
                        </m:sup>
                      </m:sSup>
                      <m:r>
                        <a:rPr lang="en-US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mtClean="0">
                              <a:latin typeface="Cambria Math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mtClean="0">
                              <a:latin typeface="Cambria Math" charset="0"/>
                            </a:rPr>
                            <m:t>dist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mtClean="0">
                          <a:latin typeface="Cambria Math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   </m:t>
                      </m:r>
                      <m:r>
                        <a:rPr lang="en-US" i="1" smtClean="0">
                          <a:latin typeface="Cambria Math" charset="0"/>
                        </a:rPr>
                        <m:t>𝐺𝑥</m:t>
                      </m:r>
                      <m:r>
                        <a:rPr lang="en-US" i="1" smtClean="0">
                          <a:latin typeface="Cambria Math" charset="0"/>
                        </a:rPr>
                        <m:t>≤</m:t>
                      </m:r>
                      <m:r>
                        <a:rPr lang="en-US" i="1" smtClean="0">
                          <a:latin typeface="Cambria Math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26" y="1679775"/>
                <a:ext cx="3184093" cy="1256451"/>
              </a:xfrm>
              <a:prstGeom prst="rect">
                <a:avLst/>
              </a:prstGeom>
              <a:blipFill rotWithShape="0">
                <a:blip r:embed="rId9"/>
                <a:stretch>
                  <a:fillRect t="-7282" b="-3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57912" y="1688680"/>
            <a:ext cx="1486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 Neue Light" charset="0"/>
                <a:ea typeface="Helvetica Neue Light" charset="0"/>
                <a:cs typeface="Helvetica Neue Light" charset="0"/>
              </a:rPr>
              <a:t>True Problem</a:t>
            </a:r>
          </a:p>
        </p:txBody>
      </p:sp>
    </p:spTree>
    <p:extLst>
      <p:ext uri="{BB962C8B-B14F-4D97-AF65-F5344CB8AC3E}">
        <p14:creationId xmlns:p14="http://schemas.microsoft.com/office/powerpoint/2010/main" val="253591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09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One Approach: Projection with a convex hull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9609" y="4363880"/>
                <a:ext cx="8357191" cy="1762282"/>
              </a:xfrm>
            </p:spPr>
            <p:txBody>
              <a:bodyPr/>
              <a:lstStyle/>
              <a:p>
                <a:r>
                  <a:rPr lang="en-US" dirty="0"/>
                  <a:t>What if we are given example input/output pairs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⋆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and want to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h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convex hull gives this, but is difficult to approximate in high dimensions and under noise.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609" y="4363880"/>
                <a:ext cx="8357191" cy="1762282"/>
              </a:xfrm>
              <a:blipFill rotWithShape="0">
                <a:blip r:embed="rId3"/>
                <a:stretch>
                  <a:fillRect l="-729" t="-37716" r="-1459" b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Convex Optimization within Deep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472220" y="840424"/>
            <a:ext cx="3172856" cy="2809629"/>
            <a:chOff x="150768" y="919623"/>
            <a:chExt cx="3172856" cy="2809629"/>
          </a:xfrm>
        </p:grpSpPr>
        <p:sp>
          <p:nvSpPr>
            <p:cNvPr id="7" name="Trapezoid 6"/>
            <p:cNvSpPr/>
            <p:nvPr/>
          </p:nvSpPr>
          <p:spPr>
            <a:xfrm>
              <a:off x="457200" y="1844407"/>
              <a:ext cx="2711669" cy="1537877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endCxn id="12" idx="2"/>
            </p:cNvCxnSpPr>
            <p:nvPr/>
          </p:nvCxnSpPr>
          <p:spPr>
            <a:xfrm flipV="1">
              <a:off x="243857" y="1203059"/>
              <a:ext cx="21772" cy="239635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11" idx="1"/>
            </p:cNvCxnSpPr>
            <p:nvPr/>
          </p:nvCxnSpPr>
          <p:spPr>
            <a:xfrm flipV="1">
              <a:off x="222837" y="3588907"/>
              <a:ext cx="2863455" cy="191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086292" y="3448562"/>
                  <a:ext cx="237332" cy="280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292" y="3448562"/>
                  <a:ext cx="237332" cy="2806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5641" r="-33333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50768" y="919623"/>
                  <a:ext cx="229721" cy="2834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68" y="919623"/>
                  <a:ext cx="229721" cy="28343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027" r="-37838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276306" y="3094315"/>
                  <a:ext cx="1011894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𝐺𝑥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306" y="3094315"/>
                  <a:ext cx="101189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2494689" y="1876836"/>
              <a:ext cx="84083" cy="84083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38754" y="1315683"/>
                  <a:ext cx="1449675" cy="2988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b="0" dirty="0">
                      <a:latin typeface="Helvetica Neue" charset="0"/>
                      <a:ea typeface="Helvetica Neue" charset="0"/>
                      <a:cs typeface="Helvetica Neue" charset="0"/>
                    </a:rPr>
                    <a:t>Points: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Helvetica Neue" charset="0"/>
                              <a:cs typeface="Helvetica Neue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charset="0"/>
                              <a:ea typeface="Helvetica Neue" charset="0"/>
                              <a:cs typeface="Helvetica Neue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Helvetica Neue" charset="0"/>
                              <a:cs typeface="Helvetica Neue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  <a:ea typeface="Helvetica Neue" charset="0"/>
                              <a:cs typeface="Helvetica Neue" charset="0"/>
                            </a:rPr>
                            <m:t>⋆</m:t>
                          </m:r>
                        </m:sup>
                      </m:sSubSup>
                    </m:oMath>
                  </a14:m>
                  <a:endParaRPr lang="en-US" dirty="0">
                    <a:latin typeface="Helvetica Neue" charset="0"/>
                    <a:ea typeface="Helvetica Neue" charset="0"/>
                    <a:cs typeface="Helvetica Neue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754" y="1315683"/>
                  <a:ext cx="1449675" cy="29886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0127" t="-24490" b="-408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5177726" y="1679775"/>
                <a:ext cx="3184093" cy="12564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 charset="0"/>
                            </a:rPr>
                            <m:t>⋆</m:t>
                          </m:r>
                        </m:sup>
                      </m:sSup>
                      <m:r>
                        <a:rPr lang="en-US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 smtClean="0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mtClean="0">
                              <a:latin typeface="Cambria Math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mtClean="0">
                              <a:latin typeface="Cambria Math" charset="0"/>
                            </a:rPr>
                            <m:t>dist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i="1" smtClean="0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mtClean="0">
                          <a:latin typeface="Cambria Math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 charset="0"/>
                        </a:rPr>
                        <m:t>   </m:t>
                      </m:r>
                      <m:r>
                        <a:rPr lang="en-US" i="1" smtClean="0">
                          <a:latin typeface="Cambria Math" charset="0"/>
                        </a:rPr>
                        <m:t>𝐺𝑥</m:t>
                      </m:r>
                      <m:r>
                        <a:rPr lang="en-US" i="1" smtClean="0">
                          <a:latin typeface="Cambria Math" charset="0"/>
                        </a:rPr>
                        <m:t>≤</m:t>
                      </m:r>
                      <m:r>
                        <a:rPr lang="en-US" i="1" smtClean="0">
                          <a:latin typeface="Cambria Math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26" y="1679775"/>
                <a:ext cx="3184093" cy="1256451"/>
              </a:xfrm>
              <a:prstGeom prst="rect">
                <a:avLst/>
              </a:prstGeom>
              <a:blipFill rotWithShape="0">
                <a:blip r:embed="rId9"/>
                <a:stretch>
                  <a:fillRect t="-7282" b="-32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357912" y="1688680"/>
            <a:ext cx="1486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Helvetica Neue Light" charset="0"/>
                <a:ea typeface="Helvetica Neue Light" charset="0"/>
                <a:cs typeface="Helvetica Neue Light" charset="0"/>
              </a:rPr>
              <a:t>True Problem</a:t>
            </a:r>
          </a:p>
        </p:txBody>
      </p:sp>
      <p:sp>
        <p:nvSpPr>
          <p:cNvPr id="22" name="Oval 21"/>
          <p:cNvSpPr/>
          <p:nvPr/>
        </p:nvSpPr>
        <p:spPr>
          <a:xfrm>
            <a:off x="2839835" y="1943151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37792" y="1739906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68042" y="1729709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072894" y="1756878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18946" y="2357660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07744" y="3261426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58648" y="2668969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63742" y="2442382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21528" y="2962742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30935" y="2753052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616270" y="2476501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31100" y="2324269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85044" y="1985192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35501" y="2544866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49130" y="2711010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72976" y="1985697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774432" y="3233992"/>
            <a:ext cx="84083" cy="84083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OptNet approach to learning projections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Model: 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/>
                            <m:t>  </m:t>
                          </m:r>
                          <m:r>
                            <m:rPr>
                              <m:nor/>
                            </m:rPr>
                            <a:rPr lang="en-US"/>
                            <m:t>dist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/>
                        <m:t>subject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to</m:t>
                      </m:r>
                      <m:r>
                        <m:rPr>
                          <m:nor/>
                        </m:rPr>
                        <a:rPr lang="en-US"/>
                        <m:t>  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𝐺𝑥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Data: </a:t>
                </a:r>
                <a:r>
                  <a:rPr lang="en-US" dirty="0"/>
                  <a:t>Example input/output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Training:</a:t>
                </a:r>
                <a:r>
                  <a:rPr lang="en-US" dirty="0"/>
                  <a:t> The output is just a function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. Randomly initialize a new polytope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, define a loss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, and take gradient steps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ℓ/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𝜕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ℓ/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𝜕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Convex Optimization within Deep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565"/>
            <a:ext cx="9084327" cy="1143000"/>
          </a:xfrm>
        </p:spPr>
        <p:txBody>
          <a:bodyPr>
            <a:noAutofit/>
          </a:bodyPr>
          <a:lstStyle/>
          <a:p>
            <a:r>
              <a:rPr lang="en-US" sz="3800" dirty="0"/>
              <a:t>OptNet Application: Approximating Polytopes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31" y="980858"/>
            <a:ext cx="2667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931" y="1375979"/>
            <a:ext cx="266700" cy="2788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862814" y="1337684"/>
            <a:ext cx="4329981" cy="41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Polytope Predictions During Training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58099" y="939435"/>
            <a:ext cx="4329981" cy="41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True Polytope (Unknown to the model)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7" y="1748479"/>
            <a:ext cx="4538626" cy="4425160"/>
          </a:xfrm>
          <a:prstGeom prst="rect">
            <a:avLst/>
          </a:prstGeom>
        </p:spPr>
      </p:pic>
      <p:sp>
        <p:nvSpPr>
          <p:cNvPr id="46" name="Content Placeholder 2"/>
          <p:cNvSpPr txBox="1">
            <a:spLocks/>
          </p:cNvSpPr>
          <p:nvPr/>
        </p:nvSpPr>
        <p:spPr>
          <a:xfrm>
            <a:off x="2459727" y="1744986"/>
            <a:ext cx="1100186" cy="3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Example 1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728976" y="1733040"/>
            <a:ext cx="1100186" cy="3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Example 2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459727" y="3959312"/>
            <a:ext cx="1100186" cy="3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Example 3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728976" y="3961059"/>
            <a:ext cx="1100186" cy="3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Example 4</a:t>
            </a:r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Brandon Amos</a:t>
            </a:r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4212" y="6356349"/>
            <a:ext cx="3155576" cy="365125"/>
          </a:xfrm>
        </p:spPr>
        <p:txBody>
          <a:bodyPr/>
          <a:lstStyle/>
          <a:p>
            <a:r>
              <a:rPr lang="en-US" dirty="0"/>
              <a:t>Convex Optimization within Deep Learning</a:t>
            </a:r>
          </a:p>
        </p:txBody>
      </p:sp>
    </p:spTree>
    <p:extLst>
      <p:ext uri="{BB962C8B-B14F-4D97-AF65-F5344CB8AC3E}">
        <p14:creationId xmlns:p14="http://schemas.microsoft.com/office/powerpoint/2010/main" val="153382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Sudoku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Convex Optimization within Deep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47" y="1417638"/>
            <a:ext cx="7423706" cy="37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6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233" b="85542"/>
          <a:stretch/>
        </p:blipFill>
        <p:spPr>
          <a:xfrm>
            <a:off x="290352" y="5676497"/>
            <a:ext cx="8853648" cy="452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3574"/>
            <a:ext cx="8229600" cy="1143000"/>
          </a:xfrm>
        </p:spPr>
        <p:txBody>
          <a:bodyPr/>
          <a:lstStyle/>
          <a:p>
            <a:r>
              <a:rPr lang="en-US" dirty="0"/>
              <a:t>Application: Sudoku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365" t="16585"/>
          <a:stretch/>
        </p:blipFill>
        <p:spPr>
          <a:xfrm>
            <a:off x="2469276" y="2840168"/>
            <a:ext cx="4083924" cy="2608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759800"/>
                <a:ext cx="7976864" cy="1779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sz="2000" i="1">
                              <a:latin typeface="Cambria Math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charset="0"/>
                            </a:rPr>
                            <m:t>dist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2000">
                          <a:latin typeface="Cambria Math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latin typeface="Cambria Math" charset="0"/>
                        </a:rPr>
                        <m:t>  </m:t>
                      </m:r>
                      <m:r>
                        <a:rPr lang="en-US" sz="2000" i="1">
                          <a:latin typeface="Cambria Math" charset="0"/>
                        </a:rPr>
                        <m:t>𝐴𝑥</m:t>
                      </m:r>
                      <m:r>
                        <a:rPr lang="en-US" sz="2000" i="1">
                          <a:latin typeface="Cambria Math" charset="0"/>
                        </a:rPr>
                        <m:t>=</m:t>
                      </m:r>
                      <m:r>
                        <a:rPr lang="en-US" sz="2000" i="1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  <a:p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The OptNet layer exactly learns the mini-Sudoku constraints from data!</a:t>
                </a:r>
              </a:p>
              <a:p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Baseline: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A deep convolutional feed-forward network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59800"/>
                <a:ext cx="7976864" cy="1779974"/>
              </a:xfrm>
              <a:prstGeom prst="rect">
                <a:avLst/>
              </a:prstGeom>
              <a:blipFill>
                <a:blip r:embed="rId4"/>
                <a:stretch>
                  <a:fillRect l="-796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16200000">
            <a:off x="1131410" y="3797578"/>
            <a:ext cx="236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 Neue Light" charset="0"/>
                <a:ea typeface="Helvetica Neue Light" charset="0"/>
                <a:cs typeface="Helvetica Neue Light" charset="0"/>
              </a:rPr>
              <a:t>% Incorrectly Solved Boards</a:t>
            </a:r>
          </a:p>
        </p:txBody>
      </p:sp>
    </p:spTree>
    <p:extLst>
      <p:ext uri="{BB962C8B-B14F-4D97-AF65-F5344CB8AC3E}">
        <p14:creationId xmlns:p14="http://schemas.microsoft.com/office/powerpoint/2010/main" val="329121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39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Application: 1D Signal Denoising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17349"/>
                <a:ext cx="9144000" cy="2971509"/>
              </a:xfrm>
            </p:spPr>
            <p:txBody>
              <a:bodyPr/>
              <a:lstStyle/>
              <a:p>
                <a:r>
                  <a:rPr lang="en-US" b="1" dirty="0"/>
                  <a:t>Task: </a:t>
                </a:r>
                <a:r>
                  <a:rPr lang="en-US" dirty="0"/>
                  <a:t>Learn a model from data that maps from a noisy signal to a </a:t>
                </a:r>
                <a:r>
                  <a:rPr lang="en-US" dirty="0" err="1"/>
                  <a:t>denoised</a:t>
                </a:r>
                <a:r>
                  <a:rPr lang="en-US" dirty="0"/>
                  <a:t> signal.</a:t>
                </a:r>
              </a:p>
              <a:p>
                <a:r>
                  <a:rPr lang="en-US" b="1" dirty="0"/>
                  <a:t>Total Variation Denoising Approach: </a:t>
                </a:r>
                <a:r>
                  <a:rPr lang="en-US" dirty="0"/>
                  <a:t>Solve the following optimization problem where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the differencing operator.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⋆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mtClean="0">
                                          <a:latin typeface="Cambria Math" panose="02040503050406030204" pitchFamily="18" charset="0"/>
                                        </a:rPr>
                                        <m:t>𝐷𝑧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OptNet Application: </a:t>
                </a:r>
                <a:r>
                  <a:rPr lang="en-US" dirty="0"/>
                  <a:t>Randomly initialize the differencing operator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learn it from data with gradients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17349"/>
                <a:ext cx="9144000" cy="2971509"/>
              </a:xfrm>
              <a:blipFill>
                <a:blip r:embed="rId3"/>
                <a:stretch>
                  <a:fillRect l="-556" t="-1277" r="-13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/>
              <a:t>ICML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OptNet: Amos and Kolter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7446"/>
          <a:stretch/>
        </p:blipFill>
        <p:spPr>
          <a:xfrm>
            <a:off x="3289973" y="3649409"/>
            <a:ext cx="2794137" cy="28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48561" y="3324431"/>
                <a:ext cx="2526076" cy="36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Helvetica Neue" charset="0"/>
                    <a:ea typeface="Helvetica Neue" charset="0"/>
                    <a:cs typeface="Helvetica Neue" charset="0"/>
                  </a:rPr>
                  <a:t>Randomly Initialized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Helvetica Neue" charset="0"/>
                        <a:cs typeface="Helvetica Neue" charset="0"/>
                      </a:rPr>
                      <m:t>𝐷</m:t>
                    </m:r>
                  </m:oMath>
                </a14:m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561" y="3324431"/>
                <a:ext cx="2526076" cy="369397"/>
              </a:xfrm>
              <a:prstGeom prst="rect">
                <a:avLst/>
              </a:prstGeom>
              <a:blipFill>
                <a:blip r:embed="rId5"/>
                <a:stretch>
                  <a:fillRect l="-2010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21" y="3636379"/>
            <a:ext cx="2824753" cy="2791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448" r="7532"/>
          <a:stretch/>
        </p:blipFill>
        <p:spPr>
          <a:xfrm>
            <a:off x="6084109" y="3649408"/>
            <a:ext cx="2775999" cy="27788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66301" y="3324431"/>
                <a:ext cx="1211614" cy="36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>
                    <a:ea typeface="Helvetica Neue" charset="0"/>
                    <a:cs typeface="Helvetica Neue" charset="0"/>
                  </a:rPr>
                  <a:t>Learned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Helvetica Neue" charset="0"/>
                        <a:cs typeface="Helvetica Neue" charset="0"/>
                      </a:rPr>
                      <m:t>𝐷</m:t>
                    </m:r>
                  </m:oMath>
                </a14:m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01" y="3324431"/>
                <a:ext cx="1211614" cy="369397"/>
              </a:xfrm>
              <a:prstGeom prst="rect">
                <a:avLst/>
              </a:prstGeom>
              <a:blipFill>
                <a:blip r:embed="rId7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651" y="3338734"/>
                <a:ext cx="863891" cy="369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ea typeface="Helvetica Neue" charset="0"/>
                    <a:cs typeface="Helvetica Neue" charset="0"/>
                  </a:rPr>
                  <a:t>True</a:t>
                </a:r>
                <a:r>
                  <a:rPr lang="en-US" b="0">
                    <a:ea typeface="Helvetica Neue" charset="0"/>
                    <a:cs typeface="Helvetica Neue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Helvetica Neue" charset="0"/>
                        <a:cs typeface="Helvetica Neue" charset="0"/>
                      </a:rPr>
                      <m:t>𝐷</m:t>
                    </m:r>
                  </m:oMath>
                </a14:m>
                <a:endParaRPr lang="en-US" dirty="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651" y="3338734"/>
                <a:ext cx="863891" cy="369397"/>
              </a:xfrm>
              <a:prstGeom prst="rect">
                <a:avLst/>
              </a:prstGeom>
              <a:blipFill>
                <a:blip r:embed="rId8"/>
                <a:stretch>
                  <a:fillRect l="-579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36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DD76-F14B-5D45-A2B1-CF033B7A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D642-95C2-BE43-8E8E-C5EC83FC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OptNet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Starting Simple: Learning Projections, Sudoku, and Denoising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End-to-End Task-Based Learning for Stochastic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End-to-End Model Predictive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D1F5-2056-A14D-BAA4-F89AF6539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7E2BA-13F4-C247-A0E8-77B70A03D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33359-90C4-CE44-A953-6D55223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7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868227"/>
            <a:ext cx="1618488" cy="1399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0904" y="3868227"/>
            <a:ext cx="1618488" cy="1399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Machine learning algorithm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4608" y="3868227"/>
            <a:ext cx="1618488" cy="1399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Helvetica Neue Light" charset="0"/>
                <a:ea typeface="Helvetica Neue Light" charset="0"/>
                <a:cs typeface="Helvetica Neue Light" charset="0"/>
              </a:rPr>
              <a:t>Decision making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8312" y="3868227"/>
            <a:ext cx="1618488" cy="13990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Cost, e.g. $$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157984" y="4442013"/>
            <a:ext cx="420624" cy="2514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61688" y="4442013"/>
            <a:ext cx="420624" cy="2514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65392" y="4426011"/>
            <a:ext cx="420624" cy="2514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-Turn Arrow 11"/>
          <p:cNvSpPr/>
          <p:nvPr/>
        </p:nvSpPr>
        <p:spPr>
          <a:xfrm rot="10800000">
            <a:off x="2953512" y="5449821"/>
            <a:ext cx="1033272" cy="612648"/>
          </a:xfrm>
          <a:prstGeom prst="uturnArrow">
            <a:avLst>
              <a:gd name="adj1" fmla="val 20523"/>
              <a:gd name="adj2" fmla="val 19776"/>
              <a:gd name="adj3" fmla="val 27985"/>
              <a:gd name="adj4" fmla="val 44030"/>
              <a:gd name="adj5" fmla="val 10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U-Turn Arrow 13"/>
          <p:cNvSpPr/>
          <p:nvPr/>
        </p:nvSpPr>
        <p:spPr>
          <a:xfrm rot="10800000">
            <a:off x="2953510" y="5449822"/>
            <a:ext cx="4983481" cy="612648"/>
          </a:xfrm>
          <a:prstGeom prst="uturnArrow">
            <a:avLst>
              <a:gd name="adj1" fmla="val 20523"/>
              <a:gd name="adj2" fmla="val 19776"/>
              <a:gd name="adj3" fmla="val 27985"/>
              <a:gd name="adj4" fmla="val 44030"/>
              <a:gd name="adj5" fmla="val 10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378" y="1439352"/>
            <a:ext cx="3215256" cy="1925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607" y="1439352"/>
            <a:ext cx="3155461" cy="19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534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Where do today’s ML systems break down?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632" y="1751604"/>
            <a:ext cx="8323730" cy="759934"/>
          </a:xfrm>
        </p:spPr>
        <p:txBody>
          <a:bodyPr>
            <a:normAutofit/>
          </a:bodyPr>
          <a:lstStyle/>
          <a:p>
            <a:r>
              <a:rPr lang="en-US" sz="1800" b="1" dirty="0"/>
              <a:t>Current Primitive Operations: </a:t>
            </a:r>
            <a:r>
              <a:rPr lang="en-US" sz="1800" dirty="0"/>
              <a:t>Linear maps, convolutions, activation functions, random sampling, simple projections (e.g. onto the simplex or </a:t>
            </a:r>
            <a:r>
              <a:rPr lang="en-US" sz="1800" dirty="0" err="1"/>
              <a:t>Birkhoff</a:t>
            </a:r>
            <a:r>
              <a:rPr lang="en-US" sz="1800" dirty="0"/>
              <a:t> polytope)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987BF-A1CC-4B43-97CA-29C607A94E17}"/>
              </a:ext>
            </a:extLst>
          </p:cNvPr>
          <p:cNvSpPr/>
          <p:nvPr/>
        </p:nvSpPr>
        <p:spPr>
          <a:xfrm>
            <a:off x="945170" y="887653"/>
            <a:ext cx="1384061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lot of data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95A4771-CCF6-3F44-9152-1F8A567182A2}"/>
              </a:ext>
            </a:extLst>
          </p:cNvPr>
          <p:cNvSpPr/>
          <p:nvPr/>
        </p:nvSpPr>
        <p:spPr>
          <a:xfrm>
            <a:off x="2405431" y="1030528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38B27-64BE-6243-AAAD-E833EF3E7A15}"/>
              </a:ext>
            </a:extLst>
          </p:cNvPr>
          <p:cNvSpPr/>
          <p:nvPr/>
        </p:nvSpPr>
        <p:spPr>
          <a:xfrm>
            <a:off x="2991840" y="887653"/>
            <a:ext cx="1384061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780EE3C-00BD-D148-A4A3-B92F671912BD}"/>
              </a:ext>
            </a:extLst>
          </p:cNvPr>
          <p:cNvSpPr/>
          <p:nvPr/>
        </p:nvSpPr>
        <p:spPr>
          <a:xfrm>
            <a:off x="4452101" y="1030528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42F313-F101-2A48-92F2-7A9EEE485E66}"/>
              </a:ext>
            </a:extLst>
          </p:cNvPr>
          <p:cNvSpPr/>
          <p:nvPr/>
        </p:nvSpPr>
        <p:spPr>
          <a:xfrm>
            <a:off x="5038510" y="887653"/>
            <a:ext cx="1384061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722F2F-602F-214A-9AE4-5B2EE1B99FEC}"/>
              </a:ext>
            </a:extLst>
          </p:cNvPr>
          <p:cNvSpPr txBox="1">
            <a:spLocks/>
          </p:cNvSpPr>
          <p:nvPr/>
        </p:nvSpPr>
        <p:spPr>
          <a:xfrm>
            <a:off x="65468" y="3561614"/>
            <a:ext cx="9012985" cy="22227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3971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Consider optimization as another potential </a:t>
            </a:r>
            <a:r>
              <a:rPr lang="en-US" b="1" dirty="0"/>
              <a:t>layer</a:t>
            </a:r>
            <a:r>
              <a:rPr lang="en-US" dirty="0"/>
              <a:t>, to be </a:t>
            </a:r>
            <a:r>
              <a:rPr lang="en-US" b="1" dirty="0"/>
              <a:t>composed with others</a:t>
            </a:r>
          </a:p>
          <a:p>
            <a:pPr marL="239713" indent="-239713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Why? Optimization is an extremely powerful</a:t>
            </a:r>
            <a:br>
              <a:rPr lang="en-US" dirty="0"/>
            </a:br>
            <a:r>
              <a:rPr lang="en-US" dirty="0"/>
              <a:t>paradigm for decision-making.</a:t>
            </a:r>
          </a:p>
          <a:p>
            <a:pPr marL="520700" lvl="1" indent="-227013"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Applications in </a:t>
            </a:r>
            <a:r>
              <a:rPr lang="en-US" sz="1600" b="1" dirty="0"/>
              <a:t>finance</a:t>
            </a:r>
            <a:r>
              <a:rPr lang="en-US" sz="1600" dirty="0"/>
              <a:t> (Markowitz portfolio optimization),</a:t>
            </a:r>
            <a:br>
              <a:rPr lang="en-US" sz="1600" dirty="0"/>
            </a:br>
            <a:r>
              <a:rPr lang="en-US" sz="1600" b="1" dirty="0"/>
              <a:t>machine learning </a:t>
            </a:r>
            <a:r>
              <a:rPr lang="en-US" sz="1600" dirty="0"/>
              <a:t>(support vector machines),</a:t>
            </a:r>
            <a:br>
              <a:rPr lang="en-US" sz="1600" dirty="0"/>
            </a:br>
            <a:r>
              <a:rPr lang="en-US" sz="1600" b="1" dirty="0"/>
              <a:t>control</a:t>
            </a:r>
            <a:r>
              <a:rPr lang="en-US" sz="1600" dirty="0"/>
              <a:t> (linear-quadratic model predictive control),</a:t>
            </a:r>
            <a:br>
              <a:rPr lang="en-US" sz="1600" dirty="0"/>
            </a:br>
            <a:r>
              <a:rPr lang="en-US" sz="1600" b="1" dirty="0"/>
              <a:t>geometry</a:t>
            </a:r>
            <a:r>
              <a:rPr lang="en-US" sz="1600" dirty="0"/>
              <a:t> (projections onto </a:t>
            </a:r>
            <a:r>
              <a:rPr lang="en-US" sz="1600" dirty="0" err="1"/>
              <a:t>polyhedra</a:t>
            </a:r>
            <a:r>
              <a:rPr lang="en-US" sz="1600" dirty="0"/>
              <a:t>)</a:t>
            </a:r>
          </a:p>
          <a:p>
            <a:pPr marL="239713" indent="-239713"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D2E4B5-D695-B248-9014-70369519EE1F}"/>
              </a:ext>
            </a:extLst>
          </p:cNvPr>
          <p:cNvSpPr txBox="1">
            <a:spLocks/>
          </p:cNvSpPr>
          <p:nvPr/>
        </p:nvSpPr>
        <p:spPr>
          <a:xfrm>
            <a:off x="94129" y="2743355"/>
            <a:ext cx="8887233" cy="73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accent1">
                    <a:lumMod val="75000"/>
                  </a:schemeClr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sz="2800" dirty="0"/>
              <a:t>OptNet: Optimization as a new primitive operation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EE0D74CA-F0A7-7C46-B78D-97B6E72A0530}"/>
              </a:ext>
            </a:extLst>
          </p:cNvPr>
          <p:cNvSpPr/>
          <p:nvPr/>
        </p:nvSpPr>
        <p:spPr>
          <a:xfrm rot="5400000">
            <a:off x="4615926" y="-2456849"/>
            <a:ext cx="436604" cy="8294268"/>
          </a:xfrm>
          <a:prstGeom prst="leftBrace">
            <a:avLst>
              <a:gd name="adj1" fmla="val 8333"/>
              <a:gd name="adj2" fmla="val 6404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02E49C-3473-594E-9849-EB53D9B4BB99}"/>
              </a:ext>
            </a:extLst>
          </p:cNvPr>
          <p:cNvCxnSpPr>
            <a:cxnSpLocks/>
          </p:cNvCxnSpPr>
          <p:nvPr/>
        </p:nvCxnSpPr>
        <p:spPr>
          <a:xfrm>
            <a:off x="12809" y="2743355"/>
            <a:ext cx="91311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CF8A9B8-E044-CA48-83D4-8ED89D618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166" y="4060280"/>
            <a:ext cx="1943412" cy="1955868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58511AB-6030-F643-9A91-1093FCBD8923}"/>
              </a:ext>
            </a:extLst>
          </p:cNvPr>
          <p:cNvSpPr txBox="1">
            <a:spLocks/>
          </p:cNvSpPr>
          <p:nvPr/>
        </p:nvSpPr>
        <p:spPr>
          <a:xfrm>
            <a:off x="184927" y="5829460"/>
            <a:ext cx="6712259" cy="67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50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we already use parameter optimization in the learning procedures, but we should also consider it as an operation for inference and control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315FE3B8-4F4D-E74D-B0BB-9624DE056981}"/>
              </a:ext>
            </a:extLst>
          </p:cNvPr>
          <p:cNvSpPr/>
          <p:nvPr/>
        </p:nvSpPr>
        <p:spPr>
          <a:xfrm>
            <a:off x="6476663" y="1022288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4559C8-EF51-414D-A842-8C50B9E59757}"/>
              </a:ext>
            </a:extLst>
          </p:cNvPr>
          <p:cNvSpPr/>
          <p:nvPr/>
        </p:nvSpPr>
        <p:spPr>
          <a:xfrm>
            <a:off x="7085180" y="882998"/>
            <a:ext cx="1384061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14116-88FD-6546-A1B4-CFD06B274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996E-C141-B84E-A0DD-CC7EBA969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1636" y="6356349"/>
            <a:ext cx="3851564" cy="365125"/>
          </a:xfrm>
        </p:spPr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31D5-86E6-064B-ACEA-26BBDACA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813B43C-900A-1C44-BF45-66CB67BC66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electricity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20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21792" y="2969135"/>
            <a:ext cx="7498080" cy="1554480"/>
          </a:xfrm>
          <a:custGeom>
            <a:avLst/>
            <a:gdLst>
              <a:gd name="connsiteX0" fmla="*/ 0 w 7498080"/>
              <a:gd name="connsiteY0" fmla="*/ 950976 h 1554480"/>
              <a:gd name="connsiteX1" fmla="*/ 493776 w 7498080"/>
              <a:gd name="connsiteY1" fmla="*/ 704088 h 1554480"/>
              <a:gd name="connsiteX2" fmla="*/ 923544 w 7498080"/>
              <a:gd name="connsiteY2" fmla="*/ 914400 h 1554480"/>
              <a:gd name="connsiteX3" fmla="*/ 1335024 w 7498080"/>
              <a:gd name="connsiteY3" fmla="*/ 685800 h 1554480"/>
              <a:gd name="connsiteX4" fmla="*/ 1700784 w 7498080"/>
              <a:gd name="connsiteY4" fmla="*/ 530352 h 1554480"/>
              <a:gd name="connsiteX5" fmla="*/ 1993392 w 7498080"/>
              <a:gd name="connsiteY5" fmla="*/ 182880 h 1554480"/>
              <a:gd name="connsiteX6" fmla="*/ 2322576 w 7498080"/>
              <a:gd name="connsiteY6" fmla="*/ 173736 h 1554480"/>
              <a:gd name="connsiteX7" fmla="*/ 2816352 w 7498080"/>
              <a:gd name="connsiteY7" fmla="*/ 310896 h 1554480"/>
              <a:gd name="connsiteX8" fmla="*/ 3200400 w 7498080"/>
              <a:gd name="connsiteY8" fmla="*/ 676656 h 1554480"/>
              <a:gd name="connsiteX9" fmla="*/ 3511296 w 7498080"/>
              <a:gd name="connsiteY9" fmla="*/ 1225296 h 1554480"/>
              <a:gd name="connsiteX10" fmla="*/ 3785616 w 7498080"/>
              <a:gd name="connsiteY10" fmla="*/ 1472184 h 1554480"/>
              <a:gd name="connsiteX11" fmla="*/ 4517136 w 7498080"/>
              <a:gd name="connsiteY11" fmla="*/ 1554480 h 1554480"/>
              <a:gd name="connsiteX12" fmla="*/ 4873752 w 7498080"/>
              <a:gd name="connsiteY12" fmla="*/ 1024128 h 1554480"/>
              <a:gd name="connsiteX13" fmla="*/ 5202936 w 7498080"/>
              <a:gd name="connsiteY13" fmla="*/ 676656 h 1554480"/>
              <a:gd name="connsiteX14" fmla="*/ 5495544 w 7498080"/>
              <a:gd name="connsiteY14" fmla="*/ 219456 h 1554480"/>
              <a:gd name="connsiteX15" fmla="*/ 5861304 w 7498080"/>
              <a:gd name="connsiteY15" fmla="*/ 0 h 1554480"/>
              <a:gd name="connsiteX16" fmla="*/ 6382512 w 7498080"/>
              <a:gd name="connsiteY16" fmla="*/ 173736 h 1554480"/>
              <a:gd name="connsiteX17" fmla="*/ 6812280 w 7498080"/>
              <a:gd name="connsiteY17" fmla="*/ 374904 h 1554480"/>
              <a:gd name="connsiteX18" fmla="*/ 7095744 w 7498080"/>
              <a:gd name="connsiteY18" fmla="*/ 731520 h 1554480"/>
              <a:gd name="connsiteX19" fmla="*/ 7498080 w 7498080"/>
              <a:gd name="connsiteY19" fmla="*/ 978408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8080" h="1554480">
                <a:moveTo>
                  <a:pt x="0" y="950976"/>
                </a:moveTo>
                <a:lnTo>
                  <a:pt x="493776" y="704088"/>
                </a:lnTo>
                <a:lnTo>
                  <a:pt x="923544" y="914400"/>
                </a:lnTo>
                <a:lnTo>
                  <a:pt x="1335024" y="685800"/>
                </a:lnTo>
                <a:lnTo>
                  <a:pt x="1700784" y="530352"/>
                </a:lnTo>
                <a:lnTo>
                  <a:pt x="1993392" y="182880"/>
                </a:lnTo>
                <a:lnTo>
                  <a:pt x="2322576" y="173736"/>
                </a:lnTo>
                <a:lnTo>
                  <a:pt x="2816352" y="310896"/>
                </a:lnTo>
                <a:lnTo>
                  <a:pt x="3200400" y="676656"/>
                </a:lnTo>
                <a:lnTo>
                  <a:pt x="3511296" y="1225296"/>
                </a:lnTo>
                <a:lnTo>
                  <a:pt x="3785616" y="1472184"/>
                </a:lnTo>
                <a:lnTo>
                  <a:pt x="4517136" y="1554480"/>
                </a:lnTo>
                <a:lnTo>
                  <a:pt x="4873752" y="1024128"/>
                </a:lnTo>
                <a:lnTo>
                  <a:pt x="5202936" y="676656"/>
                </a:lnTo>
                <a:lnTo>
                  <a:pt x="5495544" y="219456"/>
                </a:lnTo>
                <a:lnTo>
                  <a:pt x="5861304" y="0"/>
                </a:lnTo>
                <a:lnTo>
                  <a:pt x="6382512" y="173736"/>
                </a:lnTo>
                <a:lnTo>
                  <a:pt x="6812280" y="374904"/>
                </a:lnTo>
                <a:lnTo>
                  <a:pt x="7095744" y="731520"/>
                </a:lnTo>
                <a:lnTo>
                  <a:pt x="7498080" y="97840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38144" y="2393063"/>
            <a:ext cx="0" cy="233172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6876" y="4852165"/>
            <a:ext cx="20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Present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188" y="4070201"/>
            <a:ext cx="200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 Neue Light" charset="0"/>
                <a:ea typeface="Helvetica Neue Light" charset="0"/>
                <a:cs typeface="Helvetica Neue Light" charset="0"/>
              </a:rPr>
              <a:t>Past demand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547763"/>
            <a:ext cx="193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Future demand (w/ uncertainty)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47288" y="2338199"/>
            <a:ext cx="4818888" cy="1819656"/>
          </a:xfrm>
          <a:custGeom>
            <a:avLst/>
            <a:gdLst>
              <a:gd name="connsiteX0" fmla="*/ 0 w 4818888"/>
              <a:gd name="connsiteY0" fmla="*/ 960120 h 1819656"/>
              <a:gd name="connsiteX1" fmla="*/ 420624 w 4818888"/>
              <a:gd name="connsiteY1" fmla="*/ 1179576 h 1819656"/>
              <a:gd name="connsiteX2" fmla="*/ 749808 w 4818888"/>
              <a:gd name="connsiteY2" fmla="*/ 1664208 h 1819656"/>
              <a:gd name="connsiteX3" fmla="*/ 978408 w 4818888"/>
              <a:gd name="connsiteY3" fmla="*/ 1819656 h 1819656"/>
              <a:gd name="connsiteX4" fmla="*/ 1682496 w 4818888"/>
              <a:gd name="connsiteY4" fmla="*/ 1783080 h 1819656"/>
              <a:gd name="connsiteX5" fmla="*/ 1947672 w 4818888"/>
              <a:gd name="connsiteY5" fmla="*/ 1362456 h 1819656"/>
              <a:gd name="connsiteX6" fmla="*/ 2276856 w 4818888"/>
              <a:gd name="connsiteY6" fmla="*/ 941832 h 1819656"/>
              <a:gd name="connsiteX7" fmla="*/ 2468880 w 4818888"/>
              <a:gd name="connsiteY7" fmla="*/ 429768 h 1819656"/>
              <a:gd name="connsiteX8" fmla="*/ 2907792 w 4818888"/>
              <a:gd name="connsiteY8" fmla="*/ 0 h 1819656"/>
              <a:gd name="connsiteX9" fmla="*/ 4050792 w 4818888"/>
              <a:gd name="connsiteY9" fmla="*/ 146304 h 1819656"/>
              <a:gd name="connsiteX10" fmla="*/ 4517136 w 4818888"/>
              <a:gd name="connsiteY10" fmla="*/ 493776 h 1819656"/>
              <a:gd name="connsiteX11" fmla="*/ 4818888 w 4818888"/>
              <a:gd name="connsiteY11" fmla="*/ 585216 h 181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8888" h="1819656">
                <a:moveTo>
                  <a:pt x="0" y="960120"/>
                </a:moveTo>
                <a:lnTo>
                  <a:pt x="420624" y="1179576"/>
                </a:lnTo>
                <a:lnTo>
                  <a:pt x="749808" y="1664208"/>
                </a:lnTo>
                <a:lnTo>
                  <a:pt x="978408" y="1819656"/>
                </a:lnTo>
                <a:lnTo>
                  <a:pt x="1682496" y="1783080"/>
                </a:lnTo>
                <a:lnTo>
                  <a:pt x="1947672" y="1362456"/>
                </a:lnTo>
                <a:lnTo>
                  <a:pt x="2276856" y="941832"/>
                </a:lnTo>
                <a:lnTo>
                  <a:pt x="2468880" y="429768"/>
                </a:lnTo>
                <a:lnTo>
                  <a:pt x="2907792" y="0"/>
                </a:lnTo>
                <a:lnTo>
                  <a:pt x="4050792" y="146304"/>
                </a:lnTo>
                <a:lnTo>
                  <a:pt x="4517136" y="493776"/>
                </a:lnTo>
                <a:lnTo>
                  <a:pt x="4818888" y="585216"/>
                </a:lnTo>
              </a:path>
            </a:pathLst>
          </a:cu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483864" y="3344039"/>
            <a:ext cx="4718304" cy="1554480"/>
          </a:xfrm>
          <a:custGeom>
            <a:avLst/>
            <a:gdLst>
              <a:gd name="connsiteX0" fmla="*/ 0 w 4718304"/>
              <a:gd name="connsiteY0" fmla="*/ 0 h 1554480"/>
              <a:gd name="connsiteX1" fmla="*/ 310896 w 4718304"/>
              <a:gd name="connsiteY1" fmla="*/ 448056 h 1554480"/>
              <a:gd name="connsiteX2" fmla="*/ 630936 w 4718304"/>
              <a:gd name="connsiteY2" fmla="*/ 1097280 h 1554480"/>
              <a:gd name="connsiteX3" fmla="*/ 914400 w 4718304"/>
              <a:gd name="connsiteY3" fmla="*/ 1371600 h 1554480"/>
              <a:gd name="connsiteX4" fmla="*/ 1664208 w 4718304"/>
              <a:gd name="connsiteY4" fmla="*/ 1554480 h 1554480"/>
              <a:gd name="connsiteX5" fmla="*/ 2167128 w 4718304"/>
              <a:gd name="connsiteY5" fmla="*/ 1060704 h 1554480"/>
              <a:gd name="connsiteX6" fmla="*/ 2578608 w 4718304"/>
              <a:gd name="connsiteY6" fmla="*/ 557784 h 1554480"/>
              <a:gd name="connsiteX7" fmla="*/ 2980944 w 4718304"/>
              <a:gd name="connsiteY7" fmla="*/ 292608 h 1554480"/>
              <a:gd name="connsiteX8" fmla="*/ 3529584 w 4718304"/>
              <a:gd name="connsiteY8" fmla="*/ 438912 h 1554480"/>
              <a:gd name="connsiteX9" fmla="*/ 3849624 w 4718304"/>
              <a:gd name="connsiteY9" fmla="*/ 658368 h 1554480"/>
              <a:gd name="connsiteX10" fmla="*/ 4151376 w 4718304"/>
              <a:gd name="connsiteY10" fmla="*/ 1024128 h 1554480"/>
              <a:gd name="connsiteX11" fmla="*/ 4718304 w 4718304"/>
              <a:gd name="connsiteY11" fmla="*/ 1453896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8304" h="1554480">
                <a:moveTo>
                  <a:pt x="0" y="0"/>
                </a:moveTo>
                <a:lnTo>
                  <a:pt x="310896" y="448056"/>
                </a:lnTo>
                <a:lnTo>
                  <a:pt x="630936" y="1097280"/>
                </a:lnTo>
                <a:lnTo>
                  <a:pt x="914400" y="1371600"/>
                </a:lnTo>
                <a:lnTo>
                  <a:pt x="1664208" y="1554480"/>
                </a:lnTo>
                <a:lnTo>
                  <a:pt x="2167128" y="1060704"/>
                </a:lnTo>
                <a:lnTo>
                  <a:pt x="2578608" y="557784"/>
                </a:lnTo>
                <a:lnTo>
                  <a:pt x="2980944" y="292608"/>
                </a:lnTo>
                <a:lnTo>
                  <a:pt x="3529584" y="438912"/>
                </a:lnTo>
                <a:lnTo>
                  <a:pt x="3849624" y="658368"/>
                </a:lnTo>
                <a:lnTo>
                  <a:pt x="4151376" y="1024128"/>
                </a:lnTo>
                <a:lnTo>
                  <a:pt x="4718304" y="1453896"/>
                </a:lnTo>
              </a:path>
            </a:pathLst>
          </a:cu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11296" y="2813687"/>
            <a:ext cx="4681728" cy="1124712"/>
          </a:xfrm>
          <a:custGeom>
            <a:avLst/>
            <a:gdLst>
              <a:gd name="connsiteX0" fmla="*/ 0 w 4681728"/>
              <a:gd name="connsiteY0" fmla="*/ 530352 h 1124712"/>
              <a:gd name="connsiteX1" fmla="*/ 356616 w 4681728"/>
              <a:gd name="connsiteY1" fmla="*/ 722376 h 1124712"/>
              <a:gd name="connsiteX2" fmla="*/ 667512 w 4681728"/>
              <a:gd name="connsiteY2" fmla="*/ 969264 h 1124712"/>
              <a:gd name="connsiteX3" fmla="*/ 905256 w 4681728"/>
              <a:gd name="connsiteY3" fmla="*/ 1124712 h 1124712"/>
              <a:gd name="connsiteX4" fmla="*/ 1609344 w 4681728"/>
              <a:gd name="connsiteY4" fmla="*/ 1069848 h 1124712"/>
              <a:gd name="connsiteX5" fmla="*/ 1901952 w 4681728"/>
              <a:gd name="connsiteY5" fmla="*/ 758952 h 1124712"/>
              <a:gd name="connsiteX6" fmla="*/ 2194560 w 4681728"/>
              <a:gd name="connsiteY6" fmla="*/ 512064 h 1124712"/>
              <a:gd name="connsiteX7" fmla="*/ 2532888 w 4681728"/>
              <a:gd name="connsiteY7" fmla="*/ 265176 h 1124712"/>
              <a:gd name="connsiteX8" fmla="*/ 2944368 w 4681728"/>
              <a:gd name="connsiteY8" fmla="*/ 0 h 1124712"/>
              <a:gd name="connsiteX9" fmla="*/ 3474720 w 4681728"/>
              <a:gd name="connsiteY9" fmla="*/ 128016 h 1124712"/>
              <a:gd name="connsiteX10" fmla="*/ 3959352 w 4681728"/>
              <a:gd name="connsiteY10" fmla="*/ 292608 h 1124712"/>
              <a:gd name="connsiteX11" fmla="*/ 4325112 w 4681728"/>
              <a:gd name="connsiteY11" fmla="*/ 594360 h 1124712"/>
              <a:gd name="connsiteX12" fmla="*/ 4681728 w 4681728"/>
              <a:gd name="connsiteY12" fmla="*/ 71323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1728" h="1124712">
                <a:moveTo>
                  <a:pt x="0" y="530352"/>
                </a:moveTo>
                <a:lnTo>
                  <a:pt x="356616" y="722376"/>
                </a:lnTo>
                <a:lnTo>
                  <a:pt x="667512" y="969264"/>
                </a:lnTo>
                <a:lnTo>
                  <a:pt x="905256" y="1124712"/>
                </a:lnTo>
                <a:lnTo>
                  <a:pt x="1609344" y="1069848"/>
                </a:lnTo>
                <a:lnTo>
                  <a:pt x="1901952" y="758952"/>
                </a:lnTo>
                <a:lnTo>
                  <a:pt x="2194560" y="512064"/>
                </a:lnTo>
                <a:lnTo>
                  <a:pt x="2532888" y="265176"/>
                </a:lnTo>
                <a:lnTo>
                  <a:pt x="2944368" y="0"/>
                </a:lnTo>
                <a:lnTo>
                  <a:pt x="3474720" y="128016"/>
                </a:lnTo>
                <a:lnTo>
                  <a:pt x="3959352" y="292608"/>
                </a:lnTo>
                <a:lnTo>
                  <a:pt x="4325112" y="594360"/>
                </a:lnTo>
                <a:lnTo>
                  <a:pt x="4681728" y="713232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67329" y="2296113"/>
            <a:ext cx="1930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 Neue Light" charset="0"/>
                <a:ea typeface="Helvetica Neue Light" charset="0"/>
                <a:cs typeface="Helvetica Neue Light" charset="0"/>
              </a:rPr>
              <a:t>Generation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schedule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0957" y="4350619"/>
                <a:ext cx="1792224" cy="461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7" y="4350619"/>
                <a:ext cx="1792224" cy="4617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86400" y="5092888"/>
                <a:ext cx="1792224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092888"/>
                <a:ext cx="1792224" cy="471539"/>
              </a:xfrm>
              <a:prstGeom prst="rect">
                <a:avLst/>
              </a:prstGeom>
              <a:blipFill rotWithShape="0">
                <a:blip r:embed="rId3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36671" y="2848934"/>
                <a:ext cx="1792224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71" y="2848934"/>
                <a:ext cx="1792224" cy="4715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3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some distribution 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, solve the optimization problem to find generation schedule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𝑧</m:t>
                    </m:r>
                  </m:oMath>
                </a14:m>
                <a:br>
                  <a:rPr lang="en-US" dirty="0"/>
                </a:br>
                <a:r>
                  <a:rPr lang="en-US" sz="1050" dirty="0"/>
                  <a:t>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charset="0"/>
                            </a:rPr>
                            <m:t>  </m:t>
                          </m:r>
                          <m:r>
                            <a:rPr lang="en-US" b="1">
                              <a:latin typeface="Cambria Math" charset="0"/>
                            </a:rPr>
                            <m:t>𝐄</m:t>
                          </m:r>
                          <m:r>
                            <a:rPr lang="en-US" i="1">
                              <a:latin typeface="Cambria Math" charset="0"/>
                            </a:rPr>
                            <m:t>[</m:t>
                          </m:r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]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subject</m:t>
                      </m:r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to</m:t>
                      </m:r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r>
                        <a:rPr lang="en-US" b="1">
                          <a:latin typeface="Cambria Math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charset="0"/>
                        </a:rPr>
                        <m:t>≤0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>
                          <a:latin typeface="Cambria Math" charset="0"/>
                        </a:rPr>
                        <m:t>  </m:t>
                      </m:r>
                      <m:r>
                        <a:rPr lang="en-US" i="1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expectations are with respect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Crucial point:</a:t>
                </a:r>
                <a:r>
                  <a:rPr lang="en-US" dirty="0"/>
                  <a:t> solving stochastic program requires a </a:t>
                </a:r>
                <a:r>
                  <a:rPr lang="en-US" i="1" dirty="0"/>
                  <a:t>model</a:t>
                </a:r>
                <a:r>
                  <a:rPr lang="en-US" dirty="0"/>
                  <a:t> of random variable y (need to draw </a:t>
                </a:r>
                <a:r>
                  <a:rPr lang="en-US" i="1" dirty="0"/>
                  <a:t>multiple</a:t>
                </a:r>
                <a:r>
                  <a:rPr lang="en-US" dirty="0"/>
                  <a:t> samples)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65719" y="2231965"/>
            <a:ext cx="2421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I.e., “schedule generation to minimize expected cost under distribution”</a:t>
            </a:r>
          </a:p>
        </p:txBody>
      </p:sp>
    </p:spTree>
    <p:extLst>
      <p:ext uri="{BB962C8B-B14F-4D97-AF65-F5344CB8AC3E}">
        <p14:creationId xmlns:p14="http://schemas.microsoft.com/office/powerpoint/2010/main" val="3420050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whole (complicated)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Pick form of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, and learn via maximum likelihood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Given some </a:t>
                </a:r>
                <a:r>
                  <a:rPr lang="en-US" i="1" dirty="0"/>
                  <a:t>new</a:t>
                </a:r>
                <a:r>
                  <a:rPr lang="en-US" dirty="0"/>
                  <a:t>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1200150" lvl="1" indent="-457200">
                  <a:spcBef>
                    <a:spcPts val="2800"/>
                  </a:spcBef>
                  <a:buFont typeface="+mj-lt"/>
                  <a:buAutoNum type="alphaUcPeriod"/>
                </a:pPr>
                <a:r>
                  <a:rPr lang="en-US" dirty="0"/>
                  <a:t>Receive features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</m:t>
                    </m:r>
                  </m:oMath>
                </a14:m>
                <a:r>
                  <a:rPr lang="en-US" dirty="0"/>
                  <a:t>, form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;</m:t>
                    </m:r>
                    <m:r>
                      <a:rPr lang="en-US" b="0" i="1" smtClean="0">
                        <a:latin typeface="Cambria Math" charset="0"/>
                      </a:rPr>
                      <m:t>𝜃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200150" lvl="1" indent="-457200">
                  <a:spcBef>
                    <a:spcPts val="2800"/>
                  </a:spcBef>
                  <a:buFont typeface="+mj-lt"/>
                  <a:buAutoNum type="alphaUcPeriod"/>
                </a:pPr>
                <a:r>
                  <a:rPr lang="en-US" dirty="0"/>
                  <a:t>Solve stochastic optimization problem</a:t>
                </a:r>
                <a:br>
                  <a:rPr lang="en-US" dirty="0"/>
                </a:br>
                <a:r>
                  <a:rPr lang="en-US" sz="1000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minimize</m:t>
                            </m:r>
                          </m:e>
                          <m:lim>
                            <m:r>
                              <a:rPr lang="en-US" i="1">
                                <a:latin typeface="Cambria Math" charset="0"/>
                              </a:rPr>
                              <m:t>𝑧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1" i="0">
                            <a:latin typeface="Cambria Math" charset="0"/>
                          </a:rPr>
                          <m:t>𝐄</m:t>
                        </m:r>
                        <m:r>
                          <a:rPr lang="en-US" i="1">
                            <a:latin typeface="Cambria Math" charset="0"/>
                          </a:rPr>
                          <m:t>[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]</m:t>
                        </m:r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s</m:t>
                    </m:r>
                    <m:r>
                      <a:rPr lang="en-US" b="0" i="0" smtClean="0">
                        <a:latin typeface="Cambria Math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t</m:t>
                    </m:r>
                    <m:r>
                      <a:rPr lang="en-US" b="0" i="0" smtClean="0">
                        <a:latin typeface="Cambria Math" charset="0"/>
                      </a:rPr>
                      <m:t>. </m:t>
                    </m:r>
                    <m:r>
                      <a:rPr lang="en-US" b="1" i="0" smtClean="0">
                        <a:latin typeface="Cambria Math" charset="0"/>
                      </a:rPr>
                      <m:t>𝐄</m:t>
                    </m:r>
                    <m:r>
                      <a:rPr lang="en-US" b="0" i="1" smtClean="0">
                        <a:latin typeface="Cambria Math" charset="0"/>
                      </a:rPr>
                      <m:t>[</m:t>
                    </m:r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]</m:t>
                    </m:r>
                    <m:r>
                      <a:rPr lang="en-US" b="0" i="1" smtClean="0">
                        <a:latin typeface="Cambria Math" charset="0"/>
                      </a:rPr>
                      <m:t>≤0  </m:t>
                    </m:r>
                    <m:r>
                      <a:rPr lang="en-US" b="0" i="1" smtClean="0"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call the resulting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⋆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</m:oMath>
                </a14:m>
                <a:endParaRPr lang="en-US" b="0" dirty="0"/>
              </a:p>
              <a:p>
                <a:pPr marL="1200150" lvl="1" indent="-457200">
                  <a:spcBef>
                    <a:spcPts val="2800"/>
                  </a:spcBef>
                  <a:buFont typeface="+mj-lt"/>
                  <a:buAutoNum type="alphaUcPeriod"/>
                </a:pPr>
                <a:r>
                  <a:rPr lang="en-US" dirty="0"/>
                  <a:t>Suffer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⋆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79236" y="2028764"/>
            <a:ext cx="288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E.g., previous and future (actual) demand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61560" y="2351930"/>
            <a:ext cx="1281684" cy="165246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2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is wrong here</a:t>
            </a:r>
            <a:r>
              <a:rPr lang="is-IS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are learning the model based upon log likelihood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, but evaluating it using a task-based cost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charset="0"/>
                              </a:rPr>
                              <m:t>⋆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r>
                  <a:rPr lang="is-IS" dirty="0"/>
                  <a:t>…</a:t>
                </a:r>
              </a:p>
              <a:p>
                <a:r>
                  <a:rPr lang="is-IS" dirty="0"/>
                  <a:t>Unless the true underlying distribution is in the model class (never the case), these are two different and competing objectives</a:t>
                </a:r>
              </a:p>
              <a:p>
                <a:r>
                  <a:rPr lang="is-IS" dirty="0"/>
                  <a:t>Our proposed alternative: </a:t>
                </a:r>
                <a:r>
                  <a:rPr lang="en-US" b="1" dirty="0"/>
                  <a:t>adjust the </a:t>
                </a:r>
                <a:r>
                  <a:rPr lang="en-US" b="1" i="1" dirty="0"/>
                  <a:t>model parameters</a:t>
                </a:r>
                <a:r>
                  <a:rPr lang="en-US" b="1" dirty="0"/>
                  <a:t> to optimize the actual performance of the closed-loop system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4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Task-based end-to-end model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Basic idea: </a:t>
                </a:r>
                <a:r>
                  <a:rPr lang="en-US" dirty="0"/>
                  <a:t>treat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⋆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as a “black box policy”, whose parameters happen to be the parameters of a prediction model</a:t>
                </a:r>
              </a:p>
              <a:p>
                <a:r>
                  <a:rPr lang="en-US" dirty="0"/>
                  <a:t>Given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directly optimize model parameters to improve the performance of the policy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i="1">
                                      <a:latin typeface="Cambria Math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⋆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;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Requires computing the Jacobian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𝜕𝜃</m:t>
                          </m:r>
                        </m:den>
                      </m:f>
                      <m:r>
                        <a:rPr lang="en-US" i="1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⋆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charset="0"/>
                                    </a:rPr>
                                    <m:t>⋆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⋆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⋆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charset="0"/>
                            </a:rPr>
                            <m:t>𝜕𝜃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96512" y="5887314"/>
            <a:ext cx="363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The Jacobian of the </a:t>
            </a:r>
            <a:r>
              <a:rPr lang="en-US" sz="2000" i="1" dirty="0">
                <a:latin typeface="Helvetica Neue Light" charset="0"/>
                <a:ea typeface="Helvetica Neue Light" charset="0"/>
                <a:cs typeface="Helvetica Neue Light" charset="0"/>
              </a:rPr>
              <a:t>solution</a:t>
            </a:r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 to the </a:t>
            </a:r>
            <a:r>
              <a:rPr lang="en-US" sz="2000">
                <a:latin typeface="Helvetica Neue Light" charset="0"/>
                <a:ea typeface="Helvetica Neue Light" charset="0"/>
                <a:cs typeface="Helvetica Neue Light" charset="0"/>
              </a:rPr>
              <a:t>optimization problem</a:t>
            </a:r>
            <a:endParaRPr lang="en-US" sz="20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24728" y="5340097"/>
            <a:ext cx="640080" cy="547217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54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Task-based learning application: electricity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21792" y="2023307"/>
            <a:ext cx="7498080" cy="1709928"/>
          </a:xfrm>
          <a:custGeom>
            <a:avLst/>
            <a:gdLst>
              <a:gd name="connsiteX0" fmla="*/ 0 w 7498080"/>
              <a:gd name="connsiteY0" fmla="*/ 950976 h 1554480"/>
              <a:gd name="connsiteX1" fmla="*/ 493776 w 7498080"/>
              <a:gd name="connsiteY1" fmla="*/ 704088 h 1554480"/>
              <a:gd name="connsiteX2" fmla="*/ 923544 w 7498080"/>
              <a:gd name="connsiteY2" fmla="*/ 914400 h 1554480"/>
              <a:gd name="connsiteX3" fmla="*/ 1335024 w 7498080"/>
              <a:gd name="connsiteY3" fmla="*/ 685800 h 1554480"/>
              <a:gd name="connsiteX4" fmla="*/ 1700784 w 7498080"/>
              <a:gd name="connsiteY4" fmla="*/ 530352 h 1554480"/>
              <a:gd name="connsiteX5" fmla="*/ 1993392 w 7498080"/>
              <a:gd name="connsiteY5" fmla="*/ 182880 h 1554480"/>
              <a:gd name="connsiteX6" fmla="*/ 2322576 w 7498080"/>
              <a:gd name="connsiteY6" fmla="*/ 173736 h 1554480"/>
              <a:gd name="connsiteX7" fmla="*/ 2816352 w 7498080"/>
              <a:gd name="connsiteY7" fmla="*/ 310896 h 1554480"/>
              <a:gd name="connsiteX8" fmla="*/ 3200400 w 7498080"/>
              <a:gd name="connsiteY8" fmla="*/ 676656 h 1554480"/>
              <a:gd name="connsiteX9" fmla="*/ 3511296 w 7498080"/>
              <a:gd name="connsiteY9" fmla="*/ 1225296 h 1554480"/>
              <a:gd name="connsiteX10" fmla="*/ 3785616 w 7498080"/>
              <a:gd name="connsiteY10" fmla="*/ 1472184 h 1554480"/>
              <a:gd name="connsiteX11" fmla="*/ 4517136 w 7498080"/>
              <a:gd name="connsiteY11" fmla="*/ 1554480 h 1554480"/>
              <a:gd name="connsiteX12" fmla="*/ 4873752 w 7498080"/>
              <a:gd name="connsiteY12" fmla="*/ 1024128 h 1554480"/>
              <a:gd name="connsiteX13" fmla="*/ 5202936 w 7498080"/>
              <a:gd name="connsiteY13" fmla="*/ 676656 h 1554480"/>
              <a:gd name="connsiteX14" fmla="*/ 5495544 w 7498080"/>
              <a:gd name="connsiteY14" fmla="*/ 219456 h 1554480"/>
              <a:gd name="connsiteX15" fmla="*/ 5861304 w 7498080"/>
              <a:gd name="connsiteY15" fmla="*/ 0 h 1554480"/>
              <a:gd name="connsiteX16" fmla="*/ 6382512 w 7498080"/>
              <a:gd name="connsiteY16" fmla="*/ 173736 h 1554480"/>
              <a:gd name="connsiteX17" fmla="*/ 6812280 w 7498080"/>
              <a:gd name="connsiteY17" fmla="*/ 374904 h 1554480"/>
              <a:gd name="connsiteX18" fmla="*/ 7095744 w 7498080"/>
              <a:gd name="connsiteY18" fmla="*/ 731520 h 1554480"/>
              <a:gd name="connsiteX19" fmla="*/ 7498080 w 7498080"/>
              <a:gd name="connsiteY19" fmla="*/ 978408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8080" h="1554480">
                <a:moveTo>
                  <a:pt x="0" y="950976"/>
                </a:moveTo>
                <a:lnTo>
                  <a:pt x="493776" y="704088"/>
                </a:lnTo>
                <a:lnTo>
                  <a:pt x="923544" y="914400"/>
                </a:lnTo>
                <a:lnTo>
                  <a:pt x="1335024" y="685800"/>
                </a:lnTo>
                <a:lnTo>
                  <a:pt x="1700784" y="530352"/>
                </a:lnTo>
                <a:lnTo>
                  <a:pt x="1993392" y="182880"/>
                </a:lnTo>
                <a:lnTo>
                  <a:pt x="2322576" y="173736"/>
                </a:lnTo>
                <a:lnTo>
                  <a:pt x="2816352" y="310896"/>
                </a:lnTo>
                <a:lnTo>
                  <a:pt x="3200400" y="676656"/>
                </a:lnTo>
                <a:lnTo>
                  <a:pt x="3511296" y="1225296"/>
                </a:lnTo>
                <a:lnTo>
                  <a:pt x="3785616" y="1472184"/>
                </a:lnTo>
                <a:lnTo>
                  <a:pt x="4517136" y="1554480"/>
                </a:lnTo>
                <a:lnTo>
                  <a:pt x="4873752" y="1024128"/>
                </a:lnTo>
                <a:lnTo>
                  <a:pt x="5202936" y="676656"/>
                </a:lnTo>
                <a:lnTo>
                  <a:pt x="5495544" y="219456"/>
                </a:lnTo>
                <a:lnTo>
                  <a:pt x="5861304" y="0"/>
                </a:lnTo>
                <a:lnTo>
                  <a:pt x="6382512" y="173736"/>
                </a:lnTo>
                <a:lnTo>
                  <a:pt x="6812280" y="374904"/>
                </a:lnTo>
                <a:lnTo>
                  <a:pt x="7095744" y="731520"/>
                </a:lnTo>
                <a:lnTo>
                  <a:pt x="7498080" y="978408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38144" y="1408373"/>
            <a:ext cx="0" cy="2564892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6876" y="3965595"/>
            <a:ext cx="200253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Present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188" y="3183631"/>
            <a:ext cx="200253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 Neue Light" charset="0"/>
                <a:ea typeface="Helvetica Neue Light" charset="0"/>
                <a:cs typeface="Helvetica Neue Light" charset="0"/>
              </a:rPr>
              <a:t>Past demand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647342"/>
            <a:ext cx="1930908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Future demand (w/ uncertainty)</a:t>
            </a:r>
          </a:p>
        </p:txBody>
      </p:sp>
      <p:sp>
        <p:nvSpPr>
          <p:cNvPr id="11" name="Freeform 10"/>
          <p:cNvSpPr/>
          <p:nvPr/>
        </p:nvSpPr>
        <p:spPr>
          <a:xfrm>
            <a:off x="3447288" y="1379112"/>
            <a:ext cx="4818888" cy="2001622"/>
          </a:xfrm>
          <a:custGeom>
            <a:avLst/>
            <a:gdLst>
              <a:gd name="connsiteX0" fmla="*/ 0 w 4818888"/>
              <a:gd name="connsiteY0" fmla="*/ 960120 h 1819656"/>
              <a:gd name="connsiteX1" fmla="*/ 420624 w 4818888"/>
              <a:gd name="connsiteY1" fmla="*/ 1179576 h 1819656"/>
              <a:gd name="connsiteX2" fmla="*/ 749808 w 4818888"/>
              <a:gd name="connsiteY2" fmla="*/ 1664208 h 1819656"/>
              <a:gd name="connsiteX3" fmla="*/ 978408 w 4818888"/>
              <a:gd name="connsiteY3" fmla="*/ 1819656 h 1819656"/>
              <a:gd name="connsiteX4" fmla="*/ 1682496 w 4818888"/>
              <a:gd name="connsiteY4" fmla="*/ 1783080 h 1819656"/>
              <a:gd name="connsiteX5" fmla="*/ 1947672 w 4818888"/>
              <a:gd name="connsiteY5" fmla="*/ 1362456 h 1819656"/>
              <a:gd name="connsiteX6" fmla="*/ 2276856 w 4818888"/>
              <a:gd name="connsiteY6" fmla="*/ 941832 h 1819656"/>
              <a:gd name="connsiteX7" fmla="*/ 2468880 w 4818888"/>
              <a:gd name="connsiteY7" fmla="*/ 429768 h 1819656"/>
              <a:gd name="connsiteX8" fmla="*/ 2907792 w 4818888"/>
              <a:gd name="connsiteY8" fmla="*/ 0 h 1819656"/>
              <a:gd name="connsiteX9" fmla="*/ 4050792 w 4818888"/>
              <a:gd name="connsiteY9" fmla="*/ 146304 h 1819656"/>
              <a:gd name="connsiteX10" fmla="*/ 4517136 w 4818888"/>
              <a:gd name="connsiteY10" fmla="*/ 493776 h 1819656"/>
              <a:gd name="connsiteX11" fmla="*/ 4818888 w 4818888"/>
              <a:gd name="connsiteY11" fmla="*/ 585216 h 181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18888" h="1819656">
                <a:moveTo>
                  <a:pt x="0" y="960120"/>
                </a:moveTo>
                <a:lnTo>
                  <a:pt x="420624" y="1179576"/>
                </a:lnTo>
                <a:lnTo>
                  <a:pt x="749808" y="1664208"/>
                </a:lnTo>
                <a:lnTo>
                  <a:pt x="978408" y="1819656"/>
                </a:lnTo>
                <a:lnTo>
                  <a:pt x="1682496" y="1783080"/>
                </a:lnTo>
                <a:lnTo>
                  <a:pt x="1947672" y="1362456"/>
                </a:lnTo>
                <a:lnTo>
                  <a:pt x="2276856" y="941832"/>
                </a:lnTo>
                <a:lnTo>
                  <a:pt x="2468880" y="429768"/>
                </a:lnTo>
                <a:lnTo>
                  <a:pt x="2907792" y="0"/>
                </a:lnTo>
                <a:lnTo>
                  <a:pt x="4050792" y="146304"/>
                </a:lnTo>
                <a:lnTo>
                  <a:pt x="4517136" y="493776"/>
                </a:lnTo>
                <a:lnTo>
                  <a:pt x="4818888" y="585216"/>
                </a:lnTo>
              </a:path>
            </a:pathLst>
          </a:cu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483864" y="2398211"/>
            <a:ext cx="4718304" cy="1709928"/>
          </a:xfrm>
          <a:custGeom>
            <a:avLst/>
            <a:gdLst>
              <a:gd name="connsiteX0" fmla="*/ 0 w 4718304"/>
              <a:gd name="connsiteY0" fmla="*/ 0 h 1554480"/>
              <a:gd name="connsiteX1" fmla="*/ 310896 w 4718304"/>
              <a:gd name="connsiteY1" fmla="*/ 448056 h 1554480"/>
              <a:gd name="connsiteX2" fmla="*/ 630936 w 4718304"/>
              <a:gd name="connsiteY2" fmla="*/ 1097280 h 1554480"/>
              <a:gd name="connsiteX3" fmla="*/ 914400 w 4718304"/>
              <a:gd name="connsiteY3" fmla="*/ 1371600 h 1554480"/>
              <a:gd name="connsiteX4" fmla="*/ 1664208 w 4718304"/>
              <a:gd name="connsiteY4" fmla="*/ 1554480 h 1554480"/>
              <a:gd name="connsiteX5" fmla="*/ 2167128 w 4718304"/>
              <a:gd name="connsiteY5" fmla="*/ 1060704 h 1554480"/>
              <a:gd name="connsiteX6" fmla="*/ 2578608 w 4718304"/>
              <a:gd name="connsiteY6" fmla="*/ 557784 h 1554480"/>
              <a:gd name="connsiteX7" fmla="*/ 2980944 w 4718304"/>
              <a:gd name="connsiteY7" fmla="*/ 292608 h 1554480"/>
              <a:gd name="connsiteX8" fmla="*/ 3529584 w 4718304"/>
              <a:gd name="connsiteY8" fmla="*/ 438912 h 1554480"/>
              <a:gd name="connsiteX9" fmla="*/ 3849624 w 4718304"/>
              <a:gd name="connsiteY9" fmla="*/ 658368 h 1554480"/>
              <a:gd name="connsiteX10" fmla="*/ 4151376 w 4718304"/>
              <a:gd name="connsiteY10" fmla="*/ 1024128 h 1554480"/>
              <a:gd name="connsiteX11" fmla="*/ 4718304 w 4718304"/>
              <a:gd name="connsiteY11" fmla="*/ 1453896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18304" h="1554480">
                <a:moveTo>
                  <a:pt x="0" y="0"/>
                </a:moveTo>
                <a:lnTo>
                  <a:pt x="310896" y="448056"/>
                </a:lnTo>
                <a:lnTo>
                  <a:pt x="630936" y="1097280"/>
                </a:lnTo>
                <a:lnTo>
                  <a:pt x="914400" y="1371600"/>
                </a:lnTo>
                <a:lnTo>
                  <a:pt x="1664208" y="1554480"/>
                </a:lnTo>
                <a:lnTo>
                  <a:pt x="2167128" y="1060704"/>
                </a:lnTo>
                <a:lnTo>
                  <a:pt x="2578608" y="557784"/>
                </a:lnTo>
                <a:lnTo>
                  <a:pt x="2980944" y="292608"/>
                </a:lnTo>
                <a:lnTo>
                  <a:pt x="3529584" y="438912"/>
                </a:lnTo>
                <a:lnTo>
                  <a:pt x="3849624" y="658368"/>
                </a:lnTo>
                <a:lnTo>
                  <a:pt x="4151376" y="1024128"/>
                </a:lnTo>
                <a:lnTo>
                  <a:pt x="4718304" y="1453896"/>
                </a:lnTo>
              </a:path>
            </a:pathLst>
          </a:cu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11296" y="1889348"/>
            <a:ext cx="4681728" cy="1237183"/>
          </a:xfrm>
          <a:custGeom>
            <a:avLst/>
            <a:gdLst>
              <a:gd name="connsiteX0" fmla="*/ 0 w 4681728"/>
              <a:gd name="connsiteY0" fmla="*/ 530352 h 1124712"/>
              <a:gd name="connsiteX1" fmla="*/ 356616 w 4681728"/>
              <a:gd name="connsiteY1" fmla="*/ 722376 h 1124712"/>
              <a:gd name="connsiteX2" fmla="*/ 667512 w 4681728"/>
              <a:gd name="connsiteY2" fmla="*/ 969264 h 1124712"/>
              <a:gd name="connsiteX3" fmla="*/ 905256 w 4681728"/>
              <a:gd name="connsiteY3" fmla="*/ 1124712 h 1124712"/>
              <a:gd name="connsiteX4" fmla="*/ 1609344 w 4681728"/>
              <a:gd name="connsiteY4" fmla="*/ 1069848 h 1124712"/>
              <a:gd name="connsiteX5" fmla="*/ 1901952 w 4681728"/>
              <a:gd name="connsiteY5" fmla="*/ 758952 h 1124712"/>
              <a:gd name="connsiteX6" fmla="*/ 2194560 w 4681728"/>
              <a:gd name="connsiteY6" fmla="*/ 512064 h 1124712"/>
              <a:gd name="connsiteX7" fmla="*/ 2532888 w 4681728"/>
              <a:gd name="connsiteY7" fmla="*/ 265176 h 1124712"/>
              <a:gd name="connsiteX8" fmla="*/ 2944368 w 4681728"/>
              <a:gd name="connsiteY8" fmla="*/ 0 h 1124712"/>
              <a:gd name="connsiteX9" fmla="*/ 3474720 w 4681728"/>
              <a:gd name="connsiteY9" fmla="*/ 128016 h 1124712"/>
              <a:gd name="connsiteX10" fmla="*/ 3959352 w 4681728"/>
              <a:gd name="connsiteY10" fmla="*/ 292608 h 1124712"/>
              <a:gd name="connsiteX11" fmla="*/ 4325112 w 4681728"/>
              <a:gd name="connsiteY11" fmla="*/ 594360 h 1124712"/>
              <a:gd name="connsiteX12" fmla="*/ 4681728 w 4681728"/>
              <a:gd name="connsiteY12" fmla="*/ 713232 h 112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1728" h="1124712">
                <a:moveTo>
                  <a:pt x="0" y="530352"/>
                </a:moveTo>
                <a:lnTo>
                  <a:pt x="356616" y="722376"/>
                </a:lnTo>
                <a:lnTo>
                  <a:pt x="667512" y="969264"/>
                </a:lnTo>
                <a:lnTo>
                  <a:pt x="905256" y="1124712"/>
                </a:lnTo>
                <a:lnTo>
                  <a:pt x="1609344" y="1069848"/>
                </a:lnTo>
                <a:lnTo>
                  <a:pt x="1901952" y="758952"/>
                </a:lnTo>
                <a:lnTo>
                  <a:pt x="2194560" y="512064"/>
                </a:lnTo>
                <a:lnTo>
                  <a:pt x="2532888" y="265176"/>
                </a:lnTo>
                <a:lnTo>
                  <a:pt x="2944368" y="0"/>
                </a:lnTo>
                <a:lnTo>
                  <a:pt x="3474720" y="128016"/>
                </a:lnTo>
                <a:lnTo>
                  <a:pt x="3959352" y="292608"/>
                </a:lnTo>
                <a:lnTo>
                  <a:pt x="4325112" y="594360"/>
                </a:lnTo>
                <a:lnTo>
                  <a:pt x="4681728" y="713232"/>
                </a:lnTo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67329" y="1395692"/>
            <a:ext cx="1930908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 Neue Light" charset="0"/>
                <a:ea typeface="Helvetica Neue Light" charset="0"/>
                <a:cs typeface="Helvetica Neue Light" charset="0"/>
              </a:rPr>
              <a:t>Generation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schedule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0957" y="3459428"/>
                <a:ext cx="1792224" cy="507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57" y="3459428"/>
                <a:ext cx="1792224" cy="507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86400" y="4201207"/>
                <a:ext cx="1792224" cy="51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201207"/>
                <a:ext cx="1792224" cy="518693"/>
              </a:xfrm>
              <a:prstGeom prst="rect">
                <a:avLst/>
              </a:prstGeom>
              <a:blipFill rotWithShape="0">
                <a:blip r:embed="rId3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36671" y="1957253"/>
                <a:ext cx="1792224" cy="51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≡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71" y="1957253"/>
                <a:ext cx="1792224" cy="518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57200" y="4800685"/>
                <a:ext cx="8229600" cy="12076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Model Loss: </a:t>
                </a:r>
                <a:r>
                  <a:rPr lang="en-US" dirty="0"/>
                  <a:t>Prediction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 into the future</a:t>
                </a:r>
              </a:p>
              <a:p>
                <a:r>
                  <a:rPr lang="en-US" b="1" dirty="0"/>
                  <a:t>Task Loss: </a:t>
                </a:r>
                <a:r>
                  <a:rPr lang="en-US" dirty="0"/>
                  <a:t>Generation cost (some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85"/>
                <a:ext cx="8229600" cy="1207625"/>
              </a:xfrm>
              <a:prstGeom prst="rect">
                <a:avLst/>
              </a:prstGeom>
              <a:blipFill rotWithShape="0">
                <a:blip r:embed="rId5"/>
                <a:stretch>
                  <a:fillRect l="-741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4212" y="6356349"/>
            <a:ext cx="3155576" cy="365125"/>
          </a:xfrm>
        </p:spPr>
        <p:txBody>
          <a:bodyPr/>
          <a:lstStyle/>
          <a:p>
            <a:r>
              <a:rPr lang="en-US"/>
              <a:t>End-to-End Optimization for RL</a:t>
            </a:r>
          </a:p>
        </p:txBody>
      </p:sp>
    </p:spTree>
    <p:extLst>
      <p:ext uri="{BB962C8B-B14F-4D97-AF65-F5344CB8AC3E}">
        <p14:creationId xmlns:p14="http://schemas.microsoft.com/office/powerpoint/2010/main" val="1116846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9428"/>
          <a:stretch/>
        </p:blipFill>
        <p:spPr>
          <a:xfrm>
            <a:off x="60513" y="2933734"/>
            <a:ext cx="4406790" cy="264728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6194"/>
            <a:ext cx="8229600" cy="714418"/>
          </a:xfrm>
        </p:spPr>
        <p:txBody>
          <a:bodyPr>
            <a:normAutofit fontScale="90000"/>
          </a:bodyPr>
          <a:lstStyle/>
          <a:p>
            <a:r>
              <a:rPr lang="en-US"/>
              <a:t>Results: electricity generation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4025" y="6356350"/>
            <a:ext cx="3155950" cy="365125"/>
          </a:xfrm>
        </p:spPr>
        <p:txBody>
          <a:bodyPr/>
          <a:lstStyle/>
          <a:p>
            <a:r>
              <a:rPr lang="en-US"/>
              <a:t>End-to-End Optimization for 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0341" y="2908304"/>
            <a:ext cx="309597" cy="1326410"/>
            <a:chOff x="1156445" y="2635624"/>
            <a:chExt cx="439414" cy="1882587"/>
          </a:xfrm>
        </p:grpSpPr>
        <p:sp>
          <p:nvSpPr>
            <p:cNvPr id="6" name="Rectangle 5"/>
            <p:cNvSpPr/>
            <p:nvPr/>
          </p:nvSpPr>
          <p:spPr>
            <a:xfrm>
              <a:off x="1156445" y="2635624"/>
              <a:ext cx="439414" cy="1882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 rot="16200000">
              <a:off x="539937" y="3462288"/>
              <a:ext cx="1721224" cy="3906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ts val="2800"/>
                </a:spcBef>
                <a:buFontTx/>
                <a:buNone/>
                <a:defRPr sz="2000" b="0" i="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1pPr>
              <a:lvl2pPr marL="45720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Lucida Grande"/>
                <a:buNone/>
                <a:defRPr sz="2000" b="0" i="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Wingdings" charset="2"/>
                <a:buNone/>
                <a:defRPr sz="2000" b="0" i="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4pPr>
              <a:lvl5pPr marL="1828800" indent="0" algn="l" defTabSz="457200" rtl="0" eaLnBrk="1" latinLnBrk="0" hangingPunct="1">
                <a:spcBef>
                  <a:spcPts val="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Helvetica Neue Light"/>
                  <a:ea typeface="+mn-ea"/>
                  <a:cs typeface="Helvetica Neue Light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Model Loss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9219"/>
          <a:stretch/>
        </p:blipFill>
        <p:spPr>
          <a:xfrm>
            <a:off x="4467303" y="2758585"/>
            <a:ext cx="4663250" cy="280753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69256" y="884302"/>
            <a:ext cx="8525120" cy="99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task net incurs nearly the same model loss as the baseline, but learns to make errors in places that aren’t as harmful to the task loss.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32943" y="4257375"/>
            <a:ext cx="1241825" cy="336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323" y="5500611"/>
            <a:ext cx="2997200" cy="35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56034" y="2117002"/>
                <a:ext cx="8229600" cy="793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Model Loss: </a:t>
                </a:r>
                <a:r>
                  <a:rPr lang="en-US" dirty="0"/>
                  <a:t>Prediction error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 into the future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Task Loss: </a:t>
                </a:r>
                <a:r>
                  <a:rPr lang="en-US" dirty="0"/>
                  <a:t>Generation cost (some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𝑧</m:t>
                    </m:r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34" y="2117002"/>
                <a:ext cx="8229600" cy="793983"/>
              </a:xfrm>
              <a:prstGeom prst="rect">
                <a:avLst/>
              </a:prstGeom>
              <a:blipFill rotWithShape="0">
                <a:blip r:embed="rId5"/>
                <a:stretch>
                  <a:fillRect l="-815" t="-3053" b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15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DD76-F14B-5D45-A2B1-CF033B7A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D642-95C2-BE43-8E8E-C5EC83FC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OptNet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Starting Simple: Learning Projections, Sudoku, and Denoising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End-to-End Task-Based Learning for Stochastic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End-to-End Model Predictive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D1F5-2056-A14D-BAA4-F89AF6539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7E2BA-13F4-C247-A0E8-77B70A03D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33359-90C4-CE44-A953-6D55223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40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model-based RL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2205" y="2953158"/>
            <a:ext cx="1618488" cy="1399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Controller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5909" y="2953158"/>
            <a:ext cx="1618488" cy="1399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Environment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4461" y="2934365"/>
            <a:ext cx="1618488" cy="617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Reward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332989" y="3526944"/>
            <a:ext cx="420624" cy="2514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536693" y="3510942"/>
            <a:ext cx="420624" cy="2514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-Turn Arrow 13"/>
          <p:cNvSpPr/>
          <p:nvPr/>
        </p:nvSpPr>
        <p:spPr>
          <a:xfrm rot="10800000">
            <a:off x="2237013" y="4542309"/>
            <a:ext cx="4656691" cy="612648"/>
          </a:xfrm>
          <a:prstGeom prst="uturnArrow">
            <a:avLst>
              <a:gd name="adj1" fmla="val 20523"/>
              <a:gd name="adj2" fmla="val 25000"/>
              <a:gd name="adj3" fmla="val 27985"/>
              <a:gd name="adj4" fmla="val 44030"/>
              <a:gd name="adj5" fmla="val 10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B586056-32B6-B84D-BF7B-3AF557DA14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3E4FE32-DD73-4346-967E-C369D56E7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End-to-End Optimization for RL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A64888-68DD-4844-BA76-E6C587EDD0FF}"/>
              </a:ext>
            </a:extLst>
          </p:cNvPr>
          <p:cNvSpPr/>
          <p:nvPr/>
        </p:nvSpPr>
        <p:spPr>
          <a:xfrm>
            <a:off x="6077712" y="3778404"/>
            <a:ext cx="1618488" cy="5737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Trajectories</a:t>
            </a: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129D5CB5-E1B5-D548-A180-CB831A807D92}"/>
              </a:ext>
            </a:extLst>
          </p:cNvPr>
          <p:cNvSpPr/>
          <p:nvPr/>
        </p:nvSpPr>
        <p:spPr>
          <a:xfrm rot="10800000" flipV="1">
            <a:off x="2237011" y="2159654"/>
            <a:ext cx="4656693" cy="625273"/>
          </a:xfrm>
          <a:prstGeom prst="uturnArrow">
            <a:avLst>
              <a:gd name="adj1" fmla="val 20523"/>
              <a:gd name="adj2" fmla="val 25000"/>
              <a:gd name="adj3" fmla="val 27985"/>
              <a:gd name="adj4" fmla="val 44030"/>
              <a:gd name="adj5" fmla="val 10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54BE-AC3A-324E-955B-2380B66C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 on combining model-based and model-free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3252-E791-A943-8B40-D152CEBCC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1063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Recently there has been a lot of interest in model-based priors for model-free reinforcement learning: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95275" indent="-295275">
              <a:spcBef>
                <a:spcPts val="0"/>
              </a:spcBef>
              <a:buFont typeface="Arial" charset="0"/>
              <a:buChar char="•"/>
            </a:pPr>
            <a:r>
              <a:rPr lang="en-US" sz="1800" dirty="0"/>
              <a:t>Among others: Dyna-Q (Sutton, 1990), GPS (Levine and </a:t>
            </a:r>
            <a:r>
              <a:rPr lang="en-US" sz="1800" dirty="0" err="1"/>
              <a:t>Koltun</a:t>
            </a:r>
            <a:r>
              <a:rPr lang="en-US" sz="1800" dirty="0"/>
              <a:t>, 2013), Imagination-Augmented Agents (Weber et al., 2017), Value Iteration Networks (Tamar et al., 2016), </a:t>
            </a:r>
            <a:r>
              <a:rPr lang="en-US" sz="1800" dirty="0" err="1"/>
              <a:t>TreeQN</a:t>
            </a:r>
            <a:r>
              <a:rPr lang="en-US" sz="1800" dirty="0"/>
              <a:t> (Farquhar et al., 2017)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These typically involve:</a:t>
            </a:r>
          </a:p>
          <a:p>
            <a:pPr marL="295275" indent="-295275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Using an RNN: </a:t>
            </a:r>
            <a:r>
              <a:rPr lang="en-US" dirty="0"/>
              <a:t>Efficient but not as expressive and general as control</a:t>
            </a:r>
          </a:p>
          <a:p>
            <a:pPr marL="295275" indent="-295275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Unrolling an LQR solver:</a:t>
            </a:r>
            <a:r>
              <a:rPr lang="en-US" dirty="0"/>
              <a:t> Expressive/general but inefficient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CA549-771D-6B41-BA8B-39B1DF80E1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437F-A972-7A45-B6A1-C4AD09F19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End-to-End Optimization for RL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2C34D-B8DD-1C45-8108-8256B7BAB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79EF-5CF3-044E-B7AC-32BF2FA4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is optimization a useful primitive operation in learning systems?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60B605C-388D-B44B-B7A9-04AF1112A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3531"/>
            <a:ext cx="8229600" cy="4266925"/>
          </a:xfrm>
        </p:spPr>
        <p:txBody>
          <a:bodyPr/>
          <a:lstStyle/>
          <a:p>
            <a:r>
              <a:rPr lang="en-US" dirty="0"/>
              <a:t>We have </a:t>
            </a:r>
            <a:r>
              <a:rPr lang="en-US" b="1" dirty="0"/>
              <a:t>incomplete</a:t>
            </a:r>
            <a:r>
              <a:rPr lang="en-US" dirty="0"/>
              <a:t> </a:t>
            </a:r>
            <a:r>
              <a:rPr lang="en-US" b="1" dirty="0"/>
              <a:t>domain knowledge </a:t>
            </a:r>
            <a:r>
              <a:rPr lang="en-US" dirty="0"/>
              <a:t>about what we want to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Fill in parts of the optimization problem that we know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Use data to </a:t>
            </a:r>
            <a:r>
              <a:rPr lang="en-US" b="1" dirty="0"/>
              <a:t>learn the parts that we don’t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E3047-56E0-BE47-BADE-28749F3D2E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BBE04-F496-904B-9CAA-3B47016FF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5AA78-D029-CD4C-B16C-423CFF81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C8EDC1-312D-2A4D-8458-93568EF6AFA6}"/>
              </a:ext>
            </a:extLst>
          </p:cNvPr>
          <p:cNvSpPr/>
          <p:nvPr/>
        </p:nvSpPr>
        <p:spPr>
          <a:xfrm>
            <a:off x="1229642" y="4557887"/>
            <a:ext cx="1997464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(Learned) Abstract Representation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0B2B8F13-3D77-F641-97B6-B46BCF9E132A}"/>
              </a:ext>
            </a:extLst>
          </p:cNvPr>
          <p:cNvSpPr/>
          <p:nvPr/>
        </p:nvSpPr>
        <p:spPr>
          <a:xfrm>
            <a:off x="3310046" y="4700762"/>
            <a:ext cx="370465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CDC5F4-F8A7-164B-ABC1-FA97186F80E3}"/>
              </a:ext>
            </a:extLst>
          </p:cNvPr>
          <p:cNvSpPr/>
          <p:nvPr/>
        </p:nvSpPr>
        <p:spPr>
          <a:xfrm>
            <a:off x="3756711" y="4557887"/>
            <a:ext cx="1773020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(Learned) Solver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19225E-C302-8442-A7F1-7C29CF286D88}"/>
              </a:ext>
            </a:extLst>
          </p:cNvPr>
          <p:cNvSpPr/>
          <p:nvPr/>
        </p:nvSpPr>
        <p:spPr>
          <a:xfrm>
            <a:off x="654966" y="3572264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lot of data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4D065740-BCD7-4A49-BA75-9C28279A9018}"/>
              </a:ext>
            </a:extLst>
          </p:cNvPr>
          <p:cNvSpPr/>
          <p:nvPr/>
        </p:nvSpPr>
        <p:spPr>
          <a:xfrm>
            <a:off x="2115227" y="3715139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1A54AD-874F-CF4B-B311-686137441FD6}"/>
              </a:ext>
            </a:extLst>
          </p:cNvPr>
          <p:cNvSpPr/>
          <p:nvPr/>
        </p:nvSpPr>
        <p:spPr>
          <a:xfrm>
            <a:off x="2701636" y="3572264"/>
            <a:ext cx="1384061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07FF3EF5-8D93-DB45-A3DC-B4C957B3EAC3}"/>
              </a:ext>
            </a:extLst>
          </p:cNvPr>
          <p:cNvSpPr/>
          <p:nvPr/>
        </p:nvSpPr>
        <p:spPr>
          <a:xfrm>
            <a:off x="4161897" y="3715139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3786ED-8CB3-A54C-B7A5-F16444E165F9}"/>
              </a:ext>
            </a:extLst>
          </p:cNvPr>
          <p:cNvSpPr/>
          <p:nvPr/>
        </p:nvSpPr>
        <p:spPr>
          <a:xfrm>
            <a:off x="4748306" y="3572264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Predictions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58856929-362D-8647-B73C-7A6F1CBB72A9}"/>
              </a:ext>
            </a:extLst>
          </p:cNvPr>
          <p:cNvSpPr/>
          <p:nvPr/>
        </p:nvSpPr>
        <p:spPr>
          <a:xfrm rot="5400000">
            <a:off x="3133842" y="2051237"/>
            <a:ext cx="544167" cy="4754880"/>
          </a:xfrm>
          <a:prstGeom prst="leftBrace">
            <a:avLst>
              <a:gd name="adj1" fmla="val 8333"/>
              <a:gd name="adj2" fmla="val 5097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F6919619-2128-1543-AC46-B3368A2F38B6}"/>
              </a:ext>
            </a:extLst>
          </p:cNvPr>
          <p:cNvSpPr/>
          <p:nvPr/>
        </p:nvSpPr>
        <p:spPr>
          <a:xfrm>
            <a:off x="6186459" y="3706899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5F3FBB-9DAE-C944-8AD0-052139706469}"/>
              </a:ext>
            </a:extLst>
          </p:cNvPr>
          <p:cNvSpPr/>
          <p:nvPr/>
        </p:nvSpPr>
        <p:spPr>
          <a:xfrm>
            <a:off x="6794976" y="3567609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296914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8315-E836-AB4A-8C65-BD755B7B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Approach: Model Predictive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BEC95-8212-0A49-8C35-D2ADE3FFD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36"/>
                <a:ext cx="8229600" cy="5029214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latin typeface="Cambria Math" charset="0"/>
                  </a:rPr>
                  <a:t>Traditionally  viewed as a pure </a:t>
                </a:r>
                <a:r>
                  <a:rPr lang="en-US" b="1" dirty="0">
                    <a:latin typeface="Cambria Math" charset="0"/>
                  </a:rPr>
                  <a:t>planning problem </a:t>
                </a:r>
                <a:r>
                  <a:rPr lang="en-US" dirty="0">
                    <a:latin typeface="Cambria Math" charset="0"/>
                  </a:rPr>
                  <a:t>given known (potentially non-convex) </a:t>
                </a:r>
                <a:r>
                  <a:rPr lang="en-US" b="1" dirty="0">
                    <a:latin typeface="Cambria Math" charset="0"/>
                  </a:rPr>
                  <a:t>cost</a:t>
                </a:r>
                <a:r>
                  <a:rPr lang="en-US" dirty="0">
                    <a:latin typeface="Cambria Math" charset="0"/>
                  </a:rPr>
                  <a:t> and </a:t>
                </a:r>
                <a:r>
                  <a:rPr lang="en-US" b="1" dirty="0">
                    <a:latin typeface="Cambria Math" charset="0"/>
                  </a:rPr>
                  <a:t>dynamics</a:t>
                </a:r>
                <a:r>
                  <a:rPr lang="en-US" dirty="0">
                    <a:latin typeface="Cambria Math" charset="0"/>
                  </a:rPr>
                  <a:t>:</a:t>
                </a:r>
                <a:br>
                  <a:rPr lang="en-US" dirty="0">
                    <a:latin typeface="Cambria Math" charset="0"/>
                  </a:rPr>
                </a:br>
                <a:endParaRPr lang="en-US" dirty="0">
                  <a:latin typeface="Cambria Math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 charset="0"/>
                            </a:rPr>
                            <m:t>⋆</m:t>
                          </m:r>
                        </m:sup>
                      </m:sSub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  <a:p>
                <a:r>
                  <a:rPr lang="en-US" b="0" dirty="0">
                    <a:latin typeface="Cambria Math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latin typeface="Cambria Math" charset="0"/>
                </a:endParaRPr>
              </a:p>
              <a:p>
                <a:r>
                  <a:rPr lang="en-US" dirty="0">
                    <a:latin typeface="Cambria Math" charset="0"/>
                  </a:rPr>
                  <a:t>Execute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charset="0"/>
                  </a:rPr>
                  <a:t> in the environment, observe the next observation, and repeat.</a:t>
                </a:r>
              </a:p>
              <a:p>
                <a:r>
                  <a:rPr lang="en-US" b="0" dirty="0">
                    <a:latin typeface="Cambria Math" charset="0"/>
                  </a:rPr>
                  <a:t>Cost and dynamics explicitly represented and learned.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BBEC95-8212-0A49-8C35-D2ADE3FFD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36"/>
                <a:ext cx="8229600" cy="5029214"/>
              </a:xfrm>
              <a:blipFill>
                <a:blip r:embed="rId2"/>
                <a:stretch>
                  <a:fillRect l="-772" t="-503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28CE-10F7-294A-B174-0BCFE8BB2E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452B6-AE18-9E4B-814B-4ABC082C3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End-to-End Optimization for RL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671A1-86D7-9B47-8E0E-6E4AF7B7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0737B1-59F0-9C42-979D-364EDCEEBA82}"/>
              </a:ext>
            </a:extLst>
          </p:cNvPr>
          <p:cNvSpPr/>
          <p:nvPr/>
        </p:nvSpPr>
        <p:spPr>
          <a:xfrm>
            <a:off x="5166952" y="2579395"/>
            <a:ext cx="757238" cy="442655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84E241-84AF-3947-9990-05D97BEC9971}"/>
              </a:ext>
            </a:extLst>
          </p:cNvPr>
          <p:cNvSpPr/>
          <p:nvPr/>
        </p:nvSpPr>
        <p:spPr>
          <a:xfrm>
            <a:off x="5338762" y="3470540"/>
            <a:ext cx="733426" cy="37516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24801-3DF6-E343-847B-B0C259CD5523}"/>
              </a:ext>
            </a:extLst>
          </p:cNvPr>
          <p:cNvSpPr txBox="1"/>
          <p:nvPr/>
        </p:nvSpPr>
        <p:spPr>
          <a:xfrm>
            <a:off x="5881326" y="2619672"/>
            <a:ext cx="59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6CBF9-B9B0-3B47-A024-4CCA3AF0C068}"/>
              </a:ext>
            </a:extLst>
          </p:cNvPr>
          <p:cNvSpPr txBox="1"/>
          <p:nvPr/>
        </p:nvSpPr>
        <p:spPr>
          <a:xfrm>
            <a:off x="6037395" y="347054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3249150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2D9915-BF24-AC44-BC7F-ECB9B58B3A31}"/>
              </a:ext>
            </a:extLst>
          </p:cNvPr>
          <p:cNvSpPr/>
          <p:nvPr/>
        </p:nvSpPr>
        <p:spPr>
          <a:xfrm>
            <a:off x="2994212" y="3243263"/>
            <a:ext cx="3155576" cy="197167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82A77-AE0D-434E-A1A6-03C77F89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Predictive Control with SQP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BAAB5-5F9D-F149-938C-CAD11A994F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ECD4-7A5D-964E-83D7-A00832BA3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End-to-End Optimization for RL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57E3-0381-924E-A9CC-965496D7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A00C1AA-5869-1747-A302-CFC4D7FBC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17638"/>
                <a:ext cx="8686800" cy="4525963"/>
              </a:xfrm>
            </p:spPr>
            <p:txBody>
              <a:bodyPr/>
              <a:lstStyle/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 Math" charset="0"/>
                  </a:rPr>
                  <a:t>The standard way of solving MPC is to use </a:t>
                </a:r>
                <a:r>
                  <a:rPr lang="en-US" b="1" dirty="0">
                    <a:latin typeface="Cambria Math" charset="0"/>
                  </a:rPr>
                  <a:t>sequential quadratic programming (SQP), </a:t>
                </a:r>
                <a:r>
                  <a:rPr lang="en-US" dirty="0">
                    <a:latin typeface="Cambria Math" charset="0"/>
                  </a:rPr>
                  <a:t>using LQR (linear quadratic regulator) in most cases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Cambria Math" charset="0"/>
                  </a:rPr>
                  <a:t>Form approximations </a:t>
                </a:r>
                <a:r>
                  <a:rPr lang="en-US" dirty="0">
                    <a:latin typeface="Cambria Math" charset="0"/>
                  </a:rPr>
                  <a:t>to the cost and dynamics around the current iterate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mbria Math" charset="0"/>
                  </a:rPr>
                  <a:t>Repeat until a </a:t>
                </a:r>
                <a:r>
                  <a:rPr lang="en-US" b="1" dirty="0">
                    <a:latin typeface="Cambria Math" charset="0"/>
                  </a:rPr>
                  <a:t>fixed point </a:t>
                </a:r>
                <a:r>
                  <a:rPr lang="en-US" dirty="0">
                    <a:latin typeface="Cambria Math" charset="0"/>
                  </a:rPr>
                  <a:t>is reached and </a:t>
                </a:r>
                <a:r>
                  <a:rPr lang="en-US" b="1" dirty="0">
                    <a:latin typeface="Cambria Math" charset="0"/>
                  </a:rPr>
                  <a:t>differentiate through it</a:t>
                </a:r>
                <a:br>
                  <a:rPr lang="en-US" b="1" dirty="0">
                    <a:latin typeface="Cambria Math" charset="0"/>
                  </a:rPr>
                </a:br>
                <a:endParaRPr lang="en-US" b="1" dirty="0">
                  <a:latin typeface="Cambria Math" charset="0"/>
                </a:endParaRPr>
              </a:p>
              <a:p>
                <a:pPr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>
                              <a:latin typeface="Cambria Math" charset="0"/>
                            </a:rPr>
                            <m:t>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  <m:oMath xmlns:m="http://schemas.openxmlformats.org/officeDocument/2006/math">
                      <m:r>
                        <a:rPr lang="en-US">
                          <a:latin typeface="Cambria Math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>
                          <a:latin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𝑖𝑛𝑖𝑡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en-US" b="0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A00C1AA-5869-1747-A302-CFC4D7FBC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17638"/>
                <a:ext cx="8686800" cy="4525963"/>
              </a:xfrm>
              <a:blipFill>
                <a:blip r:embed="rId2"/>
                <a:stretch>
                  <a:fillRect l="-584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9F9C9-0221-C74C-A903-6F850F1811A1}"/>
                  </a:ext>
                </a:extLst>
              </p:cNvPr>
              <p:cNvSpPr txBox="1"/>
              <p:nvPr/>
            </p:nvSpPr>
            <p:spPr>
              <a:xfrm>
                <a:off x="3938525" y="2873931"/>
                <a:ext cx="1262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QP iterate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9F9C9-0221-C74C-A903-6F850F18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25" y="2873931"/>
                <a:ext cx="1262140" cy="369332"/>
              </a:xfrm>
              <a:prstGeom prst="rect">
                <a:avLst/>
              </a:prstGeom>
              <a:blipFill>
                <a:blip r:embed="rId3"/>
                <a:stretch>
                  <a:fillRect l="-297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51B7F19D-2238-C04D-B5AE-FB81D68E8305}"/>
              </a:ext>
            </a:extLst>
          </p:cNvPr>
          <p:cNvSpPr/>
          <p:nvPr/>
        </p:nvSpPr>
        <p:spPr>
          <a:xfrm>
            <a:off x="6286501" y="3921918"/>
            <a:ext cx="1085850" cy="614363"/>
          </a:xfrm>
          <a:prstGeom prst="right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A1D66D9-93E8-BE4F-B565-1621A9F04B3A}"/>
              </a:ext>
            </a:extLst>
          </p:cNvPr>
          <p:cNvSpPr/>
          <p:nvPr/>
        </p:nvSpPr>
        <p:spPr>
          <a:xfrm>
            <a:off x="1771649" y="3899692"/>
            <a:ext cx="1085850" cy="614363"/>
          </a:xfrm>
          <a:prstGeom prst="right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C6A7DC-6AA6-FD41-9D18-7341E465E773}"/>
              </a:ext>
            </a:extLst>
          </p:cNvPr>
          <p:cNvSpPr txBox="1"/>
          <p:nvPr/>
        </p:nvSpPr>
        <p:spPr>
          <a:xfrm>
            <a:off x="7608151" y="3957637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9790F-9612-7144-A8AB-0C181AB4C555}"/>
              </a:ext>
            </a:extLst>
          </p:cNvPr>
          <p:cNvSpPr txBox="1"/>
          <p:nvPr/>
        </p:nvSpPr>
        <p:spPr>
          <a:xfrm>
            <a:off x="904752" y="3957637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49381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E52B-1777-1842-B3FC-CDACDD79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A Differentiable MPC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87441-AA94-4840-B418-3E0FD084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19" y="1600200"/>
            <a:ext cx="8595816" cy="4525963"/>
          </a:xfrm>
        </p:spPr>
        <p:txBody>
          <a:bodyPr/>
          <a:lstStyle/>
          <a:p>
            <a:r>
              <a:rPr lang="en-US" dirty="0"/>
              <a:t>Solve MPC with SQP, differentiate through the fixed point with OptNet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6FCE9-9F30-3140-9AD6-A84E5C3033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6C63E-66EF-434F-92C2-55F669001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C4153-1B9F-4B43-A4A4-6C221D07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32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8A7F52-59A6-A04C-808A-BE6E758A788B}"/>
              </a:ext>
            </a:extLst>
          </p:cNvPr>
          <p:cNvSpPr txBox="1">
            <a:spLocks/>
          </p:cNvSpPr>
          <p:nvPr/>
        </p:nvSpPr>
        <p:spPr>
          <a:xfrm>
            <a:off x="0" y="304244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accent1">
                    <a:lumMod val="75000"/>
                  </a:schemeClr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r>
              <a:rPr lang="en-US" dirty="0"/>
              <a:t>What can we do with this now?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643CD-CCAB-7D40-95E6-78FE9CFB10B9}"/>
              </a:ext>
            </a:extLst>
          </p:cNvPr>
          <p:cNvSpPr txBox="1">
            <a:spLocks/>
          </p:cNvSpPr>
          <p:nvPr/>
        </p:nvSpPr>
        <p:spPr>
          <a:xfrm>
            <a:off x="217818" y="4026692"/>
            <a:ext cx="8708362" cy="1468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Replace neural network policies </a:t>
            </a:r>
            <a:r>
              <a:rPr lang="en-US" dirty="0"/>
              <a:t>in model-free algorithms with MPC policies, and also </a:t>
            </a:r>
            <a:r>
              <a:rPr lang="en-US" b="1" dirty="0"/>
              <a:t>replace the unrolled controllers </a:t>
            </a:r>
            <a:r>
              <a:rPr lang="en-US" dirty="0"/>
              <a:t>in other settings (hindsight plan, universal planning networks)</a:t>
            </a:r>
          </a:p>
          <a:p>
            <a:r>
              <a:rPr lang="en-US" b="1" dirty="0"/>
              <a:t>The cost </a:t>
            </a:r>
            <a:r>
              <a:rPr lang="en-US" dirty="0"/>
              <a:t>can also be learned! No longer have to hard-code in a known value.</a:t>
            </a:r>
          </a:p>
        </p:txBody>
      </p:sp>
    </p:spTree>
    <p:extLst>
      <p:ext uri="{BB962C8B-B14F-4D97-AF65-F5344CB8AC3E}">
        <p14:creationId xmlns:p14="http://schemas.microsoft.com/office/powerpoint/2010/main" val="261616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E531-4844-C14D-B1B0-F23CC8CF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Imitation learning with a linear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502B4-259A-7C4C-AFDF-A3220582A5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CD1D-57F1-7D44-A805-C490E5C7B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End-to-End Optimization for RL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F426-467A-4D46-B0DE-520E016E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31033-1EC0-C242-AD94-122C7DBB2A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73"/>
          <a:stretch/>
        </p:blipFill>
        <p:spPr>
          <a:xfrm>
            <a:off x="2498" y="1848291"/>
            <a:ext cx="9010407" cy="31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3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DDEA-FE89-574A-95A2-476D86912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8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Some 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C59C-B271-A94B-94BF-76FCC574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8618"/>
            <a:ext cx="8229600" cy="4553270"/>
          </a:xfrm>
        </p:spPr>
        <p:txBody>
          <a:bodyPr>
            <a:normAutofit/>
          </a:bodyPr>
          <a:lstStyle/>
          <a:p>
            <a:r>
              <a:rPr lang="en-US" dirty="0"/>
              <a:t>(Exact) optimization is a powerful primitive to use within larger, interconnected systems</a:t>
            </a:r>
          </a:p>
          <a:p>
            <a:r>
              <a:rPr lang="en-US" dirty="0"/>
              <a:t>Such solvers can be propagated through and learned, just like any layer</a:t>
            </a:r>
          </a:p>
          <a:p>
            <a:r>
              <a:rPr lang="en-US" dirty="0"/>
              <a:t>Many applications of the technique</a:t>
            </a:r>
          </a:p>
          <a:p>
            <a:r>
              <a:rPr lang="en-US" dirty="0"/>
              <a:t>The general possibility of training complex end-to-end decision making systems is just getting started</a:t>
            </a:r>
            <a:r>
              <a:rPr lang="is-IS" dirty="0"/>
              <a:t>…</a:t>
            </a: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BA384-3113-AC40-AD79-1A59B2C488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ACECA-26C6-7340-A372-608252A4C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8A7BA-56C1-F248-839F-CC41E7C5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51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972A-1572-E444-B07D-F57338E2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-213362"/>
            <a:ext cx="8815224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OptNet: End-to-End Differentiable Optimization</a:t>
            </a:r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1ADED5-F9B5-5342-8A83-2B7520AE0C20}"/>
              </a:ext>
            </a:extLst>
          </p:cNvPr>
          <p:cNvSpPr txBox="1">
            <a:spLocks/>
          </p:cNvSpPr>
          <p:nvPr/>
        </p:nvSpPr>
        <p:spPr>
          <a:xfrm>
            <a:off x="187143" y="932689"/>
            <a:ext cx="5274373" cy="55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Brandon Amos | </a:t>
            </a:r>
            <a:r>
              <a:rPr lang="en-US" dirty="0"/>
              <a:t>Carnegie Mellon University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2857C5-DCBB-3148-97E8-1CE60BA5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1116922"/>
            <a:ext cx="2489200" cy="444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778D9-457F-D74D-8039-82A14A59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764379"/>
            <a:ext cx="2667000" cy="4445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21E8DB54-C43C-BD44-BE3D-B2289547F683}"/>
              </a:ext>
            </a:extLst>
          </p:cNvPr>
          <p:cNvSpPr txBox="1">
            <a:spLocks/>
          </p:cNvSpPr>
          <p:nvPr/>
        </p:nvSpPr>
        <p:spPr>
          <a:xfrm>
            <a:off x="187143" y="2962410"/>
            <a:ext cx="8872537" cy="228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OptNet: Differentiable Optimization as a Layer in Neural Networks</a:t>
            </a:r>
            <a:br>
              <a:rPr lang="en-US" dirty="0"/>
            </a:br>
            <a:r>
              <a:rPr lang="en-US" b="1" dirty="0"/>
              <a:t>B. Amos</a:t>
            </a:r>
            <a:r>
              <a:rPr lang="en-US" dirty="0"/>
              <a:t> and J. Z. Kolter</a:t>
            </a:r>
            <a:br>
              <a:rPr lang="en-US" dirty="0"/>
            </a:br>
            <a:r>
              <a:rPr lang="en-US" dirty="0"/>
              <a:t>ICML 2017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dirty="0"/>
              <a:t>Task-based End-to-end Model Learning</a:t>
            </a:r>
            <a:br>
              <a:rPr lang="en-US" dirty="0"/>
            </a:br>
            <a:r>
              <a:rPr lang="en-US" dirty="0"/>
              <a:t>P. </a:t>
            </a:r>
            <a:r>
              <a:rPr lang="en-US" dirty="0" err="1"/>
              <a:t>Donti</a:t>
            </a:r>
            <a:r>
              <a:rPr lang="en-US" dirty="0"/>
              <a:t>, </a:t>
            </a:r>
            <a:r>
              <a:rPr lang="en-US" b="1" dirty="0"/>
              <a:t>B. Amos</a:t>
            </a:r>
            <a:r>
              <a:rPr lang="en-US" dirty="0"/>
              <a:t>, and J. Z. Kolter</a:t>
            </a:r>
            <a:br>
              <a:rPr lang="en-US" dirty="0"/>
            </a:br>
            <a:r>
              <a:rPr lang="en-US" dirty="0"/>
              <a:t>NIPS 2017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B23823-3AB0-AA4B-AAA4-F28AF8D33D55}"/>
              </a:ext>
            </a:extLst>
          </p:cNvPr>
          <p:cNvSpPr txBox="1">
            <a:spLocks/>
          </p:cNvSpPr>
          <p:nvPr/>
        </p:nvSpPr>
        <p:spPr>
          <a:xfrm>
            <a:off x="1487185" y="5647181"/>
            <a:ext cx="7200392" cy="114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locuslab.github.io</a:t>
            </a: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/qpth/</a:t>
            </a:r>
            <a:b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github.com</a:t>
            </a: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</a:t>
            </a: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optnet</a:t>
            </a:r>
            <a:b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https://</a:t>
            </a:r>
            <a:r>
              <a:rPr lang="en-US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github.com</a:t>
            </a: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</a:t>
            </a:r>
            <a:r>
              <a:rPr lang="en-US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locuslab</a:t>
            </a: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/e2e-model-learning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18" name="Picture 1" descr="page1image2929280">
            <a:extLst>
              <a:ext uri="{FF2B5EF4-FFF2-40B4-BE49-F238E27FC236}">
                <a16:creationId xmlns:a16="http://schemas.microsoft.com/office/drawing/2014/main" id="{608A7E33-3C34-0F4D-A687-4A61D30C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" y="5647181"/>
            <a:ext cx="977110" cy="9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8C1FA2-3F8A-174E-97A7-23C23022502C}"/>
              </a:ext>
            </a:extLst>
          </p:cNvPr>
          <p:cNvCxnSpPr>
            <a:cxnSpLocks/>
          </p:cNvCxnSpPr>
          <p:nvPr/>
        </p:nvCxnSpPr>
        <p:spPr>
          <a:xfrm>
            <a:off x="157163" y="2706624"/>
            <a:ext cx="881522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7374AA-84D4-284B-AB3B-A17BAEB4F2A5}"/>
              </a:ext>
            </a:extLst>
          </p:cNvPr>
          <p:cNvCxnSpPr>
            <a:cxnSpLocks/>
          </p:cNvCxnSpPr>
          <p:nvPr/>
        </p:nvCxnSpPr>
        <p:spPr>
          <a:xfrm>
            <a:off x="214312" y="5529072"/>
            <a:ext cx="8758075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FBED45-B8A3-4142-BEB8-A462015903DA}"/>
              </a:ext>
            </a:extLst>
          </p:cNvPr>
          <p:cNvCxnSpPr>
            <a:cxnSpLocks/>
          </p:cNvCxnSpPr>
          <p:nvPr/>
        </p:nvCxnSpPr>
        <p:spPr>
          <a:xfrm>
            <a:off x="157163" y="1761744"/>
            <a:ext cx="8815224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ubtitle 2">
            <a:extLst>
              <a:ext uri="{FF2B5EF4-FFF2-40B4-BE49-F238E27FC236}">
                <a16:creationId xmlns:a16="http://schemas.microsoft.com/office/drawing/2014/main" id="{43C5B369-F532-F943-A573-C6EA9E399BBC}"/>
              </a:ext>
            </a:extLst>
          </p:cNvPr>
          <p:cNvSpPr txBox="1">
            <a:spLocks/>
          </p:cNvSpPr>
          <p:nvPr/>
        </p:nvSpPr>
        <p:spPr>
          <a:xfrm>
            <a:off x="187143" y="1905864"/>
            <a:ext cx="8758075" cy="664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Lucida Grande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/>
              <a:t>Applications: </a:t>
            </a:r>
            <a:r>
              <a:rPr lang="en-US" dirty="0"/>
              <a:t>Projections, Sudoku, Denoising,</a:t>
            </a:r>
            <a:br>
              <a:rPr lang="en-US" dirty="0"/>
            </a:br>
            <a:r>
              <a:rPr lang="en-US" dirty="0"/>
              <a:t>Task-based Learning, Model Predictive Control</a:t>
            </a:r>
          </a:p>
        </p:txBody>
      </p:sp>
    </p:spTree>
    <p:extLst>
      <p:ext uri="{BB962C8B-B14F-4D97-AF65-F5344CB8AC3E}">
        <p14:creationId xmlns:p14="http://schemas.microsoft.com/office/powerpoint/2010/main" val="425032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3565"/>
            <a:ext cx="9084327" cy="1143000"/>
          </a:xfrm>
        </p:spPr>
        <p:txBody>
          <a:bodyPr>
            <a:noAutofit/>
          </a:bodyPr>
          <a:lstStyle/>
          <a:p>
            <a:r>
              <a:rPr lang="en-US" sz="3800" dirty="0"/>
              <a:t>OptNet Application: Approximating Polytopes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31" y="980858"/>
            <a:ext cx="2667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931" y="1375979"/>
            <a:ext cx="266700" cy="2788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862814" y="1337684"/>
            <a:ext cx="4329981" cy="41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Polytope Predictions During Training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58099" y="939435"/>
            <a:ext cx="4329981" cy="41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True Polytope (Unknown to the model)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7" y="1748479"/>
            <a:ext cx="4538626" cy="4425160"/>
          </a:xfrm>
          <a:prstGeom prst="rect">
            <a:avLst/>
          </a:prstGeom>
        </p:spPr>
      </p:pic>
      <p:sp>
        <p:nvSpPr>
          <p:cNvPr id="46" name="Content Placeholder 2"/>
          <p:cNvSpPr txBox="1">
            <a:spLocks/>
          </p:cNvSpPr>
          <p:nvPr/>
        </p:nvSpPr>
        <p:spPr>
          <a:xfrm>
            <a:off x="2459727" y="1744986"/>
            <a:ext cx="1100186" cy="3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Example 1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728976" y="1733040"/>
            <a:ext cx="1100186" cy="3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Example 2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459727" y="3959312"/>
            <a:ext cx="1100186" cy="3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Example 3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728976" y="3961059"/>
            <a:ext cx="1100186" cy="399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28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Example 4</a:t>
            </a:r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Brandon Amos</a:t>
            </a:r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4212" y="6356349"/>
            <a:ext cx="3155576" cy="365125"/>
          </a:xfrm>
        </p:spPr>
        <p:txBody>
          <a:bodyPr/>
          <a:lstStyle/>
          <a:p>
            <a:r>
              <a:rPr lang="en-US" dirty="0"/>
              <a:t>Convex Optimization within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32817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5DD76-F14B-5D45-A2B1-CF033B7A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D642-95C2-BE43-8E8E-C5EC83FC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The OptNet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Starting Simple: Learning Projections, Sudoku, and Denoising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End-to-End Task-Based Learning for Stochastic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End-to-End Model Predictive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2D1F5-2056-A14D-BAA4-F89AF65393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7E2BA-13F4-C247-A0E8-77B70A03D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33359-90C4-CE44-A953-6D55223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1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1997" y="3343227"/>
                <a:ext cx="4415920" cy="2211189"/>
              </a:xfrm>
              <a:ln w="38100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charset="0"/>
                            </a:rPr>
                            <m:t>     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lim>
                          </m:limLow>
                          <m:r>
                            <a:rPr lang="en-US" i="1">
                              <a:latin typeface="Cambria Math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</a:rPr>
                            <m:t>𝑞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subject</m:t>
                      </m:r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charset="0"/>
                        </a:rPr>
                        <m:t>to</m:t>
                      </m:r>
                      <m:r>
                        <a:rPr lang="en-US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𝑧</m:t>
                      </m:r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𝑧</m:t>
                      </m:r>
                      <m:r>
                        <a:rPr lang="en-US" i="1">
                          <a:latin typeface="Cambria Math" charset="0"/>
                        </a:rPr>
                        <m:t>≤</m:t>
                      </m:r>
                      <m:r>
                        <a:rPr lang="en-US" i="1">
                          <a:latin typeface="Cambria Math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b="1" dirty="0"/>
                  <a:t>Learnable parameters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𝑞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𝐺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1997" y="3343227"/>
                <a:ext cx="4415920" cy="2211189"/>
              </a:xfr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E71CD741-A494-D64A-8E34-7A0F5DE3137C}"/>
              </a:ext>
            </a:extLst>
          </p:cNvPr>
          <p:cNvSpPr/>
          <p:nvPr/>
        </p:nvSpPr>
        <p:spPr>
          <a:xfrm rot="5400000">
            <a:off x="4482729" y="-1866119"/>
            <a:ext cx="436604" cy="8294268"/>
          </a:xfrm>
          <a:prstGeom prst="leftBrace">
            <a:avLst>
              <a:gd name="adj1" fmla="val 8333"/>
              <a:gd name="adj2" fmla="val 6262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32B907-D466-BD43-8F5F-8F23C537F8A3}"/>
                  </a:ext>
                </a:extLst>
              </p:cNvPr>
              <p:cNvSpPr/>
              <p:nvPr/>
            </p:nvSpPr>
            <p:spPr>
              <a:xfrm>
                <a:off x="2692146" y="2582712"/>
                <a:ext cx="1384061" cy="5715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32B907-D466-BD43-8F5F-8F23C537F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146" y="2582712"/>
                <a:ext cx="1384061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F65BD17F-1B9C-3349-8920-5E875ED6E017}"/>
              </a:ext>
            </a:extLst>
          </p:cNvPr>
          <p:cNvSpPr/>
          <p:nvPr/>
        </p:nvSpPr>
        <p:spPr>
          <a:xfrm>
            <a:off x="2105735" y="2723141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DCCF7-DB9F-7640-9F0B-90D65749123F}"/>
              </a:ext>
            </a:extLst>
          </p:cNvPr>
          <p:cNvSpPr txBox="1"/>
          <p:nvPr/>
        </p:nvSpPr>
        <p:spPr>
          <a:xfrm>
            <a:off x="1599236" y="2461643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7295C20A-DD17-524A-8D2C-58780DE5E689}"/>
              </a:ext>
            </a:extLst>
          </p:cNvPr>
          <p:cNvSpPr/>
          <p:nvPr/>
        </p:nvSpPr>
        <p:spPr>
          <a:xfrm>
            <a:off x="4185991" y="2723900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F6911E-DD13-844F-AF59-F1A0CF02BEE8}"/>
              </a:ext>
            </a:extLst>
          </p:cNvPr>
          <p:cNvSpPr/>
          <p:nvPr/>
        </p:nvSpPr>
        <p:spPr>
          <a:xfrm>
            <a:off x="4805984" y="2586504"/>
            <a:ext cx="1384061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OptNet Layer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0727BA6-4AE5-4B48-B53F-B9CC76F665EA}"/>
              </a:ext>
            </a:extLst>
          </p:cNvPr>
          <p:cNvSpPr/>
          <p:nvPr/>
        </p:nvSpPr>
        <p:spPr>
          <a:xfrm>
            <a:off x="6299829" y="2723141"/>
            <a:ext cx="510209" cy="28575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11E84-1E96-AF41-A0B8-1BBB709DDC84}"/>
              </a:ext>
            </a:extLst>
          </p:cNvPr>
          <p:cNvSpPr txBox="1"/>
          <p:nvPr/>
        </p:nvSpPr>
        <p:spPr>
          <a:xfrm>
            <a:off x="6861471" y="2471094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17C471-1025-4248-B527-77D7EF78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61"/>
            <a:ext cx="8229600" cy="1143000"/>
          </a:xfrm>
        </p:spPr>
        <p:txBody>
          <a:bodyPr/>
          <a:lstStyle/>
          <a:p>
            <a:r>
              <a:rPr lang="en-US" dirty="0"/>
              <a:t>The OptNet Layer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B08207-9690-A445-B170-5E43FF70289B}"/>
              </a:ext>
            </a:extLst>
          </p:cNvPr>
          <p:cNvSpPr/>
          <p:nvPr/>
        </p:nvSpPr>
        <p:spPr>
          <a:xfrm>
            <a:off x="907205" y="1342159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lot of data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3CA81B55-3D9A-6845-AD78-B5CAEC53C128}"/>
              </a:ext>
            </a:extLst>
          </p:cNvPr>
          <p:cNvSpPr/>
          <p:nvPr/>
        </p:nvSpPr>
        <p:spPr>
          <a:xfrm>
            <a:off x="2367466" y="1485034"/>
            <a:ext cx="510209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5DBA5A-01B7-1B44-9A2D-B7B813183BF5}"/>
              </a:ext>
            </a:extLst>
          </p:cNvPr>
          <p:cNvSpPr/>
          <p:nvPr/>
        </p:nvSpPr>
        <p:spPr>
          <a:xfrm>
            <a:off x="2953875" y="1342159"/>
            <a:ext cx="1384061" cy="5715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2F06D11-A735-6B4A-845C-360CBAD7C64F}"/>
              </a:ext>
            </a:extLst>
          </p:cNvPr>
          <p:cNvSpPr/>
          <p:nvPr/>
        </p:nvSpPr>
        <p:spPr>
          <a:xfrm>
            <a:off x="4414136" y="1485034"/>
            <a:ext cx="510209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BF113-05C3-7F4C-A956-86B1FCBF91A7}"/>
              </a:ext>
            </a:extLst>
          </p:cNvPr>
          <p:cNvSpPr/>
          <p:nvPr/>
        </p:nvSpPr>
        <p:spPr>
          <a:xfrm>
            <a:off x="5000545" y="1342159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80B82C-8F4A-784C-876F-F4AAEAAC214B}"/>
                  </a:ext>
                </a:extLst>
              </p:cNvPr>
              <p:cNvSpPr txBox="1"/>
              <p:nvPr/>
            </p:nvSpPr>
            <p:spPr>
              <a:xfrm>
                <a:off x="3941416" y="5585176"/>
                <a:ext cx="3294530" cy="64633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Helvetica Neue" charset="0"/>
                        <a:cs typeface="Helvetica Neue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Helvetica Neue" charset="0"/>
                                <a:cs typeface="Helvetica Neue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Helvetica Neue" charset="0"/>
                                <a:cs typeface="Helvetica Neue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charset="0"/>
                    <a:ea typeface="Helvetica Neue" charset="0"/>
                    <a:cs typeface="Helvetica Neue" charset="0"/>
                  </a:rPr>
                  <a:t> depends on the previous 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Helvetica Neue" charset="0"/>
                            <a:cs typeface="Helvetica Neue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Helvetica Neue" charset="0"/>
                            <a:cs typeface="Helvetica Neue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C80B82C-8F4A-784C-876F-F4AAEAAC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16" y="5585176"/>
                <a:ext cx="3294530" cy="646331"/>
              </a:xfrm>
              <a:prstGeom prst="rect">
                <a:avLst/>
              </a:prstGeom>
              <a:blipFill>
                <a:blip r:embed="rId5"/>
                <a:stretch>
                  <a:fillRect l="-1149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8148A9F0-8010-7A42-9921-8BCB362E9F25}"/>
              </a:ext>
            </a:extLst>
          </p:cNvPr>
          <p:cNvSpPr/>
          <p:nvPr/>
        </p:nvSpPr>
        <p:spPr>
          <a:xfrm>
            <a:off x="5840422" y="3550023"/>
            <a:ext cx="560378" cy="34975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7000"/>
                </a:schemeClr>
              </a:gs>
              <a:gs pos="99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B8DB402-59B0-A14E-9575-E09F147F0116}"/>
              </a:ext>
            </a:extLst>
          </p:cNvPr>
          <p:cNvSpPr/>
          <p:nvPr/>
        </p:nvSpPr>
        <p:spPr>
          <a:xfrm>
            <a:off x="6460806" y="1488124"/>
            <a:ext cx="510209" cy="2857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52FEC-2ED5-CF48-88F9-2A0B3ACE9EA9}"/>
              </a:ext>
            </a:extLst>
          </p:cNvPr>
          <p:cNvSpPr/>
          <p:nvPr/>
        </p:nvSpPr>
        <p:spPr>
          <a:xfrm>
            <a:off x="7047215" y="1345249"/>
            <a:ext cx="1384061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7B8CE-23EE-884C-9CA3-90A6CC574B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526CB-685D-2F45-AD55-DA3A52B57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312F6-F7C6-5E40-9E55-9714231C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5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Differentiating a convex argmin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convex optimization problem with inputs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parameters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/>
                            <m:t>  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mtClean="0"/>
                        <m:t>subject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r>
                        <m:rPr>
                          <m:nor/>
                        </m:rPr>
                        <a:rPr lang="en-US" smtClean="0"/>
                        <m:t>to</m:t>
                      </m:r>
                      <m:r>
                        <m:rPr>
                          <m:nor/>
                        </m:rPr>
                        <a:rPr lang="en-US" smtClean="0"/>
                        <m:t> 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)≤0</m:t>
                      </m:r>
                    </m:oMath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From convex optimization theory, the </a:t>
                </a:r>
                <a:r>
                  <a:rPr lang="en-US" dirty="0" err="1"/>
                  <a:t>Karush</a:t>
                </a:r>
                <a:r>
                  <a:rPr lang="en-US" dirty="0"/>
                  <a:t>-Kuhn-Tucker conditions provide necessary and sufficient equations for optimality.</a:t>
                </a:r>
              </a:p>
              <a:p>
                <a:r>
                  <a:rPr lang="en-US" dirty="0"/>
                  <a:t>To obtain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𝜕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r>
                  <a:rPr lang="en-US" dirty="0"/>
                  <a:t>, implicitly differentiate the KKT conditions.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2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Convex Optimization within Deep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B3C6-D227-5F45-9EB3-15016EFD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Implicitly differentiating the KKT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A252E-7899-C342-904A-E089619B4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Solve linear systems of the form: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done correctly, just requires a single solve to compute </a:t>
            </a:r>
            <a:r>
              <a:rPr lang="en-US" b="1" dirty="0"/>
              <a:t>all </a:t>
            </a:r>
            <a:r>
              <a:rPr lang="en-US" dirty="0"/>
              <a:t>gradients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More details are in our OptNet paper (ICML 2017)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4F576-4A04-124A-AA8D-A6D375ED57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Brandon Amos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9ED20-CB1E-CB4D-9C81-E377BF46F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OptNet: End-to-End Differentiable Optimization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B8131-08A9-8441-B518-27DE1F2E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EA01A86-44AD-D24E-AD8D-1809BE7130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128" y="2337246"/>
                <a:ext cx="7132320" cy="1124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spcBef>
                    <a:spcPts val="2800"/>
                  </a:spcBef>
                  <a:buFontTx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1pPr>
                <a:lvl2pPr marL="4572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Lucida Grande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Wingdings" charset="2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4pPr>
                <a:lvl5pPr marL="1828800" indent="0" algn="l" defTabSz="457200" rtl="0" eaLnBrk="1" latinLnBrk="0" hangingPunct="1">
                  <a:spcBef>
                    <a:spcPts val="0"/>
                  </a:spcBef>
                  <a:buFont typeface="Arial"/>
                  <a:buNone/>
                  <a:defRPr sz="2000" b="0" i="0" kern="1200">
                    <a:solidFill>
                      <a:schemeClr val="tx1"/>
                    </a:solidFill>
                    <a:latin typeface="Helvetica Neue Light"/>
                    <a:ea typeface="+mn-ea"/>
                    <a:cs typeface="Helvetica Neue Light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 charset="0"/>
                                  </a:rPr>
                                  <m:t>𝑄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𝜆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𝐷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𝐺𝑥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h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𝜕𝜆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𝜕𝜈</m:t>
                              </m:r>
                            </m:e>
                          </m:eqArr>
                        </m:e>
                      </m:d>
                      <m:r>
                        <a:rPr lang="en-US" sz="18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𝑄𝑧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charset="0"/>
                                </a:rPr>
                                <m:t>𝜆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charset="0"/>
                                </a:rPr>
                                <m:t>𝜈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𝜆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∘(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charset="0"/>
                                </a:rPr>
                                <m:t>𝑧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h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𝐴𝑧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EA01A86-44AD-D24E-AD8D-1809BE713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2337246"/>
                <a:ext cx="7132320" cy="1124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7737F85-0A32-0A45-A5CD-99C879E82A63}"/>
              </a:ext>
            </a:extLst>
          </p:cNvPr>
          <p:cNvSpPr txBox="1"/>
          <p:nvPr/>
        </p:nvSpPr>
        <p:spPr>
          <a:xfrm>
            <a:off x="1022918" y="3447090"/>
            <a:ext cx="287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Generalized Jacobian of KKT conditions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B3B770-454C-1C4E-BFCC-C1B18054CDF7}"/>
              </a:ext>
            </a:extLst>
          </p:cNvPr>
          <p:cNvSpPr txBox="1"/>
          <p:nvPr/>
        </p:nvSpPr>
        <p:spPr>
          <a:xfrm>
            <a:off x="3447946" y="3404455"/>
            <a:ext cx="175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Desired gradients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5A83C-6FD4-504D-A072-D545DF7E742A}"/>
              </a:ext>
            </a:extLst>
          </p:cNvPr>
          <p:cNvSpPr txBox="1"/>
          <p:nvPr/>
        </p:nvSpPr>
        <p:spPr>
          <a:xfrm>
            <a:off x="4860001" y="3396558"/>
            <a:ext cx="301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Gradients of optimization problem parameters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6120036-FD33-4E4D-B6FA-C231A2CDB406}"/>
              </a:ext>
            </a:extLst>
          </p:cNvPr>
          <p:cNvSpPr/>
          <p:nvPr/>
        </p:nvSpPr>
        <p:spPr>
          <a:xfrm rot="-5400000">
            <a:off x="2633237" y="2003367"/>
            <a:ext cx="208901" cy="263597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2032EAC-CD40-0343-A225-0BE90F175B15}"/>
              </a:ext>
            </a:extLst>
          </p:cNvPr>
          <p:cNvSpPr/>
          <p:nvPr/>
        </p:nvSpPr>
        <p:spPr>
          <a:xfrm rot="-5400000">
            <a:off x="4175638" y="3095101"/>
            <a:ext cx="224128" cy="45561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221C529-0903-A547-89D3-402A87A53BA7}"/>
              </a:ext>
            </a:extLst>
          </p:cNvPr>
          <p:cNvSpPr/>
          <p:nvPr/>
        </p:nvSpPr>
        <p:spPr>
          <a:xfrm rot="-5400000">
            <a:off x="6134875" y="1798313"/>
            <a:ext cx="237297" cy="3056801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6904"/>
          </a:xfrm>
        </p:spPr>
        <p:txBody>
          <a:bodyPr>
            <a:normAutofit/>
          </a:bodyPr>
          <a:lstStyle/>
          <a:p>
            <a:r>
              <a:rPr lang="en-US" dirty="0"/>
              <a:t>Optimization in every single pass of the network, even using highly optimized (but necessarily still general purpose) solvers, is </a:t>
            </a:r>
            <a:r>
              <a:rPr lang="en-US" b="1" i="1" dirty="0"/>
              <a:t>slow</a:t>
            </a:r>
          </a:p>
          <a:p>
            <a:r>
              <a:rPr lang="en-US" dirty="0"/>
              <a:t>Implemented our own primal-dual interior point algorithm for QPs, specialized for minibatch processing of multiple same-sized problems using batch GPU factorization, plus some additional tricks</a:t>
            </a:r>
          </a:p>
          <a:p>
            <a:r>
              <a:rPr lang="en-US" b="1" dirty="0"/>
              <a:t>Very nice property: </a:t>
            </a:r>
            <a:r>
              <a:rPr lang="en-US" dirty="0"/>
              <a:t>matrix solution needed for backprop is exactly the same as that used in interior point final inner solve, meaning we get backprop through the solver effectively “for free”</a:t>
            </a:r>
            <a:br>
              <a:rPr lang="en-US" dirty="0"/>
            </a:br>
            <a:endParaRPr lang="en-US" dirty="0"/>
          </a:p>
          <a:p>
            <a:pPr algn="ctr"/>
            <a:r>
              <a:rPr lang="en-US" dirty="0"/>
              <a:t>Open source implementation (for PyTorch) available at: </a:t>
            </a:r>
            <a:br>
              <a:rPr lang="en-US" dirty="0"/>
            </a:br>
            <a:r>
              <a:rPr lang="en-US" dirty="0">
                <a:hlinkClick r:id="rId2"/>
              </a:rPr>
              <a:t>http://locuslab.github.io/qpth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790E68-E713-4340-B72A-0986CB92415D}"/>
              </a:ext>
            </a:extLst>
          </p:cNvPr>
          <p:cNvCxnSpPr/>
          <p:nvPr/>
        </p:nvCxnSpPr>
        <p:spPr>
          <a:xfrm>
            <a:off x="329184" y="5010912"/>
            <a:ext cx="850392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page1image2929280">
            <a:extLst>
              <a:ext uri="{FF2B5EF4-FFF2-40B4-BE49-F238E27FC236}">
                <a16:creationId xmlns:a16="http://schemas.microsoft.com/office/drawing/2014/main" id="{44364C9C-DEC4-0048-8632-7D19AAAA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0" y="5206182"/>
            <a:ext cx="1148684" cy="11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1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A0CC651-CE14-B04F-B36B-0C3B774C7EB4}" vid="{ED412E48-FE1E-3141-946D-241282344A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59768</TotalTime>
  <Words>2278</Words>
  <Application>Microsoft Macintosh PowerPoint</Application>
  <PresentationFormat>On-screen Show (4:3)</PresentationFormat>
  <Paragraphs>360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 Math</vt:lpstr>
      <vt:lpstr>Helvetica Neue</vt:lpstr>
      <vt:lpstr>Helvetica Neue Bold Condensed</vt:lpstr>
      <vt:lpstr>Helvetica Neue Light</vt:lpstr>
      <vt:lpstr>Lucida Grande</vt:lpstr>
      <vt:lpstr>Menlo</vt:lpstr>
      <vt:lpstr>Wingdings</vt:lpstr>
      <vt:lpstr>Office Theme</vt:lpstr>
      <vt:lpstr>OptNet: End-to-End Differentiable Constrained Optimization</vt:lpstr>
      <vt:lpstr>Where do today’s ML systems break down?</vt:lpstr>
      <vt:lpstr>Why is optimization a useful primitive operation in learning systems?</vt:lpstr>
      <vt:lpstr>OptNet Application: Approximating Polytopes</vt:lpstr>
      <vt:lpstr>This Talk</vt:lpstr>
      <vt:lpstr>The OptNet Layer</vt:lpstr>
      <vt:lpstr>Differentiating a convex argmin</vt:lpstr>
      <vt:lpstr>Implicitly differentiating the KKT conditions</vt:lpstr>
      <vt:lpstr>Efficient implementation</vt:lpstr>
      <vt:lpstr>This Talk</vt:lpstr>
      <vt:lpstr>Projection as a machine learning problem</vt:lpstr>
      <vt:lpstr>One Approach: Projection with a convex hull</vt:lpstr>
      <vt:lpstr>The OptNet approach to learning projections</vt:lpstr>
      <vt:lpstr>OptNet Application: Approximating Polytopes</vt:lpstr>
      <vt:lpstr>Application: Sudoku</vt:lpstr>
      <vt:lpstr>Application: Sudoku</vt:lpstr>
      <vt:lpstr>Application: 1D Signal Denoising</vt:lpstr>
      <vt:lpstr>This Talk</vt:lpstr>
      <vt:lpstr>The future of machine learning</vt:lpstr>
      <vt:lpstr>Example: electricity generation</vt:lpstr>
      <vt:lpstr>Stochastic programming</vt:lpstr>
      <vt:lpstr>The whole (complicated) process</vt:lpstr>
      <vt:lpstr>Something is wrong here…</vt:lpstr>
      <vt:lpstr>Task-based end-to-end model learning</vt:lpstr>
      <vt:lpstr>Task-based learning application: electricity generation</vt:lpstr>
      <vt:lpstr>Results: electricity generation</vt:lpstr>
      <vt:lpstr>This Talk</vt:lpstr>
      <vt:lpstr>In model-based RL</vt:lpstr>
      <vt:lpstr>Related work on combining model-based and model-free RL</vt:lpstr>
      <vt:lpstr>Our Approach: Model Predictive Control</vt:lpstr>
      <vt:lpstr>Model Predictive Control with SQP</vt:lpstr>
      <vt:lpstr>A Differentiable MPC Module</vt:lpstr>
      <vt:lpstr>Imitation learning with a linear model</vt:lpstr>
      <vt:lpstr>Some closing thoughts</vt:lpstr>
      <vt:lpstr>OptNet: End-to-End Differentiable Optimization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in the loop: applications and integration in deep learning</dc:title>
  <dc:creator>Microsoft Office User</dc:creator>
  <cp:lastModifiedBy>Brandon Amos</cp:lastModifiedBy>
  <cp:revision>275</cp:revision>
  <cp:lastPrinted>2018-04-03T17:03:52Z</cp:lastPrinted>
  <dcterms:created xsi:type="dcterms:W3CDTF">2016-09-04T10:19:12Z</dcterms:created>
  <dcterms:modified xsi:type="dcterms:W3CDTF">2022-06-21T20:25:18Z</dcterms:modified>
</cp:coreProperties>
</file>