
<file path=[Content_Types].xml><?xml version="1.0" encoding="utf-8"?>
<Types xmlns="http://schemas.openxmlformats.org/package/2006/content-types">
  <Default Extension="emf" ContentType="image/x-emf"/>
  <Default Extension="gif" ContentType="image/gif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71"/>
  </p:notesMasterIdLst>
  <p:handoutMasterIdLst>
    <p:handoutMasterId r:id="rId72"/>
  </p:handoutMasterIdLst>
  <p:sldIdLst>
    <p:sldId id="326" r:id="rId2"/>
    <p:sldId id="482" r:id="rId3"/>
    <p:sldId id="483" r:id="rId4"/>
    <p:sldId id="494" r:id="rId5"/>
    <p:sldId id="485" r:id="rId6"/>
    <p:sldId id="486" r:id="rId7"/>
    <p:sldId id="487" r:id="rId8"/>
    <p:sldId id="480" r:id="rId9"/>
    <p:sldId id="471" r:id="rId10"/>
    <p:sldId id="455" r:id="rId11"/>
    <p:sldId id="327" r:id="rId12"/>
    <p:sldId id="435" r:id="rId13"/>
    <p:sldId id="411" r:id="rId14"/>
    <p:sldId id="264" r:id="rId15"/>
    <p:sldId id="513" r:id="rId16"/>
    <p:sldId id="514" r:id="rId17"/>
    <p:sldId id="368" r:id="rId18"/>
    <p:sldId id="361" r:id="rId19"/>
    <p:sldId id="495" r:id="rId20"/>
    <p:sldId id="477" r:id="rId21"/>
    <p:sldId id="420" r:id="rId22"/>
    <p:sldId id="491" r:id="rId23"/>
    <p:sldId id="409" r:id="rId24"/>
    <p:sldId id="410" r:id="rId25"/>
    <p:sldId id="478" r:id="rId26"/>
    <p:sldId id="508" r:id="rId27"/>
    <p:sldId id="433" r:id="rId28"/>
    <p:sldId id="432" r:id="rId29"/>
    <p:sldId id="476" r:id="rId30"/>
    <p:sldId id="469" r:id="rId31"/>
    <p:sldId id="468" r:id="rId32"/>
    <p:sldId id="450" r:id="rId33"/>
    <p:sldId id="496" r:id="rId34"/>
    <p:sldId id="479" r:id="rId35"/>
    <p:sldId id="497" r:id="rId36"/>
    <p:sldId id="493" r:id="rId37"/>
    <p:sldId id="515" r:id="rId38"/>
    <p:sldId id="507" r:id="rId39"/>
    <p:sldId id="501" r:id="rId40"/>
    <p:sldId id="502" r:id="rId41"/>
    <p:sldId id="503" r:id="rId42"/>
    <p:sldId id="504" r:id="rId43"/>
    <p:sldId id="505" r:id="rId44"/>
    <p:sldId id="506" r:id="rId45"/>
    <p:sldId id="510" r:id="rId46"/>
    <p:sldId id="465" r:id="rId47"/>
    <p:sldId id="511" r:id="rId48"/>
    <p:sldId id="424" r:id="rId49"/>
    <p:sldId id="484" r:id="rId50"/>
    <p:sldId id="454" r:id="rId51"/>
    <p:sldId id="441" r:id="rId52"/>
    <p:sldId id="458" r:id="rId53"/>
    <p:sldId id="273" r:id="rId54"/>
    <p:sldId id="296" r:id="rId55"/>
    <p:sldId id="272" r:id="rId56"/>
    <p:sldId id="453" r:id="rId57"/>
    <p:sldId id="301" r:id="rId58"/>
    <p:sldId id="274" r:id="rId59"/>
    <p:sldId id="276" r:id="rId60"/>
    <p:sldId id="459" r:id="rId61"/>
    <p:sldId id="277" r:id="rId62"/>
    <p:sldId id="278" r:id="rId63"/>
    <p:sldId id="279" r:id="rId64"/>
    <p:sldId id="280" r:id="rId65"/>
    <p:sldId id="460" r:id="rId66"/>
    <p:sldId id="281" r:id="rId67"/>
    <p:sldId id="289" r:id="rId68"/>
    <p:sldId id="285" r:id="rId69"/>
    <p:sldId id="294" r:id="rId70"/>
  </p:sldIdLst>
  <p:sldSz cx="9144000" cy="6858000" type="screen4x3"/>
  <p:notesSz cx="9144000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ción predeterminada" id="{EC0D49FF-6E2A-B949-964A-2A633E290980}">
          <p14:sldIdLst>
            <p14:sldId id="326"/>
            <p14:sldId id="482"/>
            <p14:sldId id="483"/>
            <p14:sldId id="494"/>
            <p14:sldId id="485"/>
            <p14:sldId id="486"/>
            <p14:sldId id="487"/>
            <p14:sldId id="480"/>
            <p14:sldId id="471"/>
            <p14:sldId id="455"/>
            <p14:sldId id="327"/>
            <p14:sldId id="435"/>
            <p14:sldId id="411"/>
            <p14:sldId id="264"/>
            <p14:sldId id="513"/>
            <p14:sldId id="514"/>
            <p14:sldId id="368"/>
            <p14:sldId id="361"/>
            <p14:sldId id="495"/>
            <p14:sldId id="477"/>
            <p14:sldId id="420"/>
            <p14:sldId id="491"/>
            <p14:sldId id="409"/>
            <p14:sldId id="410"/>
            <p14:sldId id="478"/>
            <p14:sldId id="508"/>
            <p14:sldId id="433"/>
            <p14:sldId id="432"/>
            <p14:sldId id="476"/>
            <p14:sldId id="469"/>
            <p14:sldId id="468"/>
            <p14:sldId id="450"/>
            <p14:sldId id="496"/>
            <p14:sldId id="479"/>
            <p14:sldId id="497"/>
            <p14:sldId id="493"/>
            <p14:sldId id="515"/>
            <p14:sldId id="507"/>
            <p14:sldId id="501"/>
            <p14:sldId id="502"/>
            <p14:sldId id="503"/>
            <p14:sldId id="504"/>
            <p14:sldId id="505"/>
            <p14:sldId id="506"/>
            <p14:sldId id="510"/>
            <p14:sldId id="465"/>
            <p14:sldId id="511"/>
            <p14:sldId id="424"/>
            <p14:sldId id="484"/>
            <p14:sldId id="454"/>
            <p14:sldId id="441"/>
            <p14:sldId id="458"/>
            <p14:sldId id="273"/>
            <p14:sldId id="296"/>
            <p14:sldId id="272"/>
            <p14:sldId id="453"/>
            <p14:sldId id="301"/>
            <p14:sldId id="274"/>
            <p14:sldId id="276"/>
            <p14:sldId id="459"/>
            <p14:sldId id="277"/>
            <p14:sldId id="278"/>
            <p14:sldId id="279"/>
            <p14:sldId id="280"/>
            <p14:sldId id="460"/>
            <p14:sldId id="281"/>
            <p14:sldId id="289"/>
            <p14:sldId id="285"/>
            <p14:sldId id="29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74C81"/>
    <a:srgbClr val="98202C"/>
    <a:srgbClr val="4D88B8"/>
    <a:srgbClr val="FBACBA"/>
    <a:srgbClr val="384B80"/>
    <a:srgbClr val="B5C1E0"/>
    <a:srgbClr val="F8FF00"/>
    <a:srgbClr val="E0ECF7"/>
    <a:srgbClr val="F6566E"/>
    <a:srgbClr val="FF40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021"/>
    <p:restoredTop sz="91408"/>
  </p:normalViewPr>
  <p:slideViewPr>
    <p:cSldViewPr snapToGrid="0" snapToObjects="1">
      <p:cViewPr varScale="1">
        <p:scale>
          <a:sx n="112" d="100"/>
          <a:sy n="112" d="100"/>
        </p:scale>
        <p:origin x="1272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57" d="100"/>
          <a:sy n="157" d="100"/>
        </p:scale>
        <p:origin x="160" y="17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>
              <a:latin typeface="Helvetica Neue Light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179484" y="1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B1091E-FDCD-4145-A679-1F1A90C0D88A}" type="datetimeFigureOut">
              <a:rPr lang="en-US" smtClean="0">
                <a:latin typeface="Helvetica Neue Light" charset="0"/>
              </a:rPr>
              <a:t>6/16/22</a:t>
            </a:fld>
            <a:endParaRPr lang="en-US" dirty="0">
              <a:latin typeface="Helvetica Neue Light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>
              <a:latin typeface="Helvetica Neue Light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E01AB7-2BE7-BC40-9295-2DB9D2C59213}" type="slidenum">
              <a:rPr lang="en-US" smtClean="0">
                <a:latin typeface="Helvetica Neue Light" charset="0"/>
              </a:rPr>
              <a:t>‹#›</a:t>
            </a:fld>
            <a:endParaRPr lang="en-US" dirty="0">
              <a:latin typeface="Helvetica Neue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03004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Helvetica Neue Light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1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Helvetica Neue Light" charset="0"/>
              </a:defRPr>
            </a:lvl1pPr>
          </a:lstStyle>
          <a:p>
            <a:fld id="{43C01EC3-0FB3-424E-9D2A-A8BF9B5BD2FE}" type="datetimeFigureOut">
              <a:rPr lang="en-US" smtClean="0"/>
              <a:pPr/>
              <a:t>6/16/22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Helvetica Neue Light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Helvetica Neue Light" charset="0"/>
              </a:defRPr>
            </a:lvl1pPr>
          </a:lstStyle>
          <a:p>
            <a:fld id="{AF3E5D23-4290-1E4F-BA55-6527BFB9007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36422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Helvetica Neue Light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Helvetica Neue Light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Helvetica Neue Light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Helvetica Neue Light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Helvetica Neue Light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E5D23-4290-1E4F-BA55-6527BFB9007C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90528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Actually integer programming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E5D23-4290-1E4F-BA55-6527BFB9007C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92335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+</a:t>
            </a:r>
            <a:r>
              <a:rPr lang="en-US" baseline="0" dirty="0"/>
              <a:t> Define loss/error</a:t>
            </a:r>
          </a:p>
          <a:p>
            <a:r>
              <a:rPr lang="en-US" baseline="0" dirty="0"/>
              <a:t>+ Something I didn’t mention earlier: training/test set for ML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E5D23-4290-1E4F-BA55-6527BFB9007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0349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E5D23-4290-1E4F-BA55-6527BFB9007C}" type="slidenum">
              <a:rPr lang="en-US" smtClean="0"/>
              <a:pPr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3722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days of throwing black-box neural nets at problems are (almost) over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3E5D23-4290-1E4F-BA55-6527BFB9007C}" type="slidenum">
              <a:rPr lang="en-US" smtClean="0"/>
              <a:pPr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07972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3E5D23-4290-1E4F-BA55-6527BFB9007C}" type="slidenum">
              <a:rPr lang="en-US" smtClean="0"/>
              <a:pPr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29474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003916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332865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919469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489647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58206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296283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154450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443642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660157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904164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098736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621353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650900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384973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915112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95576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746823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53602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+ In the ML community, we have a rich toolkit of primitive operations.</a:t>
            </a:r>
          </a:p>
          <a:p>
            <a:r>
              <a:rPr lang="en-US" dirty="0"/>
              <a:t>+ Where do these break down? Many ways to analyze</a:t>
            </a:r>
          </a:p>
          <a:p>
            <a:r>
              <a:rPr lang="en-US" dirty="0"/>
              <a:t>+ Trend lately: Showing how classical algorithms and operations can be made differentiable. I show how to do this for optimization</a:t>
            </a:r>
          </a:p>
          <a:p>
            <a:r>
              <a:rPr lang="en-US" dirty="0"/>
              <a:t>+ *Not* parameter optimization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E5D23-4290-1E4F-BA55-6527BFB9007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7162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E5D23-4290-1E4F-BA55-6527BFB9007C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84608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Useful to illustrate the representational power of these layers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3E5D23-4290-1E4F-BA55-6527BFB9007C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44248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E5D23-4290-1E4F-BA55-6527BFB9007C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16980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+ We could hard-code in values for the objective or constraints but we don't have to</a:t>
            </a:r>
          </a:p>
          <a:p>
            <a:r>
              <a:rPr lang="en-US" dirty="0"/>
              <a:t>+ </a:t>
            </a:r>
            <a:r>
              <a:rPr lang="en-US" dirty="0" err="1"/>
              <a:t>Argmin</a:t>
            </a:r>
            <a:r>
              <a:rPr lang="en-US" dirty="0"/>
              <a:t> gives well-defined output under some assumptions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E5D23-4290-1E4F-BA55-6527BFB9007C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78502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E5D23-4290-1E4F-BA55-6527BFB9007C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58572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t>‹#›</a:t>
            </a:fld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1pPr>
          </a:lstStyle>
          <a:p>
            <a:r>
              <a:rPr lang="es-US"/>
              <a:t>Brandon Amos</a:t>
            </a: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94212" y="6356349"/>
            <a:ext cx="31555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1pPr>
          </a:lstStyle>
          <a:p>
            <a:r>
              <a:rPr lang="en-US"/>
              <a:t>Optimization-Based Modeling for Machine Learning</a:t>
            </a:r>
          </a:p>
        </p:txBody>
      </p:sp>
    </p:spTree>
    <p:extLst>
      <p:ext uri="{BB962C8B-B14F-4D97-AF65-F5344CB8AC3E}">
        <p14:creationId xmlns:p14="http://schemas.microsoft.com/office/powerpoint/2010/main" val="39742539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US"/>
              <a:t>Brandon Amos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Optimization-Based Modeling for Machine Learning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2360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US"/>
              <a:t>Brandon Amos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Optimization-Based Modeling for Machine Learning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7438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spcBef>
                <a:spcPts val="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1pPr>
          </a:lstStyle>
          <a:p>
            <a:r>
              <a:rPr lang="es-US"/>
              <a:t>Brandon Amos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01636" y="6356349"/>
            <a:ext cx="38515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1pPr>
          </a:lstStyle>
          <a:p>
            <a:r>
              <a:rPr lang="en-US"/>
              <a:t>Optimization-Based Modeling for Machine Learning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F813B43C-900A-1C44-BF45-66CB67BC66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1587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US"/>
              <a:t>Brandon Amos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Optimization-Based Modeling for Machine Learning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402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US"/>
              <a:t>Brandon Amos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Optimization-Based Modeling for Machine Learning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3967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US"/>
              <a:t>Brandon Amos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Optimization-Based Modeling for Machine Learning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8750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US"/>
              <a:t>Brandon Amos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Optimization-Based Modeling for Machine Learning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0024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38739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US"/>
              <a:t>Brandon Amos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Optimization-Based Modeling for Machine Learning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471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US"/>
              <a:t>Brandon Amos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Optimization-Based Modeling for Machine Learning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4572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1pPr>
          </a:lstStyle>
          <a:p>
            <a:r>
              <a:rPr lang="es-US"/>
              <a:t>Brandon Amos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94212" y="6356349"/>
            <a:ext cx="31555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1pPr>
          </a:lstStyle>
          <a:p>
            <a:r>
              <a:rPr lang="en-US"/>
              <a:t>Optimization-Based Modeling for Machine Learning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1pPr>
          </a:lstStyle>
          <a:p>
            <a:fld id="{F813B43C-900A-1C44-BF45-66CB67BC66D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4221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b="0" i="0" kern="1200">
          <a:solidFill>
            <a:schemeClr val="accent1">
              <a:lumMod val="75000"/>
            </a:schemeClr>
          </a:solidFill>
          <a:latin typeface="Helvetica Neue Bold Condensed"/>
          <a:ea typeface="+mj-ea"/>
          <a:cs typeface="Helvetica Neue Bold Condensed"/>
        </a:defRPr>
      </a:lvl1pPr>
    </p:titleStyle>
    <p:bodyStyle>
      <a:lvl1pPr marL="0" indent="0" algn="l" defTabSz="457200" rtl="0" eaLnBrk="1" latinLnBrk="0" hangingPunct="1">
        <a:spcBef>
          <a:spcPts val="2800"/>
        </a:spcBef>
        <a:buFontTx/>
        <a:buNone/>
        <a:defRPr sz="2000" b="0" i="0" kern="1200">
          <a:solidFill>
            <a:schemeClr val="tx1"/>
          </a:solidFill>
          <a:latin typeface="Helvetica Neue Light"/>
          <a:ea typeface="+mn-ea"/>
          <a:cs typeface="Helvetica Neue Light"/>
        </a:defRPr>
      </a:lvl1pPr>
      <a:lvl2pPr marL="457200" indent="0" algn="l" defTabSz="457200" rtl="0" eaLnBrk="1" latinLnBrk="0" hangingPunct="1">
        <a:spcBef>
          <a:spcPts val="0"/>
        </a:spcBef>
        <a:buFont typeface="Arial"/>
        <a:buNone/>
        <a:defRPr sz="2000" b="0" i="0" kern="1200">
          <a:solidFill>
            <a:schemeClr val="tx1"/>
          </a:solidFill>
          <a:latin typeface="Helvetica Neue Light"/>
          <a:ea typeface="+mn-ea"/>
          <a:cs typeface="Helvetica Neue Light"/>
        </a:defRPr>
      </a:lvl2pPr>
      <a:lvl3pPr marL="914400" indent="0" algn="l" defTabSz="457200" rtl="0" eaLnBrk="1" latinLnBrk="0" hangingPunct="1">
        <a:spcBef>
          <a:spcPct val="20000"/>
        </a:spcBef>
        <a:buFont typeface="Lucida Grande"/>
        <a:buNone/>
        <a:defRPr sz="2000" b="0" i="0" kern="1200">
          <a:solidFill>
            <a:schemeClr val="tx1"/>
          </a:solidFill>
          <a:latin typeface="Helvetica Neue Light"/>
          <a:ea typeface="+mn-ea"/>
          <a:cs typeface="Helvetica Neue Light"/>
        </a:defRPr>
      </a:lvl3pPr>
      <a:lvl4pPr marL="1371600" indent="0" algn="l" defTabSz="457200" rtl="0" eaLnBrk="1" latinLnBrk="0" hangingPunct="1">
        <a:spcBef>
          <a:spcPct val="20000"/>
        </a:spcBef>
        <a:buFont typeface="Wingdings" charset="2"/>
        <a:buNone/>
        <a:defRPr sz="2000" b="0" i="0" kern="1200">
          <a:solidFill>
            <a:schemeClr val="tx1"/>
          </a:solidFill>
          <a:latin typeface="Helvetica Neue Light"/>
          <a:ea typeface="+mn-ea"/>
          <a:cs typeface="Helvetica Neue Light"/>
        </a:defRPr>
      </a:lvl4pPr>
      <a:lvl5pPr marL="1828800" indent="0" algn="l" defTabSz="457200" rtl="0" eaLnBrk="1" latinLnBrk="0" hangingPunct="1">
        <a:spcBef>
          <a:spcPct val="20000"/>
        </a:spcBef>
        <a:buFont typeface="Arial"/>
        <a:buNone/>
        <a:defRPr sz="2000" b="0" i="0" kern="1200">
          <a:solidFill>
            <a:schemeClr val="tx1"/>
          </a:solidFill>
          <a:latin typeface="Helvetica Neue Light"/>
          <a:ea typeface="+mn-ea"/>
          <a:cs typeface="Helvetica Neue Light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70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90.png"/><Relationship Id="rId4" Type="http://schemas.openxmlformats.org/officeDocument/2006/relationships/image" Target="../media/image8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gif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png"/><Relationship Id="rId4" Type="http://schemas.openxmlformats.org/officeDocument/2006/relationships/image" Target="../media/image6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tiff"/><Relationship Id="rId4" Type="http://schemas.openxmlformats.org/officeDocument/2006/relationships/image" Target="../media/image4.tif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em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9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tiff"/><Relationship Id="rId4" Type="http://schemas.openxmlformats.org/officeDocument/2006/relationships/image" Target="../media/image5.tif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25.emf"/><Relationship Id="rId7" Type="http://schemas.openxmlformats.org/officeDocument/2006/relationships/image" Target="../media/image41.png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11" Type="http://schemas.openxmlformats.org/officeDocument/2006/relationships/image" Target="../media/image44.png"/><Relationship Id="rId5" Type="http://schemas.openxmlformats.org/officeDocument/2006/relationships/image" Target="../media/image39.png"/><Relationship Id="rId10" Type="http://schemas.openxmlformats.org/officeDocument/2006/relationships/image" Target="../media/image23.emf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25.emf"/><Relationship Id="rId7" Type="http://schemas.openxmlformats.org/officeDocument/2006/relationships/image" Target="../media/image41.png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11" Type="http://schemas.openxmlformats.org/officeDocument/2006/relationships/image" Target="../media/image44.png"/><Relationship Id="rId5" Type="http://schemas.openxmlformats.org/officeDocument/2006/relationships/image" Target="../media/image39.png"/><Relationship Id="rId10" Type="http://schemas.openxmlformats.org/officeDocument/2006/relationships/image" Target="../media/image23.emf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gif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61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68.tiff"/><Relationship Id="rId4" Type="http://schemas.openxmlformats.org/officeDocument/2006/relationships/image" Target="../media/image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../media/image75.emf"/><Relationship Id="rId7" Type="http://schemas.openxmlformats.org/officeDocument/2006/relationships/image" Target="NULL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10" Type="http://schemas.openxmlformats.org/officeDocument/2006/relationships/image" Target="../media/image91.png"/><Relationship Id="rId4" Type="http://schemas.openxmlformats.org/officeDocument/2006/relationships/image" Target="../media/image76.emf"/><Relationship Id="rId9" Type="http://schemas.openxmlformats.org/officeDocument/2006/relationships/image" Target="../media/image82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emf"/><Relationship Id="rId3" Type="http://schemas.openxmlformats.org/officeDocument/2006/relationships/image" Target="../media/image190.png"/><Relationship Id="rId7" Type="http://schemas.openxmlformats.org/officeDocument/2006/relationships/image" Target="../media/image80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emf"/><Relationship Id="rId5" Type="http://schemas.openxmlformats.org/officeDocument/2006/relationships/image" Target="../media/image78.emf"/><Relationship Id="rId4" Type="http://schemas.openxmlformats.org/officeDocument/2006/relationships/image" Target="../media/image77.emf"/><Relationship Id="rId9" Type="http://schemas.openxmlformats.org/officeDocument/2006/relationships/image" Target="../media/image82.emf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0.png"/><Relationship Id="rId5" Type="http://schemas.openxmlformats.org/officeDocument/2006/relationships/image" Target="../media/image75.emf"/><Relationship Id="rId4" Type="http://schemas.openxmlformats.org/officeDocument/2006/relationships/image" Target="../media/image280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1.png"/><Relationship Id="rId4" Type="http://schemas.openxmlformats.org/officeDocument/2006/relationships/image" Target="../media/image75.emf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10.png"/><Relationship Id="rId7" Type="http://schemas.openxmlformats.org/officeDocument/2006/relationships/image" Target="../media/image8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0.png"/><Relationship Id="rId5" Type="http://schemas.openxmlformats.org/officeDocument/2006/relationships/image" Target="../media/image75.emf"/><Relationship Id="rId4" Type="http://schemas.openxmlformats.org/officeDocument/2006/relationships/image" Target="../media/image330.png"/><Relationship Id="rId9" Type="http://schemas.openxmlformats.org/officeDocument/2006/relationships/image" Target="../media/image85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locuslab/icnn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8433" y="2812591"/>
            <a:ext cx="5221925" cy="540210"/>
          </a:xfrm>
        </p:spPr>
        <p:txBody>
          <a:bodyPr>
            <a:normAutofit/>
          </a:bodyPr>
          <a:lstStyle/>
          <a:p>
            <a:pPr algn="l">
              <a:spcBef>
                <a:spcPts val="0"/>
              </a:spcBef>
            </a:pP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Brandon Amos 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•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Carnegie Mellon University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100E5EC-B8B3-714F-975D-64C54EF7BF8E}"/>
              </a:ext>
            </a:extLst>
          </p:cNvPr>
          <p:cNvSpPr txBox="1">
            <a:spLocks/>
          </p:cNvSpPr>
          <p:nvPr/>
        </p:nvSpPr>
        <p:spPr>
          <a:xfrm>
            <a:off x="248433" y="1296227"/>
            <a:ext cx="8625018" cy="1430594"/>
          </a:xfrm>
          <a:prstGeom prst="rect">
            <a:avLst/>
          </a:prstGeom>
          <a:ln w="76200">
            <a:solidFill>
              <a:srgbClr val="374D81"/>
            </a:solidFill>
          </a:ln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0" i="0" kern="1200">
                <a:solidFill>
                  <a:schemeClr val="accent1">
                    <a:lumMod val="75000"/>
                  </a:schemeClr>
                </a:solidFill>
                <a:latin typeface="Helvetica Neue Bold Condensed"/>
                <a:ea typeface="+mj-ea"/>
                <a:cs typeface="Helvetica Neue Bold Condensed"/>
              </a:defRPr>
            </a:lvl1pPr>
          </a:lstStyle>
          <a:p>
            <a:r>
              <a:rPr lang="en-US" sz="5400" dirty="0"/>
              <a:t>Differentiable Optimization-Based Modeling for Machine Learning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957E34AF-A248-DB45-82D4-3E14DE8D15D8}"/>
              </a:ext>
            </a:extLst>
          </p:cNvPr>
          <p:cNvSpPr txBox="1">
            <a:spLocks/>
          </p:cNvSpPr>
          <p:nvPr/>
        </p:nvSpPr>
        <p:spPr>
          <a:xfrm>
            <a:off x="248433" y="3549782"/>
            <a:ext cx="3616410" cy="22077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Thesis Committee:</a:t>
            </a:r>
          </a:p>
          <a:p>
            <a:pPr algn="l">
              <a:spcBef>
                <a:spcPts val="0"/>
              </a:spcBef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J. Zico Kolter, Chair</a:t>
            </a:r>
            <a:b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Barnabás Póczos</a:t>
            </a:r>
            <a:b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Jeff Schneider</a:t>
            </a:r>
            <a:b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Vladlen Koltun (Intel Labs)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A64F8A9D-16AC-F741-80D0-3E0D875194F5}"/>
              </a:ext>
            </a:extLst>
          </p:cNvPr>
          <p:cNvSpPr txBox="1">
            <a:spLocks/>
          </p:cNvSpPr>
          <p:nvPr/>
        </p:nvSpPr>
        <p:spPr>
          <a:xfrm>
            <a:off x="210060" y="783050"/>
            <a:ext cx="2421926" cy="515154"/>
          </a:xfrm>
          <a:prstGeom prst="rect">
            <a:avLst/>
          </a:prstGeom>
          <a:solidFill>
            <a:srgbClr val="374D81"/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2400" b="1" dirty="0">
                <a:solidFill>
                  <a:schemeClr val="bg1"/>
                </a:solidFill>
              </a:rPr>
              <a:t>Thesis Defense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78473EA2-3C7A-A343-895D-D8020CADEDF2}"/>
              </a:ext>
            </a:extLst>
          </p:cNvPr>
          <p:cNvSpPr txBox="1">
            <a:spLocks/>
          </p:cNvSpPr>
          <p:nvPr/>
        </p:nvSpPr>
        <p:spPr>
          <a:xfrm>
            <a:off x="855472" y="5986623"/>
            <a:ext cx="6769514" cy="6273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2800" b="1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http://</a:t>
            </a:r>
            <a:r>
              <a:rPr lang="en-US" sz="2800" b="1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github.com</a:t>
            </a:r>
            <a:r>
              <a:rPr lang="en-US" sz="2800" b="1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/</a:t>
            </a:r>
            <a:r>
              <a:rPr lang="en-US" sz="2800" b="1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bamos</a:t>
            </a:r>
            <a:r>
              <a:rPr lang="en-US" sz="2800" b="1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/thesis</a:t>
            </a:r>
            <a:endParaRPr lang="en-US" sz="2800" dirty="0"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</p:txBody>
      </p:sp>
      <p:pic>
        <p:nvPicPr>
          <p:cNvPr id="10" name="Picture 1" descr="page1image2929280">
            <a:extLst>
              <a:ext uri="{FF2B5EF4-FFF2-40B4-BE49-F238E27FC236}">
                <a16:creationId xmlns:a16="http://schemas.microsoft.com/office/drawing/2014/main" id="{C9D8C92F-343A-6345-8761-C81F399A78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33" y="5809406"/>
            <a:ext cx="643984" cy="628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ubtitle 2">
            <a:extLst>
              <a:ext uri="{FF2B5EF4-FFF2-40B4-BE49-F238E27FC236}">
                <a16:creationId xmlns:a16="http://schemas.microsoft.com/office/drawing/2014/main" id="{A18EE736-3CF6-814C-88BB-BBD41D2DEFBA}"/>
              </a:ext>
            </a:extLst>
          </p:cNvPr>
          <p:cNvSpPr txBox="1">
            <a:spLocks/>
          </p:cNvSpPr>
          <p:nvPr/>
        </p:nvSpPr>
        <p:spPr>
          <a:xfrm>
            <a:off x="855472" y="5757501"/>
            <a:ext cx="6913786" cy="4323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1800" dirty="0"/>
              <a:t>The source code behind all of my work is free and publicly available:</a:t>
            </a:r>
          </a:p>
        </p:txBody>
      </p:sp>
    </p:spTree>
    <p:extLst>
      <p:ext uri="{BB962C8B-B14F-4D97-AF65-F5344CB8AC3E}">
        <p14:creationId xmlns:p14="http://schemas.microsoft.com/office/powerpoint/2010/main" val="20939265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C47F12-2045-1A4C-B4C8-652832BCA9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Optimization and Machine Learning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3DC2E9-0C84-C043-BDD3-5D3395C220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34163"/>
            <a:ext cx="8107680" cy="4525963"/>
          </a:xfrm>
        </p:spPr>
        <p:txBody>
          <a:bodyPr>
            <a:normAutofit/>
          </a:bodyPr>
          <a:lstStyle/>
          <a:p>
            <a:r>
              <a:rPr lang="en-US" b="1" dirty="0"/>
              <a:t>Non-convex optimization is thriving</a:t>
            </a:r>
            <a:r>
              <a:rPr lang="en-US" dirty="0"/>
              <a:t> in machine learning for parameter optimization and architecture search. </a:t>
            </a:r>
            <a:r>
              <a:rPr lang="en-US" b="1" dirty="0"/>
              <a:t>This is not what this talk covers.</a:t>
            </a:r>
            <a:endParaRPr lang="en-US" dirty="0"/>
          </a:p>
          <a:p>
            <a:r>
              <a:rPr lang="en-US" b="1" dirty="0"/>
              <a:t>In this talk</a:t>
            </a:r>
            <a:r>
              <a:rPr lang="en-US" dirty="0"/>
              <a:t>, we argue that optimization is also a useful operation for inference and control.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354144-1DFC-A04A-BC05-880FD2BC811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s-US"/>
              <a:t>Brandon Amos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903374-13C7-5B4B-BED0-8F3C9A8ADF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01636" y="6356349"/>
            <a:ext cx="3851564" cy="365125"/>
          </a:xfrm>
        </p:spPr>
        <p:txBody>
          <a:bodyPr/>
          <a:lstStyle/>
          <a:p>
            <a:r>
              <a:rPr lang="en-US"/>
              <a:t>Optimization-Based Modeling for Machine Learning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BFCA3D-F2A3-5942-9B48-F486519DFA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t>10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72A259A-1FD4-7C48-873A-F19A2225D5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0014" y="3606404"/>
            <a:ext cx="1943412" cy="1955868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1C681512-F58E-E343-83EE-0B59B9F8ED8B}"/>
              </a:ext>
            </a:extLst>
          </p:cNvPr>
          <p:cNvSpPr txBox="1">
            <a:spLocks/>
          </p:cNvSpPr>
          <p:nvPr/>
        </p:nvSpPr>
        <p:spPr>
          <a:xfrm>
            <a:off x="457200" y="3271520"/>
            <a:ext cx="5801360" cy="2966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100000"/>
            </a:pPr>
            <a:r>
              <a:rPr lang="en-US" dirty="0"/>
              <a:t>We consider optimization as another potential </a:t>
            </a:r>
            <a:r>
              <a:rPr lang="en-US" b="1" dirty="0"/>
              <a:t>layer</a:t>
            </a:r>
            <a:r>
              <a:rPr lang="en-US" dirty="0"/>
              <a:t>, to be </a:t>
            </a:r>
            <a:r>
              <a:rPr lang="en-US" b="1" dirty="0"/>
              <a:t>composed with others</a:t>
            </a:r>
          </a:p>
          <a:p>
            <a:pPr>
              <a:buSzPct val="100000"/>
            </a:pPr>
            <a:r>
              <a:rPr lang="en-US" dirty="0"/>
              <a:t>Why? Optimization is an extremely powerful</a:t>
            </a:r>
            <a:br>
              <a:rPr lang="en-US" dirty="0"/>
            </a:br>
            <a:r>
              <a:rPr lang="en-US" dirty="0"/>
              <a:t>paradigm for decision-making.</a:t>
            </a:r>
          </a:p>
          <a:p>
            <a:pPr marL="520700" lvl="1" indent="-227013">
              <a:buSzPct val="100000"/>
              <a:buFont typeface="Arial" panose="020B0604020202020204" pitchFamily="34" charset="0"/>
              <a:buChar char="•"/>
            </a:pPr>
            <a:r>
              <a:rPr lang="en-US" sz="1600" dirty="0"/>
              <a:t>Applications in </a:t>
            </a:r>
            <a:r>
              <a:rPr lang="en-US" sz="1600" b="1" dirty="0"/>
              <a:t>finance</a:t>
            </a:r>
            <a:r>
              <a:rPr lang="en-US" sz="1600" dirty="0"/>
              <a:t> (Markowitz portfolio optimization),</a:t>
            </a:r>
            <a:br>
              <a:rPr lang="en-US" sz="1600" dirty="0"/>
            </a:br>
            <a:r>
              <a:rPr lang="en-US" sz="1600" b="1" dirty="0"/>
              <a:t>machine learning </a:t>
            </a:r>
            <a:r>
              <a:rPr lang="en-US" sz="1600" dirty="0"/>
              <a:t>(support vector machines),</a:t>
            </a:r>
            <a:br>
              <a:rPr lang="en-US" sz="1600" dirty="0"/>
            </a:br>
            <a:r>
              <a:rPr lang="en-US" sz="1600" b="1" dirty="0"/>
              <a:t>control</a:t>
            </a:r>
            <a:r>
              <a:rPr lang="en-US" sz="1600" dirty="0"/>
              <a:t> (linear-quadratic model predictive control),</a:t>
            </a:r>
            <a:br>
              <a:rPr lang="en-US" sz="1600" dirty="0"/>
            </a:br>
            <a:r>
              <a:rPr lang="en-US" sz="1600" b="1" dirty="0"/>
              <a:t>geometry</a:t>
            </a:r>
            <a:r>
              <a:rPr lang="en-US" sz="1600" dirty="0"/>
              <a:t> (projections onto </a:t>
            </a:r>
            <a:r>
              <a:rPr lang="en-US" sz="1600" dirty="0" err="1"/>
              <a:t>polyhedra</a:t>
            </a:r>
            <a:r>
              <a:rPr lang="en-US" sz="16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7408562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1B79EF-5CF3-044E-B7AC-32BF2FA4BC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Why is optimization a useful primitive operation in learning systems?</a:t>
            </a:r>
            <a:endParaRPr lang="en-US" dirty="0"/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E60B605C-388D-B44B-B7A9-04AF1112A5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53531"/>
            <a:ext cx="8229600" cy="4266925"/>
          </a:xfrm>
        </p:spPr>
        <p:txBody>
          <a:bodyPr>
            <a:normAutofit/>
          </a:bodyPr>
          <a:lstStyle/>
          <a:p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We have incomplete domain knowledge about what we want to model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Fill in parts of the optimization problem that we know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Use data to learn the parts that we don’t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dirty="0"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dirty="0"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dirty="0"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dirty="0"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dirty="0"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dirty="0"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dirty="0"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endParaRPr>
          </a:p>
          <a:p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Also subsumes many standard layers (</a:t>
            </a:r>
            <a:r>
              <a:rPr lang="en-US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ReLU</a:t>
            </a:r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, sigmoid, </a:t>
            </a:r>
            <a:r>
              <a:rPr lang="en-US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softmax</a:t>
            </a:r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We will show this later</a:t>
            </a:r>
          </a:p>
          <a:p>
            <a:pPr lvl="1"/>
            <a:endParaRPr lang="en-US" dirty="0"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CE3047-56E0-BE47-BADE-28749F3D2E3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s-US"/>
              <a:t>Brandon Amos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8BBE04-F496-904B-9CAA-3B47016FF7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Optimization-Based Modeling for Machine Learning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A5AA78-D029-CD4C-B16C-423CFF8188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4C8EDC1-312D-2A4D-8458-93568EF6AFA6}"/>
              </a:ext>
            </a:extLst>
          </p:cNvPr>
          <p:cNvSpPr/>
          <p:nvPr/>
        </p:nvSpPr>
        <p:spPr>
          <a:xfrm>
            <a:off x="1229642" y="4217720"/>
            <a:ext cx="1997464" cy="571500"/>
          </a:xfrm>
          <a:prstGeom prst="rect">
            <a:avLst/>
          </a:prstGeom>
          <a:solidFill>
            <a:srgbClr val="374C81"/>
          </a:solidFill>
          <a:ln>
            <a:solidFill>
              <a:srgbClr val="374C8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(Learned) Abstract Representation</a:t>
            </a:r>
          </a:p>
        </p:txBody>
      </p:sp>
      <p:sp>
        <p:nvSpPr>
          <p:cNvPr id="21" name="Right Arrow 20">
            <a:extLst>
              <a:ext uri="{FF2B5EF4-FFF2-40B4-BE49-F238E27FC236}">
                <a16:creationId xmlns:a16="http://schemas.microsoft.com/office/drawing/2014/main" id="{0B2B8F13-3D77-F641-97B6-B46BCF9E132A}"/>
              </a:ext>
            </a:extLst>
          </p:cNvPr>
          <p:cNvSpPr/>
          <p:nvPr/>
        </p:nvSpPr>
        <p:spPr>
          <a:xfrm>
            <a:off x="3310046" y="4360595"/>
            <a:ext cx="370465" cy="285750"/>
          </a:xfrm>
          <a:prstGeom prst="rightArrow">
            <a:avLst/>
          </a:prstGeom>
          <a:solidFill>
            <a:srgbClr val="374C81"/>
          </a:solidFill>
          <a:ln>
            <a:solidFill>
              <a:srgbClr val="374C8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6CDC5F4-F8A7-164B-ABC1-FA97186F80E3}"/>
              </a:ext>
            </a:extLst>
          </p:cNvPr>
          <p:cNvSpPr/>
          <p:nvPr/>
        </p:nvSpPr>
        <p:spPr>
          <a:xfrm>
            <a:off x="3756711" y="4217720"/>
            <a:ext cx="1773020" cy="571500"/>
          </a:xfrm>
          <a:prstGeom prst="rect">
            <a:avLst/>
          </a:prstGeom>
          <a:solidFill>
            <a:srgbClr val="374C81"/>
          </a:solidFill>
          <a:ln>
            <a:solidFill>
              <a:srgbClr val="374C8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(Learned) Solver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1019225E-C302-8442-A7F1-7C29CF286D88}"/>
              </a:ext>
            </a:extLst>
          </p:cNvPr>
          <p:cNvSpPr/>
          <p:nvPr/>
        </p:nvSpPr>
        <p:spPr>
          <a:xfrm>
            <a:off x="654966" y="3232097"/>
            <a:ext cx="1384061" cy="5715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374C8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A lot of data</a:t>
            </a:r>
          </a:p>
        </p:txBody>
      </p:sp>
      <p:sp>
        <p:nvSpPr>
          <p:cNvPr id="57" name="Right Arrow 56">
            <a:extLst>
              <a:ext uri="{FF2B5EF4-FFF2-40B4-BE49-F238E27FC236}">
                <a16:creationId xmlns:a16="http://schemas.microsoft.com/office/drawing/2014/main" id="{4D065740-BCD7-4A49-BA75-9C28279A9018}"/>
              </a:ext>
            </a:extLst>
          </p:cNvPr>
          <p:cNvSpPr/>
          <p:nvPr/>
        </p:nvSpPr>
        <p:spPr>
          <a:xfrm>
            <a:off x="2115227" y="3374972"/>
            <a:ext cx="510209" cy="285750"/>
          </a:xfrm>
          <a:prstGeom prst="rightArrow">
            <a:avLst/>
          </a:prstGeom>
          <a:solidFill>
            <a:srgbClr val="374C81"/>
          </a:solidFill>
          <a:ln>
            <a:solidFill>
              <a:srgbClr val="374C8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5E1A54AD-874F-CF4B-B311-686137441FD6}"/>
              </a:ext>
            </a:extLst>
          </p:cNvPr>
          <p:cNvSpPr/>
          <p:nvPr/>
        </p:nvSpPr>
        <p:spPr>
          <a:xfrm>
            <a:off x="2701636" y="3232097"/>
            <a:ext cx="1384061" cy="571500"/>
          </a:xfrm>
          <a:prstGeom prst="rect">
            <a:avLst/>
          </a:prstGeom>
          <a:solidFill>
            <a:srgbClr val="374C81"/>
          </a:solidFill>
          <a:ln>
            <a:solidFill>
              <a:srgbClr val="374C8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Model</a:t>
            </a:r>
          </a:p>
        </p:txBody>
      </p:sp>
      <p:sp>
        <p:nvSpPr>
          <p:cNvPr id="59" name="Right Arrow 58">
            <a:extLst>
              <a:ext uri="{FF2B5EF4-FFF2-40B4-BE49-F238E27FC236}">
                <a16:creationId xmlns:a16="http://schemas.microsoft.com/office/drawing/2014/main" id="{07FF3EF5-8D93-DB45-A3DC-B4C957B3EAC3}"/>
              </a:ext>
            </a:extLst>
          </p:cNvPr>
          <p:cNvSpPr/>
          <p:nvPr/>
        </p:nvSpPr>
        <p:spPr>
          <a:xfrm>
            <a:off x="4161897" y="3374972"/>
            <a:ext cx="510209" cy="285750"/>
          </a:xfrm>
          <a:prstGeom prst="rightArrow">
            <a:avLst/>
          </a:prstGeom>
          <a:solidFill>
            <a:srgbClr val="374C81"/>
          </a:solidFill>
          <a:ln>
            <a:solidFill>
              <a:srgbClr val="374C8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A13786ED-8CB3-A54C-B7A5-F16444E165F9}"/>
              </a:ext>
            </a:extLst>
          </p:cNvPr>
          <p:cNvSpPr/>
          <p:nvPr/>
        </p:nvSpPr>
        <p:spPr>
          <a:xfrm>
            <a:off x="4748306" y="3232097"/>
            <a:ext cx="1384061" cy="5715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374C8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Predictions</a:t>
            </a:r>
          </a:p>
        </p:txBody>
      </p:sp>
      <p:sp>
        <p:nvSpPr>
          <p:cNvPr id="61" name="Left Brace 60">
            <a:extLst>
              <a:ext uri="{FF2B5EF4-FFF2-40B4-BE49-F238E27FC236}">
                <a16:creationId xmlns:a16="http://schemas.microsoft.com/office/drawing/2014/main" id="{58856929-362D-8647-B73C-7A6F1CBB72A9}"/>
              </a:ext>
            </a:extLst>
          </p:cNvPr>
          <p:cNvSpPr/>
          <p:nvPr/>
        </p:nvSpPr>
        <p:spPr>
          <a:xfrm rot="5400000">
            <a:off x="3133842" y="1711070"/>
            <a:ext cx="544167" cy="4754880"/>
          </a:xfrm>
          <a:prstGeom prst="leftBrace">
            <a:avLst>
              <a:gd name="adj1" fmla="val 8333"/>
              <a:gd name="adj2" fmla="val 50971"/>
            </a:avLst>
          </a:prstGeom>
          <a:noFill/>
          <a:ln>
            <a:solidFill>
              <a:srgbClr val="374C8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ight Arrow 61">
            <a:extLst>
              <a:ext uri="{FF2B5EF4-FFF2-40B4-BE49-F238E27FC236}">
                <a16:creationId xmlns:a16="http://schemas.microsoft.com/office/drawing/2014/main" id="{F6919619-2128-1543-AC46-B3368A2F38B6}"/>
              </a:ext>
            </a:extLst>
          </p:cNvPr>
          <p:cNvSpPr/>
          <p:nvPr/>
        </p:nvSpPr>
        <p:spPr>
          <a:xfrm>
            <a:off x="6186459" y="3366732"/>
            <a:ext cx="510209" cy="285750"/>
          </a:xfrm>
          <a:prstGeom prst="rightArrow">
            <a:avLst/>
          </a:prstGeom>
          <a:solidFill>
            <a:srgbClr val="374C81"/>
          </a:solidFill>
          <a:ln>
            <a:solidFill>
              <a:srgbClr val="374C8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155F3FBB-9DAE-C944-8AD0-052139706469}"/>
              </a:ext>
            </a:extLst>
          </p:cNvPr>
          <p:cNvSpPr/>
          <p:nvPr/>
        </p:nvSpPr>
        <p:spPr>
          <a:xfrm>
            <a:off x="6794976" y="3227442"/>
            <a:ext cx="1384061" cy="5715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374C8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Loss</a:t>
            </a:r>
          </a:p>
        </p:txBody>
      </p:sp>
    </p:spTree>
    <p:extLst>
      <p:ext uri="{BB962C8B-B14F-4D97-AF65-F5344CB8AC3E}">
        <p14:creationId xmlns:p14="http://schemas.microsoft.com/office/powerpoint/2010/main" val="22969148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7C534D-10BC-0645-AE7A-AA77270A0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825" y="203922"/>
            <a:ext cx="8785185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Convex optimization viewpoint of standard layers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A8D6C1-FAA1-9B44-8031-2D4988F5F5F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s-US"/>
              <a:t>Brandon Amos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A159A6-CF29-6A4B-B8A0-41D0D21E4E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Optimization-Based Modeling for Machine Learning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10459B-A025-E141-AED7-417C96BD2B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t>12</a:t>
            </a:fld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AEBFE93-E07D-9C4B-B289-E54854C5DF8E}"/>
              </a:ext>
            </a:extLst>
          </p:cNvPr>
          <p:cNvGrpSpPr/>
          <p:nvPr/>
        </p:nvGrpSpPr>
        <p:grpSpPr>
          <a:xfrm>
            <a:off x="457200" y="1539854"/>
            <a:ext cx="8317505" cy="4236334"/>
            <a:chOff x="457200" y="1678329"/>
            <a:chExt cx="8317505" cy="4236334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EC47BFD1-ADF4-4246-989D-BFD31FDAB509}"/>
                </a:ext>
              </a:extLst>
            </p:cNvPr>
            <p:cNvSpPr/>
            <p:nvPr/>
          </p:nvSpPr>
          <p:spPr>
            <a:xfrm>
              <a:off x="457200" y="1678329"/>
              <a:ext cx="8317505" cy="4236334"/>
            </a:xfrm>
            <a:prstGeom prst="rect">
              <a:avLst/>
            </a:prstGeom>
            <a:solidFill>
              <a:schemeClr val="bg2">
                <a:lumMod val="50000"/>
                <a:alpha val="8000"/>
              </a:schemeClr>
            </a:solidFill>
            <a:ln w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835ECCA5-1203-8D47-B7BA-8913778B32DC}"/>
                    </a:ext>
                  </a:extLst>
                </p:cNvPr>
                <p:cNvSpPr txBox="1"/>
                <p:nvPr/>
              </p:nvSpPr>
              <p:spPr>
                <a:xfrm>
                  <a:off x="5307089" y="1883115"/>
                  <a:ext cx="3062890" cy="90204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000" b="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  <a:ea typeface="Helvetica Neue Light" charset="0"/>
                                <a:cs typeface="Helvetica Neue Light" charset="0"/>
                              </a:rPr>
                            </m:ctrlPr>
                          </m:sSupPr>
                          <m:e>
                            <m:r>
                              <a:rPr lang="en-US" sz="2000" b="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  <a:ea typeface="Helvetica Neue Light" charset="0"/>
                                <a:cs typeface="Helvetica Neue Light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2000" b="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  <a:ea typeface="Helvetica Neue Light" charset="0"/>
                                <a:cs typeface="Helvetica Neue Light" charset="0"/>
                              </a:rPr>
                              <m:t>⋆</m:t>
                            </m:r>
                          </m:sup>
                        </m:sSup>
                        <m:r>
                          <a:rPr lang="en-US" sz="20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ea typeface="Helvetica Neue Light" charset="0"/>
                            <a:cs typeface="Helvetica Neue Light" charset="0"/>
                          </a:rPr>
                          <m:t>=</m:t>
                        </m:r>
                        <m:func>
                          <m:funcPr>
                            <m:ctrlPr>
                              <a:rPr lang="en-US" sz="2000" b="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  <a:ea typeface="Helvetica Neue Light" charset="0"/>
                                <a:cs typeface="Helvetica Neue Light" charset="0"/>
                              </a:rPr>
                            </m:ctrlPr>
                          </m:funcPr>
                          <m:fName>
                            <m:r>
                              <a:rPr lang="en-US" sz="2000" b="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  <a:ea typeface="Helvetica Neue Light" charset="0"/>
                                <a:cs typeface="Helvetica Neue Light" charset="0"/>
                              </a:rPr>
                              <m:t>     </m:t>
                            </m:r>
                            <m:limLow>
                              <m:limLowPr>
                                <m:ctrlPr>
                                  <a:rPr lang="en-US" sz="2000" b="0" i="1" smtClean="0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Helvetica Neue Light" charset="0"/>
                                    <a:cs typeface="Helvetica Neue Light" charset="0"/>
                                  </a:rPr>
                                </m:ctrlPr>
                              </m:limLowPr>
                              <m:e>
                                <m:r>
                                  <m:rPr>
                                    <m:sty m:val="p"/>
                                  </m:rPr>
                                  <a:rPr lang="en-US" sz="2000" b="0" i="0" smtClean="0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Helvetica Neue Light" charset="0"/>
                                    <a:cs typeface="Helvetica Neue Light" charset="0"/>
                                  </a:rPr>
                                  <m:t>argmin</m:t>
                                </m:r>
                              </m:e>
                              <m:lim>
                                <m:r>
                                  <a:rPr lang="en-US" sz="2000" b="0" i="1" smtClean="0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Helvetica Neue Light" charset="0"/>
                                    <a:cs typeface="Helvetica Neue Light" charset="0"/>
                                  </a:rPr>
                                  <m:t>𝑦</m:t>
                                </m:r>
                              </m:lim>
                            </m:limLow>
                          </m:fName>
                          <m:e>
                            <m:r>
                              <a:rPr lang="en-US" sz="2000" b="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  <a:ea typeface="Helvetica Neue Light" charset="0"/>
                                <a:cs typeface="Helvetica Neue Light" charset="0"/>
                              </a:rPr>
                              <m:t>  </m:t>
                            </m:r>
                            <m:sSubSup>
                              <m:sSubSupPr>
                                <m:ctrlPr>
                                  <a:rPr lang="en-US" sz="2000" b="0" i="1" smtClean="0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Helvetica Neue Light" charset="0"/>
                                  </a:rPr>
                                </m:ctrlPr>
                              </m:sSubSupPr>
                              <m:e>
                                <m:d>
                                  <m:dPr>
                                    <m:begChr m:val="‖"/>
                                    <m:endChr m:val="‖"/>
                                    <m:ctrlPr>
                                      <a:rPr lang="en-US" sz="2000" b="0" i="1" smtClean="0">
                                        <a:solidFill>
                                          <a:schemeClr val="tx1">
                                            <a:lumMod val="75000"/>
                                            <a:lumOff val="2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Helvetica Neue Light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000" b="0" i="1" smtClean="0">
                                        <a:solidFill>
                                          <a:schemeClr val="tx1">
                                            <a:lumMod val="75000"/>
                                            <a:lumOff val="2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Helvetica Neue Light" charset="0"/>
                                      </a:rPr>
                                      <m:t>𝑦</m:t>
                                    </m:r>
                                    <m:r>
                                      <a:rPr lang="en-US" sz="2000" b="0" i="1" smtClean="0">
                                        <a:solidFill>
                                          <a:schemeClr val="tx1">
                                            <a:lumMod val="75000"/>
                                            <a:lumOff val="2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Helvetica Neue Light" charset="0"/>
                                      </a:rPr>
                                      <m:t>−</m:t>
                                    </m:r>
                                    <m:r>
                                      <a:rPr lang="en-US" sz="2000" b="0" i="1" smtClean="0">
                                        <a:solidFill>
                                          <a:schemeClr val="tx1">
                                            <a:lumMod val="75000"/>
                                            <a:lumOff val="2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Helvetica Neue Light" charset="0"/>
                                      </a:rPr>
                                      <m:t>𝑥</m:t>
                                    </m:r>
                                  </m:e>
                                </m:d>
                              </m:e>
                              <m:sub>
                                <m:r>
                                  <a:rPr lang="en-US" sz="2000" b="0" i="1" smtClean="0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Helvetica Neue Light" charset="0"/>
                                  </a:rPr>
                                  <m:t>2</m:t>
                                </m:r>
                              </m:sub>
                              <m:sup>
                                <m:r>
                                  <a:rPr lang="en-US" sz="2000" b="0" i="1" smtClean="0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Helvetica Neue Light" charset="0"/>
                                  </a:rPr>
                                  <m:t>2</m:t>
                                </m:r>
                              </m:sup>
                            </m:sSubSup>
                          </m:e>
                        </m:func>
                      </m:oMath>
                      <m:oMath xmlns:m="http://schemas.openxmlformats.org/officeDocument/2006/math">
                        <m:r>
                          <a:rPr lang="en-US" sz="20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ea typeface="Helvetica Neue Light" charset="0"/>
                            <a:cs typeface="Helvetica Neue Light" charset="0"/>
                          </a:rPr>
                          <m:t>           </m:t>
                        </m:r>
                        <m:r>
                          <m:rPr>
                            <m:nor/>
                          </m:rPr>
                          <a:rPr lang="en-US" sz="2000" b="0" i="0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ea typeface="Helvetica Neue Light" charset="0"/>
                            <a:cs typeface="Helvetica Neue Light" charset="0"/>
                          </a:rPr>
                          <m:t>subject</m:t>
                        </m:r>
                        <m:r>
                          <m:rPr>
                            <m:nor/>
                          </m:rPr>
                          <a:rPr lang="en-US" sz="2000" b="0" i="0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ea typeface="Helvetica Neue Light" charset="0"/>
                            <a:cs typeface="Helvetica Neue Light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000" b="0" i="0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ea typeface="Helvetica Neue Light" charset="0"/>
                            <a:cs typeface="Helvetica Neue Light" charset="0"/>
                          </a:rPr>
                          <m:t>to</m:t>
                        </m:r>
                        <m:r>
                          <a:rPr lang="en-US" sz="20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ea typeface="Helvetica Neue Light" charset="0"/>
                            <a:cs typeface="Helvetica Neue Light" charset="0"/>
                          </a:rPr>
                          <m:t>   </m:t>
                        </m:r>
                        <m:r>
                          <a:rPr lang="en-US" sz="20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ea typeface="Helvetica Neue Light" charset="0"/>
                            <a:cs typeface="Helvetica Neue Light" charset="0"/>
                          </a:rPr>
                          <m:t>𝑦</m:t>
                        </m:r>
                        <m:r>
                          <a:rPr lang="en-US" sz="20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ea typeface="Helvetica Neue Light" charset="0"/>
                            <a:cs typeface="Helvetica Neue Light" charset="0"/>
                          </a:rPr>
                          <m:t>≥0</m:t>
                        </m:r>
                      </m:oMath>
                    </m:oMathPara>
                  </a14:m>
                  <a:endParaRPr lang="en-US" sz="2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Helvetica Neue Light" charset="0"/>
                    <a:ea typeface="Helvetica Neue Light" charset="0"/>
                    <a:cs typeface="Helvetica Neue Light" charset="0"/>
                  </a:endParaRPr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835ECCA5-1203-8D47-B7BA-8913778B32D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07089" y="1883115"/>
                  <a:ext cx="3062890" cy="902042"/>
                </a:xfrm>
                <a:prstGeom prst="rect">
                  <a:avLst/>
                </a:prstGeom>
                <a:blipFill>
                  <a:blip r:embed="rId3"/>
                  <a:stretch>
                    <a:fillRect b="-8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2F561347-F24E-1D4B-BF5B-1238D1043023}"/>
                </a:ext>
              </a:extLst>
            </p:cNvPr>
            <p:cNvSpPr/>
            <p:nvPr/>
          </p:nvSpPr>
          <p:spPr>
            <a:xfrm>
              <a:off x="457200" y="3032559"/>
              <a:ext cx="8317505" cy="1370459"/>
            </a:xfrm>
            <a:prstGeom prst="rect">
              <a:avLst/>
            </a:prstGeom>
            <a:solidFill>
              <a:schemeClr val="bg2">
                <a:lumMod val="50000"/>
                <a:alpha val="8000"/>
              </a:schemeClr>
            </a:solidFill>
            <a:ln w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538B7EA-43E8-D944-86B0-A0AC11D5A5C5}"/>
                </a:ext>
              </a:extLst>
            </p:cNvPr>
            <p:cNvSpPr txBox="1"/>
            <p:nvPr/>
          </p:nvSpPr>
          <p:spPr>
            <a:xfrm>
              <a:off x="928925" y="2134081"/>
              <a:ext cx="80342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ReLU</a:t>
              </a:r>
              <a:endPara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CF4D0A61-0276-734A-BB6A-7DC401BDFC54}"/>
                    </a:ext>
                  </a:extLst>
                </p:cNvPr>
                <p:cNvSpPr txBox="1"/>
                <p:nvPr/>
              </p:nvSpPr>
              <p:spPr>
                <a:xfrm>
                  <a:off x="2509310" y="2134081"/>
                  <a:ext cx="1781450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ea typeface="Helvetica Neue Light" charset="0"/>
                            <a:cs typeface="Helvetica Neue Light" charset="0"/>
                          </a:rPr>
                          <m:t>𝑦</m:t>
                        </m:r>
                        <m:r>
                          <a:rPr lang="en-US" sz="20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ea typeface="Helvetica Neue Light" charset="0"/>
                            <a:cs typeface="Helvetica Neue Light" charset="0"/>
                          </a:rPr>
                          <m:t>=</m:t>
                        </m:r>
                        <m:func>
                          <m:funcPr>
                            <m:ctrlPr>
                              <a:rPr lang="en-US" sz="2000" b="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  <a:ea typeface="Helvetica Neue Light" charset="0"/>
                                <a:cs typeface="Helvetica Neue Light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2000" b="0" i="0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  <a:ea typeface="Helvetica Neue Light" charset="0"/>
                                <a:cs typeface="Helvetica Neue Light" charset="0"/>
                              </a:rPr>
                              <m:t>max</m:t>
                            </m:r>
                          </m:fName>
                          <m:e>
                            <m:r>
                              <a:rPr lang="en-US" sz="2000" b="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  <a:ea typeface="Helvetica Neue Light" charset="0"/>
                                <a:cs typeface="Helvetica Neue Light" charset="0"/>
                              </a:rPr>
                              <m:t>{0, </m:t>
                            </m:r>
                            <m:r>
                              <a:rPr lang="en-US" sz="2000" b="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  <a:ea typeface="Helvetica Neue Light" charset="0"/>
                                <a:cs typeface="Helvetica Neue Light" charset="0"/>
                              </a:rPr>
                              <m:t>𝑥</m:t>
                            </m:r>
                            <m:r>
                              <a:rPr lang="en-US" sz="2000" b="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  <a:ea typeface="Helvetica Neue Light" charset="0"/>
                                <a:cs typeface="Helvetica Neue Light" charset="0"/>
                              </a:rPr>
                              <m:t>}</m:t>
                            </m:r>
                          </m:e>
                        </m:func>
                      </m:oMath>
                    </m:oMathPara>
                  </a14:m>
                  <a:endParaRPr lang="en-US" sz="2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Helvetica Neue Light" charset="0"/>
                    <a:ea typeface="Helvetica Neue Light" charset="0"/>
                    <a:cs typeface="Helvetica Neue Light" charset="0"/>
                  </a:endParaRPr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CF4D0A61-0276-734A-BB6A-7DC401BDFC5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09310" y="2134081"/>
                  <a:ext cx="1781450" cy="400110"/>
                </a:xfrm>
                <a:prstGeom prst="rect">
                  <a:avLst/>
                </a:prstGeom>
                <a:blipFill>
                  <a:blip r:embed="rId4"/>
                  <a:stretch>
                    <a:fillRect b="-1562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C4C6BA13-A9BF-3947-AF6F-EA629FF88090}"/>
                    </a:ext>
                  </a:extLst>
                </p:cNvPr>
                <p:cNvSpPr txBox="1"/>
                <p:nvPr/>
              </p:nvSpPr>
              <p:spPr>
                <a:xfrm>
                  <a:off x="2576669" y="3388295"/>
                  <a:ext cx="1646733" cy="67569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ea typeface="Helvetica Neue Light" charset="0"/>
                            <a:cs typeface="Helvetica Neue Light" charset="0"/>
                          </a:rPr>
                          <m:t>𝑦</m:t>
                        </m:r>
                        <m:r>
                          <a:rPr lang="en-US" sz="20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ea typeface="Helvetica Neue Light" charset="0"/>
                            <a:cs typeface="Helvetica Neue Light" charset="0"/>
                          </a:rPr>
                          <m:t>=</m:t>
                        </m:r>
                        <m:f>
                          <m:fPr>
                            <m:ctrlPr>
                              <a:rPr lang="en-US" sz="2000" b="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  <a:ea typeface="Helvetica Neue Light" charset="0"/>
                              </a:rPr>
                            </m:ctrlPr>
                          </m:fPr>
                          <m:num>
                            <m:r>
                              <a:rPr lang="en-US" sz="2000" b="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  <a:ea typeface="Helvetica Neue Light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000" b="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  <a:ea typeface="Helvetica Neue Light" charset="0"/>
                              </a:rPr>
                              <m:t>1+</m:t>
                            </m:r>
                            <m:sSup>
                              <m:sSupPr>
                                <m:ctrlPr>
                                  <a:rPr lang="en-US" sz="2000" b="0" i="1" smtClean="0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Helvetica Neue Light" charset="0"/>
                                  </a:rPr>
                                </m:ctrlPr>
                              </m:sSupPr>
                              <m:e>
                                <m:r>
                                  <a:rPr lang="en-US" sz="2000" b="0" i="1" smtClean="0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Helvetica Neue Light" charset="0"/>
                                  </a:rPr>
                                  <m:t>𝑒</m:t>
                                </m:r>
                              </m:e>
                              <m:sup>
                                <m:r>
                                  <a:rPr lang="en-US" sz="2000" b="0" i="1" smtClean="0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Helvetica Neue Light" charset="0"/>
                                  </a:rPr>
                                  <m:t>−</m:t>
                                </m:r>
                                <m:r>
                                  <a:rPr lang="en-US" sz="2000" b="0" i="1" smtClean="0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Helvetica Neue Light" charset="0"/>
                                  </a:rPr>
                                  <m:t>𝑥</m:t>
                                </m:r>
                              </m:sup>
                            </m:sSup>
                          </m:den>
                        </m:f>
                      </m:oMath>
                    </m:oMathPara>
                  </a14:m>
                  <a:endParaRPr lang="en-US" sz="2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Helvetica Neue Light" charset="0"/>
                    <a:ea typeface="Helvetica Neue Light" charset="0"/>
                    <a:cs typeface="Helvetica Neue Light" charset="0"/>
                  </a:endParaRPr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C4C6BA13-A9BF-3947-AF6F-EA629FF8809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76669" y="3388295"/>
                  <a:ext cx="1646733" cy="675698"/>
                </a:xfrm>
                <a:prstGeom prst="rect">
                  <a:avLst/>
                </a:prstGeom>
                <a:blipFill>
                  <a:blip r:embed="rId5"/>
                  <a:stretch>
                    <a:fillRect b="-370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A964DCA-7C81-D64D-874D-7CE916F2BFFB}"/>
                </a:ext>
              </a:extLst>
            </p:cNvPr>
            <p:cNvSpPr txBox="1"/>
            <p:nvPr/>
          </p:nvSpPr>
          <p:spPr>
            <a:xfrm>
              <a:off x="643590" y="3526089"/>
              <a:ext cx="108876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Sigmoid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5C8AB3A-E1D2-A549-A51F-C242FAB8DD2C}"/>
                </a:ext>
              </a:extLst>
            </p:cNvPr>
            <p:cNvSpPr txBox="1"/>
            <p:nvPr/>
          </p:nvSpPr>
          <p:spPr>
            <a:xfrm>
              <a:off x="632369" y="4975641"/>
              <a:ext cx="110318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Softmax</a:t>
              </a:r>
              <a:endPara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013ECA9D-665C-0E40-95C4-5A06CF7DD731}"/>
                    </a:ext>
                  </a:extLst>
                </p:cNvPr>
                <p:cNvSpPr txBox="1"/>
                <p:nvPr/>
              </p:nvSpPr>
              <p:spPr>
                <a:xfrm>
                  <a:off x="5009989" y="3277399"/>
                  <a:ext cx="3752374" cy="89749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000" b="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  <a:ea typeface="Helvetica Neue Light" charset="0"/>
                                <a:cs typeface="Helvetica Neue Light" charset="0"/>
                              </a:rPr>
                            </m:ctrlPr>
                          </m:sSupPr>
                          <m:e>
                            <m:r>
                              <a:rPr lang="en-US" sz="2000" b="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  <a:ea typeface="Helvetica Neue Light" charset="0"/>
                                <a:cs typeface="Helvetica Neue Light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2000" b="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  <a:ea typeface="Helvetica Neue Light" charset="0"/>
                                <a:cs typeface="Helvetica Neue Light" charset="0"/>
                              </a:rPr>
                              <m:t>⋆</m:t>
                            </m:r>
                          </m:sup>
                        </m:sSup>
                        <m:r>
                          <a:rPr lang="en-US" sz="20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ea typeface="Helvetica Neue Light" charset="0"/>
                            <a:cs typeface="Helvetica Neue Light" charset="0"/>
                          </a:rPr>
                          <m:t>=</m:t>
                        </m:r>
                        <m:func>
                          <m:funcPr>
                            <m:ctrlPr>
                              <a:rPr lang="en-US" sz="2000" b="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  <a:ea typeface="Helvetica Neue Light" charset="0"/>
                                <a:cs typeface="Helvetica Neue Light" charset="0"/>
                              </a:rPr>
                            </m:ctrlPr>
                          </m:funcPr>
                          <m:fName>
                            <m:r>
                              <a:rPr lang="en-US" sz="2000" b="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  <a:ea typeface="Helvetica Neue Light" charset="0"/>
                                <a:cs typeface="Helvetica Neue Light" charset="0"/>
                              </a:rPr>
                              <m:t>     </m:t>
                            </m:r>
                            <m:limLow>
                              <m:limLowPr>
                                <m:ctrlPr>
                                  <a:rPr lang="en-US" sz="2000" b="0" i="1" smtClean="0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Helvetica Neue Light" charset="0"/>
                                    <a:cs typeface="Helvetica Neue Light" charset="0"/>
                                  </a:rPr>
                                </m:ctrlPr>
                              </m:limLowPr>
                              <m:e>
                                <m:r>
                                  <m:rPr>
                                    <m:sty m:val="p"/>
                                  </m:rPr>
                                  <a:rPr lang="en-US" sz="2000" b="0" i="0" smtClean="0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Helvetica Neue Light" charset="0"/>
                                    <a:cs typeface="Helvetica Neue Light" charset="0"/>
                                  </a:rPr>
                                  <m:t>argmin</m:t>
                                </m:r>
                              </m:e>
                              <m:lim>
                                <m:r>
                                  <a:rPr lang="en-US" sz="2000" b="0" i="1" smtClean="0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Helvetica Neue Light" charset="0"/>
                                    <a:cs typeface="Helvetica Neue Light" charset="0"/>
                                  </a:rPr>
                                  <m:t>𝑦</m:t>
                                </m:r>
                              </m:lim>
                            </m:limLow>
                          </m:fName>
                          <m:e>
                            <m:r>
                              <a:rPr lang="en-US" sz="2000" b="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  <a:ea typeface="Helvetica Neue Light" charset="0"/>
                                <a:cs typeface="Helvetica Neue Light" charset="0"/>
                              </a:rPr>
                              <m:t>  −</m:t>
                            </m:r>
                            <m:sSup>
                              <m:sSupPr>
                                <m:ctrlPr>
                                  <a:rPr lang="en-US" sz="2000" b="0" i="1" smtClean="0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Helvetica Neue Light" charset="0"/>
                                    <a:cs typeface="Helvetica Neue Light" charset="0"/>
                                  </a:rPr>
                                </m:ctrlPr>
                              </m:sSupPr>
                              <m:e>
                                <m:r>
                                  <a:rPr lang="en-US" sz="2000" b="0" i="1" smtClean="0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Helvetica Neue Light" charset="0"/>
                                    <a:cs typeface="Helvetica Neue Light" charset="0"/>
                                  </a:rPr>
                                  <m:t>𝑦</m:t>
                                </m:r>
                              </m:e>
                              <m:sup>
                                <m:r>
                                  <a:rPr lang="en-US" sz="2000" b="0" i="1" smtClean="0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Helvetica Neue Light" charset="0"/>
                                    <a:cs typeface="Helvetica Neue Light" charset="0"/>
                                  </a:rPr>
                                  <m:t>𝑇</m:t>
                                </m:r>
                              </m:sup>
                            </m:sSup>
                            <m:r>
                              <a:rPr lang="en-US" sz="2000" b="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  <a:ea typeface="Helvetica Neue Light" charset="0"/>
                                <a:cs typeface="Helvetica Neue Light" charset="0"/>
                              </a:rPr>
                              <m:t>𝑥</m:t>
                            </m:r>
                            <m:r>
                              <a:rPr lang="en-US" sz="2000" b="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  <a:ea typeface="Helvetica Neue Light" charset="0"/>
                                <a:cs typeface="Helvetica Neue Light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sz="2000" b="0" i="1" smtClean="0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Helvetica Neue Light" charset="0"/>
                                    <a:cs typeface="Helvetica Neue Light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 smtClean="0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Helvetica Neue Light" charset="0"/>
                                    <a:cs typeface="Helvetica Neue Light" charset="0"/>
                                  </a:rPr>
                                  <m:t>𝐻</m:t>
                                </m:r>
                              </m:e>
                              <m:sub>
                                <m:r>
                                  <a:rPr lang="en-US" sz="2000" b="0" i="1" smtClean="0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Helvetica Neue Light" charset="0"/>
                                    <a:cs typeface="Helvetica Neue Light" charset="0"/>
                                  </a:rPr>
                                  <m:t>𝑏</m:t>
                                </m:r>
                              </m:sub>
                            </m:sSub>
                            <m:r>
                              <a:rPr lang="en-US" sz="2000" b="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  <a:ea typeface="Helvetica Neue Light" charset="0"/>
                                <a:cs typeface="Helvetica Neue Light" charset="0"/>
                              </a:rPr>
                              <m:t>(</m:t>
                            </m:r>
                            <m:r>
                              <a:rPr lang="en-US" sz="2000" b="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  <a:ea typeface="Helvetica Neue Light" charset="0"/>
                                <a:cs typeface="Helvetica Neue Light" charset="0"/>
                              </a:rPr>
                              <m:t>𝑦</m:t>
                            </m:r>
                            <m:r>
                              <a:rPr lang="en-US" sz="2000" b="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  <a:ea typeface="Helvetica Neue Light" charset="0"/>
                                <a:cs typeface="Helvetica Neue Light" charset="0"/>
                              </a:rPr>
                              <m:t>)</m:t>
                            </m:r>
                          </m:e>
                        </m:func>
                      </m:oMath>
                      <m:oMath xmlns:m="http://schemas.openxmlformats.org/officeDocument/2006/math">
                        <m:r>
                          <a:rPr lang="en-US" sz="20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ea typeface="Helvetica Neue Light" charset="0"/>
                            <a:cs typeface="Helvetica Neue Light" charset="0"/>
                          </a:rPr>
                          <m:t>           </m:t>
                        </m:r>
                        <m:r>
                          <m:rPr>
                            <m:nor/>
                          </m:rPr>
                          <a:rPr lang="en-US" sz="2000" b="0" i="0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ea typeface="Helvetica Neue Light" charset="0"/>
                            <a:cs typeface="Helvetica Neue Light" charset="0"/>
                          </a:rPr>
                          <m:t>subject</m:t>
                        </m:r>
                        <m:r>
                          <m:rPr>
                            <m:nor/>
                          </m:rPr>
                          <a:rPr lang="en-US" sz="2000" b="0" i="0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ea typeface="Helvetica Neue Light" charset="0"/>
                            <a:cs typeface="Helvetica Neue Light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000" b="0" i="0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ea typeface="Helvetica Neue Light" charset="0"/>
                            <a:cs typeface="Helvetica Neue Light" charset="0"/>
                          </a:rPr>
                          <m:t>to</m:t>
                        </m:r>
                        <m:r>
                          <a:rPr lang="en-US" sz="20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ea typeface="Helvetica Neue Light" charset="0"/>
                            <a:cs typeface="Helvetica Neue Light" charset="0"/>
                          </a:rPr>
                          <m:t>   0≤</m:t>
                        </m:r>
                        <m:r>
                          <a:rPr lang="en-US" sz="20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ea typeface="Helvetica Neue Light" charset="0"/>
                            <a:cs typeface="Helvetica Neue Light" charset="0"/>
                          </a:rPr>
                          <m:t>𝑦</m:t>
                        </m:r>
                        <m:r>
                          <a:rPr lang="en-US" sz="20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ea typeface="Helvetica Neue Light" charset="0"/>
                            <a:cs typeface="Helvetica Neue Light" charset="0"/>
                          </a:rPr>
                          <m:t>≤1</m:t>
                        </m:r>
                      </m:oMath>
                    </m:oMathPara>
                  </a14:m>
                  <a:br>
                    <a:rPr lang="en-US" sz="2000" b="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Helvetica Neue Light" charset="0"/>
                      <a:ea typeface="Helvetica Neue Light" charset="0"/>
                      <a:cs typeface="Helvetica Neue Light" charset="0"/>
                    </a:rPr>
                  </a:br>
                  <a:endParaRPr lang="en-US" sz="2000" b="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Helvetica Neue Light" charset="0"/>
                    <a:ea typeface="Helvetica Neue Light" charset="0"/>
                    <a:cs typeface="Helvetica Neue Light" charset="0"/>
                  </a:endParaRPr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013ECA9D-665C-0E40-95C4-5A06CF7DD73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09989" y="3277399"/>
                  <a:ext cx="3752374" cy="897490"/>
                </a:xfrm>
                <a:prstGeom prst="rect">
                  <a:avLst/>
                </a:prstGeom>
                <a:blipFill>
                  <a:blip r:embed="rId6"/>
                  <a:stretch>
                    <a:fillRect b="-6944"/>
                  </a:stretch>
                </a:blipFill>
              </p:spPr>
              <p:txBody>
                <a:bodyPr/>
                <a:lstStyle/>
                <a:p>
                  <a:r>
                    <a:rPr lang="es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A566B131-3C5A-CA4D-9073-9A6BF53D251D}"/>
                    </a:ext>
                  </a:extLst>
                </p:cNvPr>
                <p:cNvSpPr txBox="1"/>
                <p:nvPr/>
              </p:nvSpPr>
              <p:spPr>
                <a:xfrm>
                  <a:off x="2716579" y="4803030"/>
                  <a:ext cx="1366913" cy="745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b="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  <a:ea typeface="Helvetica Neue Light" charset="0"/>
                                <a:cs typeface="Helvetica Neue Light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  <a:ea typeface="Helvetica Neue Light" charset="0"/>
                                <a:cs typeface="Helvetica Neue Light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000" b="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  <a:ea typeface="Helvetica Neue Light" charset="0"/>
                                <a:cs typeface="Helvetica Neue Light" charset="0"/>
                              </a:rPr>
                              <m:t>𝑗</m:t>
                            </m:r>
                          </m:sub>
                        </m:sSub>
                        <m:r>
                          <a:rPr lang="en-US" sz="20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ea typeface="Helvetica Neue Light" charset="0"/>
                            <a:cs typeface="Helvetica Neue Light" charset="0"/>
                          </a:rPr>
                          <m:t>=</m:t>
                        </m:r>
                        <m:f>
                          <m:fPr>
                            <m:ctrlPr>
                              <a:rPr lang="en-US" sz="2000" b="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  <a:ea typeface="Helvetica Neue Light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sz="2000" b="0" i="1" smtClean="0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Helvetica Neue Light" charset="0"/>
                                  </a:rPr>
                                </m:ctrlPr>
                              </m:sSupPr>
                              <m:e>
                                <m:r>
                                  <a:rPr lang="en-US" sz="2000" b="0" i="1" smtClean="0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Helvetica Neue Light" charset="0"/>
                                  </a:rPr>
                                  <m:t>𝑒</m:t>
                                </m:r>
                              </m:e>
                              <m:sup>
                                <m:sSub>
                                  <m:sSubPr>
                                    <m:ctrlPr>
                                      <a:rPr lang="en-US" sz="2000" b="0" i="1" smtClean="0">
                                        <a:solidFill>
                                          <a:schemeClr val="tx1">
                                            <a:lumMod val="75000"/>
                                            <a:lumOff val="2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Helvetica Neue Light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b="0" i="1" smtClean="0">
                                        <a:solidFill>
                                          <a:schemeClr val="tx1">
                                            <a:lumMod val="75000"/>
                                            <a:lumOff val="2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Helvetica Neue Light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sz="2000" b="0" i="1" smtClean="0">
                                        <a:solidFill>
                                          <a:schemeClr val="tx1">
                                            <a:lumMod val="75000"/>
                                            <a:lumOff val="2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Helvetica Neue Light" charset="0"/>
                                      </a:rPr>
                                      <m:t>𝑗</m:t>
                                    </m:r>
                                  </m:sub>
                                </m:sSub>
                              </m:sup>
                            </m:sSup>
                          </m:num>
                          <m:den>
                            <m:r>
                              <a:rPr lang="en-US" sz="2000" b="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  <a:ea typeface="Helvetica Neue Light" charset="0"/>
                              </a:rPr>
                              <m:t>∑</m:t>
                            </m:r>
                            <m:sSup>
                              <m:sSupPr>
                                <m:ctrlPr>
                                  <a:rPr lang="en-US" sz="2000" b="0" i="1" smtClean="0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Helvetica Neue Light" charset="0"/>
                                  </a:rPr>
                                </m:ctrlPr>
                              </m:sSupPr>
                              <m:e>
                                <m:r>
                                  <a:rPr lang="en-US" sz="2000" b="0" i="1" smtClean="0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Helvetica Neue Light" charset="0"/>
                                  </a:rPr>
                                  <m:t>𝑒</m:t>
                                </m:r>
                              </m:e>
                              <m:sup>
                                <m:sSub>
                                  <m:sSubPr>
                                    <m:ctrlPr>
                                      <a:rPr lang="en-US" sz="2000" b="0" i="1" smtClean="0">
                                        <a:solidFill>
                                          <a:schemeClr val="tx1">
                                            <a:lumMod val="75000"/>
                                            <a:lumOff val="2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Helvetica Neue Light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b="0" i="1" smtClean="0">
                                        <a:solidFill>
                                          <a:schemeClr val="tx1">
                                            <a:lumMod val="75000"/>
                                            <a:lumOff val="2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Helvetica Neue Light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sz="2000" b="0" i="1" smtClean="0">
                                        <a:solidFill>
                                          <a:schemeClr val="tx1">
                                            <a:lumMod val="75000"/>
                                            <a:lumOff val="2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Helvetica Neue Light" charset="0"/>
                                      </a:rPr>
                                      <m:t>𝑘</m:t>
                                    </m:r>
                                  </m:sub>
                                </m:sSub>
                              </m:sup>
                            </m:sSup>
                          </m:den>
                        </m:f>
                      </m:oMath>
                    </m:oMathPara>
                  </a14:m>
                  <a:endParaRPr lang="en-US" sz="2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Helvetica Neue Light" charset="0"/>
                    <a:ea typeface="Helvetica Neue Light" charset="0"/>
                    <a:cs typeface="Helvetica Neue Light" charset="0"/>
                  </a:endParaRPr>
                </a:p>
              </p:txBody>
            </p:sp>
          </mc:Choice>
          <mc:Fallback xmlns="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A566B131-3C5A-CA4D-9073-9A6BF53D251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16579" y="4803030"/>
                  <a:ext cx="1366913" cy="745332"/>
                </a:xfrm>
                <a:prstGeom prst="rect">
                  <a:avLst/>
                </a:prstGeom>
                <a:blipFill>
                  <a:blip r:embed="rId7"/>
                  <a:stretch>
                    <a:fillRect b="-678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A70FEF30-6ECA-BA43-8020-61BCF6D95843}"/>
                    </a:ext>
                  </a:extLst>
                </p:cNvPr>
                <p:cNvSpPr txBox="1"/>
                <p:nvPr/>
              </p:nvSpPr>
              <p:spPr>
                <a:xfrm>
                  <a:off x="4937629" y="4573063"/>
                  <a:ext cx="3673250" cy="120526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000" b="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  <a:ea typeface="Helvetica Neue Light" charset="0"/>
                                <a:cs typeface="Helvetica Neue Light" charset="0"/>
                              </a:rPr>
                            </m:ctrlPr>
                          </m:sSupPr>
                          <m:e>
                            <m:r>
                              <a:rPr lang="en-US" sz="2000" b="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  <a:ea typeface="Helvetica Neue Light" charset="0"/>
                                <a:cs typeface="Helvetica Neue Light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2000" b="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  <a:ea typeface="Helvetica Neue Light" charset="0"/>
                                <a:cs typeface="Helvetica Neue Light" charset="0"/>
                              </a:rPr>
                              <m:t>⋆</m:t>
                            </m:r>
                          </m:sup>
                        </m:sSup>
                        <m:r>
                          <a:rPr lang="en-US" sz="20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ea typeface="Helvetica Neue Light" charset="0"/>
                            <a:cs typeface="Helvetica Neue Light" charset="0"/>
                          </a:rPr>
                          <m:t>=</m:t>
                        </m:r>
                        <m:func>
                          <m:funcPr>
                            <m:ctrlPr>
                              <a:rPr lang="en-US" sz="2000" b="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  <a:ea typeface="Helvetica Neue Light" charset="0"/>
                                <a:cs typeface="Helvetica Neue Light" charset="0"/>
                              </a:rPr>
                            </m:ctrlPr>
                          </m:funcPr>
                          <m:fName>
                            <m:r>
                              <a:rPr lang="en-US" sz="2000" b="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  <a:ea typeface="Helvetica Neue Light" charset="0"/>
                                <a:cs typeface="Helvetica Neue Light" charset="0"/>
                              </a:rPr>
                              <m:t>     </m:t>
                            </m:r>
                            <m:limLow>
                              <m:limLowPr>
                                <m:ctrlPr>
                                  <a:rPr lang="en-US" sz="2000" b="0" i="1" smtClean="0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Helvetica Neue Light" charset="0"/>
                                    <a:cs typeface="Helvetica Neue Light" charset="0"/>
                                  </a:rPr>
                                </m:ctrlPr>
                              </m:limLowPr>
                              <m:e>
                                <m:r>
                                  <m:rPr>
                                    <m:sty m:val="p"/>
                                  </m:rPr>
                                  <a:rPr lang="en-US" sz="2000" b="0" i="0" smtClean="0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Helvetica Neue Light" charset="0"/>
                                    <a:cs typeface="Helvetica Neue Light" charset="0"/>
                                  </a:rPr>
                                  <m:t>argmin</m:t>
                                </m:r>
                              </m:e>
                              <m:lim>
                                <m:r>
                                  <a:rPr lang="en-US" sz="2000" b="0" i="1" smtClean="0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Helvetica Neue Light" charset="0"/>
                                    <a:cs typeface="Helvetica Neue Light" charset="0"/>
                                  </a:rPr>
                                  <m:t>𝑦</m:t>
                                </m:r>
                              </m:lim>
                            </m:limLow>
                          </m:fName>
                          <m:e>
                            <m:r>
                              <a:rPr lang="en-US" sz="2000" b="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  <a:ea typeface="Helvetica Neue Light" charset="0"/>
                                <a:cs typeface="Helvetica Neue Light" charset="0"/>
                              </a:rPr>
                              <m:t>  −</m:t>
                            </m:r>
                            <m:sSup>
                              <m:sSupPr>
                                <m:ctrlPr>
                                  <a:rPr lang="en-US" sz="2000" b="0" i="1" smtClean="0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Helvetica Neue Light" charset="0"/>
                                    <a:cs typeface="Helvetica Neue Light" charset="0"/>
                                  </a:rPr>
                                </m:ctrlPr>
                              </m:sSupPr>
                              <m:e>
                                <m:r>
                                  <a:rPr lang="en-US" sz="2000" b="0" i="1" smtClean="0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Helvetica Neue Light" charset="0"/>
                                    <a:cs typeface="Helvetica Neue Light" charset="0"/>
                                  </a:rPr>
                                  <m:t>𝑦</m:t>
                                </m:r>
                              </m:e>
                              <m:sup>
                                <m:r>
                                  <a:rPr lang="en-US" sz="2000" b="0" i="1" smtClean="0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Helvetica Neue Light" charset="0"/>
                                    <a:cs typeface="Helvetica Neue Light" charset="0"/>
                                  </a:rPr>
                                  <m:t>𝑇</m:t>
                                </m:r>
                              </m:sup>
                            </m:sSup>
                            <m:r>
                              <a:rPr lang="en-US" sz="2000" b="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  <a:ea typeface="Helvetica Neue Light" charset="0"/>
                                <a:cs typeface="Helvetica Neue Light" charset="0"/>
                              </a:rPr>
                              <m:t>𝑥</m:t>
                            </m:r>
                            <m:r>
                              <a:rPr lang="en-US" sz="2000" b="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  <a:ea typeface="Helvetica Neue Light" charset="0"/>
                                <a:cs typeface="Helvetica Neue Light" charset="0"/>
                              </a:rPr>
                              <m:t>−</m:t>
                            </m:r>
                            <m:r>
                              <a:rPr lang="en-US" sz="2000" b="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  <a:ea typeface="Helvetica Neue Light" charset="0"/>
                                <a:cs typeface="Helvetica Neue Light" charset="0"/>
                              </a:rPr>
                              <m:t>𝐻</m:t>
                            </m:r>
                            <m:r>
                              <a:rPr lang="en-US" sz="2000" b="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  <a:ea typeface="Helvetica Neue Light" charset="0"/>
                                <a:cs typeface="Helvetica Neue Light" charset="0"/>
                              </a:rPr>
                              <m:t>(</m:t>
                            </m:r>
                            <m:r>
                              <a:rPr lang="en-US" sz="2000" b="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  <a:ea typeface="Helvetica Neue Light" charset="0"/>
                                <a:cs typeface="Helvetica Neue Light" charset="0"/>
                              </a:rPr>
                              <m:t>𝑦</m:t>
                            </m:r>
                            <m:r>
                              <a:rPr lang="en-US" sz="2000" b="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  <a:ea typeface="Helvetica Neue Light" charset="0"/>
                                <a:cs typeface="Helvetica Neue Light" charset="0"/>
                              </a:rPr>
                              <m:t>)</m:t>
                            </m:r>
                          </m:e>
                        </m:func>
                      </m:oMath>
                      <m:oMath xmlns:m="http://schemas.openxmlformats.org/officeDocument/2006/math">
                        <m:r>
                          <a:rPr lang="en-US" sz="20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ea typeface="Helvetica Neue Light" charset="0"/>
                            <a:cs typeface="Helvetica Neue Light" charset="0"/>
                          </a:rPr>
                          <m:t>           </m:t>
                        </m:r>
                        <m:r>
                          <m:rPr>
                            <m:nor/>
                          </m:rPr>
                          <a:rPr lang="en-US" sz="2000" b="0" i="0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ea typeface="Helvetica Neue Light" charset="0"/>
                            <a:cs typeface="Helvetica Neue Light" charset="0"/>
                          </a:rPr>
                          <m:t>subject</m:t>
                        </m:r>
                        <m:r>
                          <m:rPr>
                            <m:nor/>
                          </m:rPr>
                          <a:rPr lang="en-US" sz="2000" b="0" i="0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ea typeface="Helvetica Neue Light" charset="0"/>
                            <a:cs typeface="Helvetica Neue Light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000" b="0" i="0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ea typeface="Helvetica Neue Light" charset="0"/>
                            <a:cs typeface="Helvetica Neue Light" charset="0"/>
                          </a:rPr>
                          <m:t>to</m:t>
                        </m:r>
                        <m:r>
                          <a:rPr lang="en-US" sz="20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ea typeface="Helvetica Neue Light" charset="0"/>
                            <a:cs typeface="Helvetica Neue Light" charset="0"/>
                          </a:rPr>
                          <m:t>   0≤</m:t>
                        </m:r>
                        <m:r>
                          <a:rPr lang="en-US" sz="20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ea typeface="Helvetica Neue Light" charset="0"/>
                            <a:cs typeface="Helvetica Neue Light" charset="0"/>
                          </a:rPr>
                          <m:t>𝑦</m:t>
                        </m:r>
                        <m:r>
                          <a:rPr lang="en-US" sz="20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ea typeface="Helvetica Neue Light" charset="0"/>
                            <a:cs typeface="Helvetica Neue Light" charset="0"/>
                          </a:rPr>
                          <m:t>≤1</m:t>
                        </m:r>
                      </m:oMath>
                    </m:oMathPara>
                  </a14:m>
                  <a:endParaRPr lang="en-US" sz="2000" b="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Helvetica Neue Light" charset="0"/>
                    <a:ea typeface="Helvetica Neue Light" charset="0"/>
                    <a:cs typeface="Helvetica Neue Light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ea typeface="Helvetica Neue Light" charset="0"/>
                            <a:cs typeface="Helvetica Neue Light" charset="0"/>
                          </a:rPr>
                          <m:t>                    </m:t>
                        </m:r>
                        <m:r>
                          <a:rPr lang="en-US" sz="20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ea typeface="Helvetica Neue Light" charset="0"/>
                            <a:cs typeface="Helvetica Neue Light" charset="0"/>
                          </a:rPr>
                          <m:t> </m:t>
                        </m:r>
                        <m:sSup>
                          <m:sSupPr>
                            <m:ctrlPr>
                              <a:rPr lang="en-US" sz="2000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  <a:ea typeface="Helvetica Neue Light" charset="0"/>
                                <a:cs typeface="Helvetica Neue Light" charset="0"/>
                              </a:rPr>
                            </m:ctrlPr>
                          </m:sSupPr>
                          <m:e>
                            <m:r>
                              <a:rPr lang="en-US" sz="2000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  <a:ea typeface="Helvetica Neue Light" charset="0"/>
                                <a:cs typeface="Helvetica Neue Light" charset="0"/>
                              </a:rPr>
                              <m:t>1</m:t>
                            </m:r>
                          </m:e>
                          <m:sup>
                            <m:r>
                              <a:rPr lang="en-US" sz="2000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  <a:ea typeface="Helvetica Neue Light" charset="0"/>
                                <a:cs typeface="Helvetica Neue Light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sz="20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ea typeface="Helvetica Neue Light" charset="0"/>
                            <a:cs typeface="Helvetica Neue Light" charset="0"/>
                          </a:rPr>
                          <m:t>𝑦</m:t>
                        </m:r>
                        <m:r>
                          <a:rPr lang="en-US" sz="20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ea typeface="Helvetica Neue Light" charset="0"/>
                            <a:cs typeface="Helvetica Neue Light" charset="0"/>
                          </a:rPr>
                          <m:t>=1</m:t>
                        </m:r>
                      </m:oMath>
                    </m:oMathPara>
                  </a14:m>
                  <a:br>
                    <a:rPr lang="en-US" sz="2000" b="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Helvetica Neue Light" charset="0"/>
                      <a:ea typeface="Helvetica Neue Light" charset="0"/>
                      <a:cs typeface="Helvetica Neue Light" charset="0"/>
                    </a:rPr>
                  </a:br>
                  <a:endParaRPr lang="en-US" sz="2000" b="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Helvetica Neue Light" charset="0"/>
                    <a:ea typeface="Helvetica Neue Light" charset="0"/>
                    <a:cs typeface="Helvetica Neue Light" charset="0"/>
                  </a:endParaRPr>
                </a:p>
              </p:txBody>
            </p:sp>
          </mc:Choice>
          <mc:Fallback xmlns="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A70FEF30-6ECA-BA43-8020-61BCF6D9584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37629" y="4573063"/>
                  <a:ext cx="3673250" cy="1205266"/>
                </a:xfrm>
                <a:prstGeom prst="rect">
                  <a:avLst/>
                </a:prstGeom>
                <a:blipFill>
                  <a:blip r:embed="rId8"/>
                  <a:stretch>
                    <a:fillRect b="-5208"/>
                  </a:stretch>
                </a:blipFill>
              </p:spPr>
              <p:txBody>
                <a:bodyPr/>
                <a:lstStyle/>
                <a:p>
                  <a:r>
                    <a:rPr lang="es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9683594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>
            <a:extLst>
              <a:ext uri="{FF2B5EF4-FFF2-40B4-BE49-F238E27FC236}">
                <a16:creationId xmlns:a16="http://schemas.microsoft.com/office/drawing/2014/main" id="{C1A938C5-50A8-5944-BCA1-FE46773DBF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35" y="1308974"/>
            <a:ext cx="4529200" cy="441597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03565"/>
            <a:ext cx="9084327" cy="1143000"/>
          </a:xfrm>
        </p:spPr>
        <p:txBody>
          <a:bodyPr>
            <a:noAutofit/>
          </a:bodyPr>
          <a:lstStyle/>
          <a:p>
            <a:r>
              <a:rPr lang="en-US" sz="3800" dirty="0"/>
              <a:t>OptNet Application: Modeling Constraints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924" y="928369"/>
            <a:ext cx="266700" cy="2667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7039" y="925241"/>
            <a:ext cx="266700" cy="278823"/>
          </a:xfrm>
          <a:prstGeom prst="rect">
            <a:avLst/>
          </a:prstGeom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5025922" y="886946"/>
            <a:ext cx="4329981" cy="4107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Lucida Grande"/>
              <a:buChar char="-"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Wingdings" charset="2"/>
              <a:buChar char="§"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Constraint Predictions During Training</a:t>
            </a:r>
          </a:p>
        </p:txBody>
      </p:sp>
      <p:sp>
        <p:nvSpPr>
          <p:cNvPr id="42" name="Content Placeholder 2"/>
          <p:cNvSpPr txBox="1">
            <a:spLocks/>
          </p:cNvSpPr>
          <p:nvPr/>
        </p:nvSpPr>
        <p:spPr>
          <a:xfrm>
            <a:off x="812092" y="886946"/>
            <a:ext cx="4329981" cy="4107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Lucida Grande"/>
              <a:buChar char="-"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Wingdings" charset="2"/>
              <a:buChar char="§"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True Constraint (Unknown to the model)</a:t>
            </a:r>
          </a:p>
        </p:txBody>
      </p:sp>
      <p:sp>
        <p:nvSpPr>
          <p:cNvPr id="46" name="Content Placeholder 2"/>
          <p:cNvSpPr txBox="1">
            <a:spLocks/>
          </p:cNvSpPr>
          <p:nvPr/>
        </p:nvSpPr>
        <p:spPr>
          <a:xfrm>
            <a:off x="47831" y="1281164"/>
            <a:ext cx="1100186" cy="3999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Lucida Grande"/>
              <a:buChar char="-"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Wingdings" charset="2"/>
              <a:buChar char="§"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Example 1</a:t>
            </a:r>
          </a:p>
        </p:txBody>
      </p:sp>
      <p:sp>
        <p:nvSpPr>
          <p:cNvPr id="47" name="Content Placeholder 2"/>
          <p:cNvSpPr txBox="1">
            <a:spLocks/>
          </p:cNvSpPr>
          <p:nvPr/>
        </p:nvSpPr>
        <p:spPr>
          <a:xfrm>
            <a:off x="2317080" y="1269218"/>
            <a:ext cx="1100186" cy="3999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Lucida Grande"/>
              <a:buChar char="-"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Wingdings" charset="2"/>
              <a:buChar char="§"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Example 2</a:t>
            </a:r>
          </a:p>
        </p:txBody>
      </p:sp>
      <p:sp>
        <p:nvSpPr>
          <p:cNvPr id="48" name="Content Placeholder 2"/>
          <p:cNvSpPr txBox="1">
            <a:spLocks/>
          </p:cNvSpPr>
          <p:nvPr/>
        </p:nvSpPr>
        <p:spPr>
          <a:xfrm>
            <a:off x="47831" y="3495490"/>
            <a:ext cx="1100186" cy="3999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Lucida Grande"/>
              <a:buChar char="-"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Wingdings" charset="2"/>
              <a:buChar char="§"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Example 3</a:t>
            </a:r>
          </a:p>
        </p:txBody>
      </p:sp>
      <p:sp>
        <p:nvSpPr>
          <p:cNvPr id="49" name="Content Placeholder 2"/>
          <p:cNvSpPr txBox="1">
            <a:spLocks/>
          </p:cNvSpPr>
          <p:nvPr/>
        </p:nvSpPr>
        <p:spPr>
          <a:xfrm>
            <a:off x="2317080" y="3497237"/>
            <a:ext cx="1100186" cy="3999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Lucida Grande"/>
              <a:buChar char="-"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Wingdings" charset="2"/>
              <a:buChar char="§"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Example 4</a:t>
            </a:r>
          </a:p>
        </p:txBody>
      </p:sp>
      <p:sp>
        <p:nvSpPr>
          <p:cNvPr id="60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es-US"/>
              <a:t>Brandon Amos</a:t>
            </a:r>
            <a:endParaRPr lang="en-US" dirty="0"/>
          </a:p>
        </p:txBody>
      </p:sp>
      <p:sp>
        <p:nvSpPr>
          <p:cNvPr id="6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94211" y="6356349"/>
            <a:ext cx="3811113" cy="365126"/>
          </a:xfrm>
        </p:spPr>
        <p:txBody>
          <a:bodyPr/>
          <a:lstStyle/>
          <a:p>
            <a:r>
              <a:rPr lang="en-US" dirty="0"/>
              <a:t>Optimization-Based Modeling for Machine Learning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E5154AAD-0F7B-D445-B7DE-FA0E2E1D17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03535" y="1308973"/>
            <a:ext cx="4452052" cy="4429221"/>
          </a:xfrm>
          <a:prstGeom prst="rect">
            <a:avLst/>
          </a:prstGeom>
        </p:spPr>
      </p:pic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4A32FA73-9041-7245-93C5-CF7F5388B82E}"/>
              </a:ext>
            </a:extLst>
          </p:cNvPr>
          <p:cNvSpPr txBox="1">
            <a:spLocks/>
          </p:cNvSpPr>
          <p:nvPr/>
        </p:nvSpPr>
        <p:spPr>
          <a:xfrm>
            <a:off x="4569942" y="1274091"/>
            <a:ext cx="1100186" cy="3999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Lucida Grande"/>
              <a:buChar char="-"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Wingdings" charset="2"/>
              <a:buChar char="§"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Example 1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7E0B4A65-0BE0-2840-B3B5-D9707D4F8B12}"/>
              </a:ext>
            </a:extLst>
          </p:cNvPr>
          <p:cNvSpPr txBox="1">
            <a:spLocks/>
          </p:cNvSpPr>
          <p:nvPr/>
        </p:nvSpPr>
        <p:spPr>
          <a:xfrm>
            <a:off x="6805325" y="1262145"/>
            <a:ext cx="1100186" cy="3999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Lucida Grande"/>
              <a:buChar char="-"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Wingdings" charset="2"/>
              <a:buChar char="§"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Example 2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0ECB17AA-3830-A049-86A6-2DF173A0A021}"/>
              </a:ext>
            </a:extLst>
          </p:cNvPr>
          <p:cNvSpPr txBox="1">
            <a:spLocks/>
          </p:cNvSpPr>
          <p:nvPr/>
        </p:nvSpPr>
        <p:spPr>
          <a:xfrm>
            <a:off x="4569942" y="3488417"/>
            <a:ext cx="1100186" cy="3999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Lucida Grande"/>
              <a:buChar char="-"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Wingdings" charset="2"/>
              <a:buChar char="§"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Example 3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BBFCAAEC-61EE-1E48-8FCA-48F8392666EB}"/>
              </a:ext>
            </a:extLst>
          </p:cNvPr>
          <p:cNvSpPr txBox="1">
            <a:spLocks/>
          </p:cNvSpPr>
          <p:nvPr/>
        </p:nvSpPr>
        <p:spPr>
          <a:xfrm>
            <a:off x="6805325" y="3490164"/>
            <a:ext cx="1100186" cy="3999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Lucida Grande"/>
              <a:buChar char="-"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Wingdings" charset="2"/>
              <a:buChar char="§"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Example 4</a:t>
            </a:r>
          </a:p>
        </p:txBody>
      </p:sp>
    </p:spTree>
    <p:extLst>
      <p:ext uri="{BB962C8B-B14F-4D97-AF65-F5344CB8AC3E}">
        <p14:creationId xmlns:p14="http://schemas.microsoft.com/office/powerpoint/2010/main" val="33281712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3351997" y="3343227"/>
                <a:ext cx="4415920" cy="2211189"/>
              </a:xfrm>
              <a:ln w="38100">
                <a:noFill/>
              </a:ln>
            </p:spPr>
            <p:txBody>
              <a:bodyPr>
                <a:normAutofit fontScale="92500"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charset="0"/>
                            </a:rPr>
                            <m:t>𝑧</m:t>
                          </m:r>
                        </m:e>
                        <m:sub>
                          <m:r>
                            <a:rPr lang="en-US" i="1">
                              <a:latin typeface="Cambria Math" charset="0"/>
                            </a:rPr>
                            <m:t>𝑖</m:t>
                          </m:r>
                          <m:r>
                            <a:rPr lang="en-US" i="1">
                              <a:latin typeface="Cambria Math" charset="0"/>
                            </a:rPr>
                            <m:t>+1</m:t>
                          </m:r>
                        </m:sub>
                      </m:sSub>
                      <m:r>
                        <a:rPr lang="en-US" i="1">
                          <a:latin typeface="Cambria Math" charset="0"/>
                        </a:rPr>
                        <m:t>=</m:t>
                      </m:r>
                      <m:func>
                        <m:func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i="1">
                              <a:latin typeface="Cambria Math" charset="0"/>
                            </a:rPr>
                            <m:t>     </m:t>
                          </m:r>
                          <m:limLow>
                            <m:limLow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charset="0"/>
                                </a:rPr>
                                <m:t>argmin</m:t>
                              </m:r>
                            </m:e>
                            <m:lim>
                              <m:r>
                                <a:rPr lang="en-US" i="1">
                                  <a:latin typeface="Cambria Math" charset="0"/>
                                </a:rPr>
                                <m:t>𝑧</m:t>
                              </m:r>
                            </m:lim>
                          </m:limLow>
                          <m:r>
                            <a:rPr lang="en-US" i="1">
                              <a:latin typeface="Cambria Math" charset="0"/>
                            </a:rPr>
                            <m:t> </m:t>
                          </m:r>
                        </m:fName>
                        <m:e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i="1">
                                  <a:latin typeface="Cambria Math" charset="0"/>
                                </a:rPr>
                                <m:t>2</m:t>
                              </m:r>
                            </m:den>
                          </m:f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charset="0"/>
                                </a:rPr>
                                <m:t>𝑧</m:t>
                              </m:r>
                            </m:e>
                            <m:sup>
                              <m:r>
                                <a:rPr lang="en-US" i="1">
                                  <a:latin typeface="Cambria Math" charset="0"/>
                                </a:rPr>
                                <m:t>𝑇</m:t>
                              </m:r>
                            </m:sup>
                          </m:sSup>
                          <m:r>
                            <a:rPr lang="en-US" i="1">
                              <a:latin typeface="Cambria Math" charset="0"/>
                            </a:rPr>
                            <m:t>𝑄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charset="0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  <m:r>
                            <a:rPr lang="en-US" i="1">
                              <a:latin typeface="Cambria Math" charset="0"/>
                            </a:rPr>
                            <m:t>𝑧</m:t>
                          </m:r>
                          <m:r>
                            <a:rPr lang="en-US" i="1">
                              <a:latin typeface="Cambria Math" charset="0"/>
                            </a:rPr>
                            <m:t>+</m:t>
                          </m:r>
                          <m:r>
                            <a:rPr lang="en-US" i="1">
                              <a:latin typeface="Cambria Math" charset="0"/>
                            </a:rPr>
                            <m:t>𝑞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charset="0"/>
                                        </a:rPr>
                                        <m:t>𝑧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i="1">
                                  <a:latin typeface="Cambria Math" charset="0"/>
                                </a:rPr>
                                <m:t>𝑇</m:t>
                              </m:r>
                            </m:sup>
                          </m:sSup>
                          <m:r>
                            <a:rPr lang="en-US" i="1">
                              <a:latin typeface="Cambria Math" charset="0"/>
                            </a:rPr>
                            <m:t>𝑧</m:t>
                          </m:r>
                        </m:e>
                      </m:func>
                    </m:oMath>
                    <m:oMath xmlns:m="http://schemas.openxmlformats.org/officeDocument/2006/math">
                      <m:r>
                        <a:rPr lang="en-US" i="1">
                          <a:latin typeface="Cambria Math" charset="0"/>
                        </a:rPr>
                        <m:t>         </m:t>
                      </m:r>
                      <m:r>
                        <m:rPr>
                          <m:sty m:val="p"/>
                        </m:rPr>
                        <a:rPr lang="en-US">
                          <a:latin typeface="Cambria Math" charset="0"/>
                        </a:rPr>
                        <m:t>subject</m:t>
                      </m:r>
                      <m:r>
                        <a:rPr lang="en-US">
                          <a:latin typeface="Cambria Math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>
                          <a:latin typeface="Cambria Math" charset="0"/>
                        </a:rPr>
                        <m:t>to</m:t>
                      </m:r>
                      <m:r>
                        <a:rPr lang="en-US">
                          <a:latin typeface="Cambria Math" charset="0"/>
                        </a:rPr>
                        <m:t> </m:t>
                      </m:r>
                      <m:r>
                        <a:rPr lang="en-US" i="1">
                          <a:latin typeface="Cambria Math" charset="0"/>
                        </a:rPr>
                        <m:t> </m:t>
                      </m:r>
                      <m:r>
                        <a:rPr lang="en-US" i="1">
                          <a:latin typeface="Cambria Math" charset="0"/>
                        </a:rPr>
                        <m:t>𝐴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i="1">
                                  <a:latin typeface="Cambria Math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en-US" i="1">
                          <a:latin typeface="Cambria Math" charset="0"/>
                        </a:rPr>
                        <m:t>𝑧</m:t>
                      </m:r>
                      <m:r>
                        <a:rPr lang="en-US" i="1">
                          <a:latin typeface="Cambria Math" charset="0"/>
                        </a:rPr>
                        <m:t>=</m:t>
                      </m:r>
                      <m:r>
                        <a:rPr lang="en-US" i="1">
                          <a:latin typeface="Cambria Math" charset="0"/>
                        </a:rPr>
                        <m:t>𝑏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i="1">
                                  <a:latin typeface="Cambria Math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</m:oMath>
                    <m:oMath xmlns:m="http://schemas.openxmlformats.org/officeDocument/2006/math">
                      <m:r>
                        <a:rPr lang="en-US" i="1">
                          <a:latin typeface="Cambria Math" charset="0"/>
                        </a:rPr>
                        <m:t>                      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    </m:t>
                      </m:r>
                      <m:r>
                        <a:rPr lang="en-US" i="1">
                          <a:latin typeface="Cambria Math" charset="0"/>
                        </a:rPr>
                        <m:t> </m:t>
                      </m:r>
                      <m:r>
                        <a:rPr lang="en-US" i="1">
                          <a:latin typeface="Cambria Math" charset="0"/>
                        </a:rPr>
                        <m:t>𝐺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i="1">
                                  <a:latin typeface="Cambria Math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en-US" i="1">
                          <a:latin typeface="Cambria Math" charset="0"/>
                        </a:rPr>
                        <m:t>𝑧</m:t>
                      </m:r>
                      <m:r>
                        <a:rPr lang="en-US" i="1">
                          <a:latin typeface="Cambria Math" charset="0"/>
                        </a:rPr>
                        <m:t>≤</m:t>
                      </m:r>
                      <m:r>
                        <a:rPr lang="en-US" i="1">
                          <a:latin typeface="Cambria Math" charset="0"/>
                        </a:rPr>
                        <m:t>h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i="1">
                                  <a:latin typeface="Cambria Math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dirty="0"/>
              </a:p>
              <a:p>
                <a:pPr algn="ctr"/>
                <a:r>
                  <a:rPr lang="en-US" b="1" dirty="0"/>
                  <a:t>Parameters/Submodules </a:t>
                </a:r>
                <a:r>
                  <a:rPr lang="en-US" dirty="0"/>
                  <a:t>: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charset="0"/>
                      </a:rPr>
                      <m:t>𝑄</m:t>
                    </m:r>
                    <m:r>
                      <a:rPr lang="en-US" i="1">
                        <a:latin typeface="Cambria Math" charset="0"/>
                      </a:rPr>
                      <m:t>,</m:t>
                    </m:r>
                    <m:r>
                      <a:rPr lang="en-US" i="1">
                        <a:latin typeface="Cambria Math" charset="0"/>
                      </a:rPr>
                      <m:t>𝑞</m:t>
                    </m:r>
                    <m:r>
                      <a:rPr lang="en-US" i="1">
                        <a:latin typeface="Cambria Math" charset="0"/>
                      </a:rPr>
                      <m:t>,</m:t>
                    </m:r>
                    <m:r>
                      <a:rPr lang="en-US" i="1">
                        <a:latin typeface="Cambria Math" charset="0"/>
                      </a:rPr>
                      <m:t>𝐴</m:t>
                    </m:r>
                    <m:r>
                      <a:rPr lang="en-US" i="1">
                        <a:latin typeface="Cambria Math" charset="0"/>
                      </a:rPr>
                      <m:t>,</m:t>
                    </m:r>
                    <m:r>
                      <a:rPr lang="en-US" i="1">
                        <a:latin typeface="Cambria Math" charset="0"/>
                      </a:rPr>
                      <m:t>𝑏</m:t>
                    </m:r>
                    <m:r>
                      <a:rPr lang="en-US" i="1">
                        <a:latin typeface="Cambria Math" charset="0"/>
                      </a:rPr>
                      <m:t>,</m:t>
                    </m:r>
                    <m:r>
                      <a:rPr lang="en-US" i="1">
                        <a:latin typeface="Cambria Math" charset="0"/>
                      </a:rPr>
                      <m:t>𝐺</m:t>
                    </m:r>
                    <m:r>
                      <a:rPr lang="en-US" i="1">
                        <a:latin typeface="Cambria Math" charset="0"/>
                      </a:rPr>
                      <m:t>,</m:t>
                    </m:r>
                    <m:r>
                      <a:rPr lang="en-US" i="1">
                        <a:latin typeface="Cambria Math" charset="0"/>
                      </a:rPr>
                      <m:t>h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351997" y="3343227"/>
                <a:ext cx="4415920" cy="2211189"/>
              </a:xfrm>
              <a:blipFill>
                <a:blip r:embed="rId3"/>
                <a:stretch>
                  <a:fillRect l="-287"/>
                </a:stretch>
              </a:blipFill>
              <a:ln w="38100">
                <a:noFill/>
              </a:ln>
            </p:spPr>
            <p:txBody>
              <a:bodyPr/>
              <a:lstStyle/>
              <a:p>
                <a:r>
                  <a:rPr lang="es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Left Brace 8">
            <a:extLst>
              <a:ext uri="{FF2B5EF4-FFF2-40B4-BE49-F238E27FC236}">
                <a16:creationId xmlns:a16="http://schemas.microsoft.com/office/drawing/2014/main" id="{E71CD741-A494-D64A-8E34-7A0F5DE3137C}"/>
              </a:ext>
            </a:extLst>
          </p:cNvPr>
          <p:cNvSpPr/>
          <p:nvPr/>
        </p:nvSpPr>
        <p:spPr>
          <a:xfrm rot="5400000">
            <a:off x="4482729" y="-1866119"/>
            <a:ext cx="436604" cy="8294268"/>
          </a:xfrm>
          <a:prstGeom prst="leftBrace">
            <a:avLst>
              <a:gd name="adj1" fmla="val 8333"/>
              <a:gd name="adj2" fmla="val 62625"/>
            </a:avLst>
          </a:prstGeom>
          <a:ln>
            <a:solidFill>
              <a:srgbClr val="374C8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A832B907-D466-BD43-8F5F-8F23C537F8A3}"/>
                  </a:ext>
                </a:extLst>
              </p:cNvPr>
              <p:cNvSpPr/>
              <p:nvPr/>
            </p:nvSpPr>
            <p:spPr>
              <a:xfrm>
                <a:off x="2692146" y="2582712"/>
                <a:ext cx="1384061" cy="571500"/>
              </a:xfrm>
              <a:prstGeom prst="rect">
                <a:avLst/>
              </a:prstGeom>
              <a:solidFill>
                <a:srgbClr val="374C81"/>
              </a:solidFill>
              <a:ln>
                <a:solidFill>
                  <a:srgbClr val="374C8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Layer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A832B907-D466-BD43-8F5F-8F23C537F8A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2146" y="2582712"/>
                <a:ext cx="1384061" cy="57150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rgbClr val="374C8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ight Arrow 11">
            <a:extLst>
              <a:ext uri="{FF2B5EF4-FFF2-40B4-BE49-F238E27FC236}">
                <a16:creationId xmlns:a16="http://schemas.microsoft.com/office/drawing/2014/main" id="{F65BD17F-1B9C-3349-8920-5E875ED6E017}"/>
              </a:ext>
            </a:extLst>
          </p:cNvPr>
          <p:cNvSpPr/>
          <p:nvPr/>
        </p:nvSpPr>
        <p:spPr>
          <a:xfrm>
            <a:off x="2105735" y="2723141"/>
            <a:ext cx="510209" cy="285750"/>
          </a:xfrm>
          <a:prstGeom prst="rightArrow">
            <a:avLst/>
          </a:prstGeom>
          <a:solidFill>
            <a:srgbClr val="374C8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EDDCCF7-DB9F-7640-9F0B-90D65749123F}"/>
              </a:ext>
            </a:extLst>
          </p:cNvPr>
          <p:cNvSpPr txBox="1"/>
          <p:nvPr/>
        </p:nvSpPr>
        <p:spPr>
          <a:xfrm>
            <a:off x="1599236" y="2461643"/>
            <a:ext cx="4683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…</a:t>
            </a:r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7295C20A-DD17-524A-8D2C-58780DE5E689}"/>
              </a:ext>
            </a:extLst>
          </p:cNvPr>
          <p:cNvSpPr/>
          <p:nvPr/>
        </p:nvSpPr>
        <p:spPr>
          <a:xfrm>
            <a:off x="4185991" y="2723900"/>
            <a:ext cx="510209" cy="285750"/>
          </a:xfrm>
          <a:prstGeom prst="rightArrow">
            <a:avLst/>
          </a:prstGeom>
          <a:solidFill>
            <a:srgbClr val="374C8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AF6911E-DD13-844F-AF59-F1A0CF02BEE8}"/>
              </a:ext>
            </a:extLst>
          </p:cNvPr>
          <p:cNvSpPr/>
          <p:nvPr/>
        </p:nvSpPr>
        <p:spPr>
          <a:xfrm>
            <a:off x="4805984" y="2586504"/>
            <a:ext cx="1384061" cy="571500"/>
          </a:xfrm>
          <a:prstGeom prst="rect">
            <a:avLst/>
          </a:prstGeom>
          <a:solidFill>
            <a:srgbClr val="374C81"/>
          </a:solidFill>
          <a:ln>
            <a:solidFill>
              <a:srgbClr val="374C8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OptNet Layer</a:t>
            </a:r>
          </a:p>
        </p:txBody>
      </p:sp>
      <p:sp>
        <p:nvSpPr>
          <p:cNvPr id="16" name="Right Arrow 15">
            <a:extLst>
              <a:ext uri="{FF2B5EF4-FFF2-40B4-BE49-F238E27FC236}">
                <a16:creationId xmlns:a16="http://schemas.microsoft.com/office/drawing/2014/main" id="{70727BA6-4AE5-4B48-B53F-B9CC76F665EA}"/>
              </a:ext>
            </a:extLst>
          </p:cNvPr>
          <p:cNvSpPr/>
          <p:nvPr/>
        </p:nvSpPr>
        <p:spPr>
          <a:xfrm>
            <a:off x="6299829" y="2723141"/>
            <a:ext cx="510209" cy="285750"/>
          </a:xfrm>
          <a:prstGeom prst="rightArrow">
            <a:avLst/>
          </a:prstGeom>
          <a:solidFill>
            <a:srgbClr val="374C8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4911E84-1E96-AF41-A0B8-1BBB709DDC84}"/>
              </a:ext>
            </a:extLst>
          </p:cNvPr>
          <p:cNvSpPr txBox="1"/>
          <p:nvPr/>
        </p:nvSpPr>
        <p:spPr>
          <a:xfrm>
            <a:off x="6861471" y="2471094"/>
            <a:ext cx="4683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…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4C17C471-1025-4248-B527-77D7EF7871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7261"/>
            <a:ext cx="8229600" cy="1143000"/>
          </a:xfrm>
        </p:spPr>
        <p:txBody>
          <a:bodyPr/>
          <a:lstStyle/>
          <a:p>
            <a:r>
              <a:rPr lang="en-US" dirty="0"/>
              <a:t>The OptNet Layer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9B08207-9690-A445-B170-5E43FF70289B}"/>
              </a:ext>
            </a:extLst>
          </p:cNvPr>
          <p:cNvSpPr/>
          <p:nvPr/>
        </p:nvSpPr>
        <p:spPr>
          <a:xfrm>
            <a:off x="907205" y="1342159"/>
            <a:ext cx="1384061" cy="5715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374C8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 lot of data</a:t>
            </a:r>
          </a:p>
        </p:txBody>
      </p:sp>
      <p:sp>
        <p:nvSpPr>
          <p:cNvPr id="24" name="Right Arrow 23">
            <a:extLst>
              <a:ext uri="{FF2B5EF4-FFF2-40B4-BE49-F238E27FC236}">
                <a16:creationId xmlns:a16="http://schemas.microsoft.com/office/drawing/2014/main" id="{3CA81B55-3D9A-6845-AD78-B5CAEC53C128}"/>
              </a:ext>
            </a:extLst>
          </p:cNvPr>
          <p:cNvSpPr/>
          <p:nvPr/>
        </p:nvSpPr>
        <p:spPr>
          <a:xfrm>
            <a:off x="2367466" y="1485034"/>
            <a:ext cx="510209" cy="285750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374C8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55DBA5A-01B7-1B44-9A2D-B7B813183BF5}"/>
              </a:ext>
            </a:extLst>
          </p:cNvPr>
          <p:cNvSpPr/>
          <p:nvPr/>
        </p:nvSpPr>
        <p:spPr>
          <a:xfrm>
            <a:off x="2953875" y="1342159"/>
            <a:ext cx="1384061" cy="571500"/>
          </a:xfrm>
          <a:prstGeom prst="rect">
            <a:avLst/>
          </a:prstGeom>
          <a:solidFill>
            <a:srgbClr val="374C81"/>
          </a:solidFill>
          <a:ln>
            <a:solidFill>
              <a:srgbClr val="374C8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Model</a:t>
            </a:r>
          </a:p>
        </p:txBody>
      </p:sp>
      <p:sp>
        <p:nvSpPr>
          <p:cNvPr id="26" name="Right Arrow 25">
            <a:extLst>
              <a:ext uri="{FF2B5EF4-FFF2-40B4-BE49-F238E27FC236}">
                <a16:creationId xmlns:a16="http://schemas.microsoft.com/office/drawing/2014/main" id="{C2F06D11-A735-6B4A-845C-360CBAD7C64F}"/>
              </a:ext>
            </a:extLst>
          </p:cNvPr>
          <p:cNvSpPr/>
          <p:nvPr/>
        </p:nvSpPr>
        <p:spPr>
          <a:xfrm>
            <a:off x="4414136" y="1485034"/>
            <a:ext cx="510209" cy="285750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374C8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9BBF113-05C3-7F4C-A956-86B1FCBF91A7}"/>
              </a:ext>
            </a:extLst>
          </p:cNvPr>
          <p:cNvSpPr/>
          <p:nvPr/>
        </p:nvSpPr>
        <p:spPr>
          <a:xfrm>
            <a:off x="5000545" y="1342159"/>
            <a:ext cx="1384061" cy="5715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374C8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Predictions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EC80B82C-8F4A-784C-876F-F4AAEAAC214B}"/>
                  </a:ext>
                </a:extLst>
              </p:cNvPr>
              <p:cNvSpPr txBox="1"/>
              <p:nvPr/>
            </p:nvSpPr>
            <p:spPr>
              <a:xfrm>
                <a:off x="3895696" y="5404374"/>
                <a:ext cx="3294530" cy="646331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b="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Helvetica Neue" charset="0"/>
                    <a:ea typeface="Helvetica Neue" charset="0"/>
                    <a:cs typeface="Helvetica Neue" charset="0"/>
                  </a:rPr>
                  <a:t>The matrix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charset="0"/>
                        <a:ea typeface="Helvetica Neue" charset="0"/>
                        <a:cs typeface="Helvetica Neue" charset="0"/>
                      </a:rPr>
                      <m:t>𝑄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ea typeface="Helvetica Neue" charset="0"/>
                            <a:cs typeface="Helvetica Neue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  <a:ea typeface="Helvetica Neue" charset="0"/>
                                <a:cs typeface="Helvetica Neue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  <a:ea typeface="Helvetica Neue" charset="0"/>
                                <a:cs typeface="Helvetica Neue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  <a:ea typeface="Helvetica Neue" charset="0"/>
                                <a:cs typeface="Helvetica Neue" charset="0"/>
                              </a:rPr>
                              <m:t>𝑖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Helvetica Neue" charset="0"/>
                    <a:ea typeface="Helvetica Neue" charset="0"/>
                    <a:cs typeface="Helvetica Neue" charset="0"/>
                  </a:rPr>
                  <a:t> depends on the previous layer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ea typeface="Helvetica Neue" charset="0"/>
                            <a:cs typeface="Helvetica Neue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ea typeface="Helvetica Neue" charset="0"/>
                            <a:cs typeface="Helvetica Neue" charset="0"/>
                          </a:rPr>
                          <m:t>𝑧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ea typeface="Helvetica Neue" charset="0"/>
                            <a:cs typeface="Helvetica Neue" charset="0"/>
                          </a:rPr>
                          <m:t>𝑖</m:t>
                        </m:r>
                      </m:sub>
                    </m:sSub>
                  </m:oMath>
                </a14:m>
                <a:endPara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EC80B82C-8F4A-784C-876F-F4AAEAAC21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95696" y="5404374"/>
                <a:ext cx="3294530" cy="646331"/>
              </a:xfrm>
              <a:prstGeom prst="rect">
                <a:avLst/>
              </a:prstGeom>
              <a:blipFill>
                <a:blip r:embed="rId5"/>
                <a:stretch>
                  <a:fillRect l="-1538" t="-3922" b="-137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Rectangle 29">
            <a:extLst>
              <a:ext uri="{FF2B5EF4-FFF2-40B4-BE49-F238E27FC236}">
                <a16:creationId xmlns:a16="http://schemas.microsoft.com/office/drawing/2014/main" id="{8148A9F0-8010-7A42-9921-8BCB362E9F25}"/>
              </a:ext>
            </a:extLst>
          </p:cNvPr>
          <p:cNvSpPr/>
          <p:nvPr/>
        </p:nvSpPr>
        <p:spPr>
          <a:xfrm>
            <a:off x="5817562" y="3527163"/>
            <a:ext cx="560378" cy="349755"/>
          </a:xfrm>
          <a:prstGeom prst="rect">
            <a:avLst/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  <a:alpha val="27000"/>
                </a:schemeClr>
              </a:gs>
              <a:gs pos="99000">
                <a:schemeClr val="accent1">
                  <a:tint val="50000"/>
                  <a:shade val="100000"/>
                  <a:satMod val="350000"/>
                  <a:alpha val="20000"/>
                </a:schemeClr>
              </a:gs>
            </a:gsLst>
          </a:gradFill>
          <a:ln>
            <a:solidFill>
              <a:schemeClr val="accent1">
                <a:shade val="95000"/>
                <a:satMod val="10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ight Arrow 18">
            <a:extLst>
              <a:ext uri="{FF2B5EF4-FFF2-40B4-BE49-F238E27FC236}">
                <a16:creationId xmlns:a16="http://schemas.microsoft.com/office/drawing/2014/main" id="{8B8DB402-59B0-A14E-9575-E09F147F0116}"/>
              </a:ext>
            </a:extLst>
          </p:cNvPr>
          <p:cNvSpPr/>
          <p:nvPr/>
        </p:nvSpPr>
        <p:spPr>
          <a:xfrm>
            <a:off x="6460806" y="1488124"/>
            <a:ext cx="510209" cy="285750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374C8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5952FEC-2ED5-CF48-88F9-2A0B3ACE9EA9}"/>
              </a:ext>
            </a:extLst>
          </p:cNvPr>
          <p:cNvSpPr/>
          <p:nvPr/>
        </p:nvSpPr>
        <p:spPr>
          <a:xfrm>
            <a:off x="7047215" y="1345249"/>
            <a:ext cx="1384061" cy="5715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374C8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Loss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6C7B8CE-23EE-884C-9CA3-90A6CC574BD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s-US"/>
              <a:t>Brandon Amos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1526CB-685D-2F45-AD55-DA3A52B579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Optimization-Based Modeling for Machine Learning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8312F6-F7C6-5E40-9E55-9714231C2D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t>14</a:t>
            </a:fld>
            <a:endParaRPr lang="en-US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85A56FBE-E164-4C4A-A8BB-CE105C877791}"/>
              </a:ext>
            </a:extLst>
          </p:cNvPr>
          <p:cNvSpPr/>
          <p:nvPr/>
        </p:nvSpPr>
        <p:spPr>
          <a:xfrm>
            <a:off x="3337560" y="3383280"/>
            <a:ext cx="4526280" cy="1965960"/>
          </a:xfrm>
          <a:prstGeom prst="roundRect">
            <a:avLst/>
          </a:prstGeom>
          <a:noFill/>
          <a:ln w="38100">
            <a:solidFill>
              <a:srgbClr val="374C8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E19EBF1-F669-9644-90B6-4C2456D5FE8A}"/>
              </a:ext>
            </a:extLst>
          </p:cNvPr>
          <p:cNvCxnSpPr>
            <a:cxnSpLocks/>
          </p:cNvCxnSpPr>
          <p:nvPr/>
        </p:nvCxnSpPr>
        <p:spPr>
          <a:xfrm flipV="1">
            <a:off x="3355848" y="4846320"/>
            <a:ext cx="4507992" cy="18288"/>
          </a:xfrm>
          <a:prstGeom prst="line">
            <a:avLst/>
          </a:prstGeom>
          <a:ln w="38100">
            <a:solidFill>
              <a:srgbClr val="374C8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98540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Differentiating a quadratic </a:t>
            </a:r>
            <a:r>
              <a:rPr lang="en-US" dirty="0" err="1"/>
              <a:t>argmin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296366"/>
                <a:ext cx="8229600" cy="4829798"/>
              </a:xfrm>
            </p:spPr>
            <p:txBody>
              <a:bodyPr/>
              <a:lstStyle/>
              <a:p>
                <a:r>
                  <a:rPr lang="en-US" dirty="0"/>
                  <a:t>Consider the optimization problem:</a:t>
                </a:r>
                <a:br>
                  <a:rPr lang="en-US" dirty="0"/>
                </a:br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p>
                          <m:r>
                            <a:rPr lang="en-US">
                              <a:latin typeface="Cambria Math" panose="02040503050406030204" pitchFamily="18" charset="0"/>
                            </a:rPr>
                            <m:t>⋆</m:t>
                          </m:r>
                        </m:sup>
                      </m:sSup>
                      <m:r>
                        <a:rPr lang="en-US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</a:rPr>
                                <m:t>argmin</m:t>
                              </m:r>
                            </m:e>
                            <m:li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lim>
                          </m:limLow>
                        </m:fName>
                        <m:e>
                          <m:f>
                            <m:f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𝑄𝑧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func>
                    </m:oMath>
                    <m:oMath xmlns:m="http://schemas.openxmlformats.org/officeDocument/2006/math">
                      <m:r>
                        <a:rPr lang="en-US" smtClean="0">
                          <a:latin typeface="Cambria Math" panose="02040503050406030204" pitchFamily="18" charset="0"/>
                        </a:rPr>
                        <m:t>     </m:t>
                      </m:r>
                      <m:r>
                        <m:rPr>
                          <m:nor/>
                        </m:rPr>
                        <a:rPr lang="en-US" smtClean="0"/>
                        <m:t>subject</m:t>
                      </m:r>
                      <m:r>
                        <m:rPr>
                          <m:nor/>
                        </m:rPr>
                        <a:rPr lang="en-US" smtClean="0"/>
                        <m:t> </m:t>
                      </m:r>
                      <m:r>
                        <m:rPr>
                          <m:nor/>
                        </m:rPr>
                        <a:rPr lang="en-US" smtClean="0"/>
                        <m:t>to</m:t>
                      </m:r>
                      <m:r>
                        <m:rPr>
                          <m:nor/>
                        </m:rPr>
                        <a:rPr lang="en-US" smtClean="0"/>
                        <m:t> 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𝐴𝑧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𝐺𝑧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≤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h</m:t>
                      </m:r>
                    </m:oMath>
                  </m:oMathPara>
                </a14:m>
                <a:endParaRPr lang="en-US" dirty="0"/>
              </a:p>
              <a:p>
                <a:r>
                  <a:rPr lang="en-US" dirty="0"/>
                  <a:t>From convex optimization theory, the </a:t>
                </a:r>
                <a:r>
                  <a:rPr lang="en-US" b="1" dirty="0"/>
                  <a:t>Karush-Kuhn-Tucker conditions </a:t>
                </a:r>
                <a:r>
                  <a:rPr lang="en-US" dirty="0"/>
                  <a:t>provide necessary and sufficient equations for optimality.</a:t>
                </a:r>
                <a:br>
                  <a:rPr lang="en-US" dirty="0"/>
                </a:br>
                <a:endParaRPr lang="en-US" dirty="0"/>
              </a:p>
              <a:p>
                <a:endParaRPr lang="en-US" dirty="0"/>
              </a:p>
              <a:p>
                <a:br>
                  <a:rPr lang="en-US" dirty="0"/>
                </a:br>
                <a:r>
                  <a:rPr lang="en-US" dirty="0"/>
                  <a:t>To obtain </a:t>
                </a:r>
                <a14:m>
                  <m:oMath xmlns:m="http://schemas.openxmlformats.org/officeDocument/2006/math">
                    <m:r>
                      <a:rPr lang="en-US" smtClean="0">
                        <a:latin typeface="Cambria Math" panose="02040503050406030204" pitchFamily="18" charset="0"/>
                      </a:rPr>
                      <m:t>𝜕</m:t>
                    </m:r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p>
                        <m:r>
                          <a:rPr lang="en-US" smtClean="0">
                            <a:latin typeface="Cambria Math" panose="02040503050406030204" pitchFamily="18" charset="0"/>
                          </a:rPr>
                          <m:t>⋆</m:t>
                        </m:r>
                      </m:sup>
                    </m:sSup>
                    <m:r>
                      <a:rPr lang="en-US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mtClean="0">
                        <a:latin typeface="Cambria Math" panose="02040503050406030204" pitchFamily="18" charset="0"/>
                      </a:rPr>
                      <m:t>𝜕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US" dirty="0"/>
                  <a:t> </a:t>
                </a:r>
                <a:r>
                  <a:rPr lang="en-US" b="1" dirty="0"/>
                  <a:t>implicitly differentiate the KKT conditions</a:t>
                </a:r>
                <a:r>
                  <a:rPr lang="en-US" dirty="0"/>
                  <a:t>.</a:t>
                </a:r>
                <a:br>
                  <a:rPr lang="en-US" dirty="0"/>
                </a:br>
                <a:r>
                  <a:rPr lang="en-US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This also works for any convex optimization problem (not just QPs)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296366"/>
                <a:ext cx="8229600" cy="4829798"/>
              </a:xfrm>
              <a:blipFill>
                <a:blip r:embed="rId3"/>
                <a:stretch>
                  <a:fillRect l="-772" t="-525" b="-21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Differentiable Optimization-Based Inference for Machine Learning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B3079132-5511-6B4D-8AC9-605905BDB9B5}"/>
              </a:ext>
            </a:extLst>
          </p:cNvPr>
          <p:cNvSpPr txBox="1">
            <a:spLocks/>
          </p:cNvSpPr>
          <p:nvPr/>
        </p:nvSpPr>
        <p:spPr>
          <a:xfrm>
            <a:off x="935547" y="4178481"/>
            <a:ext cx="3186896" cy="99060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l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stationarity</a:t>
            </a:r>
            <a:b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primal feasibility</a:t>
            </a:r>
            <a:b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complementary slackness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9D901182-A154-0745-AAEA-E78F1C33379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584220" y="4120607"/>
                <a:ext cx="4163102" cy="115647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l" defTabSz="457200" rtl="0" eaLnBrk="1" latinLnBrk="0" hangingPunct="1">
                  <a:spcBef>
                    <a:spcPts val="2800"/>
                  </a:spcBef>
                  <a:buFontTx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1pPr>
                <a:lvl2pPr marL="4572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Lucida Grande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3pPr>
                <a:lvl4pPr marL="1371600" indent="0" algn="l" defTabSz="457200" rtl="0" eaLnBrk="1" latinLnBrk="0" hangingPunct="1">
                  <a:spcBef>
                    <a:spcPct val="20000"/>
                  </a:spcBef>
                  <a:buFont typeface="Wingdings" charset="2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4pPr>
                <a:lvl5pPr marL="18288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</a:rPr>
                        <m:t>𝑄</m:t>
                      </m:r>
                      <m:sSup>
                        <m:s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p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⋆</m:t>
                          </m:r>
                        </m:sup>
                      </m:sSup>
                      <m:r>
                        <a:rPr lang="en-US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i="1" smtClean="0">
                          <a:latin typeface="Cambria Math" panose="02040503050406030204" pitchFamily="18" charset="0"/>
                        </a:rPr>
                        <m:t>𝑞</m:t>
                      </m:r>
                      <m:r>
                        <a:rPr lang="en-US" i="1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p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sSup>
                        <m:s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𝜈</m:t>
                          </m:r>
                        </m:e>
                        <m:sup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⋆</m:t>
                          </m:r>
                        </m:sup>
                      </m:sSup>
                      <m:r>
                        <a:rPr lang="en-US" i="1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p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sSup>
                        <m:s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p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⋆</m:t>
                          </m:r>
                        </m:sup>
                      </m:sSup>
                      <m:r>
                        <a:rPr lang="en-US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</a:rPr>
                        <m:t>𝐴</m:t>
                      </m:r>
                      <m:sSup>
                        <m:s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p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⋆</m:t>
                          </m:r>
                        </m:sup>
                      </m:sSup>
                      <m:r>
                        <a:rPr lang="en-US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i="1" smtClean="0"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en-US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</a:rPr>
                        <m:t>𝐷</m:t>
                      </m:r>
                      <m:d>
                        <m:d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p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⋆</m:t>
                              </m:r>
                            </m:sup>
                          </m:sSup>
                        </m:e>
                      </m:d>
                      <m:d>
                        <m:d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  <m:sSup>
                            <m:sSup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p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⋆</m:t>
                              </m:r>
                            </m:sup>
                          </m:sSup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</m:d>
                      <m:r>
                        <a:rPr lang="en-US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9D901182-A154-0745-AAEA-E78F1C3337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4220" y="4120607"/>
                <a:ext cx="4163102" cy="115647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881885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F0B3C6-D227-5F45-9EB3-15016EFD5F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Implicitly differentiating the KKT conditions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47A252E-7899-C342-904A-E089619B4E9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200" y="1200727"/>
                <a:ext cx="8229600" cy="4925437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Implicitly differentiate them (using differentials here):</a:t>
                </a:r>
                <a:br>
                  <a:rPr lang="en-US" dirty="0"/>
                </a:br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b="0" i="0" smtClean="0">
                          <a:solidFill>
                            <a:srgbClr val="98202C"/>
                          </a:solidFill>
                          <a:latin typeface="Cambria Math" panose="02040503050406030204" pitchFamily="18" charset="0"/>
                        </a:rPr>
                        <m:t>d</m:t>
                      </m:r>
                      <m:r>
                        <a:rPr lang="en-US" b="0" i="1" smtClean="0">
                          <a:solidFill>
                            <a:srgbClr val="98202C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𝑞</m:t>
                      </m:r>
                      <m:r>
                        <m:rPr>
                          <m:nor/>
                        </m:rPr>
                        <a:rPr lang="en-US" b="0" i="0" smtClean="0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d</m:t>
                      </m:r>
                      <m:r>
                        <a:rPr lang="en-US" b="0" i="1" smtClean="0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nor/>
                        </m:rPr>
                        <a:rPr lang="en-US" b="0" i="0" smtClean="0">
                          <a:solidFill>
                            <a:srgbClr val="98202C"/>
                          </a:solidFill>
                          <a:latin typeface="Cambria Math" panose="02040503050406030204" pitchFamily="18" charset="0"/>
                        </a:rPr>
                        <m:t>d</m:t>
                      </m:r>
                      <m:r>
                        <a:rPr lang="en-US" b="0" i="1" smtClean="0">
                          <a:solidFill>
                            <a:srgbClr val="98202C"/>
                          </a:solidFill>
                          <a:latin typeface="Cambria Math" panose="02040503050406030204" pitchFamily="18" charset="0"/>
                        </a:rPr>
                        <m:t>𝑞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nor/>
                        </m:rPr>
                        <a:rPr lang="en-US" b="0" i="0" smtClean="0">
                          <a:solidFill>
                            <a:srgbClr val="98202C"/>
                          </a:solidFill>
                          <a:latin typeface="Cambria Math" panose="02040503050406030204" pitchFamily="18" charset="0"/>
                        </a:rPr>
                        <m:t>d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rgbClr val="98202C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𝜈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m:rPr>
                          <m:nor/>
                        </m:rPr>
                        <a:rPr lang="en-US" b="0" i="0" smtClean="0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d</m:t>
                      </m:r>
                      <m:r>
                        <a:rPr lang="en-US" b="0" i="1" smtClean="0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𝜈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nor/>
                        </m:rPr>
                        <a:rPr lang="en-US" b="0" i="0" smtClean="0">
                          <a:solidFill>
                            <a:srgbClr val="98202C"/>
                          </a:solidFill>
                          <a:latin typeface="Cambria Math" panose="02040503050406030204" pitchFamily="18" charset="0"/>
                        </a:rPr>
                        <m:t>d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rgbClr val="98202C"/>
                              </a:solidFill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m:rPr>
                          <m:nor/>
                        </m:rPr>
                        <a:rPr lang="en-US" b="0" i="0" smtClean="0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d</m:t>
                      </m:r>
                      <m:r>
                        <a:rPr lang="en-US" b="0" i="1" smtClean="0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𝜆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  <m:oMath xmlns:m="http://schemas.openxmlformats.org/officeDocument/2006/math">
                      <m:r>
                        <m:rPr>
                          <m:nor/>
                        </m:rPr>
                        <a:rPr lang="en-US" b="0" i="0" smtClean="0">
                          <a:solidFill>
                            <a:srgbClr val="98202C"/>
                          </a:solidFill>
                          <a:latin typeface="Cambria Math" panose="02040503050406030204" pitchFamily="18" charset="0"/>
                        </a:rPr>
                        <m:t>d</m:t>
                      </m:r>
                      <m:r>
                        <a:rPr lang="en-US" b="0" i="1" smtClean="0">
                          <a:solidFill>
                            <a:srgbClr val="98202C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m:rPr>
                          <m:nor/>
                        </m:rPr>
                        <a:rPr lang="en-US" b="0" i="0" smtClean="0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d</m:t>
                      </m:r>
                      <m:r>
                        <a:rPr lang="en-US" b="0" i="1" smtClean="0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m:rPr>
                          <m:nor/>
                        </m:rPr>
                        <a:rPr lang="en-US" b="0" i="0" smtClean="0">
                          <a:solidFill>
                            <a:srgbClr val="98202C"/>
                          </a:solidFill>
                          <a:latin typeface="Cambria Math" panose="02040503050406030204" pitchFamily="18" charset="0"/>
                        </a:rPr>
                        <m:t>d</m:t>
                      </m:r>
                      <m:r>
                        <a:rPr lang="en-US" b="0" i="1" smtClean="0">
                          <a:solidFill>
                            <a:srgbClr val="98202C"/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𝐷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</m:d>
                      <m:r>
                        <m:rPr>
                          <m:nor/>
                        </m:rPr>
                        <a:rPr lang="en-US" b="0" i="0" smtClean="0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d</m:t>
                      </m:r>
                      <m:r>
                        <a:rPr lang="en-US" b="0" i="1" smtClean="0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𝜆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𝐷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⋆</m:t>
                              </m:r>
                            </m:sup>
                          </m:sSup>
                        </m:e>
                      </m:d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nor/>
                            </m:rPr>
                            <a:rPr lang="en-US" b="0" i="0" smtClean="0">
                              <a:solidFill>
                                <a:srgbClr val="98202C"/>
                              </a:solidFill>
                              <a:latin typeface="Cambria Math" panose="02040503050406030204" pitchFamily="18" charset="0"/>
                            </a:rPr>
                            <m:t>d</m:t>
                          </m:r>
                          <m:r>
                            <a:rPr lang="en-US" b="0" i="1" smtClean="0">
                              <a:solidFill>
                                <a:srgbClr val="98202C"/>
                              </a:solidFill>
                              <a:latin typeface="Cambria Math" panose="02040503050406030204" pitchFamily="18" charset="0"/>
                            </a:rPr>
                            <m:t>𝐺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  <m:r>
                            <m:rPr>
                              <m:nor/>
                            </m:rPr>
                            <a:rPr lang="en-US" b="0" i="0" smtClean="0">
                              <a:solidFill>
                                <a:schemeClr val="accent3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d</m:t>
                          </m:r>
                          <m:r>
                            <a:rPr lang="en-US" b="0" i="1" smtClean="0">
                              <a:solidFill>
                                <a:schemeClr val="accent3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m:rPr>
                              <m:nor/>
                            </m:rPr>
                            <a:rPr lang="en-US" b="0" i="0" smtClean="0">
                              <a:solidFill>
                                <a:srgbClr val="98202C"/>
                              </a:solidFill>
                              <a:latin typeface="Cambria Math" panose="02040503050406030204" pitchFamily="18" charset="0"/>
                            </a:rPr>
                            <m:t>d</m:t>
                          </m:r>
                          <m:r>
                            <a:rPr lang="en-US" b="0" i="1" smtClean="0">
                              <a:solidFill>
                                <a:srgbClr val="98202C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b="0" dirty="0"/>
              </a:p>
              <a:p>
                <a:r>
                  <a:rPr lang="en-US" b="0" dirty="0"/>
                  <a:t>Fill in </a:t>
                </a:r>
                <a:r>
                  <a:rPr lang="en-US" b="0" dirty="0">
                    <a:solidFill>
                      <a:srgbClr val="98202C"/>
                    </a:solidFill>
                  </a:rPr>
                  <a:t>desired differentials</a:t>
                </a:r>
                <a:r>
                  <a:rPr lang="en-US" b="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, form a linear system, </a:t>
                </a:r>
                <a:r>
                  <a:rPr lang="en-US" b="0" dirty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rPr>
                  <a:t>solve for unknowns</a:t>
                </a:r>
              </a:p>
              <a:p>
                <a:r>
                  <a:rPr lang="en-US" dirty="0"/>
                  <a:t>If done naively, takes </a:t>
                </a:r>
                <a:r>
                  <a:rPr lang="en-US" b="1" dirty="0"/>
                  <a:t>many </a:t>
                </a:r>
                <a:r>
                  <a:rPr lang="en-US" dirty="0"/>
                  <a:t>linear system solves</a:t>
                </a:r>
                <a:br>
                  <a:rPr lang="en-US" dirty="0"/>
                </a:br>
                <a:r>
                  <a:rPr lang="en-US" dirty="0"/>
                  <a:t>If done correctly, just requires a single solve to compute </a:t>
                </a:r>
                <a:r>
                  <a:rPr lang="en-US" b="1" dirty="0"/>
                  <a:t>all</a:t>
                </a:r>
                <a:r>
                  <a:rPr lang="en-US" dirty="0"/>
                  <a:t> gradients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47A252E-7899-C342-904A-E089619B4E9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200727"/>
                <a:ext cx="8229600" cy="4925437"/>
              </a:xfrm>
              <a:blipFill>
                <a:blip r:embed="rId2"/>
                <a:stretch>
                  <a:fillRect l="-772" t="-773"/>
                </a:stretch>
              </a:blipFill>
            </p:spPr>
            <p:txBody>
              <a:bodyPr/>
              <a:lstStyle/>
              <a:p>
                <a:r>
                  <a:rPr lang="es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54F576-4A04-124A-AA8D-A6D375ED577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s-US"/>
              <a:t>Brandon Amos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39ED20-CB1E-CB4D-9C81-E377BF46F8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Optimization-Based Modeling for Machine Learning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3B8131-08A9-8441-B518-27DE1F2E1C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5948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 Simple Application: Sudoku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s-US"/>
              <a:t>Brandon Amos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Optimization-Based Modeling for Machine Learning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t>17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0147" y="1417638"/>
            <a:ext cx="7423706" cy="3711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2640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/>
          <a:srcRect l="3233" b="85542"/>
          <a:stretch/>
        </p:blipFill>
        <p:spPr>
          <a:xfrm>
            <a:off x="290352" y="6035082"/>
            <a:ext cx="8853648" cy="45213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5011"/>
            <a:ext cx="8229600" cy="1143000"/>
          </a:xfrm>
        </p:spPr>
        <p:txBody>
          <a:bodyPr/>
          <a:lstStyle/>
          <a:p>
            <a:r>
              <a:rPr lang="en-US" dirty="0"/>
              <a:t>OptNet Learns Sudoku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55365" t="16585"/>
          <a:stretch/>
        </p:blipFill>
        <p:spPr>
          <a:xfrm>
            <a:off x="2469276" y="3198753"/>
            <a:ext cx="4083924" cy="260861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457200" y="1118385"/>
                <a:ext cx="7976864" cy="177997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2000" i="1">
                              <a:latin typeface="Cambria Math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i="1">
                                  <a:latin typeface="Cambria Math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2000" i="1">
                                  <a:latin typeface="Cambria Math" charset="0"/>
                                </a:rPr>
                                <m:t>⋆</m:t>
                              </m:r>
                            </m:sup>
                          </m:sSup>
                          <m:r>
                            <a:rPr lang="en-US" sz="2000" i="1">
                              <a:latin typeface="Cambria Math" charset="0"/>
                            </a:rPr>
                            <m:t>=</m:t>
                          </m:r>
                          <m:limLow>
                            <m:limLow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000">
                                  <a:latin typeface="Cambria Math" charset="0"/>
                                </a:rPr>
                                <m:t>argmin</m:t>
                              </m:r>
                            </m:e>
                            <m:lim>
                              <m:r>
                                <a:rPr lang="en-US" sz="2000" i="1">
                                  <a:latin typeface="Cambria Math" charset="0"/>
                                </a:rPr>
                                <m:t>𝑥</m:t>
                              </m:r>
                            </m:lim>
                          </m:limLow>
                        </m:fName>
                        <m:e>
                          <m:r>
                            <a:rPr lang="en-US" sz="2000" i="1">
                              <a:latin typeface="Cambria Math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2000">
                              <a:latin typeface="Cambria Math" charset="0"/>
                            </a:rPr>
                            <m:t>dist</m:t>
                          </m:r>
                          <m:r>
                            <a:rPr lang="en-US" sz="2000" i="1">
                              <a:latin typeface="Cambria Math" charset="0"/>
                            </a:rPr>
                            <m:t>(</m:t>
                          </m:r>
                          <m:r>
                            <a:rPr lang="en-US" sz="2000" i="1">
                              <a:latin typeface="Cambria Math" charset="0"/>
                            </a:rPr>
                            <m:t>𝑥</m:t>
                          </m:r>
                          <m:r>
                            <a:rPr lang="en-US" sz="2000" i="1">
                              <a:latin typeface="Cambria Math" charset="0"/>
                            </a:rPr>
                            <m:t>, </m:t>
                          </m:r>
                          <m:r>
                            <a:rPr lang="en-US" sz="2000" i="1">
                              <a:latin typeface="Cambria Math" charset="0"/>
                            </a:rPr>
                            <m:t>𝑝</m:t>
                          </m:r>
                          <m:r>
                            <a:rPr lang="en-US" sz="2000" i="1">
                              <a:latin typeface="Cambria Math" charset="0"/>
                            </a:rPr>
                            <m:t>)</m:t>
                          </m:r>
                        </m:e>
                      </m:func>
                    </m:oMath>
                    <m:oMath xmlns:m="http://schemas.openxmlformats.org/officeDocument/2006/math">
                      <m:r>
                        <a:rPr lang="en-US" sz="2000">
                          <a:latin typeface="Cambria Math" charset="0"/>
                        </a:rPr>
                        <m:t>       </m:t>
                      </m:r>
                      <m:r>
                        <m:rPr>
                          <m:nor/>
                        </m:rPr>
                        <a:rPr lang="en-US" sz="2000">
                          <a:latin typeface="Cambria Math" charset="0"/>
                        </a:rPr>
                        <m:t>subject</m:t>
                      </m:r>
                      <m:r>
                        <m:rPr>
                          <m:nor/>
                        </m:rPr>
                        <a:rPr lang="en-US" sz="2000">
                          <a:latin typeface="Cambria Math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000">
                          <a:latin typeface="Cambria Math" charset="0"/>
                        </a:rPr>
                        <m:t>to</m:t>
                      </m:r>
                      <m:r>
                        <m:rPr>
                          <m:nor/>
                        </m:rPr>
                        <a:rPr lang="en-US" sz="2000">
                          <a:latin typeface="Cambria Math" charset="0"/>
                        </a:rPr>
                        <m:t>  </m:t>
                      </m:r>
                      <m:r>
                        <a:rPr lang="en-US" sz="2000" i="1">
                          <a:latin typeface="Cambria Math" charset="0"/>
                        </a:rPr>
                        <m:t>𝐴𝑥</m:t>
                      </m:r>
                      <m:r>
                        <a:rPr lang="en-US" sz="2000" i="1">
                          <a:latin typeface="Cambria Math" charset="0"/>
                        </a:rPr>
                        <m:t>=</m:t>
                      </m:r>
                      <m:r>
                        <a:rPr lang="en-US" sz="2000" i="1">
                          <a:latin typeface="Cambria Math" charset="0"/>
                        </a:rPr>
                        <m:t>𝑏</m:t>
                      </m:r>
                    </m:oMath>
                  </m:oMathPara>
                </a14:m>
                <a:endParaRPr 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Helvetica Neue Light" charset="0"/>
                  <a:ea typeface="Helvetica Neue Light" charset="0"/>
                  <a:cs typeface="Helvetica Neue Light" charset="0"/>
                </a:endParaRPr>
              </a:p>
              <a:p>
                <a:endParaRPr 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Helvetica Neue Light" charset="0"/>
                  <a:ea typeface="Helvetica Neue Light" charset="0"/>
                  <a:cs typeface="Helvetica Neue Light" charset="0"/>
                </a:endParaRPr>
              </a:p>
              <a:p>
                <a:r>
                  <a:rPr lang="en-US" sz="2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Helvetica Neue Light" charset="0"/>
                    <a:ea typeface="Helvetica Neue Light" charset="0"/>
                    <a:cs typeface="Helvetica Neue Light" charset="0"/>
                  </a:rPr>
                  <a:t>The OptNet layer exactly learns the mini-Sudoku constraints from data!</a:t>
                </a:r>
              </a:p>
              <a:p>
                <a:r>
                  <a:rPr lang="en-US" sz="20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Helvetica Neue Light" charset="0"/>
                    <a:ea typeface="Helvetica Neue Light" charset="0"/>
                    <a:cs typeface="Helvetica Neue Light" charset="0"/>
                  </a:rPr>
                  <a:t>Baseline: </a:t>
                </a:r>
                <a:r>
                  <a:rPr lang="en-US" sz="2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Helvetica Neue Light" charset="0"/>
                    <a:ea typeface="Helvetica Neue Light" charset="0"/>
                    <a:cs typeface="Helvetica Neue Light" charset="0"/>
                  </a:rPr>
                  <a:t>A deep convolutional feed-forward network</a:t>
                </a: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1118385"/>
                <a:ext cx="7976864" cy="1779974"/>
              </a:xfrm>
              <a:prstGeom prst="rect">
                <a:avLst/>
              </a:prstGeom>
              <a:blipFill>
                <a:blip r:embed="rId4"/>
                <a:stretch>
                  <a:fillRect l="-796" b="-42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 rot="16200000">
            <a:off x="1131410" y="4156163"/>
            <a:ext cx="23679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Helvetica Neue Light" charset="0"/>
                <a:ea typeface="Helvetica Neue Light" charset="0"/>
                <a:cs typeface="Helvetica Neue Light" charset="0"/>
              </a:rPr>
              <a:t>% Incorrectly Solved Boards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68CF10C-1709-9C43-BCB8-65C66D0A661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s-US"/>
              <a:t>Brandon Amos</a:t>
            </a:r>
            <a:endParaRPr lang="en-U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E005DE9-C3B3-CA4C-89BA-6C5CDD0932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Optimization-Based Modeling for Machine Learning</a:t>
            </a:r>
            <a:endParaRPr lang="en-US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284FB32-C6CF-194F-87C8-33BCA33059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2196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4FA741-5516-7344-AD22-EBBA5682B2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997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Overview for the remainder of this talk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174787-15DB-974E-8918-9D893D14681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s-US"/>
              <a:t>Brandon Amos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D39A0C-794F-F44E-A80B-FDA09500E6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Optimization-Based Modeling for Machine Learning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76DFBC-739D-A348-B980-0698EAB08A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t>19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61104D0-9EBD-9A4D-9FD8-A656BA4643D9}"/>
              </a:ext>
            </a:extLst>
          </p:cNvPr>
          <p:cNvSpPr/>
          <p:nvPr/>
        </p:nvSpPr>
        <p:spPr>
          <a:xfrm>
            <a:off x="2581461" y="1816712"/>
            <a:ext cx="4124135" cy="62886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54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OptNet: Differentiable Optimization as a Layer in Neural Networks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DCEAA0C-85E9-B547-8D68-CE9AF55F75CC}"/>
              </a:ext>
            </a:extLst>
          </p:cNvPr>
          <p:cNvSpPr/>
          <p:nvPr/>
        </p:nvSpPr>
        <p:spPr>
          <a:xfrm>
            <a:off x="3098389" y="5155206"/>
            <a:ext cx="3090278" cy="62442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54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Differentiable </a:t>
            </a:r>
            <a:r>
              <a:rPr lang="en-US" dirty="0" err="1"/>
              <a:t>cvxpy</a:t>
            </a:r>
            <a:r>
              <a:rPr lang="en-US" dirty="0"/>
              <a:t> Layers</a:t>
            </a:r>
          </a:p>
        </p:txBody>
      </p:sp>
      <p:sp>
        <p:nvSpPr>
          <p:cNvPr id="11" name="Down Arrow 10">
            <a:extLst>
              <a:ext uri="{FF2B5EF4-FFF2-40B4-BE49-F238E27FC236}">
                <a16:creationId xmlns:a16="http://schemas.microsoft.com/office/drawing/2014/main" id="{64697A6A-9547-F546-A3AF-7806CAB0FA38}"/>
              </a:ext>
            </a:extLst>
          </p:cNvPr>
          <p:cNvSpPr/>
          <p:nvPr/>
        </p:nvSpPr>
        <p:spPr>
          <a:xfrm>
            <a:off x="3216514" y="2438135"/>
            <a:ext cx="666441" cy="848842"/>
          </a:xfrm>
          <a:prstGeom prst="downArrow">
            <a:avLst/>
          </a:prstGeom>
          <a:solidFill>
            <a:schemeClr val="accent1">
              <a:lumMod val="60000"/>
              <a:lumOff val="40000"/>
            </a:schemeClr>
          </a:solidFill>
          <a:ln w="254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7">
            <a:extLst>
              <a:ext uri="{FF2B5EF4-FFF2-40B4-BE49-F238E27FC236}">
                <a16:creationId xmlns:a16="http://schemas.microsoft.com/office/drawing/2014/main" id="{5F69007A-F4C7-4942-95D0-3DB78A430791}"/>
              </a:ext>
            </a:extLst>
          </p:cNvPr>
          <p:cNvSpPr/>
          <p:nvPr/>
        </p:nvSpPr>
        <p:spPr>
          <a:xfrm>
            <a:off x="2440601" y="3317404"/>
            <a:ext cx="2150533" cy="624428"/>
          </a:xfrm>
          <a:prstGeom prst="rect">
            <a:avLst/>
          </a:prstGeom>
          <a:solidFill>
            <a:srgbClr val="374C81"/>
          </a:solidFill>
          <a:ln w="254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Differentiable MPC</a:t>
            </a:r>
          </a:p>
        </p:txBody>
      </p:sp>
      <p:sp>
        <p:nvSpPr>
          <p:cNvPr id="14" name="Rectangle 7">
            <a:extLst>
              <a:ext uri="{FF2B5EF4-FFF2-40B4-BE49-F238E27FC236}">
                <a16:creationId xmlns:a16="http://schemas.microsoft.com/office/drawing/2014/main" id="{76FA3847-E231-084D-81CA-4C1C114528C2}"/>
              </a:ext>
            </a:extLst>
          </p:cNvPr>
          <p:cNvSpPr/>
          <p:nvPr/>
        </p:nvSpPr>
        <p:spPr>
          <a:xfrm>
            <a:off x="4712133" y="3328474"/>
            <a:ext cx="1993463" cy="62442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54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Extensions</a:t>
            </a:r>
          </a:p>
        </p:txBody>
      </p:sp>
      <p:sp>
        <p:nvSpPr>
          <p:cNvPr id="15" name="Down Arrow 10">
            <a:extLst>
              <a:ext uri="{FF2B5EF4-FFF2-40B4-BE49-F238E27FC236}">
                <a16:creationId xmlns:a16="http://schemas.microsoft.com/office/drawing/2014/main" id="{8540948C-18D2-E840-AD25-068D54EDD9DD}"/>
              </a:ext>
            </a:extLst>
          </p:cNvPr>
          <p:cNvSpPr/>
          <p:nvPr/>
        </p:nvSpPr>
        <p:spPr>
          <a:xfrm>
            <a:off x="5327402" y="2440893"/>
            <a:ext cx="666441" cy="846083"/>
          </a:xfrm>
          <a:prstGeom prst="downArrow">
            <a:avLst/>
          </a:prstGeom>
          <a:solidFill>
            <a:schemeClr val="accent1">
              <a:lumMod val="60000"/>
              <a:lumOff val="40000"/>
            </a:schemeClr>
          </a:solidFill>
          <a:ln w="254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ounded Rectangle 5">
            <a:extLst>
              <a:ext uri="{FF2B5EF4-FFF2-40B4-BE49-F238E27FC236}">
                <a16:creationId xmlns:a16="http://schemas.microsoft.com/office/drawing/2014/main" id="{55A1E69E-739D-3445-AE34-BE5594FE8E11}"/>
              </a:ext>
            </a:extLst>
          </p:cNvPr>
          <p:cNvSpPr/>
          <p:nvPr/>
        </p:nvSpPr>
        <p:spPr>
          <a:xfrm>
            <a:off x="2179315" y="1581710"/>
            <a:ext cx="4932683" cy="2691988"/>
          </a:xfrm>
          <a:prstGeom prst="roundRect">
            <a:avLst/>
          </a:prstGeom>
          <a:noFill/>
          <a:ln w="38100">
            <a:solidFill>
              <a:srgbClr val="374C8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Down Arrow 10">
            <a:extLst>
              <a:ext uri="{FF2B5EF4-FFF2-40B4-BE49-F238E27FC236}">
                <a16:creationId xmlns:a16="http://schemas.microsoft.com/office/drawing/2014/main" id="{CD6E6410-4C1F-8B42-A7E0-C53E53B5F95A}"/>
              </a:ext>
            </a:extLst>
          </p:cNvPr>
          <p:cNvSpPr/>
          <p:nvPr/>
        </p:nvSpPr>
        <p:spPr>
          <a:xfrm>
            <a:off x="4310307" y="4269215"/>
            <a:ext cx="666441" cy="846083"/>
          </a:xfrm>
          <a:prstGeom prst="downArrow">
            <a:avLst/>
          </a:prstGeom>
          <a:solidFill>
            <a:schemeClr val="accent1">
              <a:lumMod val="60000"/>
              <a:lumOff val="40000"/>
            </a:schemeClr>
          </a:solidFill>
          <a:ln w="254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9637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n 25">
            <a:extLst>
              <a:ext uri="{FF2B5EF4-FFF2-40B4-BE49-F238E27FC236}">
                <a16:creationId xmlns:a16="http://schemas.microsoft.com/office/drawing/2014/main" id="{4188FE14-28A9-CF4D-9987-BB454A5F7F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9118" y="3955168"/>
            <a:ext cx="1692644" cy="1049439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4A77EA81-6C65-BB4C-9F32-2AA7CED703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7" y="22848"/>
            <a:ext cx="5383880" cy="838545"/>
          </a:xfrm>
        </p:spPr>
        <p:txBody>
          <a:bodyPr>
            <a:normAutofit/>
          </a:bodyPr>
          <a:lstStyle/>
          <a:p>
            <a:pPr algn="l"/>
            <a:r>
              <a:rPr lang="es-US" dirty="0"/>
              <a:t>My Ph.D. Contributions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C1C0F49-68B0-1840-B112-DF5AB2D4E79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s-US"/>
              <a:t>Brandon Amos</a:t>
            </a:r>
            <a:endParaRPr lang="en-U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1565E72-EBA6-054D-9140-0AA99DD9F5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01636" y="6356349"/>
            <a:ext cx="4588850" cy="365125"/>
          </a:xfrm>
        </p:spPr>
        <p:txBody>
          <a:bodyPr/>
          <a:lstStyle/>
          <a:p>
            <a:r>
              <a:rPr lang="en-US"/>
              <a:t>Optimization-Based Modeling for Machine Learning</a:t>
            </a:r>
            <a:endParaRPr lang="en-U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4930F4B-035F-8148-A685-100B1DB4D8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t>2</a:t>
            </a:fld>
            <a:endParaRPr lang="en-US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FC647571-8BA8-4B40-91F0-C9F5BFBB1A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1063" y="801994"/>
            <a:ext cx="3810000" cy="2146300"/>
          </a:xfrm>
          <a:prstGeom prst="rect">
            <a:avLst/>
          </a:prstGeom>
        </p:spPr>
      </p:pic>
      <p:sp>
        <p:nvSpPr>
          <p:cNvPr id="22" name="Subtitle 2">
            <a:extLst>
              <a:ext uri="{FF2B5EF4-FFF2-40B4-BE49-F238E27FC236}">
                <a16:creationId xmlns:a16="http://schemas.microsoft.com/office/drawing/2014/main" id="{2D99D41F-DE06-5A4E-80A2-6D23A029365F}"/>
              </a:ext>
            </a:extLst>
          </p:cNvPr>
          <p:cNvSpPr txBox="1">
            <a:spLocks/>
          </p:cNvSpPr>
          <p:nvPr/>
        </p:nvSpPr>
        <p:spPr>
          <a:xfrm>
            <a:off x="3667" y="861394"/>
            <a:ext cx="5436972" cy="54949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[CMU 2016]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OpenFace</a:t>
            </a:r>
            <a:b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b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[ICML 2016] Collapsed Variational Inference for SPNs</a:t>
            </a:r>
          </a:p>
          <a:p>
            <a:pPr algn="l">
              <a:spcBef>
                <a:spcPts val="0"/>
              </a:spcBef>
            </a:pPr>
            <a:b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[ICML 2017] Input Convex Neural Networks</a:t>
            </a:r>
          </a:p>
          <a:p>
            <a:pPr algn="l">
              <a:spcBef>
                <a:spcPts val="0"/>
              </a:spcBef>
            </a:pPr>
            <a:b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[ICML 2017] OptNet</a:t>
            </a:r>
          </a:p>
          <a:p>
            <a:pPr algn="l">
              <a:spcBef>
                <a:spcPts val="0"/>
              </a:spcBef>
            </a:pPr>
            <a:b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[</a:t>
            </a:r>
            <a:r>
              <a:rPr lang="en-US" sz="1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NeurIPS</a:t>
            </a:r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2017] Task-Based Model Learning</a:t>
            </a:r>
          </a:p>
          <a:p>
            <a:pPr algn="l">
              <a:spcBef>
                <a:spcPts val="0"/>
              </a:spcBef>
            </a:pPr>
            <a:b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[ICLR 2018] Learning Awareness Models</a:t>
            </a:r>
          </a:p>
          <a:p>
            <a:pPr algn="l">
              <a:spcBef>
                <a:spcPts val="0"/>
              </a:spcBef>
            </a:pPr>
            <a:b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[</a:t>
            </a:r>
            <a:r>
              <a:rPr lang="en-US" sz="1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NeurIPS</a:t>
            </a:r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2018] Imperfect-Information Game Solving</a:t>
            </a:r>
          </a:p>
          <a:p>
            <a:pPr algn="l">
              <a:spcBef>
                <a:spcPts val="0"/>
              </a:spcBef>
            </a:pPr>
            <a:b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[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NeurIPS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2018] Differentiable MPC</a:t>
            </a:r>
          </a:p>
          <a:p>
            <a:pPr algn="l">
              <a:spcBef>
                <a:spcPts val="0"/>
              </a:spcBef>
            </a:pPr>
            <a:b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The Limited Multi-Label Projection Layer</a:t>
            </a:r>
          </a:p>
          <a:p>
            <a:pPr algn="l">
              <a:spcBef>
                <a:spcPts val="0"/>
              </a:spcBef>
            </a:pPr>
            <a:b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Differentiable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cvxpy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Optimization Layers</a:t>
            </a:r>
          </a:p>
        </p:txBody>
      </p:sp>
      <p:sp>
        <p:nvSpPr>
          <p:cNvPr id="23" name="Subtitle 2">
            <a:extLst>
              <a:ext uri="{FF2B5EF4-FFF2-40B4-BE49-F238E27FC236}">
                <a16:creationId xmlns:a16="http://schemas.microsoft.com/office/drawing/2014/main" id="{BFEA461A-5788-784D-B310-56D0332788CC}"/>
              </a:ext>
            </a:extLst>
          </p:cNvPr>
          <p:cNvSpPr txBox="1">
            <a:spLocks/>
          </p:cNvSpPr>
          <p:nvPr/>
        </p:nvSpPr>
        <p:spPr>
          <a:xfrm>
            <a:off x="6093259" y="315019"/>
            <a:ext cx="3534770" cy="37862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Secondary Contribution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4" name="Rectángulo 23">
            <a:extLst>
              <a:ext uri="{FF2B5EF4-FFF2-40B4-BE49-F238E27FC236}">
                <a16:creationId xmlns:a16="http://schemas.microsoft.com/office/drawing/2014/main" id="{65275C7D-8627-B54B-9BC1-3D7D39FA5194}"/>
              </a:ext>
            </a:extLst>
          </p:cNvPr>
          <p:cNvSpPr/>
          <p:nvPr/>
        </p:nvSpPr>
        <p:spPr>
          <a:xfrm>
            <a:off x="5866103" y="327280"/>
            <a:ext cx="286603" cy="29954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S"/>
          </a:p>
        </p:txBody>
      </p:sp>
      <p:pic>
        <p:nvPicPr>
          <p:cNvPr id="25" name="Imagen 24">
            <a:extLst>
              <a:ext uri="{FF2B5EF4-FFF2-40B4-BE49-F238E27FC236}">
                <a16:creationId xmlns:a16="http://schemas.microsoft.com/office/drawing/2014/main" id="{9867CB47-C652-3B4B-9C00-E01A3CA2A2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22333" y="5034567"/>
            <a:ext cx="1699384" cy="1151195"/>
          </a:xfrm>
          <a:prstGeom prst="rect">
            <a:avLst/>
          </a:prstGeom>
        </p:spPr>
      </p:pic>
      <p:pic>
        <p:nvPicPr>
          <p:cNvPr id="29" name="Imagen 28">
            <a:extLst>
              <a:ext uri="{FF2B5EF4-FFF2-40B4-BE49-F238E27FC236}">
                <a16:creationId xmlns:a16="http://schemas.microsoft.com/office/drawing/2014/main" id="{C408F49E-AE65-A442-A280-6EDBE5249E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3200" y="2948294"/>
            <a:ext cx="2208627" cy="1006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2903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32FFBC-8C63-3549-ABFC-A3EA027345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Should RL policies have a system dynamics model or not?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7273E5-0BFF-CA48-BF4F-72E224C78D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245" y="3999077"/>
            <a:ext cx="8229600" cy="2140210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b="1" dirty="0"/>
              <a:t>Model-free RL</a:t>
            </a:r>
          </a:p>
          <a:p>
            <a:pPr>
              <a:spcBef>
                <a:spcPts val="0"/>
              </a:spcBef>
            </a:pPr>
            <a:r>
              <a:rPr lang="en-US" dirty="0">
                <a:solidFill>
                  <a:srgbClr val="00B050"/>
                </a:solidFill>
              </a:rPr>
              <a:t>More general, doesn’t make as many assumptions about the world</a:t>
            </a:r>
          </a:p>
          <a:p>
            <a:pPr>
              <a:spcBef>
                <a:spcPts val="0"/>
              </a:spcBef>
            </a:pPr>
            <a:r>
              <a:rPr lang="en-US" dirty="0">
                <a:solidFill>
                  <a:srgbClr val="98202C"/>
                </a:solidFill>
              </a:rPr>
              <a:t>Rife with poor data efficiency and learning stability issues</a:t>
            </a:r>
          </a:p>
          <a:p>
            <a:pPr>
              <a:spcBef>
                <a:spcPts val="0"/>
              </a:spcBef>
            </a:pPr>
            <a:endParaRPr lang="en-US" dirty="0"/>
          </a:p>
          <a:p>
            <a:pPr>
              <a:spcBef>
                <a:spcPts val="0"/>
              </a:spcBef>
            </a:pPr>
            <a:r>
              <a:rPr lang="en-US" b="1" dirty="0"/>
              <a:t>Model-based RL (or control)</a:t>
            </a:r>
          </a:p>
          <a:p>
            <a:pPr>
              <a:spcBef>
                <a:spcPts val="0"/>
              </a:spcBef>
            </a:pPr>
            <a:r>
              <a:rPr lang="en-US" dirty="0">
                <a:solidFill>
                  <a:srgbClr val="00B050"/>
                </a:solidFill>
              </a:rPr>
              <a:t>A useful prior on the world </a:t>
            </a:r>
            <a:r>
              <a:rPr lang="en-US" dirty="0">
                <a:solidFill>
                  <a:srgbClr val="98202C"/>
                </a:solidFill>
              </a:rPr>
              <a:t>if it lies within your set of assumptions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EC48C8-91E4-3644-95CA-B46CDF51503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s-US"/>
              <a:t>Brandon Amos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1811F7-9F3C-A449-B1DD-D095FE9F71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Optimization-Based Modeling for Machine Learning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506D75-041A-FB40-BD53-722D70F7D0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t>20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2191321-DD93-5B48-9B44-A84FF6E93DA2}"/>
              </a:ext>
            </a:extLst>
          </p:cNvPr>
          <p:cNvSpPr/>
          <p:nvPr/>
        </p:nvSpPr>
        <p:spPr>
          <a:xfrm>
            <a:off x="386245" y="2381951"/>
            <a:ext cx="1283990" cy="75637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508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State</a:t>
            </a:r>
          </a:p>
        </p:txBody>
      </p:sp>
      <p:sp>
        <p:nvSpPr>
          <p:cNvPr id="8" name="Right Arrow 7">
            <a:extLst>
              <a:ext uri="{FF2B5EF4-FFF2-40B4-BE49-F238E27FC236}">
                <a16:creationId xmlns:a16="http://schemas.microsoft.com/office/drawing/2014/main" id="{D2B80C1D-C264-ED49-AC04-2C1E903A4F28}"/>
              </a:ext>
            </a:extLst>
          </p:cNvPr>
          <p:cNvSpPr/>
          <p:nvPr/>
        </p:nvSpPr>
        <p:spPr>
          <a:xfrm>
            <a:off x="1670236" y="2416124"/>
            <a:ext cx="764046" cy="605481"/>
          </a:xfrm>
          <a:prstGeom prst="rightArrow">
            <a:avLst>
              <a:gd name="adj1" fmla="val 29592"/>
              <a:gd name="adj2" fmla="val 50000"/>
            </a:avLst>
          </a:prstGeom>
          <a:solidFill>
            <a:srgbClr val="374C8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BD5F795-C598-774B-8079-646D147C2612}"/>
              </a:ext>
            </a:extLst>
          </p:cNvPr>
          <p:cNvSpPr/>
          <p:nvPr/>
        </p:nvSpPr>
        <p:spPr>
          <a:xfrm>
            <a:off x="7549980" y="2381951"/>
            <a:ext cx="1283990" cy="75637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508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Action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EAD4AD60-A21E-0F46-98C3-0A1B84F47C05}"/>
              </a:ext>
            </a:extLst>
          </p:cNvPr>
          <p:cNvSpPr/>
          <p:nvPr/>
        </p:nvSpPr>
        <p:spPr>
          <a:xfrm>
            <a:off x="2494841" y="1736127"/>
            <a:ext cx="4265153" cy="1965474"/>
          </a:xfrm>
          <a:prstGeom prst="roundRect">
            <a:avLst/>
          </a:prstGeom>
          <a:noFill/>
          <a:ln w="38100">
            <a:solidFill>
              <a:srgbClr val="374C8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759F7F0-22EC-4A4C-9AE0-C3DF631CFA7D}"/>
              </a:ext>
            </a:extLst>
          </p:cNvPr>
          <p:cNvSpPr txBox="1"/>
          <p:nvPr/>
        </p:nvSpPr>
        <p:spPr>
          <a:xfrm>
            <a:off x="2590800" y="1778275"/>
            <a:ext cx="7729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Policy</a:t>
            </a:r>
          </a:p>
        </p:txBody>
      </p:sp>
      <p:sp>
        <p:nvSpPr>
          <p:cNvPr id="19" name="Right Arrow 18">
            <a:extLst>
              <a:ext uri="{FF2B5EF4-FFF2-40B4-BE49-F238E27FC236}">
                <a16:creationId xmlns:a16="http://schemas.microsoft.com/office/drawing/2014/main" id="{CE35F965-C7F4-8541-9724-DD70191F1CB0}"/>
              </a:ext>
            </a:extLst>
          </p:cNvPr>
          <p:cNvSpPr/>
          <p:nvPr/>
        </p:nvSpPr>
        <p:spPr>
          <a:xfrm>
            <a:off x="6785934" y="2381951"/>
            <a:ext cx="764046" cy="605481"/>
          </a:xfrm>
          <a:prstGeom prst="rightArrow">
            <a:avLst>
              <a:gd name="adj1" fmla="val 29592"/>
              <a:gd name="adj2" fmla="val 50000"/>
            </a:avLst>
          </a:prstGeom>
          <a:solidFill>
            <a:srgbClr val="374C8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FF63F78-EDA8-F447-9934-A468EB0F74B1}"/>
              </a:ext>
            </a:extLst>
          </p:cNvPr>
          <p:cNvSpPr/>
          <p:nvPr/>
        </p:nvSpPr>
        <p:spPr>
          <a:xfrm>
            <a:off x="3904613" y="1827703"/>
            <a:ext cx="1334774" cy="66107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508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Neural Network(s)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F655EDF-E7D0-1540-96C7-632DD7215E52}"/>
              </a:ext>
            </a:extLst>
          </p:cNvPr>
          <p:cNvSpPr/>
          <p:nvPr/>
        </p:nvSpPr>
        <p:spPr>
          <a:xfrm>
            <a:off x="4890229" y="2923911"/>
            <a:ext cx="1223430" cy="66107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50800">
            <a:solidFill>
              <a:schemeClr val="accent1">
                <a:lumMod val="75000"/>
              </a:schemeClr>
            </a:solidFill>
            <a:prstDash val="sysDot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Future Plan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92D453F-FE66-8F46-8F4F-1938E4190FA9}"/>
              </a:ext>
            </a:extLst>
          </p:cNvPr>
          <p:cNvSpPr/>
          <p:nvPr/>
        </p:nvSpPr>
        <p:spPr>
          <a:xfrm>
            <a:off x="2942460" y="2921262"/>
            <a:ext cx="1223430" cy="66107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50800">
            <a:solidFill>
              <a:schemeClr val="accent1">
                <a:lumMod val="75000"/>
              </a:schemeClr>
            </a:solidFill>
            <a:prstDash val="sysDot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System Dynamics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74CEFE7E-0AD8-8642-8129-CCEBA1B80C28}"/>
              </a:ext>
            </a:extLst>
          </p:cNvPr>
          <p:cNvCxnSpPr>
            <a:cxnSpLocks/>
            <a:endCxn id="20" idx="2"/>
          </p:cNvCxnSpPr>
          <p:nvPr/>
        </p:nvCxnSpPr>
        <p:spPr>
          <a:xfrm flipV="1">
            <a:off x="4164227" y="2488779"/>
            <a:ext cx="407773" cy="409480"/>
          </a:xfrm>
          <a:prstGeom prst="straightConnector1">
            <a:avLst/>
          </a:prstGeom>
          <a:ln w="50800">
            <a:solidFill>
              <a:srgbClr val="374C8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4DC40063-C582-B947-A60A-41BD056261A2}"/>
              </a:ext>
            </a:extLst>
          </p:cNvPr>
          <p:cNvCxnSpPr>
            <a:cxnSpLocks/>
            <a:endCxn id="20" idx="2"/>
          </p:cNvCxnSpPr>
          <p:nvPr/>
        </p:nvCxnSpPr>
        <p:spPr>
          <a:xfrm flipH="1" flipV="1">
            <a:off x="4572000" y="2488779"/>
            <a:ext cx="365359" cy="432483"/>
          </a:xfrm>
          <a:prstGeom prst="straightConnector1">
            <a:avLst/>
          </a:prstGeom>
          <a:ln w="50800">
            <a:solidFill>
              <a:srgbClr val="374C8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BC1838F9-C26E-9A4F-8C6E-FE457554548A}"/>
              </a:ext>
            </a:extLst>
          </p:cNvPr>
          <p:cNvCxnSpPr>
            <a:cxnSpLocks/>
          </p:cNvCxnSpPr>
          <p:nvPr/>
        </p:nvCxnSpPr>
        <p:spPr>
          <a:xfrm flipV="1">
            <a:off x="4164227" y="2955968"/>
            <a:ext cx="732663" cy="16430"/>
          </a:xfrm>
          <a:prstGeom prst="straightConnector1">
            <a:avLst/>
          </a:prstGeom>
          <a:ln w="50800">
            <a:solidFill>
              <a:srgbClr val="374C8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53232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D654BE-AC3A-324E-955B-2380B66C9F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046" y="251011"/>
            <a:ext cx="8831482" cy="1201271"/>
          </a:xfrm>
        </p:spPr>
        <p:txBody>
          <a:bodyPr>
            <a:normAutofit/>
          </a:bodyPr>
          <a:lstStyle/>
          <a:p>
            <a:r>
              <a:rPr lang="en-US" sz="3600" dirty="0"/>
              <a:t>Combining model-based and model-free RL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7E3252-E791-A943-8B40-D152CEBCCD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2046" y="1577787"/>
            <a:ext cx="8831482" cy="4452309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dirty="0"/>
              <a:t>Recently there has been a lot of interest in model-based priors for model-free reinforcement learning:</a:t>
            </a:r>
          </a:p>
          <a:p>
            <a:pPr>
              <a:spcBef>
                <a:spcPts val="0"/>
              </a:spcBef>
            </a:pPr>
            <a:endParaRPr lang="en-US" dirty="0"/>
          </a:p>
          <a:p>
            <a:pPr marL="463550">
              <a:spcBef>
                <a:spcPts val="0"/>
              </a:spcBef>
            </a:pPr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Among others: Dyna-Q (Sutton, 1990), GPS (Levine and Koltun, 2013), Imagination-Augmented Agents (Weber et al., 2017), Value Iteration Networks (Tamar et al., 2016), </a:t>
            </a:r>
            <a:r>
              <a:rPr lang="en-US" sz="1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TreeQN</a:t>
            </a:r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(Farquhar et al., 2017)</a:t>
            </a:r>
          </a:p>
          <a:p>
            <a:pPr>
              <a:spcBef>
                <a:spcPts val="0"/>
              </a:spcBef>
            </a:pPr>
            <a:endParaRPr lang="en-US" dirty="0"/>
          </a:p>
          <a:p>
            <a:pPr>
              <a:spcBef>
                <a:spcPts val="0"/>
              </a:spcBef>
            </a:pPr>
            <a:r>
              <a:rPr lang="en-US" dirty="0"/>
              <a:t>These typically involve:</a:t>
            </a:r>
          </a:p>
          <a:p>
            <a:pPr marL="295275" indent="-295275">
              <a:spcBef>
                <a:spcPts val="0"/>
              </a:spcBef>
              <a:buFont typeface="+mj-lt"/>
              <a:buAutoNum type="arabicPeriod"/>
            </a:pPr>
            <a:r>
              <a:rPr lang="en-US" b="1" dirty="0"/>
              <a:t>Using an RNN: </a:t>
            </a:r>
            <a:r>
              <a:rPr lang="en-US" dirty="0"/>
              <a:t>Efficient but not as expressive and general as MPC/</a:t>
            </a:r>
            <a:r>
              <a:rPr lang="en-US" dirty="0" err="1"/>
              <a:t>iLQR</a:t>
            </a:r>
            <a:endParaRPr lang="en-US" dirty="0"/>
          </a:p>
          <a:p>
            <a:pPr marL="295275" indent="-295275">
              <a:spcBef>
                <a:spcPts val="0"/>
              </a:spcBef>
              <a:buFont typeface="+mj-lt"/>
              <a:buAutoNum type="arabicPeriod"/>
            </a:pPr>
            <a:r>
              <a:rPr lang="en-US" b="1" dirty="0"/>
              <a:t>Unrolling an LQR or gradient-based solver:</a:t>
            </a:r>
            <a:r>
              <a:rPr lang="en-US" dirty="0"/>
              <a:t> Expressive/general but inefficient</a:t>
            </a:r>
          </a:p>
          <a:p>
            <a:pPr>
              <a:spcBef>
                <a:spcPts val="0"/>
              </a:spcBef>
            </a:pPr>
            <a:endParaRPr lang="en-US" dirty="0"/>
          </a:p>
          <a:p>
            <a:pPr>
              <a:spcBef>
                <a:spcPts val="0"/>
              </a:spcBef>
            </a:pPr>
            <a:r>
              <a:rPr lang="en-US" b="1" dirty="0"/>
              <a:t>Our approach: </a:t>
            </a:r>
            <a:r>
              <a:rPr lang="en-US" dirty="0"/>
              <a:t>Differentiable Model-Predictive Control</a:t>
            </a: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b="1" dirty="0"/>
              <a:t>Explicitly </a:t>
            </a:r>
            <a:r>
              <a:rPr lang="en-US" dirty="0"/>
              <a:t>solves a control problem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DCA549-771D-6B41-BA8B-39B1DF80E10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s-US"/>
              <a:t>Brandon Amos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A3437F-A972-7A45-B6A1-C4AD09F19D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Optimization-Based Modeling for Machine Learning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22C34D-B8DD-1C45-8108-8256B7BABC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9250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FB62377-ABA1-4A48-A445-B5E7545B2B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US" dirty="0"/>
              <a:t>Our Approach: Model Predictive Control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3356F06-3AC3-2245-B1E0-9F07265D251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s-US"/>
              <a:t>Brandon Amos</a:t>
            </a:r>
            <a:endParaRPr lang="en-U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5215BDB-54DA-3144-8E51-9E27153C04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Optimization-Based Modeling for Machine Learning</a:t>
            </a:r>
            <a:endParaRPr lang="en-U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385FC02-59D9-5E4E-B7F3-EAD2198FB4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t>22</a:t>
            </a:fld>
            <a:endParaRPr lang="en-US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7FAEF13F-5F55-914C-B125-D979F24243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467" y="2177777"/>
            <a:ext cx="8500533" cy="2657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2518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698AE8E5-CADC-174C-AFD7-1C0FF495078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606040" y="2400300"/>
                <a:ext cx="3971474" cy="1828800"/>
              </a:xfrm>
              <a:prstGeom prst="rect">
                <a:avLst/>
              </a:prstGeom>
              <a:ln w="38100">
                <a:noFill/>
              </a:ln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l" defTabSz="457200" rtl="0" eaLnBrk="1" latinLnBrk="0" hangingPunct="1">
                  <a:spcBef>
                    <a:spcPts val="2800"/>
                  </a:spcBef>
                  <a:buFontTx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1pPr>
                <a:lvl2pPr marL="4572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Lucida Grande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3pPr>
                <a:lvl4pPr marL="1371600" indent="0" algn="l" defTabSz="457200" rtl="0" eaLnBrk="1" latinLnBrk="0" hangingPunct="1">
                  <a:spcBef>
                    <a:spcPct val="20000"/>
                  </a:spcBef>
                  <a:buFont typeface="Wingdings" charset="2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4pPr>
                <a:lvl5pPr marL="18288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1:</m:t>
                          </m:r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  <m:sup>
                          <m:r>
                            <a:rPr lang="en-US" i="1">
                              <a:latin typeface="Cambria Math" charset="0"/>
                            </a:rPr>
                            <m:t>⋆</m:t>
                          </m:r>
                        </m:sup>
                      </m:sSubSup>
                      <m:r>
                        <a:rPr lang="en-US" i="1">
                          <a:latin typeface="Cambria Math" charset="0"/>
                        </a:rPr>
                        <m:t>=</m:t>
                      </m:r>
                      <m:func>
                        <m:func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charset="0"/>
                                </a:rPr>
                                <m:t>argmin</m:t>
                              </m:r>
                            </m:e>
                            <m:lim>
                              <m:sSub>
                                <m:sSub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  <m:t>𝜏</m:t>
                                  </m:r>
                                </m:e>
                                <m:sub>
                                  <m: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  <m:t>1:</m:t>
                                  </m:r>
                                  <m: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b>
                              </m:sSub>
                            </m:lim>
                          </m:limLow>
                        </m:fName>
                        <m:e>
                          <m:r>
                            <m:rPr>
                              <m:nor/>
                            </m:rPr>
                            <a:rPr lang="en-US">
                              <a:latin typeface="Cambria Math" charset="0"/>
                            </a:rPr>
                            <m:t>  </m:t>
                          </m:r>
                          <m:nary>
                            <m:naryPr>
                              <m:chr m:val="∑"/>
                              <m:supHide m:val="on"/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sub>
                              </m:sSub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  <m:t>𝜏</m:t>
                                  </m:r>
                                </m:e>
                                <m:sub>
                                  <m: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nary>
                        </m:e>
                      </m:func>
                    </m:oMath>
                    <m:oMath xmlns:m="http://schemas.openxmlformats.org/officeDocument/2006/math">
                      <m:r>
                        <a:rPr lang="en-US">
                          <a:latin typeface="Cambria Math" charset="0"/>
                        </a:rPr>
                        <m:t>     </m:t>
                      </m:r>
                      <m:r>
                        <m:rPr>
                          <m:nor/>
                        </m:rPr>
                        <a:rPr lang="en-US">
                          <a:latin typeface="Cambria Math" charset="0"/>
                        </a:rPr>
                        <m:t>subject</m:t>
                      </m:r>
                      <m:r>
                        <m:rPr>
                          <m:nor/>
                        </m:rPr>
                        <a:rPr lang="en-US">
                          <a:latin typeface="Cambria Math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>
                          <a:latin typeface="Cambria Math" charset="0"/>
                        </a:rPr>
                        <m:t>to</m:t>
                      </m:r>
                      <m:r>
                        <m:rPr>
                          <m:nor/>
                        </m:rPr>
                        <a:rPr lang="en-US">
                          <a:latin typeface="Cambria Math" charset="0"/>
                        </a:rPr>
                        <m:t>  </m:t>
                      </m:r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𝑖𝑛𝑖𝑡</m:t>
                          </m:r>
                        </m:sub>
                      </m:sSub>
                    </m:oMath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</a:rPr>
                        <m:t>                          </m:t>
                      </m:r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</m:sSub>
                      <m:r>
                        <a:rPr lang="en-US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sub>
                      </m:sSub>
                      <m:d>
                        <m:d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</m:e>
                            <m:sub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e>
                      </m:d>
                    </m:oMath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</a:rPr>
                        <m:t>                          </m:t>
                      </m:r>
                      <m:bar>
                        <m:bar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</m:bar>
                      <m:r>
                        <a:rPr lang="en-US" i="1" smtClean="0">
                          <a:latin typeface="Cambria Math" panose="02040503050406030204" pitchFamily="18" charset="0"/>
                        </a:rPr>
                        <m:t>≤</m:t>
                      </m:r>
                      <m:r>
                        <a:rPr lang="en-US" i="1" smtClean="0"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 i="1" smtClean="0">
                          <a:latin typeface="Cambria Math" panose="02040503050406030204" pitchFamily="18" charset="0"/>
                        </a:rPr>
                        <m:t>≤</m:t>
                      </m:r>
                      <m:bar>
                        <m:barPr>
                          <m:pos m:val="top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</m:bar>
                    </m:oMath>
                  </m:oMathPara>
                </a14:m>
                <a:endParaRPr lang="en-US" i="1" dirty="0">
                  <a:latin typeface="Cambria Math" charset="0"/>
                </a:endParaRPr>
              </a:p>
            </p:txBody>
          </p:sp>
        </mc:Choice>
        <mc:Fallback xmlns="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698AE8E5-CADC-174C-AFD7-1C0FF49507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06040" y="2400300"/>
                <a:ext cx="3971474" cy="1828800"/>
              </a:xfrm>
              <a:prstGeom prst="rect">
                <a:avLst/>
              </a:prstGeom>
              <a:blipFill>
                <a:blip r:embed="rId2"/>
                <a:stretch>
                  <a:fillRect t="-57241" b="-26897"/>
                </a:stretch>
              </a:blipFill>
              <a:ln w="381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DFDF8315-E836-AB4A-8C65-BD755B7B59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Our Approach: Model Predictive Control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BBEC95-8212-0A49-8C35-D2ADE3FFD2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83016"/>
            <a:ext cx="8229600" cy="1087586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dirty="0">
                <a:latin typeface="Cambria Math" charset="0"/>
              </a:rPr>
              <a:t>Traditionally viewed as a pure </a:t>
            </a:r>
            <a:r>
              <a:rPr lang="en-US" b="1" dirty="0">
                <a:latin typeface="Cambria Math" charset="0"/>
              </a:rPr>
              <a:t>planning problem </a:t>
            </a:r>
            <a:r>
              <a:rPr lang="en-US" dirty="0">
                <a:latin typeface="Cambria Math" charset="0"/>
              </a:rPr>
              <a:t>given known (potentially non-convex) </a:t>
            </a:r>
            <a:r>
              <a:rPr lang="en-US" b="1" dirty="0">
                <a:latin typeface="Cambria Math" charset="0"/>
              </a:rPr>
              <a:t>cost</a:t>
            </a:r>
            <a:r>
              <a:rPr lang="en-US" dirty="0">
                <a:latin typeface="Cambria Math" charset="0"/>
              </a:rPr>
              <a:t> and </a:t>
            </a:r>
            <a:r>
              <a:rPr lang="en-US" b="1" dirty="0">
                <a:latin typeface="Cambria Math" charset="0"/>
              </a:rPr>
              <a:t>dynamics</a:t>
            </a:r>
            <a:r>
              <a:rPr lang="en-US" dirty="0">
                <a:latin typeface="Cambria Math" charset="0"/>
              </a:rPr>
              <a:t>:</a:t>
            </a:r>
            <a:endParaRPr lang="en-US" b="0" i="1" dirty="0">
              <a:latin typeface="Cambria Math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AE28CE-10F7-294A-B174-0BCFE8BB2E7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s-US"/>
              <a:t>Brandon Amos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A452B6-AE18-9E4B-814B-4ABC082C30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Optimization-Based Modeling for Machine Learning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B671A1-86D7-9B47-8E0E-6E4AF7B7D0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t>23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90737B1-59F0-9C42-979D-364EDCEEBA82}"/>
              </a:ext>
            </a:extLst>
          </p:cNvPr>
          <p:cNvSpPr/>
          <p:nvPr/>
        </p:nvSpPr>
        <p:spPr>
          <a:xfrm>
            <a:off x="5213268" y="2648197"/>
            <a:ext cx="700644" cy="314697"/>
          </a:xfrm>
          <a:prstGeom prst="rect">
            <a:avLst/>
          </a:prstGeom>
          <a:solidFill>
            <a:schemeClr val="bg1">
              <a:alpha val="25000"/>
            </a:schemeClr>
          </a:solidFill>
          <a:ln>
            <a:solidFill>
              <a:srgbClr val="374C8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884E241-84AF-3947-9990-05D97BEC9971}"/>
              </a:ext>
            </a:extLst>
          </p:cNvPr>
          <p:cNvSpPr/>
          <p:nvPr/>
        </p:nvSpPr>
        <p:spPr>
          <a:xfrm>
            <a:off x="5361709" y="3509158"/>
            <a:ext cx="676894" cy="308759"/>
          </a:xfrm>
          <a:prstGeom prst="rect">
            <a:avLst/>
          </a:prstGeom>
          <a:solidFill>
            <a:schemeClr val="bg1">
              <a:alpha val="25000"/>
            </a:schemeClr>
          </a:solidFill>
          <a:ln>
            <a:solidFill>
              <a:srgbClr val="374C8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3524801-3DF6-E343-847B-B0C259CD5523}"/>
              </a:ext>
            </a:extLst>
          </p:cNvPr>
          <p:cNvSpPr txBox="1"/>
          <p:nvPr/>
        </p:nvSpPr>
        <p:spPr>
          <a:xfrm>
            <a:off x="5851636" y="2619672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Cost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8B6CBF9-B9B0-3B47-A024-4CCA3AF0C068}"/>
              </a:ext>
            </a:extLst>
          </p:cNvPr>
          <p:cNvSpPr txBox="1"/>
          <p:nvPr/>
        </p:nvSpPr>
        <p:spPr>
          <a:xfrm>
            <a:off x="5983953" y="3476478"/>
            <a:ext cx="1200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Dynamics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ontent Placeholder 2">
                <a:extLst>
                  <a:ext uri="{FF2B5EF4-FFF2-40B4-BE49-F238E27FC236}">
                    <a16:creationId xmlns:a16="http://schemas.microsoft.com/office/drawing/2014/main" id="{A8176422-C2C3-824C-A1CC-3D15D23356A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57200" y="4321408"/>
                <a:ext cx="8229600" cy="2045543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l" defTabSz="457200" rtl="0" eaLnBrk="1" latinLnBrk="0" hangingPunct="1">
                  <a:spcBef>
                    <a:spcPts val="2800"/>
                  </a:spcBef>
                  <a:buFontTx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1pPr>
                <a:lvl2pPr marL="4572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Lucida Grande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3pPr>
                <a:lvl4pPr marL="1371600" indent="0" algn="l" defTabSz="457200" rtl="0" eaLnBrk="1" latinLnBrk="0" hangingPunct="1">
                  <a:spcBef>
                    <a:spcPct val="20000"/>
                  </a:spcBef>
                  <a:buFont typeface="Wingdings" charset="2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4pPr>
                <a:lvl5pPr marL="18288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>
                    <a:latin typeface="Cambria Math" charset="0"/>
                  </a:rPr>
                  <a:t>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i="1" smtClean="0">
                        <a:latin typeface="Cambria Math" panose="02040503050406030204" pitchFamily="18" charset="0"/>
                      </a:rPr>
                      <m:t>={</m:t>
                    </m:r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i="1" smtClean="0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endParaRPr lang="en-US" dirty="0">
                  <a:latin typeface="Cambria Math" charset="0"/>
                </a:endParaRPr>
              </a:p>
              <a:p>
                <a:r>
                  <a:rPr lang="en-US" dirty="0">
                    <a:latin typeface="Cambria Math" charset="0"/>
                  </a:rPr>
                  <a:t>Execute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>
                    <a:latin typeface="Cambria Math" charset="0"/>
                  </a:rPr>
                  <a:t> in the environment, observe the next observation, and repeat.</a:t>
                </a:r>
              </a:p>
              <a:p>
                <a:r>
                  <a:rPr lang="en-US" dirty="0">
                    <a:latin typeface="Cambria Math" charset="0"/>
                  </a:rPr>
                  <a:t>Cost and dynamics explicitly represented and learned.</a:t>
                </a:r>
              </a:p>
            </p:txBody>
          </p:sp>
        </mc:Choice>
        <mc:Fallback xmlns="">
          <p:sp>
            <p:nvSpPr>
              <p:cNvPr id="11" name="Content Placeholder 2">
                <a:extLst>
                  <a:ext uri="{FF2B5EF4-FFF2-40B4-BE49-F238E27FC236}">
                    <a16:creationId xmlns:a16="http://schemas.microsoft.com/office/drawing/2014/main" id="{A8176422-C2C3-824C-A1CC-3D15D23356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4321408"/>
                <a:ext cx="8229600" cy="2045543"/>
              </a:xfrm>
              <a:prstGeom prst="rect">
                <a:avLst/>
              </a:prstGeom>
              <a:blipFill>
                <a:blip r:embed="rId3"/>
                <a:stretch>
                  <a:fillRect l="-772" t="-12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EF1DADE8-42BF-EC45-B3E3-30202E2BDC5E}"/>
              </a:ext>
            </a:extLst>
          </p:cNvPr>
          <p:cNvSpPr/>
          <p:nvPr/>
        </p:nvSpPr>
        <p:spPr>
          <a:xfrm>
            <a:off x="3017520" y="2470602"/>
            <a:ext cx="4108635" cy="1850806"/>
          </a:xfrm>
          <a:prstGeom prst="roundRect">
            <a:avLst/>
          </a:prstGeom>
          <a:noFill/>
          <a:ln w="38100">
            <a:solidFill>
              <a:srgbClr val="374C8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0095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D82A77-AE0D-434E-A1A6-03C77F895F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 Predictive Control with SQP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EBAAB5-5F9D-F149-938C-CAD11A994F3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s-US"/>
              <a:t>Brandon Amos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18ECD4-7A5D-964E-83D7-A00832BA3C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Optimization-Based Modeling for Machine Learning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0C57E3-0381-924E-A9CC-965496D709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t>24</a:t>
            </a:fld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A00C1AA-5869-1747-A302-CFC4D7FBC3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417638"/>
            <a:ext cx="8686800" cy="4525963"/>
          </a:xfrm>
        </p:spPr>
        <p:txBody>
          <a:bodyPr/>
          <a:lstStyle/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Cambria Math" charset="0"/>
              </a:rPr>
              <a:t>The standard way of solving MPC is to use </a:t>
            </a:r>
            <a:r>
              <a:rPr lang="en-US" b="1" dirty="0">
                <a:latin typeface="Cambria Math" charset="0"/>
              </a:rPr>
              <a:t>sequential quadratic programming (SQP), </a:t>
            </a:r>
            <a:r>
              <a:rPr lang="en-US" dirty="0">
                <a:latin typeface="Cambria Math" charset="0"/>
              </a:rPr>
              <a:t>using LQR in most cases</a:t>
            </a: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b="1" dirty="0">
                <a:latin typeface="Cambria Math" charset="0"/>
              </a:rPr>
              <a:t>Form approximations </a:t>
            </a:r>
            <a:r>
              <a:rPr lang="en-US" dirty="0">
                <a:latin typeface="Cambria Math" charset="0"/>
              </a:rPr>
              <a:t>to the cost and dynamics around the current iterate</a:t>
            </a: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Cambria Math" charset="0"/>
              </a:rPr>
              <a:t>Repeat until a </a:t>
            </a:r>
            <a:r>
              <a:rPr lang="en-US" b="1" dirty="0">
                <a:latin typeface="Cambria Math" charset="0"/>
              </a:rPr>
              <a:t>fixed point </a:t>
            </a:r>
            <a:r>
              <a:rPr lang="en-US" dirty="0">
                <a:latin typeface="Cambria Math" charset="0"/>
              </a:rPr>
              <a:t>is reached and </a:t>
            </a:r>
            <a:r>
              <a:rPr lang="en-US" b="1" dirty="0">
                <a:latin typeface="Cambria Math" charset="0"/>
              </a:rPr>
              <a:t>differentiate through it</a:t>
            </a:r>
            <a:endParaRPr lang="en-US" b="0" i="1" dirty="0">
              <a:latin typeface="Cambria Math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AE512F0-EE84-9846-A2B6-02477A97E8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006" y="3046746"/>
            <a:ext cx="7657988" cy="2526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7741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82DEF1-3AEF-7948-85C1-06C67332AD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5247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LQR, KKT Systems, and Differentiation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A95FE8-A4D3-CD40-80DF-76DE4EE20B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9492" y="907823"/>
            <a:ext cx="8625016" cy="945692"/>
          </a:xfrm>
        </p:spPr>
        <p:txBody>
          <a:bodyPr/>
          <a:lstStyle/>
          <a:p>
            <a:r>
              <a:rPr lang="en-US" dirty="0"/>
              <a:t>Solving </a:t>
            </a:r>
            <a:r>
              <a:rPr lang="en-US" b="1" dirty="0"/>
              <a:t>LQR</a:t>
            </a:r>
            <a:r>
              <a:rPr lang="en-US" dirty="0"/>
              <a:t> with </a:t>
            </a:r>
            <a:r>
              <a:rPr lang="en-US" b="1" dirty="0"/>
              <a:t>dynamic </a:t>
            </a:r>
            <a:r>
              <a:rPr lang="en-US" b="1" dirty="0" err="1"/>
              <a:t>Riccati</a:t>
            </a:r>
            <a:r>
              <a:rPr lang="en-US" b="1" dirty="0"/>
              <a:t> recursion </a:t>
            </a:r>
            <a:r>
              <a:rPr lang="en-US" dirty="0"/>
              <a:t>efficiently solves the </a:t>
            </a:r>
            <a:r>
              <a:rPr lang="en-US" b="1" dirty="0"/>
              <a:t>KKT system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931379-F125-624F-BA5E-A2FCBBA1A58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s-US"/>
              <a:t>Brandon Amos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A98FEB-C93C-284E-A6DD-062417EA31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Optimization-Based Modeling for Machine Learning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44766A-6920-D447-BF30-4B4193A298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t>25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7C74306-E2CE-0044-8CD0-8544E15730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0247" y="1284619"/>
            <a:ext cx="5123506" cy="230108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714CCED-2ED4-D14C-84D0-46EB323999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468" y="4597213"/>
            <a:ext cx="5070147" cy="96332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2B19A02-BE97-C844-B498-BB5F71DDE3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9016" y="4219027"/>
            <a:ext cx="2156126" cy="1350301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4F2CA96E-6CE5-CC41-B084-141D3A9BD12C}"/>
              </a:ext>
            </a:extLst>
          </p:cNvPr>
          <p:cNvSpPr txBox="1">
            <a:spLocks/>
          </p:cNvSpPr>
          <p:nvPr/>
        </p:nvSpPr>
        <p:spPr>
          <a:xfrm>
            <a:off x="259492" y="3759872"/>
            <a:ext cx="8625016" cy="1832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Backwards Pass: </a:t>
            </a:r>
            <a:r>
              <a:rPr lang="en-US" dirty="0"/>
              <a:t>Use the OptNet approach from [Amos and Kolter, 2017] to implicitly</a:t>
            </a:r>
            <a:r>
              <a:rPr lang="en-US" b="1" dirty="0"/>
              <a:t> differentiate </a:t>
            </a:r>
            <a:r>
              <a:rPr lang="en-US" dirty="0"/>
              <a:t>the LQR KKT conditions: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B0161296-0A8C-644F-8104-44AA9BD61B56}"/>
              </a:ext>
            </a:extLst>
          </p:cNvPr>
          <p:cNvSpPr txBox="1">
            <a:spLocks/>
          </p:cNvSpPr>
          <p:nvPr/>
        </p:nvSpPr>
        <p:spPr>
          <a:xfrm>
            <a:off x="5393800" y="4675925"/>
            <a:ext cx="945216" cy="4608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where</a:t>
            </a:r>
          </a:p>
        </p:txBody>
      </p:sp>
      <p:sp>
        <p:nvSpPr>
          <p:cNvPr id="13" name="Right Arrow 12">
            <a:extLst>
              <a:ext uri="{FF2B5EF4-FFF2-40B4-BE49-F238E27FC236}">
                <a16:creationId xmlns:a16="http://schemas.microsoft.com/office/drawing/2014/main" id="{64EB90FE-5E44-0447-9287-2884E47943A0}"/>
              </a:ext>
            </a:extLst>
          </p:cNvPr>
          <p:cNvSpPr/>
          <p:nvPr/>
        </p:nvSpPr>
        <p:spPr>
          <a:xfrm rot="19259010">
            <a:off x="5980893" y="5401623"/>
            <a:ext cx="764046" cy="605481"/>
          </a:xfrm>
          <a:prstGeom prst="rightArrow">
            <a:avLst>
              <a:gd name="adj1" fmla="val 29592"/>
              <a:gd name="adj2" fmla="val 50000"/>
            </a:avLst>
          </a:prstGeom>
          <a:solidFill>
            <a:srgbClr val="374C8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1A95E6A-B6C0-1648-A24C-1400EC804BED}"/>
              </a:ext>
            </a:extLst>
          </p:cNvPr>
          <p:cNvSpPr txBox="1">
            <a:spLocks/>
          </p:cNvSpPr>
          <p:nvPr/>
        </p:nvSpPr>
        <p:spPr>
          <a:xfrm>
            <a:off x="3249827" y="5880261"/>
            <a:ext cx="3410465" cy="4483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/>
              <a:t>Just another LQR problem!</a:t>
            </a:r>
          </a:p>
        </p:txBody>
      </p:sp>
    </p:spTree>
    <p:extLst>
      <p:ext uri="{BB962C8B-B14F-4D97-AF65-F5344CB8AC3E}">
        <p14:creationId xmlns:p14="http://schemas.microsoft.com/office/powerpoint/2010/main" val="4778602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82DEF1-3AEF-7948-85C1-06C67332AD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5247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LQR, KKT Systems, and Differentiation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A95FE8-A4D3-CD40-80DF-76DE4EE20B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9492" y="907823"/>
            <a:ext cx="8625016" cy="945692"/>
          </a:xfrm>
        </p:spPr>
        <p:txBody>
          <a:bodyPr/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Solving </a:t>
            </a:r>
            <a:r>
              <a:rPr lang="en-US" b="1" dirty="0">
                <a:solidFill>
                  <a:schemeClr val="bg1">
                    <a:lumMod val="65000"/>
                  </a:schemeClr>
                </a:solidFill>
              </a:rPr>
              <a:t>LQR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with </a:t>
            </a:r>
            <a:r>
              <a:rPr lang="en-US" b="1" dirty="0">
                <a:solidFill>
                  <a:schemeClr val="bg1">
                    <a:lumMod val="65000"/>
                  </a:schemeClr>
                </a:solidFill>
              </a:rPr>
              <a:t>dynamic </a:t>
            </a:r>
            <a:r>
              <a:rPr lang="en-US" b="1" dirty="0" err="1">
                <a:solidFill>
                  <a:schemeClr val="bg1">
                    <a:lumMod val="65000"/>
                  </a:schemeClr>
                </a:solidFill>
              </a:rPr>
              <a:t>Riccati</a:t>
            </a:r>
            <a:r>
              <a:rPr lang="en-US" b="1" dirty="0">
                <a:solidFill>
                  <a:schemeClr val="bg1">
                    <a:lumMod val="65000"/>
                  </a:schemeClr>
                </a:solidFill>
              </a:rPr>
              <a:t> recursion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efficiently solves the </a:t>
            </a:r>
            <a:r>
              <a:rPr lang="en-US" b="1" dirty="0">
                <a:solidFill>
                  <a:schemeClr val="bg1">
                    <a:lumMod val="65000"/>
                  </a:schemeClr>
                </a:solidFill>
              </a:rPr>
              <a:t>KKT system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931379-F125-624F-BA5E-A2FCBBA1A58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s-US"/>
              <a:t>Brandon Amos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A98FEB-C93C-284E-A6DD-062417EA31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Optimization-Based Modeling for Machine Learning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44766A-6920-D447-BF30-4B4193A298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t>26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7C74306-E2CE-0044-8CD0-8544E15730A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1000"/>
          </a:blip>
          <a:stretch>
            <a:fillRect/>
          </a:stretch>
        </p:blipFill>
        <p:spPr>
          <a:xfrm>
            <a:off x="2010247" y="1284619"/>
            <a:ext cx="5123506" cy="230108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714CCED-2ED4-D14C-84D0-46EB3239996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1000"/>
          </a:blip>
          <a:stretch>
            <a:fillRect/>
          </a:stretch>
        </p:blipFill>
        <p:spPr>
          <a:xfrm>
            <a:off x="321468" y="4597213"/>
            <a:ext cx="5070147" cy="96332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2B19A02-BE97-C844-B498-BB5F71DDE33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43000"/>
          </a:blip>
          <a:stretch>
            <a:fillRect/>
          </a:stretch>
        </p:blipFill>
        <p:spPr>
          <a:xfrm>
            <a:off x="6339016" y="4219027"/>
            <a:ext cx="2156126" cy="1350301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4F2CA96E-6CE5-CC41-B084-141D3A9BD12C}"/>
              </a:ext>
            </a:extLst>
          </p:cNvPr>
          <p:cNvSpPr txBox="1">
            <a:spLocks/>
          </p:cNvSpPr>
          <p:nvPr/>
        </p:nvSpPr>
        <p:spPr>
          <a:xfrm>
            <a:off x="259492" y="3759872"/>
            <a:ext cx="8625016" cy="1832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bg1">
                    <a:lumMod val="65000"/>
                  </a:schemeClr>
                </a:solidFill>
              </a:rPr>
              <a:t>Backwards Pass: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Use the OptNet approach from [Amos and Kolter, 2017] to implicitly</a:t>
            </a:r>
            <a:r>
              <a:rPr lang="en-US" b="1" dirty="0">
                <a:solidFill>
                  <a:schemeClr val="bg1">
                    <a:lumMod val="65000"/>
                  </a:schemeClr>
                </a:solidFill>
              </a:rPr>
              <a:t> differentiate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the LQR KKT conditions: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B0161296-0A8C-644F-8104-44AA9BD61B56}"/>
              </a:ext>
            </a:extLst>
          </p:cNvPr>
          <p:cNvSpPr txBox="1">
            <a:spLocks/>
          </p:cNvSpPr>
          <p:nvPr/>
        </p:nvSpPr>
        <p:spPr>
          <a:xfrm>
            <a:off x="5393800" y="4675925"/>
            <a:ext cx="945216" cy="4608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where</a:t>
            </a:r>
          </a:p>
        </p:txBody>
      </p:sp>
      <p:sp>
        <p:nvSpPr>
          <p:cNvPr id="13" name="Right Arrow 12">
            <a:extLst>
              <a:ext uri="{FF2B5EF4-FFF2-40B4-BE49-F238E27FC236}">
                <a16:creationId xmlns:a16="http://schemas.microsoft.com/office/drawing/2014/main" id="{64EB90FE-5E44-0447-9287-2884E47943A0}"/>
              </a:ext>
            </a:extLst>
          </p:cNvPr>
          <p:cNvSpPr/>
          <p:nvPr/>
        </p:nvSpPr>
        <p:spPr>
          <a:xfrm rot="19259010">
            <a:off x="5980893" y="5424483"/>
            <a:ext cx="764046" cy="605481"/>
          </a:xfrm>
          <a:prstGeom prst="rightArrow">
            <a:avLst>
              <a:gd name="adj1" fmla="val 29592"/>
              <a:gd name="adj2" fmla="val 50000"/>
            </a:avLst>
          </a:prstGeom>
          <a:solidFill>
            <a:srgbClr val="374C81">
              <a:alpha val="2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1A95E6A-B6C0-1648-A24C-1400EC804BED}"/>
              </a:ext>
            </a:extLst>
          </p:cNvPr>
          <p:cNvSpPr txBox="1">
            <a:spLocks/>
          </p:cNvSpPr>
          <p:nvPr/>
        </p:nvSpPr>
        <p:spPr>
          <a:xfrm>
            <a:off x="3249827" y="5880261"/>
            <a:ext cx="3410465" cy="4483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/>
              <a:t>Just another LQR problem!</a:t>
            </a:r>
          </a:p>
        </p:txBody>
      </p:sp>
      <p:sp>
        <p:nvSpPr>
          <p:cNvPr id="15" name="Rectangle 62">
            <a:extLst>
              <a:ext uri="{FF2B5EF4-FFF2-40B4-BE49-F238E27FC236}">
                <a16:creationId xmlns:a16="http://schemas.microsoft.com/office/drawing/2014/main" id="{F92428AA-24F7-5D4C-B5E2-7E9188899D29}"/>
              </a:ext>
            </a:extLst>
          </p:cNvPr>
          <p:cNvSpPr/>
          <p:nvPr/>
        </p:nvSpPr>
        <p:spPr>
          <a:xfrm>
            <a:off x="3200365" y="5857270"/>
            <a:ext cx="2941817" cy="414643"/>
          </a:xfrm>
          <a:prstGeom prst="rect">
            <a:avLst/>
          </a:prstGeom>
          <a:solidFill>
            <a:schemeClr val="accent1">
              <a:lumMod val="40000"/>
              <a:lumOff val="60000"/>
              <a:alpha val="10000"/>
            </a:schemeClr>
          </a:solidFill>
          <a:ln w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04149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1E52B-1777-1842-B3FC-CDACDD7974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25664"/>
            <a:ext cx="9144000" cy="1143000"/>
          </a:xfrm>
        </p:spPr>
        <p:txBody>
          <a:bodyPr/>
          <a:lstStyle/>
          <a:p>
            <a:r>
              <a:rPr lang="en-US" dirty="0"/>
              <a:t>A Differentiable MPC Module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F87441-AA94-4840-B418-3E0FD0845A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819" y="786767"/>
            <a:ext cx="8595816" cy="2598822"/>
          </a:xfrm>
        </p:spPr>
        <p:txBody>
          <a:bodyPr/>
          <a:lstStyle/>
          <a:p>
            <a:r>
              <a:rPr lang="en-US" dirty="0"/>
              <a:t>We can differentiate through (non-convex) MPC with a single (convex) LQR solve by differentiating the SQP fixed point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B6FCE9-9F30-3140-9AD6-A84E5C30333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s-US"/>
              <a:t>Brandon Amos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26C63E-66EF-434F-92C2-55F669001D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Optimization-Based Modeling for Machine Learning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BC4153-1B9F-4B43-A4A4-6C221D074A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t>27</a:t>
            </a:fld>
            <a:endParaRPr lang="en-US"/>
          </a:p>
        </p:txBody>
      </p:sp>
      <p:sp>
        <p:nvSpPr>
          <p:cNvPr id="9" name="Left Brace 8">
            <a:extLst>
              <a:ext uri="{FF2B5EF4-FFF2-40B4-BE49-F238E27FC236}">
                <a16:creationId xmlns:a16="http://schemas.microsoft.com/office/drawing/2014/main" id="{3A646258-3C83-5640-B454-05DAF2439888}"/>
              </a:ext>
            </a:extLst>
          </p:cNvPr>
          <p:cNvSpPr/>
          <p:nvPr/>
        </p:nvSpPr>
        <p:spPr>
          <a:xfrm rot="5400000">
            <a:off x="4466687" y="-1288717"/>
            <a:ext cx="436604" cy="8294268"/>
          </a:xfrm>
          <a:prstGeom prst="leftBrace">
            <a:avLst>
              <a:gd name="adj1" fmla="val 8333"/>
              <a:gd name="adj2" fmla="val 62625"/>
            </a:avLst>
          </a:prstGeom>
          <a:ln>
            <a:solidFill>
              <a:srgbClr val="374C8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457CD398-E4A5-3542-A42F-85AC28C9A9A6}"/>
                  </a:ext>
                </a:extLst>
              </p:cNvPr>
              <p:cNvSpPr/>
              <p:nvPr/>
            </p:nvSpPr>
            <p:spPr>
              <a:xfrm>
                <a:off x="2676104" y="3160114"/>
                <a:ext cx="1384061" cy="571500"/>
              </a:xfrm>
              <a:prstGeom prst="rect">
                <a:avLst/>
              </a:prstGeom>
              <a:solidFill>
                <a:srgbClr val="374C81"/>
              </a:solidFill>
              <a:ln>
                <a:solidFill>
                  <a:srgbClr val="374C8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latin typeface="Helvetica Neue Light" panose="02000403000000020004" pitchFamily="2" charset="0"/>
                    <a:ea typeface="Helvetica Neue Light" panose="02000403000000020004" pitchFamily="2" charset="0"/>
                    <a:cs typeface="Helvetica Neue" panose="02000503000000020004" pitchFamily="2" charset="0"/>
                  </a:rPr>
                  <a:t>Layer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z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i</m:t>
                        </m:r>
                      </m:sub>
                    </m:sSub>
                  </m:oMath>
                </a14:m>
                <a:endParaRPr lang="en-US" dirty="0">
                  <a:latin typeface="Helvetica Neue Light" panose="02000403000000020004" pitchFamily="2" charset="0"/>
                  <a:ea typeface="Helvetica Neue Light" panose="02000403000000020004" pitchFamily="2" charset="0"/>
                  <a:cs typeface="Helvetica Neue" panose="02000503000000020004" pitchFamily="2" charset="0"/>
                </a:endParaRP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457CD398-E4A5-3542-A42F-85AC28C9A9A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76104" y="3160114"/>
                <a:ext cx="1384061" cy="57150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solidFill>
                  <a:srgbClr val="374C81"/>
                </a:solidFill>
              </a:ln>
            </p:spPr>
            <p:txBody>
              <a:bodyPr/>
              <a:lstStyle/>
              <a:p>
                <a:r>
                  <a:rPr lang="es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ight Arrow 10">
            <a:extLst>
              <a:ext uri="{FF2B5EF4-FFF2-40B4-BE49-F238E27FC236}">
                <a16:creationId xmlns:a16="http://schemas.microsoft.com/office/drawing/2014/main" id="{E31205F5-3944-2F4C-B4F2-660B9C1C406F}"/>
              </a:ext>
            </a:extLst>
          </p:cNvPr>
          <p:cNvSpPr/>
          <p:nvPr/>
        </p:nvSpPr>
        <p:spPr>
          <a:xfrm>
            <a:off x="2089693" y="3300543"/>
            <a:ext cx="510209" cy="285750"/>
          </a:xfrm>
          <a:prstGeom prst="rightArrow">
            <a:avLst/>
          </a:prstGeom>
          <a:solidFill>
            <a:srgbClr val="374C8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BEF06C5-4169-2745-91CC-0E32142FF911}"/>
              </a:ext>
            </a:extLst>
          </p:cNvPr>
          <p:cNvSpPr txBox="1"/>
          <p:nvPr/>
        </p:nvSpPr>
        <p:spPr>
          <a:xfrm>
            <a:off x="1583194" y="3039045"/>
            <a:ext cx="4683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…</a:t>
            </a:r>
          </a:p>
        </p:txBody>
      </p:sp>
      <p:sp>
        <p:nvSpPr>
          <p:cNvPr id="13" name="Right Arrow 12">
            <a:extLst>
              <a:ext uri="{FF2B5EF4-FFF2-40B4-BE49-F238E27FC236}">
                <a16:creationId xmlns:a16="http://schemas.microsoft.com/office/drawing/2014/main" id="{6D376B88-E907-6B47-8D29-64A0901B81CB}"/>
              </a:ext>
            </a:extLst>
          </p:cNvPr>
          <p:cNvSpPr/>
          <p:nvPr/>
        </p:nvSpPr>
        <p:spPr>
          <a:xfrm>
            <a:off x="4169949" y="3301302"/>
            <a:ext cx="510209" cy="285750"/>
          </a:xfrm>
          <a:prstGeom prst="rightArrow">
            <a:avLst/>
          </a:prstGeom>
          <a:solidFill>
            <a:srgbClr val="374C8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35BBBFF-5E0C-1E47-9DDA-D04B605B87A2}"/>
              </a:ext>
            </a:extLst>
          </p:cNvPr>
          <p:cNvSpPr/>
          <p:nvPr/>
        </p:nvSpPr>
        <p:spPr>
          <a:xfrm>
            <a:off x="4789942" y="3163906"/>
            <a:ext cx="1384061" cy="571500"/>
          </a:xfrm>
          <a:prstGeom prst="rect">
            <a:avLst/>
          </a:prstGeom>
          <a:solidFill>
            <a:srgbClr val="374C81"/>
          </a:solidFill>
          <a:ln>
            <a:solidFill>
              <a:srgbClr val="374C8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MPC Layer</a:t>
            </a:r>
          </a:p>
        </p:txBody>
      </p:sp>
      <p:sp>
        <p:nvSpPr>
          <p:cNvPr id="15" name="Right Arrow 14">
            <a:extLst>
              <a:ext uri="{FF2B5EF4-FFF2-40B4-BE49-F238E27FC236}">
                <a16:creationId xmlns:a16="http://schemas.microsoft.com/office/drawing/2014/main" id="{9F2FD65B-2F79-EB4C-B24D-CB13E61A1241}"/>
              </a:ext>
            </a:extLst>
          </p:cNvPr>
          <p:cNvSpPr/>
          <p:nvPr/>
        </p:nvSpPr>
        <p:spPr>
          <a:xfrm>
            <a:off x="6283787" y="3300543"/>
            <a:ext cx="510209" cy="285750"/>
          </a:xfrm>
          <a:prstGeom prst="rightArrow">
            <a:avLst/>
          </a:prstGeom>
          <a:solidFill>
            <a:srgbClr val="374C8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A872E69-5670-0C49-B030-A15C49D1F3AD}"/>
              </a:ext>
            </a:extLst>
          </p:cNvPr>
          <p:cNvSpPr txBox="1"/>
          <p:nvPr/>
        </p:nvSpPr>
        <p:spPr>
          <a:xfrm>
            <a:off x="6845429" y="3048496"/>
            <a:ext cx="4683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…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41BB653-A4C8-8F48-9B2D-8E53A0CAFD77}"/>
              </a:ext>
            </a:extLst>
          </p:cNvPr>
          <p:cNvSpPr/>
          <p:nvPr/>
        </p:nvSpPr>
        <p:spPr>
          <a:xfrm>
            <a:off x="891163" y="1919561"/>
            <a:ext cx="1384061" cy="5715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374C8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A lot of data</a:t>
            </a:r>
          </a:p>
        </p:txBody>
      </p:sp>
      <p:sp>
        <p:nvSpPr>
          <p:cNvPr id="18" name="Right Arrow 17">
            <a:extLst>
              <a:ext uri="{FF2B5EF4-FFF2-40B4-BE49-F238E27FC236}">
                <a16:creationId xmlns:a16="http://schemas.microsoft.com/office/drawing/2014/main" id="{3A3F1616-A2CA-0E40-B49D-49BA745C56D8}"/>
              </a:ext>
            </a:extLst>
          </p:cNvPr>
          <p:cNvSpPr/>
          <p:nvPr/>
        </p:nvSpPr>
        <p:spPr>
          <a:xfrm>
            <a:off x="2351424" y="2062436"/>
            <a:ext cx="510209" cy="285750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374C8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9137DA7-1FBA-624D-A1BA-04DB8BC0D546}"/>
              </a:ext>
            </a:extLst>
          </p:cNvPr>
          <p:cNvSpPr/>
          <p:nvPr/>
        </p:nvSpPr>
        <p:spPr>
          <a:xfrm>
            <a:off x="2937833" y="1919561"/>
            <a:ext cx="1384061" cy="571500"/>
          </a:xfrm>
          <a:prstGeom prst="rect">
            <a:avLst/>
          </a:prstGeom>
          <a:solidFill>
            <a:srgbClr val="374C81"/>
          </a:solidFill>
          <a:ln>
            <a:solidFill>
              <a:srgbClr val="374C8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Model</a:t>
            </a:r>
          </a:p>
        </p:txBody>
      </p:sp>
      <p:sp>
        <p:nvSpPr>
          <p:cNvPr id="20" name="Right Arrow 19">
            <a:extLst>
              <a:ext uri="{FF2B5EF4-FFF2-40B4-BE49-F238E27FC236}">
                <a16:creationId xmlns:a16="http://schemas.microsoft.com/office/drawing/2014/main" id="{CDEFFE8F-AAF5-674D-AA37-A4217E485E26}"/>
              </a:ext>
            </a:extLst>
          </p:cNvPr>
          <p:cNvSpPr/>
          <p:nvPr/>
        </p:nvSpPr>
        <p:spPr>
          <a:xfrm>
            <a:off x="4398094" y="2062436"/>
            <a:ext cx="510209" cy="285750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374C8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D10D82E-0B8E-1D45-8A5D-40AC67EADBA3}"/>
              </a:ext>
            </a:extLst>
          </p:cNvPr>
          <p:cNvSpPr/>
          <p:nvPr/>
        </p:nvSpPr>
        <p:spPr>
          <a:xfrm>
            <a:off x="4984503" y="1919561"/>
            <a:ext cx="1384061" cy="5715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374C8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Predictions</a:t>
            </a:r>
          </a:p>
        </p:txBody>
      </p:sp>
      <p:sp>
        <p:nvSpPr>
          <p:cNvPr id="22" name="Right Arrow 21">
            <a:extLst>
              <a:ext uri="{FF2B5EF4-FFF2-40B4-BE49-F238E27FC236}">
                <a16:creationId xmlns:a16="http://schemas.microsoft.com/office/drawing/2014/main" id="{6052D8A2-40E1-EF45-B822-92603B18FB12}"/>
              </a:ext>
            </a:extLst>
          </p:cNvPr>
          <p:cNvSpPr/>
          <p:nvPr/>
        </p:nvSpPr>
        <p:spPr>
          <a:xfrm>
            <a:off x="6444764" y="2065526"/>
            <a:ext cx="510209" cy="285750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374C8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2672B44-A14D-6F44-85BA-F6869103DC2D}"/>
              </a:ext>
            </a:extLst>
          </p:cNvPr>
          <p:cNvSpPr/>
          <p:nvPr/>
        </p:nvSpPr>
        <p:spPr>
          <a:xfrm>
            <a:off x="7031173" y="1922651"/>
            <a:ext cx="1384061" cy="5715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374C8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Loss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37ED7E19-FFF9-444B-9380-5AE96D599DB9}"/>
              </a:ext>
            </a:extLst>
          </p:cNvPr>
          <p:cNvSpPr txBox="1">
            <a:spLocks/>
          </p:cNvSpPr>
          <p:nvPr/>
        </p:nvSpPr>
        <p:spPr>
          <a:xfrm>
            <a:off x="32181" y="4175291"/>
            <a:ext cx="9144000" cy="7043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0" i="0" kern="1200">
                <a:solidFill>
                  <a:schemeClr val="accent1">
                    <a:lumMod val="75000"/>
                  </a:schemeClr>
                </a:solidFill>
                <a:latin typeface="Helvetica Neue Bold Condensed"/>
                <a:ea typeface="+mj-ea"/>
                <a:cs typeface="Helvetica Neue Bold Condensed"/>
              </a:defRPr>
            </a:lvl1pPr>
          </a:lstStyle>
          <a:p>
            <a:r>
              <a:rPr lang="en-US" sz="3600" dirty="0"/>
              <a:t>What can we do with this now?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EE822797-1025-084F-87A4-0D1EB8485EA5}"/>
              </a:ext>
            </a:extLst>
          </p:cNvPr>
          <p:cNvSpPr txBox="1">
            <a:spLocks/>
          </p:cNvSpPr>
          <p:nvPr/>
        </p:nvSpPr>
        <p:spPr>
          <a:xfrm>
            <a:off x="250000" y="4862312"/>
            <a:ext cx="8708362" cy="146843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l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Replace neural network policies </a:t>
            </a:r>
            <a:r>
              <a:rPr lang="en-US" dirty="0"/>
              <a:t>in model-free algorithms with MPC policies, and also </a:t>
            </a:r>
            <a:r>
              <a:rPr lang="en-US" b="1" dirty="0"/>
              <a:t>replace the unrolled controllers </a:t>
            </a:r>
            <a:r>
              <a:rPr lang="en-US" dirty="0"/>
              <a:t>in other settings (hindsight plan, universal planning networks)</a:t>
            </a:r>
          </a:p>
          <a:p>
            <a:r>
              <a:rPr lang="en-US" b="1" dirty="0"/>
              <a:t>The cost </a:t>
            </a:r>
            <a:r>
              <a:rPr lang="en-US" dirty="0"/>
              <a:t>can also be learned! No longer have to hard-code in a known value.</a:t>
            </a:r>
          </a:p>
        </p:txBody>
      </p:sp>
    </p:spTree>
    <p:extLst>
      <p:ext uri="{BB962C8B-B14F-4D97-AF65-F5344CB8AC3E}">
        <p14:creationId xmlns:p14="http://schemas.microsoft.com/office/powerpoint/2010/main" val="27218875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FDE531-4844-C14D-B1B0-F23CC8CF9A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Imitation learning with a linear model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B827F51-7E92-F448-ADDC-EB530220163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200" y="1200150"/>
                <a:ext cx="8229600" cy="4926014"/>
              </a:xfrm>
            </p:spPr>
            <p:txBody>
              <a:bodyPr>
                <a:normAutofit/>
              </a:bodyPr>
              <a:lstStyle/>
              <a:p>
                <a:pPr>
                  <a:spcBef>
                    <a:spcPts val="0"/>
                  </a:spcBef>
                </a:pPr>
                <a:r>
                  <a:rPr lang="en-US" sz="1800" b="1" dirty="0"/>
                  <a:t>Linear dynamics: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charset="0"/>
                      </a:rPr>
                      <m:t>𝑓</m:t>
                    </m:r>
                    <m:d>
                      <m:d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i="1">
                                <a:latin typeface="Cambria Math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1800" i="1">
                                <a:latin typeface="Cambria Math" charset="0"/>
                              </a:rPr>
                              <m:t>𝑡</m:t>
                            </m:r>
                          </m:sub>
                        </m:sSub>
                        <m:r>
                          <a:rPr lang="en-US" sz="1800" i="1">
                            <a:latin typeface="Cambria Math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i="1">
                                <a:latin typeface="Cambria Math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sz="1800" i="1">
                                <a:latin typeface="Cambria Math" charset="0"/>
                              </a:rPr>
                              <m:t>𝑡</m:t>
                            </m:r>
                          </m:sub>
                        </m:sSub>
                      </m:e>
                    </m:d>
                    <m:r>
                      <a:rPr lang="en-US" sz="1800" i="1">
                        <a:latin typeface="Cambria Math" charset="0"/>
                      </a:rPr>
                      <m:t>=</m:t>
                    </m:r>
                    <m:r>
                      <a:rPr lang="en-US" sz="1800" i="1">
                        <a:latin typeface="Cambria Math" charset="0"/>
                      </a:rPr>
                      <m:t>𝐴</m:t>
                    </m:r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charset="0"/>
                          </a:rPr>
                          <m:t>𝑥</m:t>
                        </m:r>
                      </m:e>
                      <m:sub>
                        <m:r>
                          <a:rPr lang="en-US" sz="1800" i="1">
                            <a:latin typeface="Cambria Math" charset="0"/>
                          </a:rPr>
                          <m:t>𝑡</m:t>
                        </m:r>
                      </m:sub>
                    </m:sSub>
                    <m:r>
                      <a:rPr lang="en-US" sz="1800" i="1">
                        <a:latin typeface="Cambria Math" charset="0"/>
                      </a:rPr>
                      <m:t>+</m:t>
                    </m:r>
                    <m:r>
                      <a:rPr lang="en-US" sz="1800" i="1">
                        <a:latin typeface="Cambria Math" charset="0"/>
                      </a:rPr>
                      <m:t>𝐵</m:t>
                    </m:r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charset="0"/>
                          </a:rPr>
                          <m:t>𝑢</m:t>
                        </m:r>
                      </m:e>
                      <m:sub>
                        <m:r>
                          <a:rPr lang="en-US" sz="1800" i="1">
                            <a:latin typeface="Cambria Math" charset="0"/>
                          </a:rPr>
                          <m:t>𝑡</m:t>
                        </m:r>
                      </m:sub>
                    </m:sSub>
                  </m:oMath>
                </a14:m>
                <a:endParaRPr lang="en-US" sz="1800" dirty="0"/>
              </a:p>
              <a:p>
                <a:pPr>
                  <a:spcBef>
                    <a:spcPts val="0"/>
                  </a:spcBef>
                </a:pPr>
                <a:r>
                  <a:rPr lang="en-US" sz="1800" b="1" dirty="0"/>
                  <a:t>Parameters: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charset="0"/>
                      </a:rPr>
                      <m:t>𝜃</m:t>
                    </m:r>
                    <m:r>
                      <a:rPr lang="en-US" sz="1800" i="1">
                        <a:latin typeface="Cambria Math" charset="0"/>
                      </a:rPr>
                      <m:t>={</m:t>
                    </m:r>
                    <m:r>
                      <a:rPr lang="en-US" sz="1800" i="1">
                        <a:latin typeface="Cambria Math" charset="0"/>
                      </a:rPr>
                      <m:t>𝐴</m:t>
                    </m:r>
                    <m:r>
                      <a:rPr lang="en-US" sz="1800" i="1">
                        <a:latin typeface="Cambria Math" charset="0"/>
                      </a:rPr>
                      <m:t>, </m:t>
                    </m:r>
                    <m:r>
                      <a:rPr lang="en-US" sz="1800" i="1">
                        <a:latin typeface="Cambria Math" charset="0"/>
                      </a:rPr>
                      <m:t>𝐵</m:t>
                    </m:r>
                    <m:r>
                      <a:rPr lang="en-US" sz="1800" i="1">
                        <a:latin typeface="Cambria Math" charset="0"/>
                      </a:rPr>
                      <m:t>}</m:t>
                    </m:r>
                  </m:oMath>
                </a14:m>
                <a:endParaRPr lang="en-US" sz="1800" dirty="0"/>
              </a:p>
              <a:p>
                <a:pPr>
                  <a:spcBef>
                    <a:spcPts val="0"/>
                  </a:spcBef>
                </a:pPr>
                <a:r>
                  <a:rPr lang="en-US" sz="1800" b="1" dirty="0"/>
                  <a:t>Trajectory: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charset="0"/>
                          </a:rPr>
                          <m:t>𝜏</m:t>
                        </m:r>
                      </m:e>
                      <m:sub>
                        <m:r>
                          <a:rPr lang="en-US" sz="1800" i="1">
                            <a:latin typeface="Cambria Math" charset="0"/>
                          </a:rPr>
                          <m:t>𝜃</m:t>
                        </m:r>
                      </m:sub>
                    </m:sSub>
                    <m:d>
                      <m:d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i="1">
                                <a:latin typeface="Cambria Math" charset="0"/>
                              </a:rPr>
                              <m:t>𝑥</m:t>
                            </m:r>
                          </m:e>
                          <m:sub>
                            <m:r>
                              <m:rPr>
                                <m:nor/>
                              </m:rPr>
                              <a:rPr lang="en-US" sz="1800">
                                <a:latin typeface="Cambria Math" charset="0"/>
                              </a:rPr>
                              <m:t>init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1800" dirty="0"/>
                  <a:t> obtained by MPC </a:t>
                </a:r>
              </a:p>
              <a:p>
                <a:pPr>
                  <a:spcBef>
                    <a:spcPts val="0"/>
                  </a:spcBef>
                </a:pPr>
                <a:r>
                  <a:rPr lang="en-US" sz="1800" b="1" dirty="0"/>
                  <a:t>Given </a:t>
                </a:r>
                <a:r>
                  <a:rPr lang="en-US" sz="1800" dirty="0"/>
                  <a:t>known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charset="0"/>
                      </a:rPr>
                      <m:t>𝜃</m:t>
                    </m:r>
                  </m:oMath>
                </a14:m>
                <a:r>
                  <a:rPr lang="en-US" sz="1800" dirty="0"/>
                  <a:t> and sample trajectories, </a:t>
                </a:r>
                <a:r>
                  <a:rPr lang="en-US" sz="1800" b="1" dirty="0"/>
                  <a:t>learn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800" i="1">
                            <a:latin typeface="Cambria Math" charset="0"/>
                          </a:rPr>
                          <m:t>𝜃</m:t>
                        </m:r>
                      </m:e>
                    </m:acc>
                  </m:oMath>
                </a14:m>
                <a:endParaRPr lang="en-US" sz="1800" b="1" dirty="0"/>
              </a:p>
              <a:p>
                <a:pPr>
                  <a:spcBef>
                    <a:spcPts val="0"/>
                  </a:spcBef>
                </a:pPr>
                <a:r>
                  <a:rPr lang="en-US" sz="1800" b="1" dirty="0"/>
                  <a:t>Trajectory (Training) Loss: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1800">
                        <a:latin typeface="Cambria Math" charset="0"/>
                      </a:rPr>
                      <m:t>MSE</m:t>
                    </m:r>
                    <m:r>
                      <a:rPr lang="en-US" sz="1800" i="1">
                        <a:latin typeface="Cambria Math" charset="0"/>
                      </a:rPr>
                      <m:t>(</m:t>
                    </m:r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charset="0"/>
                          </a:rPr>
                          <m:t>𝜏</m:t>
                        </m:r>
                      </m:e>
                      <m:sub>
                        <m:r>
                          <a:rPr lang="en-US" sz="1800" i="1">
                            <a:latin typeface="Cambria Math" charset="0"/>
                          </a:rPr>
                          <m:t>𝜃</m:t>
                        </m:r>
                      </m:sub>
                    </m:sSub>
                    <m:d>
                      <m:d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i="1">
                                <a:latin typeface="Cambria Math" charset="0"/>
                              </a:rPr>
                              <m:t>𝑥</m:t>
                            </m:r>
                          </m:e>
                          <m:sub>
                            <m:r>
                              <m:rPr>
                                <m:nor/>
                              </m:rPr>
                              <a:rPr lang="en-US" sz="1800">
                                <a:latin typeface="Cambria Math" charset="0"/>
                              </a:rPr>
                              <m:t>init</m:t>
                            </m:r>
                          </m:sub>
                        </m:sSub>
                      </m:e>
                    </m:d>
                    <m:r>
                      <a:rPr lang="en-US" sz="1800" i="1">
                        <a:latin typeface="Cambria Math" charset="0"/>
                      </a:rPr>
                      <m:t>, </m:t>
                    </m:r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charset="0"/>
                          </a:rPr>
                          <m:t>𝜏</m:t>
                        </m:r>
                      </m:e>
                      <m:sub>
                        <m:acc>
                          <m:accPr>
                            <m:chr m:val="̂"/>
                            <m:ctrlPr>
                              <a:rPr lang="en-US" sz="18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800" i="1">
                                <a:latin typeface="Cambria Math" charset="0"/>
                              </a:rPr>
                              <m:t>𝜃</m:t>
                            </m:r>
                          </m:e>
                        </m:acc>
                      </m:sub>
                    </m:sSub>
                    <m:d>
                      <m:d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i="1">
                                <a:latin typeface="Cambria Math" charset="0"/>
                              </a:rPr>
                              <m:t>𝑥</m:t>
                            </m:r>
                          </m:e>
                          <m:sub>
                            <m:r>
                              <m:rPr>
                                <m:nor/>
                              </m:rPr>
                              <a:rPr lang="en-US" sz="1800">
                                <a:latin typeface="Cambria Math" charset="0"/>
                              </a:rPr>
                              <m:t>init</m:t>
                            </m:r>
                          </m:sub>
                        </m:sSub>
                      </m:e>
                    </m:d>
                    <m:r>
                      <a:rPr lang="en-US" sz="1800" i="1">
                        <a:latin typeface="Cambria Math" charset="0"/>
                      </a:rPr>
                      <m:t>)</m:t>
                    </m:r>
                  </m:oMath>
                </a14:m>
                <a:endParaRPr lang="en-US" sz="1800" b="1" dirty="0"/>
              </a:p>
              <a:p>
                <a:pPr>
                  <a:spcBef>
                    <a:spcPts val="0"/>
                  </a:spcBef>
                </a:pPr>
                <a:r>
                  <a:rPr lang="en-US" sz="1800" b="1" dirty="0"/>
                  <a:t>Model Loss: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1800">
                        <a:latin typeface="Cambria Math" charset="0"/>
                      </a:rPr>
                      <m:t>MSE</m:t>
                    </m:r>
                    <m:r>
                      <a:rPr lang="en-US" sz="1800" i="1">
                        <a:latin typeface="Cambria Math" charset="0"/>
                      </a:rPr>
                      <m:t>(</m:t>
                    </m:r>
                    <m:r>
                      <a:rPr lang="en-US" sz="1800" i="1">
                        <a:latin typeface="Cambria Math" charset="0"/>
                      </a:rPr>
                      <m:t>𝜃</m:t>
                    </m:r>
                    <m:r>
                      <a:rPr lang="en-US" sz="1800" i="1">
                        <a:latin typeface="Cambria Math" charset="0"/>
                      </a:rPr>
                      <m:t>, </m:t>
                    </m:r>
                    <m:acc>
                      <m:accPr>
                        <m:chr m:val="̂"/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800" i="1">
                            <a:latin typeface="Cambria Math" charset="0"/>
                          </a:rPr>
                          <m:t>𝜃</m:t>
                        </m:r>
                      </m:e>
                    </m:acc>
                    <m:r>
                      <a:rPr lang="en-US" sz="1800" i="1">
                        <a:latin typeface="Cambria Math" charset="0"/>
                      </a:rPr>
                      <m:t>)</m:t>
                    </m:r>
                  </m:oMath>
                </a14:m>
                <a:endParaRPr lang="en-US" sz="1800" b="1" dirty="0"/>
              </a:p>
              <a:p>
                <a:pPr>
                  <a:spcBef>
                    <a:spcPts val="0"/>
                  </a:spcBef>
                </a:pPr>
                <a:endParaRPr lang="en-US" b="1" dirty="0"/>
              </a:p>
              <a:p>
                <a:pPr>
                  <a:spcBef>
                    <a:spcPts val="0"/>
                  </a:spcBef>
                </a:pPr>
                <a:endParaRPr lang="en-US" b="1" dirty="0"/>
              </a:p>
              <a:p>
                <a:pPr>
                  <a:spcBef>
                    <a:spcPts val="0"/>
                  </a:spcBef>
                </a:pPr>
                <a:endParaRPr lang="en-US" b="1" dirty="0"/>
              </a:p>
              <a:p>
                <a:pPr>
                  <a:spcBef>
                    <a:spcPts val="0"/>
                  </a:spcBef>
                </a:pPr>
                <a:endParaRPr lang="en-US" b="1" dirty="0"/>
              </a:p>
              <a:p>
                <a:pPr>
                  <a:spcBef>
                    <a:spcPts val="0"/>
                  </a:spcBef>
                </a:pPr>
                <a:endParaRPr lang="en-US" b="1" dirty="0"/>
              </a:p>
              <a:p>
                <a:pPr>
                  <a:spcBef>
                    <a:spcPts val="0"/>
                  </a:spcBef>
                </a:pPr>
                <a:endParaRPr lang="en-US" b="1" dirty="0"/>
              </a:p>
              <a:p>
                <a:pPr>
                  <a:spcBef>
                    <a:spcPts val="0"/>
                  </a:spcBef>
                </a:pPr>
                <a:endParaRPr lang="en-US" b="1" dirty="0"/>
              </a:p>
              <a:p>
                <a:pPr>
                  <a:spcBef>
                    <a:spcPts val="0"/>
                  </a:spcBef>
                </a:pPr>
                <a:endParaRPr lang="en-US" b="1" dirty="0"/>
              </a:p>
              <a:p>
                <a:pPr>
                  <a:spcBef>
                    <a:spcPts val="0"/>
                  </a:spcBef>
                </a:pPr>
                <a:endParaRPr lang="en-US" b="1" dirty="0"/>
              </a:p>
              <a:p>
                <a:pPr>
                  <a:spcBef>
                    <a:spcPts val="0"/>
                  </a:spcBef>
                </a:pPr>
                <a:r>
                  <a:rPr lang="en-US" sz="1800" dirty="0"/>
                  <a:t>Not guaranteed to converge, but a good sanity check that it does in small cases.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B827F51-7E92-F448-ADDC-EB530220163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200150"/>
                <a:ext cx="8229600" cy="4926014"/>
              </a:xfrm>
              <a:blipFill>
                <a:blip r:embed="rId2"/>
                <a:stretch>
                  <a:fillRect l="-617" t="-515" b="-5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F502B4-259A-7C4C-AFDF-A3220582A58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s-US"/>
              <a:t>Brandon Amos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7DCD1D-57F1-7D44-A805-C490E5C7BB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Optimization-Based Modeling for Machine Learning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EEF426-467A-4D46-B0DE-520E016EA2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t>28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DD00791-7332-1641-8E2B-52E827C4F4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1093" y="3525219"/>
            <a:ext cx="4701813" cy="2130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1269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C06EC9-B31B-B14D-9525-F17DDE3330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4505"/>
            <a:ext cx="8229600" cy="1143000"/>
          </a:xfrm>
        </p:spPr>
        <p:txBody>
          <a:bodyPr/>
          <a:lstStyle/>
          <a:p>
            <a:r>
              <a:rPr lang="en-US" dirty="0"/>
              <a:t>Simple Pendulum Control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39AA3B-DB21-904B-A1B5-812B1A86D3D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s-US"/>
              <a:t>Brandon Amos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802264-9860-8742-96D8-31F8FF77F6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Optimization-Based Modeling for Machine Learning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A9DD3F-A1FD-8447-BB9B-AAB49C5C2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t>29</a:t>
            </a:fld>
            <a:endParaRPr lang="en-U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720A2C2B-8D30-9548-9040-4DF8ECF654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7599" y="1008327"/>
            <a:ext cx="7569201" cy="2366323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BCF0C8E3-A98D-DC4C-8C43-3660A6E9EE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0" y="3464079"/>
            <a:ext cx="54864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4241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C1C0F49-68B0-1840-B112-DF5AB2D4E79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s-US"/>
              <a:t>Brandon Amos</a:t>
            </a:r>
            <a:endParaRPr lang="en-U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1565E72-EBA6-054D-9140-0AA99DD9F5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01636" y="6356349"/>
            <a:ext cx="4588850" cy="365125"/>
          </a:xfrm>
        </p:spPr>
        <p:txBody>
          <a:bodyPr/>
          <a:lstStyle/>
          <a:p>
            <a:r>
              <a:rPr lang="en-US"/>
              <a:t>Optimization-Based Modeling for Machine Learning</a:t>
            </a:r>
            <a:endParaRPr lang="en-U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4930F4B-035F-8148-A685-100B1DB4D8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t>3</a:t>
            </a:fld>
            <a:endParaRPr lang="en-US"/>
          </a:p>
        </p:txBody>
      </p:sp>
      <p:sp>
        <p:nvSpPr>
          <p:cNvPr id="22" name="Subtitle 2">
            <a:extLst>
              <a:ext uri="{FF2B5EF4-FFF2-40B4-BE49-F238E27FC236}">
                <a16:creationId xmlns:a16="http://schemas.microsoft.com/office/drawing/2014/main" id="{2D99D41F-DE06-5A4E-80A2-6D23A029365F}"/>
              </a:ext>
            </a:extLst>
          </p:cNvPr>
          <p:cNvSpPr txBox="1">
            <a:spLocks/>
          </p:cNvSpPr>
          <p:nvPr/>
        </p:nvSpPr>
        <p:spPr>
          <a:xfrm>
            <a:off x="3662" y="861394"/>
            <a:ext cx="5436972" cy="54949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[CMU 2016]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OpenFace</a:t>
            </a:r>
            <a:b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b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[ICML 2016] Collapsed Variational Inference for SPNs</a:t>
            </a:r>
          </a:p>
          <a:p>
            <a:pPr algn="l">
              <a:spcBef>
                <a:spcPts val="0"/>
              </a:spcBef>
            </a:pPr>
            <a:b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[ICML 2017] Input Convex Neural Networks</a:t>
            </a:r>
          </a:p>
          <a:p>
            <a:pPr algn="l">
              <a:spcBef>
                <a:spcPts val="0"/>
              </a:spcBef>
            </a:pPr>
            <a:b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[ICML 2017] OptNet</a:t>
            </a:r>
          </a:p>
          <a:p>
            <a:pPr algn="l">
              <a:spcBef>
                <a:spcPts val="0"/>
              </a:spcBef>
            </a:pPr>
            <a:b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[</a:t>
            </a:r>
            <a:r>
              <a:rPr lang="en-US" sz="1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NeurIPS</a:t>
            </a:r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2017] Task-Based Model Learning</a:t>
            </a:r>
          </a:p>
          <a:p>
            <a:pPr algn="l">
              <a:spcBef>
                <a:spcPts val="0"/>
              </a:spcBef>
            </a:pPr>
            <a:b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[ICLR 2018] Learning Awareness Models</a:t>
            </a:r>
          </a:p>
          <a:p>
            <a:pPr algn="l">
              <a:spcBef>
                <a:spcPts val="0"/>
              </a:spcBef>
            </a:pPr>
            <a:b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[</a:t>
            </a:r>
            <a:r>
              <a:rPr lang="en-US" sz="1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NeurIPS</a:t>
            </a:r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2018] Imperfect-Information Game Solving</a:t>
            </a:r>
          </a:p>
          <a:p>
            <a:pPr algn="l">
              <a:spcBef>
                <a:spcPts val="0"/>
              </a:spcBef>
            </a:pPr>
            <a:b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[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NeurIPS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2018] Differentiable MPC</a:t>
            </a:r>
          </a:p>
          <a:p>
            <a:pPr algn="l">
              <a:spcBef>
                <a:spcPts val="0"/>
              </a:spcBef>
            </a:pPr>
            <a:b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The Limited Multi-Label Projection Layer</a:t>
            </a:r>
          </a:p>
          <a:p>
            <a:pPr algn="l">
              <a:spcBef>
                <a:spcPts val="0"/>
              </a:spcBef>
            </a:pPr>
            <a:b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Differentiable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cvxpy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Optimization Layers</a:t>
            </a:r>
          </a:p>
        </p:txBody>
      </p:sp>
      <p:sp>
        <p:nvSpPr>
          <p:cNvPr id="15" name="Rectangle 62">
            <a:extLst>
              <a:ext uri="{FF2B5EF4-FFF2-40B4-BE49-F238E27FC236}">
                <a16:creationId xmlns:a16="http://schemas.microsoft.com/office/drawing/2014/main" id="{C3B18EF5-E002-BE4A-A2BF-3A33F84A042A}"/>
              </a:ext>
            </a:extLst>
          </p:cNvPr>
          <p:cNvSpPr/>
          <p:nvPr/>
        </p:nvSpPr>
        <p:spPr>
          <a:xfrm>
            <a:off x="40731" y="2436105"/>
            <a:ext cx="2228334" cy="476428"/>
          </a:xfrm>
          <a:prstGeom prst="rect">
            <a:avLst/>
          </a:prstGeom>
          <a:solidFill>
            <a:schemeClr val="accent1">
              <a:lumMod val="40000"/>
              <a:lumOff val="60000"/>
              <a:alpha val="10000"/>
            </a:schemeClr>
          </a:solidFill>
          <a:ln w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6" name="Rectangle 62">
            <a:extLst>
              <a:ext uri="{FF2B5EF4-FFF2-40B4-BE49-F238E27FC236}">
                <a16:creationId xmlns:a16="http://schemas.microsoft.com/office/drawing/2014/main" id="{DC3424D8-EC56-C248-BA3E-423D6ECCF005}"/>
              </a:ext>
            </a:extLst>
          </p:cNvPr>
          <p:cNvSpPr/>
          <p:nvPr/>
        </p:nvSpPr>
        <p:spPr>
          <a:xfrm>
            <a:off x="40730" y="4654310"/>
            <a:ext cx="3657227" cy="476428"/>
          </a:xfrm>
          <a:prstGeom prst="rect">
            <a:avLst/>
          </a:prstGeom>
          <a:solidFill>
            <a:schemeClr val="accent1">
              <a:lumMod val="40000"/>
              <a:lumOff val="60000"/>
              <a:alpha val="10000"/>
            </a:schemeClr>
          </a:solidFill>
          <a:ln w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7" name="Rectangle 62">
            <a:extLst>
              <a:ext uri="{FF2B5EF4-FFF2-40B4-BE49-F238E27FC236}">
                <a16:creationId xmlns:a16="http://schemas.microsoft.com/office/drawing/2014/main" id="{C76CE82A-8FD0-B94E-9E19-ABA4502F2634}"/>
              </a:ext>
            </a:extLst>
          </p:cNvPr>
          <p:cNvSpPr/>
          <p:nvPr/>
        </p:nvSpPr>
        <p:spPr>
          <a:xfrm>
            <a:off x="23797" y="5738043"/>
            <a:ext cx="4158736" cy="476428"/>
          </a:xfrm>
          <a:prstGeom prst="rect">
            <a:avLst/>
          </a:prstGeom>
          <a:solidFill>
            <a:schemeClr val="accent1">
              <a:lumMod val="40000"/>
              <a:lumOff val="60000"/>
              <a:alpha val="10000"/>
            </a:schemeClr>
          </a:solidFill>
          <a:ln w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8" name="Rectangle 62">
            <a:extLst>
              <a:ext uri="{FF2B5EF4-FFF2-40B4-BE49-F238E27FC236}">
                <a16:creationId xmlns:a16="http://schemas.microsoft.com/office/drawing/2014/main" id="{042B98E6-45B9-AD4C-B6A7-D82D488D2964}"/>
              </a:ext>
            </a:extLst>
          </p:cNvPr>
          <p:cNvSpPr/>
          <p:nvPr/>
        </p:nvSpPr>
        <p:spPr>
          <a:xfrm>
            <a:off x="40730" y="1894239"/>
            <a:ext cx="4429669" cy="476428"/>
          </a:xfrm>
          <a:prstGeom prst="rect">
            <a:avLst/>
          </a:prstGeom>
          <a:solidFill>
            <a:schemeClr val="accent1">
              <a:lumMod val="40000"/>
              <a:lumOff val="60000"/>
              <a:alpha val="10000"/>
            </a:schemeClr>
          </a:solidFill>
          <a:ln w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21" name="Título 1">
            <a:extLst>
              <a:ext uri="{FF2B5EF4-FFF2-40B4-BE49-F238E27FC236}">
                <a16:creationId xmlns:a16="http://schemas.microsoft.com/office/drawing/2014/main" id="{434A7F6B-05A9-BC46-A5E8-3881613E62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2848"/>
            <a:ext cx="5387547" cy="838545"/>
          </a:xfrm>
        </p:spPr>
        <p:txBody>
          <a:bodyPr>
            <a:normAutofit/>
          </a:bodyPr>
          <a:lstStyle/>
          <a:p>
            <a:pPr algn="l"/>
            <a:r>
              <a:rPr lang="es-US" dirty="0"/>
              <a:t>This Talk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4C8F8B05-DED9-8F41-8E6E-A09E1BF1057C}"/>
              </a:ext>
            </a:extLst>
          </p:cNvPr>
          <p:cNvSpPr txBox="1">
            <a:spLocks/>
          </p:cNvSpPr>
          <p:nvPr/>
        </p:nvSpPr>
        <p:spPr>
          <a:xfrm>
            <a:off x="6093259" y="315019"/>
            <a:ext cx="3534770" cy="37862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Secondary Contribution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1" name="Rectángulo 30">
            <a:extLst>
              <a:ext uri="{FF2B5EF4-FFF2-40B4-BE49-F238E27FC236}">
                <a16:creationId xmlns:a16="http://schemas.microsoft.com/office/drawing/2014/main" id="{038C11AD-1942-D241-BE79-C1DAAA37BEBC}"/>
              </a:ext>
            </a:extLst>
          </p:cNvPr>
          <p:cNvSpPr/>
          <p:nvPr/>
        </p:nvSpPr>
        <p:spPr>
          <a:xfrm>
            <a:off x="5866103" y="327280"/>
            <a:ext cx="286603" cy="29954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S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4EA54D09-AEA0-1C45-A602-BAB3CF6D806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1000"/>
          </a:blip>
          <a:stretch>
            <a:fillRect/>
          </a:stretch>
        </p:blipFill>
        <p:spPr>
          <a:xfrm>
            <a:off x="5341781" y="780521"/>
            <a:ext cx="3810000" cy="2146300"/>
          </a:xfrm>
          <a:prstGeom prst="rect">
            <a:avLst/>
          </a:prstGeom>
        </p:spPr>
      </p:pic>
      <p:pic>
        <p:nvPicPr>
          <p:cNvPr id="37" name="Imagen 36">
            <a:extLst>
              <a:ext uri="{FF2B5EF4-FFF2-40B4-BE49-F238E27FC236}">
                <a16:creationId xmlns:a16="http://schemas.microsoft.com/office/drawing/2014/main" id="{EDC62366-5809-6A44-BD72-06AD0B67BFB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4000"/>
          </a:blip>
          <a:stretch>
            <a:fillRect/>
          </a:stretch>
        </p:blipFill>
        <p:spPr>
          <a:xfrm>
            <a:off x="7193701" y="5132701"/>
            <a:ext cx="1699384" cy="1151195"/>
          </a:xfrm>
          <a:prstGeom prst="rect">
            <a:avLst/>
          </a:prstGeom>
        </p:spPr>
      </p:pic>
      <p:pic>
        <p:nvPicPr>
          <p:cNvPr id="38" name="Imagen 37">
            <a:extLst>
              <a:ext uri="{FF2B5EF4-FFF2-40B4-BE49-F238E27FC236}">
                <a16:creationId xmlns:a16="http://schemas.microsoft.com/office/drawing/2014/main" id="{783681B8-4387-D44C-B108-C870E1B7976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39000"/>
          </a:blip>
          <a:stretch>
            <a:fillRect/>
          </a:stretch>
        </p:blipFill>
        <p:spPr>
          <a:xfrm>
            <a:off x="6624568" y="3046428"/>
            <a:ext cx="2208627" cy="1006874"/>
          </a:xfrm>
          <a:prstGeom prst="rect">
            <a:avLst/>
          </a:prstGeom>
        </p:spPr>
      </p:pic>
      <p:pic>
        <p:nvPicPr>
          <p:cNvPr id="36" name="Imagen 35">
            <a:extLst>
              <a:ext uri="{FF2B5EF4-FFF2-40B4-BE49-F238E27FC236}">
                <a16:creationId xmlns:a16="http://schemas.microsoft.com/office/drawing/2014/main" id="{37B4348A-E1A7-C542-85FC-13CF9C0680E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43000"/>
          </a:blip>
          <a:stretch>
            <a:fillRect/>
          </a:stretch>
        </p:blipFill>
        <p:spPr>
          <a:xfrm>
            <a:off x="7290486" y="4053302"/>
            <a:ext cx="1692644" cy="1049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70007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EE1258-A598-074A-A6CF-2ACCCD4D56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153" y="202922"/>
            <a:ext cx="8767482" cy="1143000"/>
          </a:xfrm>
        </p:spPr>
        <p:txBody>
          <a:bodyPr>
            <a:noAutofit/>
          </a:bodyPr>
          <a:lstStyle/>
          <a:p>
            <a:r>
              <a:rPr lang="en-US" sz="3600" dirty="0"/>
              <a:t>Imitation learning with the pendulum/cartpole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20781F-852F-224A-A740-F9E741750B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153" y="1311276"/>
            <a:ext cx="8767482" cy="4525963"/>
          </a:xfrm>
        </p:spPr>
        <p:txBody>
          <a:bodyPr/>
          <a:lstStyle/>
          <a:p>
            <a:r>
              <a:rPr lang="en-US" dirty="0"/>
              <a:t>Again optimizes the imitation loss with respect to the controller’s parameters</a:t>
            </a:r>
          </a:p>
          <a:p>
            <a:r>
              <a:rPr lang="en-US" dirty="0"/>
              <a:t>Using </a:t>
            </a:r>
            <a:r>
              <a:rPr lang="en-US" b="1" dirty="0"/>
              <a:t>only action trajectories </a:t>
            </a:r>
            <a:r>
              <a:rPr lang="en-US" dirty="0"/>
              <a:t>we can recover the true parameters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A1A24B-FBB8-CE41-8EF4-126AA715EF3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s-US"/>
              <a:t>Brandon Amos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3D218F-39C5-954F-806B-22C816533C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Optimization-Based Modeling for Machine Learning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A26390-6C6B-8F41-99DA-91818ED61B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t>30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7674532-C5BB-8F47-A220-E940588B5E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18" y="2454276"/>
            <a:ext cx="9144000" cy="3734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75829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325E25-F042-3945-9DDB-ED33F206EB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26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Optimizing the task loss is often better than </a:t>
            </a:r>
            <a:r>
              <a:rPr lang="en-US" dirty="0" err="1"/>
              <a:t>SysID</a:t>
            </a:r>
            <a:r>
              <a:rPr lang="en-US" dirty="0"/>
              <a:t> in the unrealizable case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E75FC0-8736-1040-9852-088EAD68D87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s-US"/>
              <a:t>Brandon Amos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7404A7-4513-E141-991B-199BAE23EB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Optimization-Based Modeling for Machine Learning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548011-1F8B-7E4F-817F-8BA94C7F9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t>31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65969DB-350D-934A-91DB-7F905E52E7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82023"/>
            <a:ext cx="9144000" cy="2507719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C8D7115-8E65-E747-A79F-6D05228AE8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259" y="1417638"/>
            <a:ext cx="8767482" cy="764385"/>
          </a:xfrm>
        </p:spPr>
        <p:txBody>
          <a:bodyPr/>
          <a:lstStyle/>
          <a:p>
            <a:r>
              <a:rPr lang="en-US" b="1" dirty="0"/>
              <a:t>True System: </a:t>
            </a:r>
            <a:r>
              <a:rPr lang="en-US" dirty="0"/>
              <a:t>Pendulum environment with noise (damping and a wind force)</a:t>
            </a:r>
            <a:br>
              <a:rPr lang="en-US" dirty="0"/>
            </a:br>
            <a:r>
              <a:rPr lang="en-US" b="1" dirty="0"/>
              <a:t>Approximate Model</a:t>
            </a:r>
            <a:r>
              <a:rPr lang="en-US" dirty="0"/>
              <a:t>: Pendulum without the noise terms</a:t>
            </a:r>
          </a:p>
        </p:txBody>
      </p:sp>
      <p:sp>
        <p:nvSpPr>
          <p:cNvPr id="3" name="5-Point Star 2">
            <a:extLst>
              <a:ext uri="{FF2B5EF4-FFF2-40B4-BE49-F238E27FC236}">
                <a16:creationId xmlns:a16="http://schemas.microsoft.com/office/drawing/2014/main" id="{BF9C9988-BC1C-F54B-8894-8CC4FC6C9E17}"/>
              </a:ext>
            </a:extLst>
          </p:cNvPr>
          <p:cNvSpPr/>
          <p:nvPr/>
        </p:nvSpPr>
        <p:spPr>
          <a:xfrm>
            <a:off x="3843242" y="5879036"/>
            <a:ext cx="309716" cy="309716"/>
          </a:xfrm>
          <a:prstGeom prst="star5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AA2FA8D-D041-B644-A8D5-40A889BBBA82}"/>
              </a:ext>
            </a:extLst>
          </p:cNvPr>
          <p:cNvSpPr txBox="1">
            <a:spLocks/>
          </p:cNvSpPr>
          <p:nvPr/>
        </p:nvSpPr>
        <p:spPr>
          <a:xfrm>
            <a:off x="2732932" y="5885227"/>
            <a:ext cx="1427859" cy="4496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True Model</a:t>
            </a: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F598FF5F-22FB-BF4A-B0A0-D1DC7FB5DB5E}"/>
              </a:ext>
            </a:extLst>
          </p:cNvPr>
          <p:cNvSpPr/>
          <p:nvPr/>
        </p:nvSpPr>
        <p:spPr>
          <a:xfrm>
            <a:off x="3918208" y="4900798"/>
            <a:ext cx="3495921" cy="1222993"/>
          </a:xfrm>
          <a:custGeom>
            <a:avLst/>
            <a:gdLst>
              <a:gd name="connsiteX0" fmla="*/ 34312 w 1732653"/>
              <a:gd name="connsiteY0" fmla="*/ 318702 h 1161518"/>
              <a:gd name="connsiteX1" fmla="*/ 668493 w 1732653"/>
              <a:gd name="connsiteY1" fmla="*/ 436689 h 1161518"/>
              <a:gd name="connsiteX2" fmla="*/ 801228 w 1732653"/>
              <a:gd name="connsiteY2" fmla="*/ 1100367 h 1161518"/>
              <a:gd name="connsiteX3" fmla="*/ 1700880 w 1732653"/>
              <a:gd name="connsiteY3" fmla="*/ 1026625 h 1161518"/>
              <a:gd name="connsiteX4" fmla="*/ 1405912 w 1732653"/>
              <a:gd name="connsiteY4" fmla="*/ 171218 h 1161518"/>
              <a:gd name="connsiteX5" fmla="*/ 226041 w 1732653"/>
              <a:gd name="connsiteY5" fmla="*/ 8986 h 1161518"/>
              <a:gd name="connsiteX6" fmla="*/ 34312 w 1732653"/>
              <a:gd name="connsiteY6" fmla="*/ 318702 h 1161518"/>
              <a:gd name="connsiteX0" fmla="*/ 34312 w 3445076"/>
              <a:gd name="connsiteY0" fmla="*/ 318702 h 1128749"/>
              <a:gd name="connsiteX1" fmla="*/ 668493 w 3445076"/>
              <a:gd name="connsiteY1" fmla="*/ 436689 h 1128749"/>
              <a:gd name="connsiteX2" fmla="*/ 801228 w 3445076"/>
              <a:gd name="connsiteY2" fmla="*/ 1100367 h 1128749"/>
              <a:gd name="connsiteX3" fmla="*/ 3441189 w 3445076"/>
              <a:gd name="connsiteY3" fmla="*/ 923386 h 1128749"/>
              <a:gd name="connsiteX4" fmla="*/ 1405912 w 3445076"/>
              <a:gd name="connsiteY4" fmla="*/ 171218 h 1128749"/>
              <a:gd name="connsiteX5" fmla="*/ 226041 w 3445076"/>
              <a:gd name="connsiteY5" fmla="*/ 8986 h 1128749"/>
              <a:gd name="connsiteX6" fmla="*/ 34312 w 3445076"/>
              <a:gd name="connsiteY6" fmla="*/ 318702 h 1128749"/>
              <a:gd name="connsiteX0" fmla="*/ 63853 w 3494695"/>
              <a:gd name="connsiteY0" fmla="*/ 408618 h 1222993"/>
              <a:gd name="connsiteX1" fmla="*/ 698034 w 3494695"/>
              <a:gd name="connsiteY1" fmla="*/ 526605 h 1222993"/>
              <a:gd name="connsiteX2" fmla="*/ 830769 w 3494695"/>
              <a:gd name="connsiteY2" fmla="*/ 1190283 h 1222993"/>
              <a:gd name="connsiteX3" fmla="*/ 3470730 w 3494695"/>
              <a:gd name="connsiteY3" fmla="*/ 1013302 h 1222993"/>
              <a:gd name="connsiteX4" fmla="*/ 2128627 w 3494695"/>
              <a:gd name="connsiteY4" fmla="*/ 84153 h 1222993"/>
              <a:gd name="connsiteX5" fmla="*/ 255582 w 3494695"/>
              <a:gd name="connsiteY5" fmla="*/ 98902 h 1222993"/>
              <a:gd name="connsiteX6" fmla="*/ 63853 w 3494695"/>
              <a:gd name="connsiteY6" fmla="*/ 408618 h 1222993"/>
              <a:gd name="connsiteX0" fmla="*/ 63853 w 3495921"/>
              <a:gd name="connsiteY0" fmla="*/ 408618 h 1222993"/>
              <a:gd name="connsiteX1" fmla="*/ 698034 w 3495921"/>
              <a:gd name="connsiteY1" fmla="*/ 526605 h 1222993"/>
              <a:gd name="connsiteX2" fmla="*/ 830769 w 3495921"/>
              <a:gd name="connsiteY2" fmla="*/ 1190283 h 1222993"/>
              <a:gd name="connsiteX3" fmla="*/ 3470730 w 3495921"/>
              <a:gd name="connsiteY3" fmla="*/ 1013302 h 1222993"/>
              <a:gd name="connsiteX4" fmla="*/ 2128627 w 3495921"/>
              <a:gd name="connsiteY4" fmla="*/ 84153 h 1222993"/>
              <a:gd name="connsiteX5" fmla="*/ 255582 w 3495921"/>
              <a:gd name="connsiteY5" fmla="*/ 98902 h 1222993"/>
              <a:gd name="connsiteX6" fmla="*/ 63853 w 3495921"/>
              <a:gd name="connsiteY6" fmla="*/ 408618 h 1222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95921" h="1222993">
                <a:moveTo>
                  <a:pt x="63853" y="408618"/>
                </a:moveTo>
                <a:cubicBezTo>
                  <a:pt x="137595" y="479902"/>
                  <a:pt x="570215" y="396327"/>
                  <a:pt x="698034" y="526605"/>
                </a:cubicBezTo>
                <a:cubicBezTo>
                  <a:pt x="825853" y="656883"/>
                  <a:pt x="368653" y="1109167"/>
                  <a:pt x="830769" y="1190283"/>
                </a:cubicBezTo>
                <a:cubicBezTo>
                  <a:pt x="1292885" y="1271399"/>
                  <a:pt x="3254420" y="1197657"/>
                  <a:pt x="3470730" y="1013302"/>
                </a:cubicBezTo>
                <a:cubicBezTo>
                  <a:pt x="3687040" y="828947"/>
                  <a:pt x="2448175" y="150521"/>
                  <a:pt x="2128627" y="84153"/>
                </a:cubicBezTo>
                <a:cubicBezTo>
                  <a:pt x="1882821" y="-85453"/>
                  <a:pt x="599711" y="44824"/>
                  <a:pt x="255582" y="98902"/>
                </a:cubicBezTo>
                <a:cubicBezTo>
                  <a:pt x="-88547" y="152980"/>
                  <a:pt x="-9889" y="337334"/>
                  <a:pt x="63853" y="408618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 w="5080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5-Point Star 11">
            <a:extLst>
              <a:ext uri="{FF2B5EF4-FFF2-40B4-BE49-F238E27FC236}">
                <a16:creationId xmlns:a16="http://schemas.microsoft.com/office/drawing/2014/main" id="{E22AE8FB-31AF-104C-9C97-44D662A92601}"/>
              </a:ext>
            </a:extLst>
          </p:cNvPr>
          <p:cNvSpPr/>
          <p:nvPr/>
        </p:nvSpPr>
        <p:spPr>
          <a:xfrm>
            <a:off x="4415364" y="5792757"/>
            <a:ext cx="309716" cy="309716"/>
          </a:xfrm>
          <a:prstGeom prst="star5">
            <a:avLst/>
          </a:prstGeom>
          <a:solidFill>
            <a:srgbClr val="4D88B8"/>
          </a:solidFill>
          <a:ln>
            <a:solidFill>
              <a:srgbClr val="4D88B8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5-Point Star 12">
            <a:extLst>
              <a:ext uri="{FF2B5EF4-FFF2-40B4-BE49-F238E27FC236}">
                <a16:creationId xmlns:a16="http://schemas.microsoft.com/office/drawing/2014/main" id="{1630A492-C5B8-C34A-9DEB-8C44EC436E2C}"/>
              </a:ext>
            </a:extLst>
          </p:cNvPr>
          <p:cNvSpPr/>
          <p:nvPr/>
        </p:nvSpPr>
        <p:spPr>
          <a:xfrm>
            <a:off x="3925492" y="5164479"/>
            <a:ext cx="309716" cy="309716"/>
          </a:xfrm>
          <a:prstGeom prst="star5">
            <a:avLst/>
          </a:prstGeom>
          <a:solidFill>
            <a:srgbClr val="98202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403CF302-4C6C-844B-BF36-BD0325031B70}"/>
              </a:ext>
            </a:extLst>
          </p:cNvPr>
          <p:cNvSpPr txBox="1">
            <a:spLocks/>
          </p:cNvSpPr>
          <p:nvPr/>
        </p:nvSpPr>
        <p:spPr>
          <a:xfrm>
            <a:off x="4974910" y="5059098"/>
            <a:ext cx="1699516" cy="8301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Approximate Model Class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36A42785-EAB0-874A-A710-410D6293A87C}"/>
              </a:ext>
            </a:extLst>
          </p:cNvPr>
          <p:cNvSpPr txBox="1">
            <a:spLocks/>
          </p:cNvSpPr>
          <p:nvPr/>
        </p:nvSpPr>
        <p:spPr>
          <a:xfrm>
            <a:off x="1675357" y="5166261"/>
            <a:ext cx="2307229" cy="5079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600" dirty="0"/>
              <a:t>Best Imitation Loss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1AD50A12-79A1-CF49-A88E-07C2FCF59749}"/>
              </a:ext>
            </a:extLst>
          </p:cNvPr>
          <p:cNvSpPr txBox="1">
            <a:spLocks/>
          </p:cNvSpPr>
          <p:nvPr/>
        </p:nvSpPr>
        <p:spPr>
          <a:xfrm>
            <a:off x="4695583" y="5811487"/>
            <a:ext cx="1670729" cy="4348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Best MSE</a:t>
            </a:r>
          </a:p>
        </p:txBody>
      </p:sp>
      <p:sp>
        <p:nvSpPr>
          <p:cNvPr id="18" name="Rectangle 62">
            <a:extLst>
              <a:ext uri="{FF2B5EF4-FFF2-40B4-BE49-F238E27FC236}">
                <a16:creationId xmlns:a16="http://schemas.microsoft.com/office/drawing/2014/main" id="{F3E5CB06-E8D5-4D4F-9D10-18C9C756B43E}"/>
              </a:ext>
            </a:extLst>
          </p:cNvPr>
          <p:cNvSpPr/>
          <p:nvPr/>
        </p:nvSpPr>
        <p:spPr>
          <a:xfrm>
            <a:off x="8525163" y="2807855"/>
            <a:ext cx="526473" cy="738910"/>
          </a:xfrm>
          <a:prstGeom prst="rect">
            <a:avLst/>
          </a:prstGeom>
          <a:solidFill>
            <a:schemeClr val="accent1">
              <a:lumMod val="40000"/>
              <a:lumOff val="60000"/>
              <a:alpha val="10000"/>
            </a:schemeClr>
          </a:solidFill>
          <a:ln w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5679E5A9-87A5-0E48-82AE-1B91CF26DE81}"/>
              </a:ext>
            </a:extLst>
          </p:cNvPr>
          <p:cNvSpPr txBox="1">
            <a:spLocks/>
          </p:cNvSpPr>
          <p:nvPr/>
        </p:nvSpPr>
        <p:spPr>
          <a:xfrm>
            <a:off x="7564582" y="2592977"/>
            <a:ext cx="1579418" cy="27614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l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~1.8x difference!</a:t>
            </a:r>
          </a:p>
        </p:txBody>
      </p:sp>
    </p:spTree>
    <p:extLst>
      <p:ext uri="{BB962C8B-B14F-4D97-AF65-F5344CB8AC3E}">
        <p14:creationId xmlns:p14="http://schemas.microsoft.com/office/powerpoint/2010/main" val="180596074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FFF434-25C9-2E4D-921A-D7D238F4F0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618" y="456803"/>
            <a:ext cx="8229600" cy="1143000"/>
          </a:xfrm>
        </p:spPr>
        <p:txBody>
          <a:bodyPr/>
          <a:lstStyle/>
          <a:p>
            <a:r>
              <a:rPr lang="en-US" dirty="0"/>
              <a:t>A PyTorch MPC Solver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5966A7-BE7D-1148-BBC7-02D2988B2DF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s-US"/>
              <a:t>Brandon Amos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3B99BA-05A7-964D-9708-11C474D33B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Optimization-Based Modeling for Machine Learning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195ED6-66FC-F642-BEAF-202164E454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t>32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9722A0F-FBC0-4A4C-A14A-184E89FE79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173" y="2280733"/>
            <a:ext cx="7693572" cy="4012981"/>
          </a:xfrm>
          <a:prstGeom prst="rect">
            <a:avLst/>
          </a:prstGeom>
        </p:spPr>
      </p:pic>
      <p:sp>
        <p:nvSpPr>
          <p:cNvPr id="8" name="Subtitle 2">
            <a:extLst>
              <a:ext uri="{FF2B5EF4-FFF2-40B4-BE49-F238E27FC236}">
                <a16:creationId xmlns:a16="http://schemas.microsoft.com/office/drawing/2014/main" id="{8F74D970-376E-524B-9FB4-89245905FD64}"/>
              </a:ext>
            </a:extLst>
          </p:cNvPr>
          <p:cNvSpPr txBox="1">
            <a:spLocks/>
          </p:cNvSpPr>
          <p:nvPr/>
        </p:nvSpPr>
        <p:spPr>
          <a:xfrm>
            <a:off x="2123504" y="1321621"/>
            <a:ext cx="6320971" cy="38859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l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b="1" dirty="0">
                <a:solidFill>
                  <a:srgbClr val="384B80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https://</a:t>
            </a:r>
            <a:r>
              <a:rPr lang="en-US" b="1" dirty="0" err="1">
                <a:solidFill>
                  <a:srgbClr val="384B80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locuslab.github.io</a:t>
            </a:r>
            <a:r>
              <a:rPr lang="en-US" b="1" dirty="0">
                <a:solidFill>
                  <a:srgbClr val="384B80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/mpc.pytorch</a:t>
            </a:r>
            <a:endParaRPr lang="en-US" dirty="0">
              <a:solidFill>
                <a:srgbClr val="384B80"/>
              </a:solidFill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</p:txBody>
      </p:sp>
      <p:pic>
        <p:nvPicPr>
          <p:cNvPr id="9" name="Picture 1" descr="page1image2929280">
            <a:extLst>
              <a:ext uri="{FF2B5EF4-FFF2-40B4-BE49-F238E27FC236}">
                <a16:creationId xmlns:a16="http://schemas.microsoft.com/office/drawing/2014/main" id="{20FA30F9-D39F-DD45-80A6-519C54BA1C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94" y="128404"/>
            <a:ext cx="1845555" cy="1799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714333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4FA741-5516-7344-AD22-EBBA5682B2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997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Overview for the remainder of this talk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174787-15DB-974E-8918-9D893D14681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s-US"/>
              <a:t>Brandon Amos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D39A0C-794F-F44E-A80B-FDA09500E6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Optimization-Based Modeling for Machine Learning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76DFBC-739D-A348-B980-0698EAB08A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t>33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61104D0-9EBD-9A4D-9FD8-A656BA4643D9}"/>
              </a:ext>
            </a:extLst>
          </p:cNvPr>
          <p:cNvSpPr/>
          <p:nvPr/>
        </p:nvSpPr>
        <p:spPr>
          <a:xfrm>
            <a:off x="2581461" y="1816712"/>
            <a:ext cx="4124135" cy="62886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54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OptNet: Differentiable Optimization as a Layer in Neural Networks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DCEAA0C-85E9-B547-8D68-CE9AF55F75CC}"/>
              </a:ext>
            </a:extLst>
          </p:cNvPr>
          <p:cNvSpPr/>
          <p:nvPr/>
        </p:nvSpPr>
        <p:spPr>
          <a:xfrm>
            <a:off x="3098389" y="5155206"/>
            <a:ext cx="3090278" cy="62442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54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Differentiable </a:t>
            </a:r>
            <a:r>
              <a:rPr lang="en-US" dirty="0" err="1"/>
              <a:t>cvxpy</a:t>
            </a:r>
            <a:r>
              <a:rPr lang="en-US" dirty="0"/>
              <a:t> Layers</a:t>
            </a:r>
          </a:p>
        </p:txBody>
      </p:sp>
      <p:sp>
        <p:nvSpPr>
          <p:cNvPr id="11" name="Down Arrow 10">
            <a:extLst>
              <a:ext uri="{FF2B5EF4-FFF2-40B4-BE49-F238E27FC236}">
                <a16:creationId xmlns:a16="http://schemas.microsoft.com/office/drawing/2014/main" id="{64697A6A-9547-F546-A3AF-7806CAB0FA38}"/>
              </a:ext>
            </a:extLst>
          </p:cNvPr>
          <p:cNvSpPr/>
          <p:nvPr/>
        </p:nvSpPr>
        <p:spPr>
          <a:xfrm>
            <a:off x="3216514" y="2438135"/>
            <a:ext cx="666441" cy="848842"/>
          </a:xfrm>
          <a:prstGeom prst="downArrow">
            <a:avLst/>
          </a:prstGeom>
          <a:solidFill>
            <a:schemeClr val="accent1">
              <a:lumMod val="60000"/>
              <a:lumOff val="40000"/>
            </a:schemeClr>
          </a:solidFill>
          <a:ln w="254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7">
            <a:extLst>
              <a:ext uri="{FF2B5EF4-FFF2-40B4-BE49-F238E27FC236}">
                <a16:creationId xmlns:a16="http://schemas.microsoft.com/office/drawing/2014/main" id="{5F69007A-F4C7-4942-95D0-3DB78A430791}"/>
              </a:ext>
            </a:extLst>
          </p:cNvPr>
          <p:cNvSpPr/>
          <p:nvPr/>
        </p:nvSpPr>
        <p:spPr>
          <a:xfrm>
            <a:off x="2440601" y="3317404"/>
            <a:ext cx="2150533" cy="62442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54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Differentiable MPC</a:t>
            </a:r>
          </a:p>
        </p:txBody>
      </p:sp>
      <p:sp>
        <p:nvSpPr>
          <p:cNvPr id="14" name="Rectangle 7">
            <a:extLst>
              <a:ext uri="{FF2B5EF4-FFF2-40B4-BE49-F238E27FC236}">
                <a16:creationId xmlns:a16="http://schemas.microsoft.com/office/drawing/2014/main" id="{76FA3847-E231-084D-81CA-4C1C114528C2}"/>
              </a:ext>
            </a:extLst>
          </p:cNvPr>
          <p:cNvSpPr/>
          <p:nvPr/>
        </p:nvSpPr>
        <p:spPr>
          <a:xfrm>
            <a:off x="4712133" y="3328474"/>
            <a:ext cx="1993463" cy="624428"/>
          </a:xfrm>
          <a:prstGeom prst="rect">
            <a:avLst/>
          </a:prstGeom>
          <a:solidFill>
            <a:srgbClr val="374C81"/>
          </a:solidFill>
          <a:ln w="254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Extensions</a:t>
            </a:r>
          </a:p>
        </p:txBody>
      </p:sp>
      <p:sp>
        <p:nvSpPr>
          <p:cNvPr id="15" name="Down Arrow 10">
            <a:extLst>
              <a:ext uri="{FF2B5EF4-FFF2-40B4-BE49-F238E27FC236}">
                <a16:creationId xmlns:a16="http://schemas.microsoft.com/office/drawing/2014/main" id="{8540948C-18D2-E840-AD25-068D54EDD9DD}"/>
              </a:ext>
            </a:extLst>
          </p:cNvPr>
          <p:cNvSpPr/>
          <p:nvPr/>
        </p:nvSpPr>
        <p:spPr>
          <a:xfrm>
            <a:off x="5327402" y="2440893"/>
            <a:ext cx="666441" cy="846083"/>
          </a:xfrm>
          <a:prstGeom prst="downArrow">
            <a:avLst/>
          </a:prstGeom>
          <a:solidFill>
            <a:schemeClr val="accent1">
              <a:lumMod val="60000"/>
              <a:lumOff val="40000"/>
            </a:schemeClr>
          </a:solidFill>
          <a:ln w="254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ounded Rectangle 5">
            <a:extLst>
              <a:ext uri="{FF2B5EF4-FFF2-40B4-BE49-F238E27FC236}">
                <a16:creationId xmlns:a16="http://schemas.microsoft.com/office/drawing/2014/main" id="{55A1E69E-739D-3445-AE34-BE5594FE8E11}"/>
              </a:ext>
            </a:extLst>
          </p:cNvPr>
          <p:cNvSpPr/>
          <p:nvPr/>
        </p:nvSpPr>
        <p:spPr>
          <a:xfrm>
            <a:off x="2179315" y="1581710"/>
            <a:ext cx="4932683" cy="2691988"/>
          </a:xfrm>
          <a:prstGeom prst="roundRect">
            <a:avLst/>
          </a:prstGeom>
          <a:noFill/>
          <a:ln w="38100">
            <a:solidFill>
              <a:srgbClr val="374C8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Down Arrow 10">
            <a:extLst>
              <a:ext uri="{FF2B5EF4-FFF2-40B4-BE49-F238E27FC236}">
                <a16:creationId xmlns:a16="http://schemas.microsoft.com/office/drawing/2014/main" id="{CD6E6410-4C1F-8B42-A7E0-C53E53B5F95A}"/>
              </a:ext>
            </a:extLst>
          </p:cNvPr>
          <p:cNvSpPr/>
          <p:nvPr/>
        </p:nvSpPr>
        <p:spPr>
          <a:xfrm>
            <a:off x="4310307" y="4269215"/>
            <a:ext cx="666441" cy="846083"/>
          </a:xfrm>
          <a:prstGeom prst="downArrow">
            <a:avLst/>
          </a:prstGeom>
          <a:solidFill>
            <a:schemeClr val="accent1">
              <a:lumMod val="60000"/>
              <a:lumOff val="40000"/>
            </a:schemeClr>
          </a:solidFill>
          <a:ln w="254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946798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18B3BCB-E70E-114D-9066-BD9E641AE1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96521"/>
            <a:ext cx="8229600" cy="1143000"/>
          </a:xfrm>
        </p:spPr>
        <p:txBody>
          <a:bodyPr>
            <a:normAutofit/>
          </a:bodyPr>
          <a:lstStyle/>
          <a:p>
            <a:r>
              <a:rPr lang="es-US" dirty="0"/>
              <a:t>Extensions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2144CF5-F2A2-A14D-AADA-94F2498F85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600" y="1107440"/>
            <a:ext cx="8950960" cy="5303203"/>
          </a:xfrm>
        </p:spPr>
        <p:txBody>
          <a:bodyPr>
            <a:normAutofit/>
          </a:bodyPr>
          <a:lstStyle/>
          <a:p>
            <a:r>
              <a:rPr lang="es-US" b="1" dirty="0"/>
              <a:t>Game Theory </a:t>
            </a:r>
            <a:r>
              <a:rPr lang="es-US" dirty="0"/>
              <a:t>[Ling, Fang, and Kolter; IJCAI 2017]: Distinguished Paper Award</a:t>
            </a:r>
          </a:p>
          <a:p>
            <a:r>
              <a:rPr lang="es-US" b="1" dirty="0"/>
              <a:t>Stochastic optimization and end-to-end learning</a:t>
            </a:r>
            <a:br>
              <a:rPr lang="es-US" b="1" dirty="0"/>
            </a:br>
            <a:r>
              <a:rPr lang="es-US" dirty="0"/>
              <a:t>[Donti, Amos, and Kolter; NeurIPS 2017]</a:t>
            </a:r>
          </a:p>
          <a:p>
            <a:r>
              <a:rPr lang="es-US" b="1" dirty="0"/>
              <a:t>Reinforcement learning and control</a:t>
            </a:r>
            <a:br>
              <a:rPr lang="es-US" b="1" dirty="0"/>
            </a:br>
            <a:r>
              <a:rPr lang="es-US" dirty="0"/>
              <a:t>Safety [Dalal et al. 2018], physics-based modeling [Peres et al. NeurIPS 2018], inverse cost and reward learning, multi-agent systems, learnable embeddings</a:t>
            </a:r>
            <a:endParaRPr lang="es-US" b="1" dirty="0"/>
          </a:p>
          <a:p>
            <a:r>
              <a:rPr lang="es-US" b="1" dirty="0"/>
              <a:t>Discrete, combinatorial, and submodular optimization</a:t>
            </a:r>
            <a:br>
              <a:rPr lang="es-US" dirty="0"/>
            </a:br>
            <a:r>
              <a:rPr lang="es-US" dirty="0"/>
              <a:t>[Djolonga and Krause 2017, Niculae and Blondel 2017,</a:t>
            </a:r>
            <a:br>
              <a:rPr lang="es-US" dirty="0"/>
            </a:br>
            <a:r>
              <a:rPr lang="es-US" dirty="0"/>
              <a:t>Mensch and Blondel 2018]</a:t>
            </a:r>
          </a:p>
          <a:p>
            <a:r>
              <a:rPr lang="es-US" b="1" dirty="0"/>
              <a:t>Optimization viewpoints of standard components </a:t>
            </a:r>
            <a:br>
              <a:rPr lang="es-US" b="1" dirty="0"/>
            </a:br>
            <a:r>
              <a:rPr lang="es-US" b="1" dirty="0"/>
              <a:t>[</a:t>
            </a:r>
            <a:r>
              <a:rPr lang="es-US" dirty="0"/>
              <a:t>Bibi et al. ICLR 2019]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C2F73AE-AE9D-7E49-88B6-3763B79A8FE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s-US"/>
              <a:t>Brandon Amos</a:t>
            </a:r>
            <a:endParaRPr lang="en-U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B9C4E63-EA40-AF4F-8546-46658E2854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Optimization-Based Modeling for Machine Learning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EC3C681-3074-6045-B126-59503F68FA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t>34</a:t>
            </a:fld>
            <a:endParaRPr lang="en-US"/>
          </a:p>
        </p:txBody>
      </p:sp>
      <p:sp>
        <p:nvSpPr>
          <p:cNvPr id="7" name="Marcador de pie de página 4">
            <a:extLst>
              <a:ext uri="{FF2B5EF4-FFF2-40B4-BE49-F238E27FC236}">
                <a16:creationId xmlns:a16="http://schemas.microsoft.com/office/drawing/2014/main" id="{DDAC275C-D5D7-C54C-BF47-806C702C2CC9}"/>
              </a:ext>
            </a:extLst>
          </p:cNvPr>
          <p:cNvSpPr txBox="1">
            <a:spLocks/>
          </p:cNvSpPr>
          <p:nvPr/>
        </p:nvSpPr>
        <p:spPr>
          <a:xfrm>
            <a:off x="101600" y="709769"/>
            <a:ext cx="88087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b="0" i="0" kern="1200">
                <a:solidFill>
                  <a:schemeClr val="tx1">
                    <a:tint val="75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Section 2 and Section 8 of my thesis document contain a more complete set of references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EBC7A50D-4944-7A42-801F-83ABA599A9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0439" y="3699066"/>
            <a:ext cx="2679122" cy="981242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D04B4D2F-261C-264E-8B30-BD115C6638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4221" y="4630792"/>
            <a:ext cx="3825397" cy="409864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90243C21-B9FC-614A-BA77-A66259AECB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0695" y="1479297"/>
            <a:ext cx="3368963" cy="821359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8A6A4C55-D5EC-BE43-9668-0A1DC5E9FB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57997" y="2300656"/>
            <a:ext cx="2434358" cy="813875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24643009-D222-E54F-B3DB-61080E0EF0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88480" y="4695258"/>
            <a:ext cx="2209800" cy="1181100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06B87096-0E5C-A345-9ABB-C63337133A6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87800" y="5066575"/>
            <a:ext cx="2565400" cy="317500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456DB5F9-AA59-8144-8777-BEA9873061F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96672" y="5646691"/>
            <a:ext cx="1596737" cy="790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36627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4FA741-5516-7344-AD22-EBBA5682B2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997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Overview for the remainder of this talk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174787-15DB-974E-8918-9D893D14681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s-US"/>
              <a:t>Brandon Amos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D39A0C-794F-F44E-A80B-FDA09500E6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Optimization-Based Modeling for Machine Learning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76DFBC-739D-A348-B980-0698EAB08A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t>35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61104D0-9EBD-9A4D-9FD8-A656BA4643D9}"/>
              </a:ext>
            </a:extLst>
          </p:cNvPr>
          <p:cNvSpPr/>
          <p:nvPr/>
        </p:nvSpPr>
        <p:spPr>
          <a:xfrm>
            <a:off x="2581461" y="1816712"/>
            <a:ext cx="4124135" cy="62886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54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OptNet: Differentiable Optimization as a Layer in Neural Networks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DCEAA0C-85E9-B547-8D68-CE9AF55F75CC}"/>
              </a:ext>
            </a:extLst>
          </p:cNvPr>
          <p:cNvSpPr/>
          <p:nvPr/>
        </p:nvSpPr>
        <p:spPr>
          <a:xfrm>
            <a:off x="3098389" y="5155206"/>
            <a:ext cx="3090278" cy="624428"/>
          </a:xfrm>
          <a:prstGeom prst="rect">
            <a:avLst/>
          </a:prstGeom>
          <a:solidFill>
            <a:srgbClr val="374C81"/>
          </a:solidFill>
          <a:ln w="254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Differentiable </a:t>
            </a:r>
            <a:r>
              <a:rPr lang="en-US" dirty="0" err="1"/>
              <a:t>cvxpy</a:t>
            </a:r>
            <a:r>
              <a:rPr lang="en-US" dirty="0"/>
              <a:t> Layers</a:t>
            </a:r>
          </a:p>
        </p:txBody>
      </p:sp>
      <p:sp>
        <p:nvSpPr>
          <p:cNvPr id="11" name="Down Arrow 10">
            <a:extLst>
              <a:ext uri="{FF2B5EF4-FFF2-40B4-BE49-F238E27FC236}">
                <a16:creationId xmlns:a16="http://schemas.microsoft.com/office/drawing/2014/main" id="{64697A6A-9547-F546-A3AF-7806CAB0FA38}"/>
              </a:ext>
            </a:extLst>
          </p:cNvPr>
          <p:cNvSpPr/>
          <p:nvPr/>
        </p:nvSpPr>
        <p:spPr>
          <a:xfrm>
            <a:off x="3216514" y="2438135"/>
            <a:ext cx="666441" cy="848842"/>
          </a:xfrm>
          <a:prstGeom prst="downArrow">
            <a:avLst/>
          </a:prstGeom>
          <a:solidFill>
            <a:schemeClr val="accent1">
              <a:lumMod val="60000"/>
              <a:lumOff val="40000"/>
            </a:schemeClr>
          </a:solidFill>
          <a:ln w="254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7">
            <a:extLst>
              <a:ext uri="{FF2B5EF4-FFF2-40B4-BE49-F238E27FC236}">
                <a16:creationId xmlns:a16="http://schemas.microsoft.com/office/drawing/2014/main" id="{5F69007A-F4C7-4942-95D0-3DB78A430791}"/>
              </a:ext>
            </a:extLst>
          </p:cNvPr>
          <p:cNvSpPr/>
          <p:nvPr/>
        </p:nvSpPr>
        <p:spPr>
          <a:xfrm>
            <a:off x="2440601" y="3317404"/>
            <a:ext cx="2150533" cy="62442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54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Differentiable MPC</a:t>
            </a:r>
          </a:p>
        </p:txBody>
      </p:sp>
      <p:sp>
        <p:nvSpPr>
          <p:cNvPr id="14" name="Rectangle 7">
            <a:extLst>
              <a:ext uri="{FF2B5EF4-FFF2-40B4-BE49-F238E27FC236}">
                <a16:creationId xmlns:a16="http://schemas.microsoft.com/office/drawing/2014/main" id="{76FA3847-E231-084D-81CA-4C1C114528C2}"/>
              </a:ext>
            </a:extLst>
          </p:cNvPr>
          <p:cNvSpPr/>
          <p:nvPr/>
        </p:nvSpPr>
        <p:spPr>
          <a:xfrm>
            <a:off x="4712133" y="3328474"/>
            <a:ext cx="1993463" cy="62442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54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Extensions</a:t>
            </a:r>
          </a:p>
        </p:txBody>
      </p:sp>
      <p:sp>
        <p:nvSpPr>
          <p:cNvPr id="15" name="Down Arrow 10">
            <a:extLst>
              <a:ext uri="{FF2B5EF4-FFF2-40B4-BE49-F238E27FC236}">
                <a16:creationId xmlns:a16="http://schemas.microsoft.com/office/drawing/2014/main" id="{8540948C-18D2-E840-AD25-068D54EDD9DD}"/>
              </a:ext>
            </a:extLst>
          </p:cNvPr>
          <p:cNvSpPr/>
          <p:nvPr/>
        </p:nvSpPr>
        <p:spPr>
          <a:xfrm>
            <a:off x="5327402" y="2440893"/>
            <a:ext cx="666441" cy="846083"/>
          </a:xfrm>
          <a:prstGeom prst="downArrow">
            <a:avLst/>
          </a:prstGeom>
          <a:solidFill>
            <a:schemeClr val="accent1">
              <a:lumMod val="60000"/>
              <a:lumOff val="40000"/>
            </a:schemeClr>
          </a:solidFill>
          <a:ln w="254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ounded Rectangle 5">
            <a:extLst>
              <a:ext uri="{FF2B5EF4-FFF2-40B4-BE49-F238E27FC236}">
                <a16:creationId xmlns:a16="http://schemas.microsoft.com/office/drawing/2014/main" id="{55A1E69E-739D-3445-AE34-BE5594FE8E11}"/>
              </a:ext>
            </a:extLst>
          </p:cNvPr>
          <p:cNvSpPr/>
          <p:nvPr/>
        </p:nvSpPr>
        <p:spPr>
          <a:xfrm>
            <a:off x="2179315" y="1581710"/>
            <a:ext cx="4932683" cy="2691988"/>
          </a:xfrm>
          <a:prstGeom prst="roundRect">
            <a:avLst/>
          </a:prstGeom>
          <a:noFill/>
          <a:ln w="38100">
            <a:solidFill>
              <a:srgbClr val="374C8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Down Arrow 10">
            <a:extLst>
              <a:ext uri="{FF2B5EF4-FFF2-40B4-BE49-F238E27FC236}">
                <a16:creationId xmlns:a16="http://schemas.microsoft.com/office/drawing/2014/main" id="{CD6E6410-4C1F-8B42-A7E0-C53E53B5F95A}"/>
              </a:ext>
            </a:extLst>
          </p:cNvPr>
          <p:cNvSpPr/>
          <p:nvPr/>
        </p:nvSpPr>
        <p:spPr>
          <a:xfrm>
            <a:off x="4310307" y="4269215"/>
            <a:ext cx="666441" cy="846083"/>
          </a:xfrm>
          <a:prstGeom prst="downArrow">
            <a:avLst/>
          </a:prstGeom>
          <a:solidFill>
            <a:schemeClr val="accent1">
              <a:lumMod val="60000"/>
              <a:lumOff val="40000"/>
            </a:schemeClr>
          </a:solidFill>
          <a:ln w="254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089230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C2F73AE-AE9D-7E49-88B6-3763B79A8FE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s-US"/>
              <a:t>Brandon Amos</a:t>
            </a:r>
            <a:endParaRPr lang="en-U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B9C4E63-EA40-AF4F-8546-46658E2854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Optimization-Based Modeling for Machine Learning</a:t>
            </a:r>
            <a:endParaRPr lang="en-U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EC3C681-3074-6045-B126-59503F68FA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t>36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A47EED2-F9B1-5E45-B394-5748BC8D78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3099" y="5180362"/>
            <a:ext cx="5700495" cy="108309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9EABF1A-474E-C14E-B376-32B8F122F4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075" y="5247131"/>
            <a:ext cx="2062262" cy="1291518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B2CD520D-A1A5-9B4E-A7E9-D28E691CA8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766" y="1829462"/>
            <a:ext cx="3390900" cy="1168400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C21BDB89-5E18-7343-8AA5-9EA13CC7BF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8692" y="737594"/>
            <a:ext cx="4158096" cy="1160132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3614FE9C-D54A-FA4A-A762-3156C0923F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643" y="2807646"/>
            <a:ext cx="5077021" cy="786986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884A3287-D549-D34E-BB8A-75AE8A5121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79070" y="5721909"/>
            <a:ext cx="3209059" cy="728901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A996EFD5-EC9B-364C-8D73-59F84481AD7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18681" y="665235"/>
            <a:ext cx="3445782" cy="997463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48448065-DE62-E043-AB42-C1A2BF4DA66C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50871"/>
          <a:stretch/>
        </p:blipFill>
        <p:spPr>
          <a:xfrm>
            <a:off x="84062" y="1156054"/>
            <a:ext cx="2250403" cy="463285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7BAFBAB6-7F49-7F48-AB99-77A4E20676D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27037" r="48501"/>
          <a:stretch/>
        </p:blipFill>
        <p:spPr>
          <a:xfrm>
            <a:off x="77643" y="982403"/>
            <a:ext cx="2476920" cy="354935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E18B3BCB-E70E-114D-9066-BD9E641AE1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3787" y="-4988"/>
            <a:ext cx="9171573" cy="838724"/>
          </a:xfrm>
        </p:spPr>
        <p:txBody>
          <a:bodyPr>
            <a:noAutofit/>
          </a:bodyPr>
          <a:lstStyle/>
          <a:p>
            <a:r>
              <a:rPr lang="es-US" sz="3600" dirty="0"/>
              <a:t>Hand-Implementing Optimization Layers is Hard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A8A237D-408E-7F4B-AEF1-58C27641DB3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643" y="3388836"/>
            <a:ext cx="4355348" cy="195608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E137E8F-AFFF-6848-98B6-81CDF33E17D1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3851" t="33407" r="20245" b="13469"/>
          <a:stretch/>
        </p:blipFill>
        <p:spPr>
          <a:xfrm>
            <a:off x="5216788" y="1684803"/>
            <a:ext cx="3849569" cy="3335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60488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C2F73AE-AE9D-7E49-88B6-3763B79A8FE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s-US"/>
              <a:t>Brandon Amos</a:t>
            </a:r>
            <a:endParaRPr lang="en-U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B9C4E63-EA40-AF4F-8546-46658E2854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Optimization-Based Modeling for Machine Learning</a:t>
            </a:r>
            <a:endParaRPr lang="en-U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EC3C681-3074-6045-B126-59503F68FA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t>37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A47EED2-F9B1-5E45-B394-5748BC8D78F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1000"/>
          </a:blip>
          <a:stretch>
            <a:fillRect/>
          </a:stretch>
        </p:blipFill>
        <p:spPr>
          <a:xfrm>
            <a:off x="1923099" y="5180362"/>
            <a:ext cx="5700495" cy="108309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9EABF1A-474E-C14E-B376-32B8F122F47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5000"/>
          </a:blip>
          <a:stretch>
            <a:fillRect/>
          </a:stretch>
        </p:blipFill>
        <p:spPr>
          <a:xfrm>
            <a:off x="-52075" y="5247131"/>
            <a:ext cx="2062262" cy="1291518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B2CD520D-A1A5-9B4E-A7E9-D28E691CA87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31000"/>
          </a:blip>
          <a:stretch>
            <a:fillRect/>
          </a:stretch>
        </p:blipFill>
        <p:spPr>
          <a:xfrm>
            <a:off x="815766" y="1829462"/>
            <a:ext cx="3390900" cy="1168400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C21BDB89-5E18-7343-8AA5-9EA13CC7BF9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47000"/>
          </a:blip>
          <a:stretch>
            <a:fillRect/>
          </a:stretch>
        </p:blipFill>
        <p:spPr>
          <a:xfrm>
            <a:off x="1058692" y="737594"/>
            <a:ext cx="4158096" cy="1160132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3614FE9C-D54A-FA4A-A762-3156C0923F9C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30000"/>
          </a:blip>
          <a:stretch>
            <a:fillRect/>
          </a:stretch>
        </p:blipFill>
        <p:spPr>
          <a:xfrm>
            <a:off x="77643" y="2807646"/>
            <a:ext cx="5077021" cy="786986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884A3287-D549-D34E-BB8A-75AE8A512172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40000"/>
          </a:blip>
          <a:stretch>
            <a:fillRect/>
          </a:stretch>
        </p:blipFill>
        <p:spPr>
          <a:xfrm>
            <a:off x="5879070" y="5721909"/>
            <a:ext cx="3209059" cy="728901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A996EFD5-EC9B-364C-8D73-59F84481AD78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49000"/>
          </a:blip>
          <a:stretch>
            <a:fillRect/>
          </a:stretch>
        </p:blipFill>
        <p:spPr>
          <a:xfrm>
            <a:off x="5418681" y="665235"/>
            <a:ext cx="3445782" cy="997463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48448065-DE62-E043-AB42-C1A2BF4DA66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alphaModFix amt="29000"/>
          </a:blip>
          <a:srcRect l="50871"/>
          <a:stretch/>
        </p:blipFill>
        <p:spPr>
          <a:xfrm>
            <a:off x="84062" y="1156054"/>
            <a:ext cx="2250403" cy="463285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7BAFBAB6-7F49-7F48-AB99-77A4E20676D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alphaModFix amt="35000"/>
          </a:blip>
          <a:srcRect t="27037" r="48501"/>
          <a:stretch/>
        </p:blipFill>
        <p:spPr>
          <a:xfrm>
            <a:off x="77643" y="982403"/>
            <a:ext cx="2476920" cy="354935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E18B3BCB-E70E-114D-9066-BD9E641AE1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728" y="-25737"/>
            <a:ext cx="9171573" cy="838724"/>
          </a:xfrm>
        </p:spPr>
        <p:txBody>
          <a:bodyPr>
            <a:noAutofit/>
          </a:bodyPr>
          <a:lstStyle/>
          <a:p>
            <a:r>
              <a:rPr lang="es-US" sz="3600" dirty="0"/>
              <a:t>Why should practitioners care?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A8A237D-408E-7F4B-AEF1-58C27641DB3E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28000"/>
          </a:blip>
          <a:stretch>
            <a:fillRect/>
          </a:stretch>
        </p:blipFill>
        <p:spPr>
          <a:xfrm>
            <a:off x="77643" y="3388836"/>
            <a:ext cx="4355348" cy="195608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E137E8F-AFFF-6848-98B6-81CDF33E17D1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alphaModFix amt="34000"/>
          </a:blip>
          <a:srcRect l="3851" t="33407" r="20245" b="13469"/>
          <a:stretch/>
        </p:blipFill>
        <p:spPr>
          <a:xfrm>
            <a:off x="5216788" y="1684803"/>
            <a:ext cx="3849569" cy="3335756"/>
          </a:xfrm>
          <a:prstGeom prst="rect">
            <a:avLst/>
          </a:prstGeom>
        </p:spPr>
      </p:pic>
      <p:sp>
        <p:nvSpPr>
          <p:cNvPr id="18" name="Rectángulo 10">
            <a:extLst>
              <a:ext uri="{FF2B5EF4-FFF2-40B4-BE49-F238E27FC236}">
                <a16:creationId xmlns:a16="http://schemas.microsoft.com/office/drawing/2014/main" id="{34EB1489-FA28-1144-8A87-DBF67D01010E}"/>
              </a:ext>
            </a:extLst>
          </p:cNvPr>
          <p:cNvSpPr/>
          <p:nvPr/>
        </p:nvSpPr>
        <p:spPr>
          <a:xfrm rot="3671996">
            <a:off x="4336273" y="-1124049"/>
            <a:ext cx="263236" cy="8824061"/>
          </a:xfrm>
          <a:prstGeom prst="rect">
            <a:avLst/>
          </a:prstGeom>
          <a:solidFill>
            <a:srgbClr val="98202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S"/>
          </a:p>
        </p:txBody>
      </p:sp>
      <p:sp>
        <p:nvSpPr>
          <p:cNvPr id="19" name="Rectángulo 11">
            <a:extLst>
              <a:ext uri="{FF2B5EF4-FFF2-40B4-BE49-F238E27FC236}">
                <a16:creationId xmlns:a16="http://schemas.microsoft.com/office/drawing/2014/main" id="{C1713D0F-99AB-9442-8BE4-77A7AF5F1224}"/>
              </a:ext>
            </a:extLst>
          </p:cNvPr>
          <p:cNvSpPr/>
          <p:nvPr/>
        </p:nvSpPr>
        <p:spPr>
          <a:xfrm rot="7079050">
            <a:off x="4678253" y="-983031"/>
            <a:ext cx="263236" cy="8824061"/>
          </a:xfrm>
          <a:prstGeom prst="rect">
            <a:avLst/>
          </a:prstGeom>
          <a:solidFill>
            <a:srgbClr val="98202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S"/>
          </a:p>
        </p:txBody>
      </p:sp>
    </p:spTree>
    <p:extLst>
      <p:ext uri="{BB962C8B-B14F-4D97-AF65-F5344CB8AC3E}">
        <p14:creationId xmlns:p14="http://schemas.microsoft.com/office/powerpoint/2010/main" val="260431820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BE0B746-8902-A544-9274-A6700146F7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s-US" dirty="0"/>
              <a:t>cvxpy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458D8FF-9F23-A849-9841-E586D3A798A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s-US"/>
              <a:t>Brandon Amos</a:t>
            </a:r>
            <a:endParaRPr lang="en-U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4CD0CFD-0CDF-9641-9222-0A04664494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Optimization-Based Modeling for Machine Learning</a:t>
            </a:r>
            <a:endParaRPr lang="en-U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48B4D8F-30CC-D64E-B6F1-E857767C7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t>38</a:t>
            </a:fld>
            <a:endParaRPr lang="en-US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01E3FFB5-F690-4D43-9752-827B390D36F2}"/>
              </a:ext>
            </a:extLst>
          </p:cNvPr>
          <p:cNvSpPr txBox="1">
            <a:spLocks/>
          </p:cNvSpPr>
          <p:nvPr/>
        </p:nvSpPr>
        <p:spPr>
          <a:xfrm>
            <a:off x="2288233" y="1192850"/>
            <a:ext cx="4567535" cy="9237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</a:pPr>
            <a:r>
              <a:rPr lang="en-US" sz="2400" b="1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http://</a:t>
            </a:r>
            <a:r>
              <a:rPr lang="en-US" sz="2400" b="1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cvxpy.org</a:t>
            </a:r>
            <a:endParaRPr lang="en-US" sz="2400" dirty="0"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A744ACC9-42C7-BA43-B971-869D98FE0E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1284" y="1956170"/>
            <a:ext cx="6246147" cy="3967776"/>
          </a:xfrm>
          <a:prstGeom prst="rect">
            <a:avLst/>
          </a:prstGeom>
        </p:spPr>
      </p:pic>
      <p:sp>
        <p:nvSpPr>
          <p:cNvPr id="12" name="TextBox 7">
            <a:extLst>
              <a:ext uri="{FF2B5EF4-FFF2-40B4-BE49-F238E27FC236}">
                <a16:creationId xmlns:a16="http://schemas.microsoft.com/office/drawing/2014/main" id="{8255CD26-7400-874A-9CB3-714317894995}"/>
              </a:ext>
            </a:extLst>
          </p:cNvPr>
          <p:cNvSpPr txBox="1"/>
          <p:nvPr/>
        </p:nvSpPr>
        <p:spPr>
          <a:xfrm>
            <a:off x="6045722" y="1956169"/>
            <a:ext cx="1725561" cy="369332"/>
          </a:xfrm>
          <a:prstGeom prst="rect">
            <a:avLst/>
          </a:prstGeom>
          <a:solidFill>
            <a:schemeClr val="bg2">
              <a:alpha val="44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Helvetica Neue Light" charset="0"/>
                <a:ea typeface="Helvetica Neue Light" charset="0"/>
                <a:cs typeface="Helvetica Neue Light" charset="0"/>
              </a:rPr>
              <a:t>[Diamond2018]</a:t>
            </a:r>
          </a:p>
        </p:txBody>
      </p:sp>
    </p:spTree>
    <p:extLst>
      <p:ext uri="{BB962C8B-B14F-4D97-AF65-F5344CB8AC3E}">
        <p14:creationId xmlns:p14="http://schemas.microsoft.com/office/powerpoint/2010/main" val="372537035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8ED484B-45F1-5F43-A736-294110D4AB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US" dirty="0"/>
              <a:t>A new way of rapidly prototyping optimization layers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D60B5AF-7790-9C40-934C-29D7615DA8A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s-US"/>
              <a:t>Brandon Amos</a:t>
            </a:r>
            <a:endParaRPr lang="en-U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5816501-1BAD-634D-B2E0-C8A7009270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Optimization-Based Modeling for Machine Learning</a:t>
            </a:r>
            <a:endParaRPr lang="en-U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AFEAD9B-4243-AB4A-960B-B1ADDDA14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t>39</a:t>
            </a:fld>
            <a:endParaRPr lang="en-US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1A1CA25C-02D4-884E-8D1C-2B8F7A98CB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" y="2111375"/>
            <a:ext cx="8458200" cy="307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8118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ítulo 10">
            <a:extLst>
              <a:ext uri="{FF2B5EF4-FFF2-40B4-BE49-F238E27FC236}">
                <a16:creationId xmlns:a16="http://schemas.microsoft.com/office/drawing/2014/main" id="{ABE5BE3A-B3A1-5F46-820F-3CBF2F7A0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1520826"/>
            <a:ext cx="7772400" cy="1470025"/>
          </a:xfrm>
        </p:spPr>
        <p:txBody>
          <a:bodyPr/>
          <a:lstStyle/>
          <a:p>
            <a:r>
              <a:rPr lang="es-US" dirty="0"/>
              <a:t>Input Convex Neural Networks</a:t>
            </a:r>
          </a:p>
        </p:txBody>
      </p:sp>
      <p:sp>
        <p:nvSpPr>
          <p:cNvPr id="12" name="Subtítulo 11">
            <a:extLst>
              <a:ext uri="{FF2B5EF4-FFF2-40B4-BE49-F238E27FC236}">
                <a16:creationId xmlns:a16="http://schemas.microsoft.com/office/drawing/2014/main" id="{9ADA2E3A-ED43-9440-845A-582733095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2633137"/>
            <a:ext cx="6400800" cy="1752600"/>
          </a:xfrm>
        </p:spPr>
        <p:txBody>
          <a:bodyPr/>
          <a:lstStyle/>
          <a:p>
            <a:r>
              <a:rPr lang="es-US" dirty="0"/>
              <a:t>A quick glimpse</a:t>
            </a:r>
          </a:p>
        </p:txBody>
      </p:sp>
    </p:spTree>
    <p:extLst>
      <p:ext uri="{BB962C8B-B14F-4D97-AF65-F5344CB8AC3E}">
        <p14:creationId xmlns:p14="http://schemas.microsoft.com/office/powerpoint/2010/main" val="56308735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0EF54EDC-2349-D24D-BA61-27C1753867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20" y="3853656"/>
            <a:ext cx="8341360" cy="2556223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788CCD93-7D99-3345-A9DA-71B64CF68F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720" y="10478"/>
            <a:ext cx="8717280" cy="1143000"/>
          </a:xfrm>
        </p:spPr>
        <p:txBody>
          <a:bodyPr>
            <a:normAutofit/>
          </a:bodyPr>
          <a:lstStyle/>
          <a:p>
            <a:r>
              <a:rPr lang="es-US" dirty="0"/>
              <a:t>Code example: OptNet QP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40902C0-6C62-A540-AAA7-CFA8AB706DF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s-US"/>
              <a:t>Brandon Amos</a:t>
            </a:r>
            <a:endParaRPr lang="en-U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E61DC06-09EC-1346-A7DA-8A5134EF11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Optimization-Based Modeling for Machine Learning</a:t>
            </a:r>
            <a:endParaRPr lang="en-U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6EEB679-03DB-D14A-9F63-28E72E0F75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t>40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DEA70800-35CE-184A-9BC4-ECD8A465D06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369960" y="1875346"/>
                <a:ext cx="4415920" cy="2211189"/>
              </a:xfrm>
              <a:ln w="38100">
                <a:noFill/>
              </a:ln>
            </p:spPr>
            <p:txBody>
              <a:bodyPr>
                <a:normAutofit fontScale="92500"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charset="0"/>
                            </a:rPr>
                            <m:t>𝑧</m:t>
                          </m:r>
                        </m:e>
                        <m:sub>
                          <m:r>
                            <a:rPr lang="en-US" i="1">
                              <a:latin typeface="Cambria Math" charset="0"/>
                            </a:rPr>
                            <m:t>𝑖</m:t>
                          </m:r>
                          <m:r>
                            <a:rPr lang="en-US" i="1">
                              <a:latin typeface="Cambria Math" charset="0"/>
                            </a:rPr>
                            <m:t>+1</m:t>
                          </m:r>
                        </m:sub>
                      </m:sSub>
                      <m:r>
                        <a:rPr lang="en-US" i="1">
                          <a:latin typeface="Cambria Math" charset="0"/>
                        </a:rPr>
                        <m:t>=</m:t>
                      </m:r>
                      <m:func>
                        <m:func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i="1">
                              <a:latin typeface="Cambria Math" charset="0"/>
                            </a:rPr>
                            <m:t>     </m:t>
                          </m:r>
                          <m:limLow>
                            <m:limLow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charset="0"/>
                                </a:rPr>
                                <m:t>argmin</m:t>
                              </m:r>
                            </m:e>
                            <m:lim>
                              <m:r>
                                <a:rPr lang="en-US" i="1">
                                  <a:latin typeface="Cambria Math" charset="0"/>
                                </a:rPr>
                                <m:t>𝑧</m:t>
                              </m:r>
                            </m:lim>
                          </m:limLow>
                          <m:r>
                            <a:rPr lang="en-US" i="1">
                              <a:latin typeface="Cambria Math" charset="0"/>
                            </a:rPr>
                            <m:t> </m:t>
                          </m:r>
                        </m:fName>
                        <m:e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i="1">
                                  <a:latin typeface="Cambria Math" charset="0"/>
                                </a:rPr>
                                <m:t>2</m:t>
                              </m:r>
                            </m:den>
                          </m:f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charset="0"/>
                                </a:rPr>
                                <m:t>𝑧</m:t>
                              </m:r>
                            </m:e>
                            <m:sup>
                              <m:r>
                                <a:rPr lang="en-US" i="1">
                                  <a:latin typeface="Cambria Math" charset="0"/>
                                </a:rPr>
                                <m:t>𝑇</m:t>
                              </m:r>
                            </m:sup>
                          </m:sSup>
                          <m:r>
                            <a:rPr lang="en-US" i="1">
                              <a:latin typeface="Cambria Math" charset="0"/>
                            </a:rPr>
                            <m:t>𝑄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charset="0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  <m:r>
                            <a:rPr lang="en-US" i="1">
                              <a:latin typeface="Cambria Math" charset="0"/>
                            </a:rPr>
                            <m:t>𝑧</m:t>
                          </m:r>
                          <m:r>
                            <a:rPr lang="en-US" i="1">
                              <a:latin typeface="Cambria Math" charset="0"/>
                            </a:rPr>
                            <m:t>+</m:t>
                          </m:r>
                          <m:r>
                            <a:rPr lang="en-US" i="1">
                              <a:latin typeface="Cambria Math" charset="0"/>
                            </a:rPr>
                            <m:t>𝑞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charset="0"/>
                                        </a:rPr>
                                        <m:t>𝑧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i="1">
                                  <a:latin typeface="Cambria Math" charset="0"/>
                                </a:rPr>
                                <m:t>𝑇</m:t>
                              </m:r>
                            </m:sup>
                          </m:sSup>
                          <m:r>
                            <a:rPr lang="en-US" i="1">
                              <a:latin typeface="Cambria Math" charset="0"/>
                            </a:rPr>
                            <m:t>𝑧</m:t>
                          </m:r>
                        </m:e>
                      </m:func>
                    </m:oMath>
                    <m:oMath xmlns:m="http://schemas.openxmlformats.org/officeDocument/2006/math">
                      <m:r>
                        <a:rPr lang="en-US" i="1">
                          <a:latin typeface="Cambria Math" charset="0"/>
                        </a:rPr>
                        <m:t>         </m:t>
                      </m:r>
                      <m:r>
                        <m:rPr>
                          <m:sty m:val="p"/>
                        </m:rPr>
                        <a:rPr lang="en-US">
                          <a:latin typeface="Cambria Math" charset="0"/>
                        </a:rPr>
                        <m:t>subject</m:t>
                      </m:r>
                      <m:r>
                        <a:rPr lang="en-US">
                          <a:latin typeface="Cambria Math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>
                          <a:latin typeface="Cambria Math" charset="0"/>
                        </a:rPr>
                        <m:t>to</m:t>
                      </m:r>
                      <m:r>
                        <a:rPr lang="en-US">
                          <a:latin typeface="Cambria Math" charset="0"/>
                        </a:rPr>
                        <m:t> </m:t>
                      </m:r>
                      <m:r>
                        <a:rPr lang="en-US" i="1">
                          <a:latin typeface="Cambria Math" charset="0"/>
                        </a:rPr>
                        <m:t> </m:t>
                      </m:r>
                      <m:r>
                        <a:rPr lang="en-US" i="1">
                          <a:latin typeface="Cambria Math" charset="0"/>
                        </a:rPr>
                        <m:t>𝐴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i="1">
                                  <a:latin typeface="Cambria Math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en-US" i="1">
                          <a:latin typeface="Cambria Math" charset="0"/>
                        </a:rPr>
                        <m:t>𝑧</m:t>
                      </m:r>
                      <m:r>
                        <a:rPr lang="en-US" i="1">
                          <a:latin typeface="Cambria Math" charset="0"/>
                        </a:rPr>
                        <m:t>=</m:t>
                      </m:r>
                      <m:r>
                        <a:rPr lang="en-US" i="1">
                          <a:latin typeface="Cambria Math" charset="0"/>
                        </a:rPr>
                        <m:t>𝑏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i="1">
                                  <a:latin typeface="Cambria Math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</m:oMath>
                    <m:oMath xmlns:m="http://schemas.openxmlformats.org/officeDocument/2006/math">
                      <m:r>
                        <a:rPr lang="en-US" i="1">
                          <a:latin typeface="Cambria Math" charset="0"/>
                        </a:rPr>
                        <m:t>                      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    </m:t>
                      </m:r>
                      <m:r>
                        <a:rPr lang="en-US" i="1">
                          <a:latin typeface="Cambria Math" charset="0"/>
                        </a:rPr>
                        <m:t> </m:t>
                      </m:r>
                      <m:r>
                        <a:rPr lang="en-US" i="1">
                          <a:latin typeface="Cambria Math" charset="0"/>
                        </a:rPr>
                        <m:t>𝐺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i="1">
                                  <a:latin typeface="Cambria Math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en-US" i="1">
                          <a:latin typeface="Cambria Math" charset="0"/>
                        </a:rPr>
                        <m:t>𝑧</m:t>
                      </m:r>
                      <m:r>
                        <a:rPr lang="en-US" i="1">
                          <a:latin typeface="Cambria Math" charset="0"/>
                        </a:rPr>
                        <m:t>≤</m:t>
                      </m:r>
                      <m:r>
                        <a:rPr lang="en-US" i="1">
                          <a:latin typeface="Cambria Math" charset="0"/>
                        </a:rPr>
                        <m:t>h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i="1">
                                  <a:latin typeface="Cambria Math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dirty="0"/>
              </a:p>
              <a:p>
                <a:pPr algn="ctr"/>
                <a:r>
                  <a:rPr lang="en-US" b="1" dirty="0"/>
                  <a:t>Parameters/Submodules </a:t>
                </a:r>
                <a:r>
                  <a:rPr lang="en-US" dirty="0"/>
                  <a:t>: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charset="0"/>
                      </a:rPr>
                      <m:t>𝑄</m:t>
                    </m:r>
                    <m:r>
                      <a:rPr lang="en-US" i="1">
                        <a:latin typeface="Cambria Math" charset="0"/>
                      </a:rPr>
                      <m:t>,</m:t>
                    </m:r>
                    <m:r>
                      <a:rPr lang="en-US" i="1">
                        <a:latin typeface="Cambria Math" charset="0"/>
                      </a:rPr>
                      <m:t>𝑞</m:t>
                    </m:r>
                    <m:r>
                      <a:rPr lang="en-US" i="1">
                        <a:latin typeface="Cambria Math" charset="0"/>
                      </a:rPr>
                      <m:t>,</m:t>
                    </m:r>
                    <m:r>
                      <a:rPr lang="en-US" i="1">
                        <a:latin typeface="Cambria Math" charset="0"/>
                      </a:rPr>
                      <m:t>𝐴</m:t>
                    </m:r>
                    <m:r>
                      <a:rPr lang="en-US" i="1">
                        <a:latin typeface="Cambria Math" charset="0"/>
                      </a:rPr>
                      <m:t>,</m:t>
                    </m:r>
                    <m:r>
                      <a:rPr lang="en-US" i="1">
                        <a:latin typeface="Cambria Math" charset="0"/>
                      </a:rPr>
                      <m:t>𝑏</m:t>
                    </m:r>
                    <m:r>
                      <a:rPr lang="en-US" i="1">
                        <a:latin typeface="Cambria Math" charset="0"/>
                      </a:rPr>
                      <m:t>,</m:t>
                    </m:r>
                    <m:r>
                      <a:rPr lang="en-US" i="1">
                        <a:latin typeface="Cambria Math" charset="0"/>
                      </a:rPr>
                      <m:t>𝐺</m:t>
                    </m:r>
                    <m:r>
                      <a:rPr lang="en-US" i="1">
                        <a:latin typeface="Cambria Math" charset="0"/>
                      </a:rPr>
                      <m:t>,</m:t>
                    </m:r>
                    <m:r>
                      <a:rPr lang="en-US" i="1">
                        <a:latin typeface="Cambria Math" charset="0"/>
                      </a:rPr>
                      <m:t>h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DEA70800-35CE-184A-9BC4-ECD8A465D06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369960" y="1875346"/>
                <a:ext cx="4415920" cy="2211189"/>
              </a:xfrm>
              <a:blipFill>
                <a:blip r:embed="rId3"/>
                <a:stretch>
                  <a:fillRect l="-287"/>
                </a:stretch>
              </a:blipFill>
              <a:ln w="38100">
                <a:noFill/>
              </a:ln>
            </p:spPr>
            <p:txBody>
              <a:bodyPr/>
              <a:lstStyle/>
              <a:p>
                <a:r>
                  <a:rPr lang="es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ounded Rectangle 5">
            <a:extLst>
              <a:ext uri="{FF2B5EF4-FFF2-40B4-BE49-F238E27FC236}">
                <a16:creationId xmlns:a16="http://schemas.microsoft.com/office/drawing/2014/main" id="{534B138C-8867-AD45-9701-BEF9A90ACC71}"/>
              </a:ext>
            </a:extLst>
          </p:cNvPr>
          <p:cNvSpPr/>
          <p:nvPr/>
        </p:nvSpPr>
        <p:spPr>
          <a:xfrm>
            <a:off x="2355523" y="1905239"/>
            <a:ext cx="4526280" cy="1965960"/>
          </a:xfrm>
          <a:prstGeom prst="roundRect">
            <a:avLst/>
          </a:prstGeom>
          <a:noFill/>
          <a:ln w="38100">
            <a:solidFill>
              <a:srgbClr val="374C8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7">
            <a:extLst>
              <a:ext uri="{FF2B5EF4-FFF2-40B4-BE49-F238E27FC236}">
                <a16:creationId xmlns:a16="http://schemas.microsoft.com/office/drawing/2014/main" id="{1B39F553-BB64-F549-A754-D4ED55078A3B}"/>
              </a:ext>
            </a:extLst>
          </p:cNvPr>
          <p:cNvCxnSpPr>
            <a:cxnSpLocks/>
          </p:cNvCxnSpPr>
          <p:nvPr/>
        </p:nvCxnSpPr>
        <p:spPr>
          <a:xfrm flipV="1">
            <a:off x="2373811" y="3378439"/>
            <a:ext cx="4507992" cy="18288"/>
          </a:xfrm>
          <a:prstGeom prst="line">
            <a:avLst/>
          </a:prstGeom>
          <a:ln w="38100">
            <a:solidFill>
              <a:srgbClr val="374C8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Imagen 14">
            <a:extLst>
              <a:ext uri="{FF2B5EF4-FFF2-40B4-BE49-F238E27FC236}">
                <a16:creationId xmlns:a16="http://schemas.microsoft.com/office/drawing/2014/main" id="{4B973C86-D453-E14F-B192-F84648D5E4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8080" y="4535248"/>
            <a:ext cx="3365500" cy="469900"/>
          </a:xfrm>
          <a:prstGeom prst="rect">
            <a:avLst/>
          </a:prstGeom>
        </p:spPr>
      </p:pic>
      <p:sp>
        <p:nvSpPr>
          <p:cNvPr id="16" name="Subtitle 2">
            <a:extLst>
              <a:ext uri="{FF2B5EF4-FFF2-40B4-BE49-F238E27FC236}">
                <a16:creationId xmlns:a16="http://schemas.microsoft.com/office/drawing/2014/main" id="{A26E4BCD-0F82-0F47-A0EB-E565CA804BEB}"/>
              </a:ext>
            </a:extLst>
          </p:cNvPr>
          <p:cNvSpPr txBox="1">
            <a:spLocks/>
          </p:cNvSpPr>
          <p:nvPr/>
        </p:nvSpPr>
        <p:spPr>
          <a:xfrm>
            <a:off x="370568" y="978167"/>
            <a:ext cx="4016861" cy="93763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l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b="1" dirty="0"/>
              <a:t>Before: </a:t>
            </a:r>
            <a:r>
              <a:rPr lang="en-US" dirty="0"/>
              <a:t>1k lines of code</a:t>
            </a:r>
            <a:br>
              <a:rPr lang="en-US" dirty="0"/>
            </a:br>
            <a:r>
              <a:rPr lang="en-US" sz="1500" dirty="0"/>
              <a:t>Hand-implemented and optimized PyTorch GPU-capable batched primal-dual interior point method</a:t>
            </a:r>
            <a:endParaRPr lang="en-US" dirty="0"/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6744B93A-2CBA-0248-831E-5C4EC20FE42D}"/>
              </a:ext>
            </a:extLst>
          </p:cNvPr>
          <p:cNvSpPr txBox="1">
            <a:spLocks/>
          </p:cNvSpPr>
          <p:nvPr/>
        </p:nvSpPr>
        <p:spPr>
          <a:xfrm>
            <a:off x="5630564" y="978167"/>
            <a:ext cx="3894708" cy="7461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b="1" dirty="0"/>
              <a:t>Now: </a:t>
            </a:r>
            <a:r>
              <a:rPr lang="en-US" dirty="0"/>
              <a:t>10 lines of code</a:t>
            </a:r>
            <a:br>
              <a:rPr lang="en-US" dirty="0"/>
            </a:br>
            <a:r>
              <a:rPr lang="en-US" dirty="0"/>
              <a:t>Same speed</a:t>
            </a:r>
          </a:p>
        </p:txBody>
      </p:sp>
      <p:sp>
        <p:nvSpPr>
          <p:cNvPr id="18" name="Down Arrow 10">
            <a:extLst>
              <a:ext uri="{FF2B5EF4-FFF2-40B4-BE49-F238E27FC236}">
                <a16:creationId xmlns:a16="http://schemas.microsoft.com/office/drawing/2014/main" id="{F10DC924-B87D-FA47-A804-F0CE7C5CEDE9}"/>
              </a:ext>
            </a:extLst>
          </p:cNvPr>
          <p:cNvSpPr/>
          <p:nvPr/>
        </p:nvSpPr>
        <p:spPr>
          <a:xfrm rot="16200000">
            <a:off x="4737635" y="959466"/>
            <a:ext cx="666441" cy="846083"/>
          </a:xfrm>
          <a:prstGeom prst="downArrow">
            <a:avLst/>
          </a:prstGeom>
          <a:solidFill>
            <a:schemeClr val="accent1">
              <a:lumMod val="60000"/>
              <a:lumOff val="40000"/>
            </a:schemeClr>
          </a:solidFill>
          <a:ln w="254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21766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3B68273-77C3-2944-B4BC-E59B23968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US" dirty="0"/>
              <a:t>Code example: The sigmoid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F6120AD-4E54-0E43-95E4-0FFB0357947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s-US"/>
              <a:t>Brandon Amos</a:t>
            </a:r>
            <a:endParaRPr lang="en-U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060B3EC-4C6F-C346-A70C-DEEEFF7E26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Optimization-Based Modeling for Machine Learning</a:t>
            </a:r>
            <a:endParaRPr lang="en-U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DE327E1-3EFD-4343-867D-4F66677C1E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t>41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10">
                <a:extLst>
                  <a:ext uri="{FF2B5EF4-FFF2-40B4-BE49-F238E27FC236}">
                    <a16:creationId xmlns:a16="http://schemas.microsoft.com/office/drawing/2014/main" id="{F56D902E-0C5D-2D46-A8B3-8C8E2DAFADB5}"/>
                  </a:ext>
                </a:extLst>
              </p:cNvPr>
              <p:cNvSpPr txBox="1"/>
              <p:nvPr/>
            </p:nvSpPr>
            <p:spPr>
              <a:xfrm>
                <a:off x="1524000" y="1417638"/>
                <a:ext cx="1646733" cy="6756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  <a:ea typeface="Helvetica Neue Light" charset="0"/>
                          <a:cs typeface="Helvetica Neue Light" charset="0"/>
                        </a:rPr>
                        <m:t>𝑦</m:t>
                      </m:r>
                      <m:r>
                        <a:rPr lang="en-US" sz="2000" b="0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  <a:ea typeface="Helvetica Neue Light" charset="0"/>
                          <a:cs typeface="Helvetica Neue Light" charset="0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  <a:ea typeface="Helvetica Neue Light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  <a:ea typeface="Helvetica Neue Light" charset="0"/>
                            </a:rPr>
                            <m:t>1</m:t>
                          </m:r>
                        </m:num>
                        <m:den>
                          <m:r>
                            <a:rPr lang="en-US" sz="20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  <a:ea typeface="Helvetica Neue Light" charset="0"/>
                            </a:rPr>
                            <m:t>1+</m:t>
                          </m:r>
                          <m:sSup>
                            <m:sSupPr>
                              <m:ctrlPr>
                                <a:rPr lang="en-US" sz="20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Helvetica Neue Light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Helvetica Neue Light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20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Helvetica Neue Light" charset="0"/>
                                </a:rPr>
                                <m:t>−</m:t>
                              </m:r>
                              <m:r>
                                <a:rPr lang="en-US" sz="20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Helvetica Neue Light" charset="0"/>
                                </a:rPr>
                                <m:t>𝑥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Helvetica Neue Light" charset="0"/>
                  <a:ea typeface="Helvetica Neue Light" charset="0"/>
                  <a:cs typeface="Helvetica Neue Light" charset="0"/>
                </a:endParaRPr>
              </a:p>
            </p:txBody>
          </p:sp>
        </mc:Choice>
        <mc:Fallback xmlns="">
          <p:sp>
            <p:nvSpPr>
              <p:cNvPr id="7" name="TextBox 10">
                <a:extLst>
                  <a:ext uri="{FF2B5EF4-FFF2-40B4-BE49-F238E27FC236}">
                    <a16:creationId xmlns:a16="http://schemas.microsoft.com/office/drawing/2014/main" id="{F56D902E-0C5D-2D46-A8B3-8C8E2DAFAD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0" y="1417638"/>
                <a:ext cx="1646733" cy="675698"/>
              </a:xfrm>
              <a:prstGeom prst="rect">
                <a:avLst/>
              </a:prstGeom>
              <a:blipFill>
                <a:blip r:embed="rId2"/>
                <a:stretch>
                  <a:fillRect b="-5556"/>
                </a:stretch>
              </a:blipFill>
            </p:spPr>
            <p:txBody>
              <a:bodyPr/>
              <a:lstStyle/>
              <a:p>
                <a:r>
                  <a:rPr lang="es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13">
                <a:extLst>
                  <a:ext uri="{FF2B5EF4-FFF2-40B4-BE49-F238E27FC236}">
                    <a16:creationId xmlns:a16="http://schemas.microsoft.com/office/drawing/2014/main" id="{B6C17C48-FFFB-DA4A-B984-F80D07A1FDC7}"/>
                  </a:ext>
                </a:extLst>
              </p:cNvPr>
              <p:cNvSpPr txBox="1"/>
              <p:nvPr/>
            </p:nvSpPr>
            <p:spPr>
              <a:xfrm>
                <a:off x="3859615" y="1417638"/>
                <a:ext cx="3752374" cy="89749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  <a:ea typeface="Helvetica Neue Light" charset="0"/>
                              <a:cs typeface="Helvetica Neue Light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  <a:ea typeface="Helvetica Neue Light" charset="0"/>
                              <a:cs typeface="Helvetica Neue Light" charset="0"/>
                            </a:rPr>
                            <m:t>𝑦</m:t>
                          </m:r>
                        </m:e>
                        <m:sup>
                          <m:r>
                            <a:rPr lang="en-US" sz="20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  <a:ea typeface="Helvetica Neue Light" charset="0"/>
                              <a:cs typeface="Helvetica Neue Light" charset="0"/>
                            </a:rPr>
                            <m:t>⋆</m:t>
                          </m:r>
                        </m:sup>
                      </m:sSup>
                      <m:r>
                        <a:rPr lang="en-US" sz="2000" b="0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  <a:ea typeface="Helvetica Neue Light" charset="0"/>
                          <a:cs typeface="Helvetica Neue Light" charset="0"/>
                        </a:rPr>
                        <m:t>=</m:t>
                      </m:r>
                      <m:func>
                        <m:funcPr>
                          <m:ctrlPr>
                            <a:rPr lang="en-US" sz="20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  <a:ea typeface="Helvetica Neue Light" charset="0"/>
                              <a:cs typeface="Helvetica Neue Light" charset="0"/>
                            </a:rPr>
                          </m:ctrlPr>
                        </m:funcPr>
                        <m:fName>
                          <m:r>
                            <a:rPr lang="en-US" sz="20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  <a:ea typeface="Helvetica Neue Light" charset="0"/>
                              <a:cs typeface="Helvetica Neue Light" charset="0"/>
                            </a:rPr>
                            <m:t>     </m:t>
                          </m:r>
                          <m:limLow>
                            <m:limLowPr>
                              <m:ctrlPr>
                                <a:rPr lang="en-US" sz="20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Helvetica Neue Light" charset="0"/>
                                  <a:cs typeface="Helvetica Neue Light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Helvetica Neue Light" charset="0"/>
                                  <a:cs typeface="Helvetica Neue Light" charset="0"/>
                                </a:rPr>
                                <m:t>argmin</m:t>
                              </m:r>
                            </m:e>
                            <m:lim>
                              <m:r>
                                <a:rPr lang="en-US" sz="20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Helvetica Neue Light" charset="0"/>
                                  <a:cs typeface="Helvetica Neue Light" charset="0"/>
                                </a:rPr>
                                <m:t>𝑦</m:t>
                              </m:r>
                            </m:lim>
                          </m:limLow>
                        </m:fName>
                        <m:e>
                          <m:r>
                            <a:rPr lang="en-US" sz="20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  <a:ea typeface="Helvetica Neue Light" charset="0"/>
                              <a:cs typeface="Helvetica Neue Light" charset="0"/>
                            </a:rPr>
                            <m:t>  −</m:t>
                          </m:r>
                          <m:sSup>
                            <m:sSupPr>
                              <m:ctrlPr>
                                <a:rPr lang="en-US" sz="20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Helvetica Neue Light" charset="0"/>
                                  <a:cs typeface="Helvetica Neue Light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Helvetica Neue Light" charset="0"/>
                                  <a:cs typeface="Helvetica Neue Light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sz="20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Helvetica Neue Light" charset="0"/>
                                  <a:cs typeface="Helvetica Neue Light" charset="0"/>
                                </a:rPr>
                                <m:t>𝑇</m:t>
                              </m:r>
                            </m:sup>
                          </m:sSup>
                          <m:r>
                            <a:rPr lang="en-US" sz="20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  <a:ea typeface="Helvetica Neue Light" charset="0"/>
                              <a:cs typeface="Helvetica Neue Light" charset="0"/>
                            </a:rPr>
                            <m:t>𝑥</m:t>
                          </m:r>
                          <m:r>
                            <a:rPr lang="en-US" sz="20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  <a:ea typeface="Helvetica Neue Light" charset="0"/>
                              <a:cs typeface="Helvetica Neue Light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Helvetica Neue Light" charset="0"/>
                                  <a:cs typeface="Helvetica Neue Light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Helvetica Neue Light" charset="0"/>
                                  <a:cs typeface="Helvetica Neue Light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Helvetica Neue Light" charset="0"/>
                                  <a:cs typeface="Helvetica Neue Light" charset="0"/>
                                </a:rPr>
                                <m:t>𝑏</m:t>
                              </m:r>
                            </m:sub>
                          </m:sSub>
                          <m:r>
                            <a:rPr lang="en-US" sz="20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  <a:ea typeface="Helvetica Neue Light" charset="0"/>
                              <a:cs typeface="Helvetica Neue Light" charset="0"/>
                            </a:rPr>
                            <m:t>(</m:t>
                          </m:r>
                          <m:r>
                            <a:rPr lang="en-US" sz="20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  <a:ea typeface="Helvetica Neue Light" charset="0"/>
                              <a:cs typeface="Helvetica Neue Light" charset="0"/>
                            </a:rPr>
                            <m:t>𝑦</m:t>
                          </m:r>
                          <m:r>
                            <a:rPr lang="en-US" sz="20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  <a:ea typeface="Helvetica Neue Light" charset="0"/>
                              <a:cs typeface="Helvetica Neue Light" charset="0"/>
                            </a:rPr>
                            <m:t>)</m:t>
                          </m:r>
                        </m:e>
                      </m:func>
                    </m:oMath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  <a:ea typeface="Helvetica Neue Light" charset="0"/>
                          <a:cs typeface="Helvetica Neue Light" charset="0"/>
                        </a:rPr>
                        <m:t>           </m:t>
                      </m:r>
                      <m:r>
                        <m:rPr>
                          <m:nor/>
                        </m:rPr>
                        <a:rPr lang="en-US" sz="2000" b="0" i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  <a:ea typeface="Helvetica Neue Light" charset="0"/>
                          <a:cs typeface="Helvetica Neue Light" charset="0"/>
                        </a:rPr>
                        <m:t>subject</m:t>
                      </m:r>
                      <m:r>
                        <m:rPr>
                          <m:nor/>
                        </m:rPr>
                        <a:rPr lang="en-US" sz="2000" b="0" i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  <a:ea typeface="Helvetica Neue Light" charset="0"/>
                          <a:cs typeface="Helvetica Neue Light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000" b="0" i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  <a:ea typeface="Helvetica Neue Light" charset="0"/>
                          <a:cs typeface="Helvetica Neue Light" charset="0"/>
                        </a:rPr>
                        <m:t>to</m:t>
                      </m:r>
                      <m:r>
                        <a:rPr lang="en-US" sz="2000" b="0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  <a:ea typeface="Helvetica Neue Light" charset="0"/>
                          <a:cs typeface="Helvetica Neue Light" charset="0"/>
                        </a:rPr>
                        <m:t>   0≤</m:t>
                      </m:r>
                      <m:r>
                        <a:rPr lang="en-US" sz="2000" b="0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  <a:ea typeface="Helvetica Neue Light" charset="0"/>
                          <a:cs typeface="Helvetica Neue Light" charset="0"/>
                        </a:rPr>
                        <m:t>𝑦</m:t>
                      </m:r>
                      <m:r>
                        <a:rPr lang="en-US" sz="2000" b="0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  <a:ea typeface="Helvetica Neue Light" charset="0"/>
                          <a:cs typeface="Helvetica Neue Light" charset="0"/>
                        </a:rPr>
                        <m:t>≤1</m:t>
                      </m:r>
                    </m:oMath>
                  </m:oMathPara>
                </a14:m>
                <a:br>
                  <a:rPr lang="en-US" sz="2000" b="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Helvetica Neue Light" charset="0"/>
                    <a:ea typeface="Helvetica Neue Light" charset="0"/>
                    <a:cs typeface="Helvetica Neue Light" charset="0"/>
                  </a:rPr>
                </a:br>
                <a:endParaRPr lang="en-US" sz="2000" b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Helvetica Neue Light" charset="0"/>
                  <a:ea typeface="Helvetica Neue Light" charset="0"/>
                  <a:cs typeface="Helvetica Neue Light" charset="0"/>
                </a:endParaRPr>
              </a:p>
            </p:txBody>
          </p:sp>
        </mc:Choice>
        <mc:Fallback xmlns="">
          <p:sp>
            <p:nvSpPr>
              <p:cNvPr id="8" name="TextBox 13">
                <a:extLst>
                  <a:ext uri="{FF2B5EF4-FFF2-40B4-BE49-F238E27FC236}">
                    <a16:creationId xmlns:a16="http://schemas.microsoft.com/office/drawing/2014/main" id="{B6C17C48-FFFB-DA4A-B984-F80D07A1FD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9615" y="1417638"/>
                <a:ext cx="3752374" cy="897490"/>
              </a:xfrm>
              <a:prstGeom prst="rect">
                <a:avLst/>
              </a:prstGeom>
              <a:blipFill>
                <a:blip r:embed="rId3"/>
                <a:stretch>
                  <a:fillRect b="-7042"/>
                </a:stretch>
              </a:blipFill>
            </p:spPr>
            <p:txBody>
              <a:bodyPr/>
              <a:lstStyle/>
              <a:p>
                <a:r>
                  <a:rPr lang="es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Imagen 10">
            <a:extLst>
              <a:ext uri="{FF2B5EF4-FFF2-40B4-BE49-F238E27FC236}">
                <a16:creationId xmlns:a16="http://schemas.microsoft.com/office/drawing/2014/main" id="{1DFF2260-62C1-F94B-B79F-9BFA4F5429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377" y="2315128"/>
            <a:ext cx="7204875" cy="1360495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A69E1CA0-DE2E-144E-A5D0-D80FD8D3C3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9464" y="3702050"/>
            <a:ext cx="8140700" cy="265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84021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>
            <a:extLst>
              <a:ext uri="{FF2B5EF4-FFF2-40B4-BE49-F238E27FC236}">
                <a16:creationId xmlns:a16="http://schemas.microsoft.com/office/drawing/2014/main" id="{C1A938C5-50A8-5944-BCA1-FE46773DBF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35" y="1308974"/>
            <a:ext cx="4529200" cy="441597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03565"/>
            <a:ext cx="9084327" cy="1143000"/>
          </a:xfrm>
        </p:spPr>
        <p:txBody>
          <a:bodyPr>
            <a:noAutofit/>
          </a:bodyPr>
          <a:lstStyle/>
          <a:p>
            <a:r>
              <a:rPr lang="en-US" sz="3800" dirty="0"/>
              <a:t>OptNet Application: Modeling Constraints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42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924" y="928369"/>
            <a:ext cx="266700" cy="2667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7039" y="925241"/>
            <a:ext cx="266700" cy="278823"/>
          </a:xfrm>
          <a:prstGeom prst="rect">
            <a:avLst/>
          </a:prstGeom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5025922" y="886946"/>
            <a:ext cx="4329981" cy="4107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Lucida Grande"/>
              <a:buChar char="-"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Wingdings" charset="2"/>
              <a:buChar char="§"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Constraint Predictions During Training</a:t>
            </a:r>
          </a:p>
        </p:txBody>
      </p:sp>
      <p:sp>
        <p:nvSpPr>
          <p:cNvPr id="42" name="Content Placeholder 2"/>
          <p:cNvSpPr txBox="1">
            <a:spLocks/>
          </p:cNvSpPr>
          <p:nvPr/>
        </p:nvSpPr>
        <p:spPr>
          <a:xfrm>
            <a:off x="812092" y="886946"/>
            <a:ext cx="4329981" cy="4107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Lucida Grande"/>
              <a:buChar char="-"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Wingdings" charset="2"/>
              <a:buChar char="§"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True Constraint (Unknown to the model)</a:t>
            </a:r>
          </a:p>
        </p:txBody>
      </p:sp>
      <p:sp>
        <p:nvSpPr>
          <p:cNvPr id="46" name="Content Placeholder 2"/>
          <p:cNvSpPr txBox="1">
            <a:spLocks/>
          </p:cNvSpPr>
          <p:nvPr/>
        </p:nvSpPr>
        <p:spPr>
          <a:xfrm>
            <a:off x="47831" y="1281164"/>
            <a:ext cx="1100186" cy="3999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Lucida Grande"/>
              <a:buChar char="-"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Wingdings" charset="2"/>
              <a:buChar char="§"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Example 1</a:t>
            </a:r>
          </a:p>
        </p:txBody>
      </p:sp>
      <p:sp>
        <p:nvSpPr>
          <p:cNvPr id="47" name="Content Placeholder 2"/>
          <p:cNvSpPr txBox="1">
            <a:spLocks/>
          </p:cNvSpPr>
          <p:nvPr/>
        </p:nvSpPr>
        <p:spPr>
          <a:xfrm>
            <a:off x="2317080" y="1269218"/>
            <a:ext cx="1100186" cy="3999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Lucida Grande"/>
              <a:buChar char="-"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Wingdings" charset="2"/>
              <a:buChar char="§"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Example 2</a:t>
            </a:r>
          </a:p>
        </p:txBody>
      </p:sp>
      <p:sp>
        <p:nvSpPr>
          <p:cNvPr id="48" name="Content Placeholder 2"/>
          <p:cNvSpPr txBox="1">
            <a:spLocks/>
          </p:cNvSpPr>
          <p:nvPr/>
        </p:nvSpPr>
        <p:spPr>
          <a:xfrm>
            <a:off x="47831" y="3495490"/>
            <a:ext cx="1100186" cy="3999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Lucida Grande"/>
              <a:buChar char="-"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Wingdings" charset="2"/>
              <a:buChar char="§"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Example 3</a:t>
            </a:r>
          </a:p>
        </p:txBody>
      </p:sp>
      <p:sp>
        <p:nvSpPr>
          <p:cNvPr id="49" name="Content Placeholder 2"/>
          <p:cNvSpPr txBox="1">
            <a:spLocks/>
          </p:cNvSpPr>
          <p:nvPr/>
        </p:nvSpPr>
        <p:spPr>
          <a:xfrm>
            <a:off x="2317080" y="3497237"/>
            <a:ext cx="1100186" cy="3999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Lucida Grande"/>
              <a:buChar char="-"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Wingdings" charset="2"/>
              <a:buChar char="§"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Example 4</a:t>
            </a:r>
          </a:p>
        </p:txBody>
      </p:sp>
      <p:sp>
        <p:nvSpPr>
          <p:cNvPr id="60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es-US"/>
              <a:t>Brandon Amos</a:t>
            </a:r>
            <a:endParaRPr lang="en-US" dirty="0"/>
          </a:p>
        </p:txBody>
      </p:sp>
      <p:sp>
        <p:nvSpPr>
          <p:cNvPr id="6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94211" y="6356349"/>
            <a:ext cx="3811113" cy="365126"/>
          </a:xfrm>
        </p:spPr>
        <p:txBody>
          <a:bodyPr/>
          <a:lstStyle/>
          <a:p>
            <a:r>
              <a:rPr lang="en-US" dirty="0"/>
              <a:t>Optimization-Based Modeling for Machine Learning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E5154AAD-0F7B-D445-B7DE-FA0E2E1D17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03535" y="1308973"/>
            <a:ext cx="4452052" cy="4429221"/>
          </a:xfrm>
          <a:prstGeom prst="rect">
            <a:avLst/>
          </a:prstGeom>
        </p:spPr>
      </p:pic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4A32FA73-9041-7245-93C5-CF7F5388B82E}"/>
              </a:ext>
            </a:extLst>
          </p:cNvPr>
          <p:cNvSpPr txBox="1">
            <a:spLocks/>
          </p:cNvSpPr>
          <p:nvPr/>
        </p:nvSpPr>
        <p:spPr>
          <a:xfrm>
            <a:off x="4569942" y="1274091"/>
            <a:ext cx="1100186" cy="3999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Lucida Grande"/>
              <a:buChar char="-"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Wingdings" charset="2"/>
              <a:buChar char="§"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Example 1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7E0B4A65-0BE0-2840-B3B5-D9707D4F8B12}"/>
              </a:ext>
            </a:extLst>
          </p:cNvPr>
          <p:cNvSpPr txBox="1">
            <a:spLocks/>
          </p:cNvSpPr>
          <p:nvPr/>
        </p:nvSpPr>
        <p:spPr>
          <a:xfrm>
            <a:off x="6805325" y="1262145"/>
            <a:ext cx="1100186" cy="3999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Lucida Grande"/>
              <a:buChar char="-"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Wingdings" charset="2"/>
              <a:buChar char="§"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Example 2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0ECB17AA-3830-A049-86A6-2DF173A0A021}"/>
              </a:ext>
            </a:extLst>
          </p:cNvPr>
          <p:cNvSpPr txBox="1">
            <a:spLocks/>
          </p:cNvSpPr>
          <p:nvPr/>
        </p:nvSpPr>
        <p:spPr>
          <a:xfrm>
            <a:off x="4569942" y="3488417"/>
            <a:ext cx="1100186" cy="3999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Lucida Grande"/>
              <a:buChar char="-"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Wingdings" charset="2"/>
              <a:buChar char="§"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Example 3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BBFCAAEC-61EE-1E48-8FCA-48F8392666EB}"/>
              </a:ext>
            </a:extLst>
          </p:cNvPr>
          <p:cNvSpPr txBox="1">
            <a:spLocks/>
          </p:cNvSpPr>
          <p:nvPr/>
        </p:nvSpPr>
        <p:spPr>
          <a:xfrm>
            <a:off x="6805325" y="3490164"/>
            <a:ext cx="1100186" cy="3999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Lucida Grande"/>
              <a:buChar char="-"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Wingdings" charset="2"/>
              <a:buChar char="§"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Example 4</a:t>
            </a:r>
          </a:p>
        </p:txBody>
      </p:sp>
    </p:spTree>
    <p:extLst>
      <p:ext uri="{BB962C8B-B14F-4D97-AF65-F5344CB8AC3E}">
        <p14:creationId xmlns:p14="http://schemas.microsoft.com/office/powerpoint/2010/main" val="80304327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F8B041C-7A87-EA4E-9F06-1D8AA29C76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US" sz="3200" dirty="0"/>
              <a:t>Code example: Constraint modeling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C0E95DA-1F6D-B143-8FA6-5570FF3E755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s-US"/>
              <a:t>Brandon Amos</a:t>
            </a:r>
            <a:endParaRPr lang="en-U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145D5B2-5F7E-3F48-AB72-518476F9DE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Optimization-Based Modeling for Machine Learning</a:t>
            </a:r>
            <a:endParaRPr lang="en-U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9FAB0A2-AD2A-0E43-9011-EBD1694EB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t>43</a:t>
            </a:fld>
            <a:endParaRPr lang="en-US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9347AF15-3B0C-8446-9818-1B77970BEA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423" y="3434273"/>
            <a:ext cx="2705100" cy="96520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4C5B7C86-E7A5-4549-9843-5E3498CD06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08" y="4660951"/>
            <a:ext cx="4547339" cy="1570723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831E04BF-286F-854F-9F74-267C724D3B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2769" y="3300219"/>
            <a:ext cx="3657600" cy="1270000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DEA80A85-0818-4840-89E3-7C0E5530F1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99711" y="4659598"/>
            <a:ext cx="4553527" cy="1576221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819BCAB3-4A98-6846-B14F-282330A821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42578" y="1640646"/>
            <a:ext cx="3867791" cy="1394705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84294772-020F-E74D-8768-469C4B85E45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6935" y="1430333"/>
            <a:ext cx="3591083" cy="1605018"/>
          </a:xfrm>
          <a:prstGeom prst="rect">
            <a:avLst/>
          </a:prstGeom>
        </p:spPr>
      </p:pic>
      <p:cxnSp>
        <p:nvCxnSpPr>
          <p:cNvPr id="18" name="Straight Connector 7">
            <a:extLst>
              <a:ext uri="{FF2B5EF4-FFF2-40B4-BE49-F238E27FC236}">
                <a16:creationId xmlns:a16="http://schemas.microsoft.com/office/drawing/2014/main" id="{0E08ED41-10A3-8449-B5EE-29C55E141A97}"/>
              </a:ext>
            </a:extLst>
          </p:cNvPr>
          <p:cNvCxnSpPr>
            <a:cxnSpLocks/>
          </p:cNvCxnSpPr>
          <p:nvPr/>
        </p:nvCxnSpPr>
        <p:spPr>
          <a:xfrm flipH="1">
            <a:off x="4572003" y="1228437"/>
            <a:ext cx="9236" cy="497552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921008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B2FBC941-AC82-1545-835B-3E2C5B4E787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2523"/>
          <a:stretch/>
        </p:blipFill>
        <p:spPr>
          <a:xfrm>
            <a:off x="228600" y="1112982"/>
            <a:ext cx="8458200" cy="1459147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1925E0AB-F1E6-9549-912C-89C0A3048C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s-US" dirty="0"/>
              <a:t> What’s going on behind the scenes?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C685DD5-3A24-064E-9177-F92220E8582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s-US"/>
              <a:t>Brandon Amos</a:t>
            </a:r>
            <a:endParaRPr lang="en-U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1699D50-56D3-2847-9F33-306E6A24EA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Optimization-Based Modeling for Machine Learning</a:t>
            </a:r>
            <a:endParaRPr lang="en-U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F6A2B19-8073-E347-926D-0062B1B420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t>44</a:t>
            </a:fld>
            <a:endParaRPr lang="en-US"/>
          </a:p>
        </p:txBody>
      </p:sp>
      <p:sp>
        <p:nvSpPr>
          <p:cNvPr id="15" name="Marcador de contenido 14">
            <a:extLst>
              <a:ext uri="{FF2B5EF4-FFF2-40B4-BE49-F238E27FC236}">
                <a16:creationId xmlns:a16="http://schemas.microsoft.com/office/drawing/2014/main" id="{A4550FB7-592F-074C-867A-72618191F3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3546764"/>
            <a:ext cx="8813800" cy="2579399"/>
          </a:xfrm>
        </p:spPr>
        <p:txBody>
          <a:bodyPr/>
          <a:lstStyle/>
          <a:p>
            <a:r>
              <a:rPr lang="en-US" dirty="0"/>
              <a:t>Much </a:t>
            </a:r>
            <a:r>
              <a:rPr lang="en-US" b="1" dirty="0"/>
              <a:t>more general </a:t>
            </a:r>
            <a:r>
              <a:rPr lang="en-US" dirty="0"/>
              <a:t>than the QPs we considered in OptNet</a:t>
            </a:r>
          </a:p>
          <a:p>
            <a:r>
              <a:rPr lang="en-US" b="1" dirty="0"/>
              <a:t>Question from my thesis proposal: </a:t>
            </a:r>
            <a:r>
              <a:rPr lang="en-US" dirty="0"/>
              <a:t>How to differentiate non-polyhedral cones?</a:t>
            </a:r>
          </a:p>
          <a:p>
            <a:r>
              <a:rPr lang="en-US" b="1" dirty="0"/>
              <a:t>Non-trivial</a:t>
            </a:r>
            <a:r>
              <a:rPr lang="en-US" dirty="0"/>
              <a:t> because we can’t easily differentiate the KKT conditions of cone programs because of non-trivial cone constraints</a:t>
            </a:r>
          </a:p>
        </p:txBody>
      </p:sp>
      <p:sp>
        <p:nvSpPr>
          <p:cNvPr id="16" name="Título 1">
            <a:extLst>
              <a:ext uri="{FF2B5EF4-FFF2-40B4-BE49-F238E27FC236}">
                <a16:creationId xmlns:a16="http://schemas.microsoft.com/office/drawing/2014/main" id="{BF020B49-8247-5142-BF05-A01194F100BE}"/>
              </a:ext>
            </a:extLst>
          </p:cNvPr>
          <p:cNvSpPr txBox="1">
            <a:spLocks/>
          </p:cNvSpPr>
          <p:nvPr/>
        </p:nvSpPr>
        <p:spPr>
          <a:xfrm>
            <a:off x="342900" y="256510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0" i="0" kern="1200">
                <a:solidFill>
                  <a:schemeClr val="accent1">
                    <a:lumMod val="75000"/>
                  </a:schemeClr>
                </a:solidFill>
                <a:latin typeface="Helvetica Neue Bold Condensed"/>
                <a:ea typeface="+mj-ea"/>
                <a:cs typeface="Helvetica Neue Bold Condensed"/>
              </a:defRPr>
            </a:lvl1pPr>
          </a:lstStyle>
          <a:p>
            <a:r>
              <a:rPr lang="es-US" dirty="0"/>
              <a:t>Cone Program Differentiation</a:t>
            </a:r>
          </a:p>
        </p:txBody>
      </p:sp>
    </p:spTree>
    <p:extLst>
      <p:ext uri="{BB962C8B-B14F-4D97-AF65-F5344CB8AC3E}">
        <p14:creationId xmlns:p14="http://schemas.microsoft.com/office/powerpoint/2010/main" val="394564479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925E0AB-F1E6-9549-912C-89C0A3048C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228996"/>
            <a:ext cx="8229600" cy="1143000"/>
          </a:xfrm>
        </p:spPr>
        <p:txBody>
          <a:bodyPr>
            <a:normAutofit/>
          </a:bodyPr>
          <a:lstStyle/>
          <a:p>
            <a:r>
              <a:rPr lang="es-US" dirty="0"/>
              <a:t>Cone Program Differentiation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Marcador de contenido 2">
                <a:extLst>
                  <a:ext uri="{FF2B5EF4-FFF2-40B4-BE49-F238E27FC236}">
                    <a16:creationId xmlns:a16="http://schemas.microsoft.com/office/drawing/2014/main" id="{6B948396-F3BC-2F40-8228-884C93F21A4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28601" y="914004"/>
                <a:ext cx="8841508" cy="5339014"/>
              </a:xfrm>
            </p:spPr>
            <p:txBody>
              <a:bodyPr>
                <a:normAutofit/>
              </a:bodyPr>
              <a:lstStyle/>
              <a:p>
                <a:r>
                  <a:rPr lang="es-US" dirty="0"/>
                  <a:t>Take the homogenous self-dual embedding of the cone program</a:t>
                </a:r>
              </a:p>
              <a:p>
                <a:r>
                  <a:rPr lang="en-US" b="0" dirty="0"/>
                  <a:t>     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𝑄𝑢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es-US" dirty="0"/>
                  <a:t>      where</a:t>
                </a:r>
              </a:p>
              <a:p>
                <a:r>
                  <a:rPr lang="es-US" b="1" dirty="0"/>
                  <a:t>Definition: </a:t>
                </a:r>
                <a:r>
                  <a:rPr lang="es-US" dirty="0"/>
                  <a:t>Minty’s projection onto the embedding space</a:t>
                </a:r>
                <a:br>
                  <a:rPr lang="es-US" dirty="0"/>
                </a:b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: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+1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𝒞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 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 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𝑀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Π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 −</m:t>
                        </m:r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Π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</m:oMath>
                </a14:m>
                <a:r>
                  <a:rPr lang="es-US" dirty="0"/>
                  <a:t>  where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𝒞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 </m:t>
                    </m:r>
                    <m:d>
                      <m:dPr>
                        <m:begChr m:val="{"/>
                        <m:endChr m:val="|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𝑢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</m:d>
                        <m:r>
                          <a:rPr lang="en-US" i="1">
                            <a:latin typeface="Cambria Math" panose="02040503050406030204" pitchFamily="18" charset="0"/>
                          </a:rPr>
                          <m:t>∈</m:t>
                        </m:r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𝓚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×</m:t>
                        </m:r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𝓚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  <m:r>
                          <a:rPr lang="en-US" i="1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d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T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=0}</m:t>
                    </m:r>
                  </m:oMath>
                </a14:m>
                <a:endParaRPr lang="es-US" dirty="0"/>
              </a:p>
              <a:p>
                <a:pPr/>
                <a:r>
                  <a:rPr lang="es-US" dirty="0"/>
                  <a:t>Take the </a:t>
                </a:r>
                <a:r>
                  <a:rPr lang="es-US" b="1" dirty="0"/>
                  <a:t>residual map</a:t>
                </a:r>
                <a:r>
                  <a:rPr lang="es-US" dirty="0"/>
                  <a:t> of Minty’s parameterization:</a:t>
                </a:r>
                <a:br>
                  <a:rPr lang="es-US" dirty="0"/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ℛ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𝑄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Π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Π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𝑧</m:t>
                      </m:r>
                    </m:oMath>
                  </m:oMathPara>
                </a14:m>
                <a:endParaRPr lang="es-US" dirty="0"/>
              </a:p>
              <a:p>
                <a:r>
                  <a:rPr lang="es-US" b="1" dirty="0"/>
                  <a:t>Implicitly differentiate</a:t>
                </a:r>
                <a:r>
                  <a:rPr lang="es-US" dirty="0"/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ℛ</m:t>
                    </m:r>
                  </m:oMath>
                </a14:m>
                <a:r>
                  <a:rPr lang="es-US" dirty="0"/>
                  <a:t>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=−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ℛ</m:t>
                              </m:r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</m:e>
                                    <m:sup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∗</m:t>
                                      </m:r>
                                    </m:sup>
                                  </m:sSup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𝑅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s-US" dirty="0"/>
              </a:p>
              <a:p>
                <a:br>
                  <a:rPr lang="es-US" dirty="0"/>
                </a:br>
                <a:r>
                  <a:rPr lang="es-US" dirty="0"/>
                  <a:t>Captures KKT differentiation as a special case</a:t>
                </a:r>
              </a:p>
            </p:txBody>
          </p:sp>
        </mc:Choice>
        <mc:Fallback xmlns="">
          <p:sp>
            <p:nvSpPr>
              <p:cNvPr id="3" name="Marcador de contenido 2">
                <a:extLst>
                  <a:ext uri="{FF2B5EF4-FFF2-40B4-BE49-F238E27FC236}">
                    <a16:creationId xmlns:a16="http://schemas.microsoft.com/office/drawing/2014/main" id="{6B948396-F3BC-2F40-8228-884C93F21A4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28601" y="914004"/>
                <a:ext cx="8841508" cy="5339014"/>
              </a:xfrm>
              <a:blipFill>
                <a:blip r:embed="rId2"/>
                <a:stretch>
                  <a:fillRect l="-717" t="-714"/>
                </a:stretch>
              </a:blipFill>
            </p:spPr>
            <p:txBody>
              <a:bodyPr/>
              <a:lstStyle/>
              <a:p>
                <a:r>
                  <a:rPr lang="es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C685DD5-3A24-064E-9177-F92220E8582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s-US"/>
              <a:t>Brandon Amos</a:t>
            </a:r>
            <a:endParaRPr lang="en-U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1699D50-56D3-2847-9F33-306E6A24EA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Optimization-Based Modeling for Machine Learning</a:t>
            </a:r>
            <a:endParaRPr lang="en-U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F6A2B19-8073-E347-926D-0062B1B420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t>45</a:t>
            </a:fld>
            <a:endParaRPr lang="en-US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097E009D-339F-7346-B8D7-5902609422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3627" y="1309653"/>
            <a:ext cx="1842272" cy="866143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4A1CB053-2D5E-4148-9EC3-01C578B19F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8504" y="1399116"/>
            <a:ext cx="3327400" cy="355600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C846F335-15D1-3144-B8F1-2EC65E75F9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62454" y="1764839"/>
            <a:ext cx="3619500" cy="355600"/>
          </a:xfrm>
          <a:prstGeom prst="rect">
            <a:avLst/>
          </a:prstGeom>
        </p:spPr>
      </p:pic>
      <p:sp>
        <p:nvSpPr>
          <p:cNvPr id="13" name="Rectangle 8">
            <a:extLst>
              <a:ext uri="{FF2B5EF4-FFF2-40B4-BE49-F238E27FC236}">
                <a16:creationId xmlns:a16="http://schemas.microsoft.com/office/drawing/2014/main" id="{CF8121B9-ABC4-0540-8EFF-616389895980}"/>
              </a:ext>
            </a:extLst>
          </p:cNvPr>
          <p:cNvSpPr/>
          <p:nvPr/>
        </p:nvSpPr>
        <p:spPr>
          <a:xfrm>
            <a:off x="228600" y="2259809"/>
            <a:ext cx="8693727" cy="75747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27495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09DDEA-FE89-574A-95A2-476D869129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703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Closing Thoughts And Future Directions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E5C59C-B271-A94B-94BF-76FCC57404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7226" y="1219200"/>
            <a:ext cx="8029574" cy="4838705"/>
          </a:xfrm>
        </p:spPr>
        <p:txBody>
          <a:bodyPr>
            <a:normAutofit lnSpcReduction="10000"/>
          </a:bodyPr>
          <a:lstStyle/>
          <a:p>
            <a:pPr>
              <a:spcBef>
                <a:spcPts val="0"/>
              </a:spcBef>
            </a:pPr>
            <a:r>
              <a:rPr lang="en-US" b="1" dirty="0"/>
              <a:t>Optimization</a:t>
            </a:r>
            <a:r>
              <a:rPr lang="en-US" dirty="0"/>
              <a:t> is a </a:t>
            </a:r>
            <a:r>
              <a:rPr lang="en-US" b="1" dirty="0"/>
              <a:t>powerful primitive </a:t>
            </a:r>
            <a:r>
              <a:rPr lang="en-US" dirty="0"/>
              <a:t>to use within larger systems</a:t>
            </a: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This thesis has uncovered </a:t>
            </a:r>
            <a:r>
              <a:rPr lang="en-US" b="1" dirty="0"/>
              <a:t>theoretical</a:t>
            </a:r>
            <a:r>
              <a:rPr lang="en-US" dirty="0"/>
              <a:t> and </a:t>
            </a:r>
            <a:r>
              <a:rPr lang="en-US" b="1" dirty="0"/>
              <a:t>engineering</a:t>
            </a:r>
            <a:r>
              <a:rPr lang="en-US" dirty="0"/>
              <a:t> foundations</a:t>
            </a: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Can be </a:t>
            </a:r>
            <a:r>
              <a:rPr lang="en-US" b="1" dirty="0"/>
              <a:t>propagated through and learned</a:t>
            </a:r>
            <a:r>
              <a:rPr lang="en-US" dirty="0"/>
              <a:t>, just like any layer</a:t>
            </a: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Provides a </a:t>
            </a:r>
            <a:r>
              <a:rPr lang="en-US" b="1" dirty="0"/>
              <a:t>perspective to analyze </a:t>
            </a:r>
            <a:r>
              <a:rPr lang="en-US" dirty="0"/>
              <a:t>existing models and layers</a:t>
            </a:r>
            <a:endParaRPr lang="en-US" b="1" dirty="0"/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Can be used to </a:t>
            </a:r>
            <a:r>
              <a:rPr lang="en-US" b="1" dirty="0"/>
              <a:t>project onto sets in a differentiable way</a:t>
            </a:r>
            <a:br>
              <a:rPr lang="en-US" b="1" dirty="0"/>
            </a:b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Even if a closed form solution doesn’t exist</a:t>
            </a:r>
          </a:p>
          <a:p>
            <a:pPr>
              <a:spcBef>
                <a:spcPts val="0"/>
              </a:spcBef>
            </a:pPr>
            <a:br>
              <a:rPr lang="en-US" dirty="0"/>
            </a:br>
            <a:r>
              <a:rPr lang="en-US" dirty="0"/>
              <a:t>Applications in:</a:t>
            </a: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b="1" dirty="0"/>
              <a:t>Model-based RL and control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In the </a:t>
            </a:r>
            <a:r>
              <a:rPr lang="en-US" b="1" dirty="0"/>
              <a:t>policy </a:t>
            </a:r>
            <a:r>
              <a:rPr lang="en-US" dirty="0"/>
              <a:t>or for </a:t>
            </a:r>
            <a:r>
              <a:rPr lang="en-US" b="1" dirty="0"/>
              <a:t>exploration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Inverse control, </a:t>
            </a:r>
            <a:r>
              <a:rPr lang="en-US" b="1" dirty="0"/>
              <a:t>cost learning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b="1" dirty="0"/>
              <a:t>Learning embedded state spaces </a:t>
            </a:r>
            <a:r>
              <a:rPr lang="en-US" dirty="0"/>
              <a:t>for planning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b="1" dirty="0"/>
              <a:t>Multi-agent systems</a:t>
            </a:r>
            <a:br>
              <a:rPr lang="en-US" b="1" dirty="0"/>
            </a:br>
            <a:r>
              <a:rPr lang="en-US" dirty="0"/>
              <a:t>Interpret other agents as solving optimization problems</a:t>
            </a: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b="1" dirty="0"/>
              <a:t>Meta-Learning</a:t>
            </a: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b="1" dirty="0"/>
              <a:t>Energy-based learning and structured prediction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FBA384-3113-AC40-AD79-1A59B2C488E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s-US"/>
              <a:t>Brandon Amos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ACECA-26C6-7340-A372-608252A4C7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01636" y="6356349"/>
            <a:ext cx="4540412" cy="365125"/>
          </a:xfrm>
        </p:spPr>
        <p:txBody>
          <a:bodyPr/>
          <a:lstStyle/>
          <a:p>
            <a:r>
              <a:rPr lang="en-US" dirty="0"/>
              <a:t>Optimization-Based Modeling for Machine Learning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58A7BA-56C1-F248-839F-CC41E7C5C1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34097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09DDEA-FE89-574A-95A2-476D869129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703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Closing Thoughts And Future Directions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E5C59C-B271-A94B-94BF-76FCC57404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7226" y="1219200"/>
            <a:ext cx="8029574" cy="4838705"/>
          </a:xfrm>
        </p:spPr>
        <p:txBody>
          <a:bodyPr>
            <a:normAutofit lnSpcReduction="10000"/>
          </a:bodyPr>
          <a:lstStyle/>
          <a:p>
            <a:pPr>
              <a:spcBef>
                <a:spcPts val="0"/>
              </a:spcBef>
            </a:pPr>
            <a:r>
              <a:rPr lang="en-US" b="1" dirty="0">
                <a:solidFill>
                  <a:schemeClr val="bg1">
                    <a:lumMod val="65000"/>
                  </a:schemeClr>
                </a:solidFill>
              </a:rPr>
              <a:t>Optimization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is a </a:t>
            </a:r>
            <a:r>
              <a:rPr lang="en-US" b="1" dirty="0">
                <a:solidFill>
                  <a:schemeClr val="bg1">
                    <a:lumMod val="65000"/>
                  </a:schemeClr>
                </a:solidFill>
              </a:rPr>
              <a:t>powerful primitive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to use within larger systems</a:t>
            </a: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This thesis has uncovered </a:t>
            </a:r>
            <a:r>
              <a:rPr lang="en-US" b="1" dirty="0">
                <a:solidFill>
                  <a:schemeClr val="bg1">
                    <a:lumMod val="65000"/>
                  </a:schemeClr>
                </a:solidFill>
              </a:rPr>
              <a:t>theoretical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and </a:t>
            </a:r>
            <a:r>
              <a:rPr lang="en-US" b="1" dirty="0">
                <a:solidFill>
                  <a:schemeClr val="bg1">
                    <a:lumMod val="65000"/>
                  </a:schemeClr>
                </a:solidFill>
              </a:rPr>
              <a:t>engineering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foundations</a:t>
            </a: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Can be </a:t>
            </a:r>
            <a:r>
              <a:rPr lang="en-US" b="1" dirty="0">
                <a:solidFill>
                  <a:schemeClr val="bg1">
                    <a:lumMod val="65000"/>
                  </a:schemeClr>
                </a:solidFill>
              </a:rPr>
              <a:t>propagated through and learned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, just like any layer</a:t>
            </a: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Provides a </a:t>
            </a:r>
            <a:r>
              <a:rPr lang="en-US" b="1" dirty="0">
                <a:solidFill>
                  <a:schemeClr val="bg1">
                    <a:lumMod val="65000"/>
                  </a:schemeClr>
                </a:solidFill>
              </a:rPr>
              <a:t>perspective to analyze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existing models and layers</a:t>
            </a:r>
            <a:endParaRPr lang="en-US" b="1" dirty="0">
              <a:solidFill>
                <a:schemeClr val="bg1">
                  <a:lumMod val="65000"/>
                </a:schemeClr>
              </a:solidFill>
            </a:endParaRP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Can be used to </a:t>
            </a:r>
            <a:r>
              <a:rPr lang="en-US" b="1" dirty="0">
                <a:solidFill>
                  <a:schemeClr val="bg1">
                    <a:lumMod val="65000"/>
                  </a:schemeClr>
                </a:solidFill>
              </a:rPr>
              <a:t>project onto sets in a differentiable way</a:t>
            </a:r>
            <a:br>
              <a:rPr lang="en-US" b="1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Even if a closed form solution doesn’t exist</a:t>
            </a:r>
          </a:p>
          <a:p>
            <a:pPr>
              <a:spcBef>
                <a:spcPts val="0"/>
              </a:spcBef>
            </a:pPr>
            <a:br>
              <a:rPr lang="en-US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Applications in:</a:t>
            </a: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b="1" dirty="0"/>
              <a:t>Model-based RL and control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In the </a:t>
            </a:r>
            <a:r>
              <a:rPr lang="en-US" b="1" dirty="0"/>
              <a:t>policy </a:t>
            </a:r>
            <a:r>
              <a:rPr lang="en-US" dirty="0"/>
              <a:t>or for </a:t>
            </a:r>
            <a:r>
              <a:rPr lang="en-US" b="1" dirty="0"/>
              <a:t>exploration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Inverse control, </a:t>
            </a:r>
            <a:r>
              <a:rPr lang="en-US" b="1" dirty="0"/>
              <a:t>cost learning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b="1" dirty="0"/>
              <a:t>Learning embedded state spaces </a:t>
            </a:r>
            <a:r>
              <a:rPr lang="en-US" dirty="0"/>
              <a:t>for planning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b="1" dirty="0"/>
              <a:t>Multi-agent systems</a:t>
            </a:r>
            <a:br>
              <a:rPr lang="en-US" b="1" dirty="0"/>
            </a:br>
            <a:r>
              <a:rPr lang="en-US" dirty="0"/>
              <a:t>Interpret other agents as solving optimization problems</a:t>
            </a: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>
                    <a:lumMod val="65000"/>
                  </a:schemeClr>
                </a:solidFill>
              </a:rPr>
              <a:t>Meta-Learning</a:t>
            </a: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>
                    <a:lumMod val="65000"/>
                  </a:schemeClr>
                </a:solidFill>
              </a:rPr>
              <a:t>Energy-based learning and structured prediction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FBA384-3113-AC40-AD79-1A59B2C488E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s-US"/>
              <a:t>Brandon Amos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ACECA-26C6-7340-A372-608252A4C7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01636" y="6356349"/>
            <a:ext cx="4540412" cy="365125"/>
          </a:xfrm>
        </p:spPr>
        <p:txBody>
          <a:bodyPr/>
          <a:lstStyle/>
          <a:p>
            <a:r>
              <a:rPr lang="en-US" dirty="0"/>
              <a:t>Optimization-Based Modeling for Machine Learning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58A7BA-56C1-F248-839F-CC41E7C5C1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t>47</a:t>
            </a:fld>
            <a:endParaRPr lang="en-US"/>
          </a:p>
        </p:txBody>
      </p:sp>
      <p:sp>
        <p:nvSpPr>
          <p:cNvPr id="7" name="Rectangle 62">
            <a:extLst>
              <a:ext uri="{FF2B5EF4-FFF2-40B4-BE49-F238E27FC236}">
                <a16:creationId xmlns:a16="http://schemas.microsoft.com/office/drawing/2014/main" id="{92BB0C90-4790-7B4D-9B6A-7BA09890227F}"/>
              </a:ext>
            </a:extLst>
          </p:cNvPr>
          <p:cNvSpPr/>
          <p:nvPr/>
        </p:nvSpPr>
        <p:spPr>
          <a:xfrm>
            <a:off x="657226" y="3435927"/>
            <a:ext cx="6953538" cy="1708727"/>
          </a:xfrm>
          <a:prstGeom prst="rect">
            <a:avLst/>
          </a:prstGeom>
          <a:solidFill>
            <a:schemeClr val="accent1">
              <a:lumMod val="40000"/>
              <a:lumOff val="60000"/>
              <a:alpha val="10000"/>
            </a:schemeClr>
          </a:solidFill>
          <a:ln w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7926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3E2857C5-DCBB-3148-97E8-1CE60BA548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9139" y="2905326"/>
            <a:ext cx="2489200" cy="4445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6F778D9-457F-D74D-8039-82A14A5995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9139" y="3239998"/>
            <a:ext cx="2667000" cy="444500"/>
          </a:xfrm>
          <a:prstGeom prst="rect">
            <a:avLst/>
          </a:prstGeom>
        </p:spPr>
      </p:pic>
      <p:sp>
        <p:nvSpPr>
          <p:cNvPr id="16" name="Subtitle 2">
            <a:extLst>
              <a:ext uri="{FF2B5EF4-FFF2-40B4-BE49-F238E27FC236}">
                <a16:creationId xmlns:a16="http://schemas.microsoft.com/office/drawing/2014/main" id="{93B23823-3AB0-AA4B-AAA4-F28AF8D33D55}"/>
              </a:ext>
            </a:extLst>
          </p:cNvPr>
          <p:cNvSpPr txBox="1">
            <a:spLocks/>
          </p:cNvSpPr>
          <p:nvPr/>
        </p:nvSpPr>
        <p:spPr>
          <a:xfrm>
            <a:off x="1324553" y="5520996"/>
            <a:ext cx="6769514" cy="6273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2800" b="1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http://</a:t>
            </a:r>
            <a:r>
              <a:rPr lang="en-US" sz="2800" b="1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github.com</a:t>
            </a:r>
            <a:r>
              <a:rPr lang="en-US" sz="2800" b="1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/</a:t>
            </a:r>
            <a:r>
              <a:rPr lang="en-US" sz="2800" b="1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bamos</a:t>
            </a:r>
            <a:r>
              <a:rPr lang="en-US" sz="2800" b="1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/thesis</a:t>
            </a:r>
            <a:endParaRPr lang="en-US" sz="2800" dirty="0"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</p:txBody>
      </p:sp>
      <p:pic>
        <p:nvPicPr>
          <p:cNvPr id="18" name="Picture 1" descr="page1image2929280">
            <a:extLst>
              <a:ext uri="{FF2B5EF4-FFF2-40B4-BE49-F238E27FC236}">
                <a16:creationId xmlns:a16="http://schemas.microsoft.com/office/drawing/2014/main" id="{608A7E33-3C34-0F4D-A687-4A61D30C85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514" y="5343779"/>
            <a:ext cx="643984" cy="628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Subtitle 2">
            <a:extLst>
              <a:ext uri="{FF2B5EF4-FFF2-40B4-BE49-F238E27FC236}">
                <a16:creationId xmlns:a16="http://schemas.microsoft.com/office/drawing/2014/main" id="{DB583F5B-41DE-794C-BA77-567E092515F2}"/>
              </a:ext>
            </a:extLst>
          </p:cNvPr>
          <p:cNvSpPr txBox="1">
            <a:spLocks/>
          </p:cNvSpPr>
          <p:nvPr/>
        </p:nvSpPr>
        <p:spPr>
          <a:xfrm>
            <a:off x="1324553" y="5291874"/>
            <a:ext cx="6913786" cy="4323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1800" dirty="0"/>
              <a:t>The source code behind all of my work is free and publicly available:</a:t>
            </a:r>
          </a:p>
        </p:txBody>
      </p:sp>
      <p:sp>
        <p:nvSpPr>
          <p:cNvPr id="22" name="Subtitle 2">
            <a:extLst>
              <a:ext uri="{FF2B5EF4-FFF2-40B4-BE49-F238E27FC236}">
                <a16:creationId xmlns:a16="http://schemas.microsoft.com/office/drawing/2014/main" id="{667ECB89-B990-AD4B-A4D7-F30CDF7823BE}"/>
              </a:ext>
            </a:extLst>
          </p:cNvPr>
          <p:cNvSpPr txBox="1">
            <a:spLocks/>
          </p:cNvSpPr>
          <p:nvPr/>
        </p:nvSpPr>
        <p:spPr>
          <a:xfrm>
            <a:off x="210060" y="3121864"/>
            <a:ext cx="5221925" cy="5402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Brandon Amos 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•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Carnegie Mellon University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66F0CA20-D6DB-6A47-A873-771774E9DCB4}"/>
              </a:ext>
            </a:extLst>
          </p:cNvPr>
          <p:cNvSpPr txBox="1">
            <a:spLocks/>
          </p:cNvSpPr>
          <p:nvPr/>
        </p:nvSpPr>
        <p:spPr>
          <a:xfrm>
            <a:off x="248433" y="1296227"/>
            <a:ext cx="8625018" cy="1430594"/>
          </a:xfrm>
          <a:prstGeom prst="rect">
            <a:avLst/>
          </a:prstGeom>
          <a:ln w="76200">
            <a:solidFill>
              <a:srgbClr val="374D81"/>
            </a:solidFill>
          </a:ln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0" i="0" kern="1200">
                <a:solidFill>
                  <a:schemeClr val="accent1">
                    <a:lumMod val="75000"/>
                  </a:schemeClr>
                </a:solidFill>
                <a:latin typeface="Helvetica Neue Bold Condensed"/>
                <a:ea typeface="+mj-ea"/>
                <a:cs typeface="Helvetica Neue Bold Condensed"/>
              </a:defRPr>
            </a:lvl1pPr>
          </a:lstStyle>
          <a:p>
            <a:r>
              <a:rPr lang="en-US" sz="5400" dirty="0"/>
              <a:t>Differentiable Optimization-Based Modeling for Machine Learning</a:t>
            </a:r>
          </a:p>
        </p:txBody>
      </p:sp>
      <p:sp>
        <p:nvSpPr>
          <p:cNvPr id="26" name="Subtitle 2">
            <a:extLst>
              <a:ext uri="{FF2B5EF4-FFF2-40B4-BE49-F238E27FC236}">
                <a16:creationId xmlns:a16="http://schemas.microsoft.com/office/drawing/2014/main" id="{5D8D8C36-9924-A549-93BF-E63147FCFFDA}"/>
              </a:ext>
            </a:extLst>
          </p:cNvPr>
          <p:cNvSpPr txBox="1">
            <a:spLocks/>
          </p:cNvSpPr>
          <p:nvPr/>
        </p:nvSpPr>
        <p:spPr>
          <a:xfrm>
            <a:off x="210060" y="783050"/>
            <a:ext cx="2421926" cy="515154"/>
          </a:xfrm>
          <a:prstGeom prst="rect">
            <a:avLst/>
          </a:prstGeom>
          <a:solidFill>
            <a:srgbClr val="374D81"/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2400" b="1" dirty="0">
                <a:solidFill>
                  <a:schemeClr val="bg1"/>
                </a:solidFill>
              </a:rPr>
              <a:t>Thesis Defense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032252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045A0C0-CBB3-524A-AAC4-A5EAEF9B66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US" dirty="0"/>
              <a:t>Extra Slides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B72191D-8E61-3C4D-8CD5-E2929822D1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U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246BB1D-690F-6843-A434-EC5C4627770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s-US"/>
              <a:t>Brandon Amos</a:t>
            </a:r>
            <a:endParaRPr lang="en-U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5C7125C-19D7-EF46-B6FC-FB71BBE608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Optimization-Based Modeling for Machine Learning</a:t>
            </a:r>
            <a:endParaRPr lang="en-U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87BB0E5-13DD-404E-8087-EA5CDF047C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2731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DD3924C-1B48-5448-A4EB-DC404A4C811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s-US"/>
              <a:t>Brandon Amos</a:t>
            </a:r>
            <a:endParaRPr lang="en-U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9A92766-A780-A548-B264-0F3CF58999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Optimization-Based Modeling for Machine Learning</a:t>
            </a:r>
            <a:endParaRPr lang="en-U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D076121-4C60-0A4C-9041-1C99ADE4E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t>5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6D34F75-D929-5D40-809B-17ECCDB51B04}"/>
              </a:ext>
            </a:extLst>
          </p:cNvPr>
          <p:cNvSpPr txBox="1">
            <a:spLocks/>
          </p:cNvSpPr>
          <p:nvPr/>
        </p:nvSpPr>
        <p:spPr>
          <a:xfrm>
            <a:off x="186268" y="223837"/>
            <a:ext cx="6366932" cy="17065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0" i="0" kern="1200">
                <a:solidFill>
                  <a:schemeClr val="accent1">
                    <a:lumMod val="75000"/>
                  </a:schemeClr>
                </a:solidFill>
                <a:latin typeface="Helvetica Neue Bold Condensed"/>
                <a:ea typeface="+mj-ea"/>
                <a:cs typeface="Helvetica Neue Bold Condensed"/>
              </a:defRPr>
            </a:lvl1pPr>
          </a:lstStyle>
          <a:p>
            <a:pPr algn="l"/>
            <a:r>
              <a:rPr lang="en-US" sz="3600" dirty="0"/>
              <a:t>Input Convex Neural Networks</a:t>
            </a:r>
            <a:br>
              <a:rPr lang="en-US" sz="3600" dirty="0"/>
            </a:br>
            <a:r>
              <a:rPr lang="en-US" sz="3600" dirty="0"/>
              <a:t>(ICNNS)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ontent Placeholder 2">
                <a:extLst>
                  <a:ext uri="{FF2B5EF4-FFF2-40B4-BE49-F238E27FC236}">
                    <a16:creationId xmlns:a16="http://schemas.microsoft.com/office/drawing/2014/main" id="{E473D76F-8992-3246-976D-D69D840AE47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98165" y="2078039"/>
                <a:ext cx="8725701" cy="4708525"/>
              </a:xfrm>
            </p:spPr>
            <p:txBody>
              <a:bodyPr/>
              <a:lstStyle/>
              <a:p>
                <a:r>
                  <a:rPr lang="en-US" b="1" dirty="0"/>
                  <a:t>Definition </a:t>
                </a:r>
                <a:r>
                  <a:rPr lang="en-US" dirty="0"/>
                  <a:t>Scalar-valued network </a:t>
                </a:r>
                <a14:m>
                  <m:oMath xmlns:m="http://schemas.openxmlformats.org/officeDocument/2006/math">
                    <m:r>
                      <a:rPr lang="en-US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mtClean="0">
                        <a:latin typeface="Cambria Math" panose="02040503050406030204" pitchFamily="18" charset="0"/>
                      </a:rPr>
                      <m:t>;</m:t>
                    </m:r>
                    <m:r>
                      <a:rPr lang="en-US" smtClean="0"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such that </a:t>
                </a:r>
                <a14:m>
                  <m:oMath xmlns:m="http://schemas.openxmlformats.org/officeDocument/2006/math">
                    <m:r>
                      <a:rPr lang="en-US" smtClean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dirty="0"/>
                  <a:t> is </a:t>
                </a:r>
                <a:r>
                  <a:rPr lang="en-US" b="1" dirty="0"/>
                  <a:t>convex</a:t>
                </a:r>
                <a:r>
                  <a:rPr lang="en-US" dirty="0"/>
                  <a:t> in </a:t>
                </a:r>
                <a14:m>
                  <m:oMath xmlns:m="http://schemas.openxmlformats.org/officeDocument/2006/math">
                    <m:r>
                      <a:rPr lang="en-US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dirty="0"/>
                  <a:t> for all values of </a:t>
                </a:r>
                <a14:m>
                  <m:oMath xmlns:m="http://schemas.openxmlformats.org/officeDocument/2006/math">
                    <m:r>
                      <a:rPr lang="en-US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(note that these networks are still </a:t>
                </a:r>
                <a:r>
                  <a:rPr lang="en-US" b="1" dirty="0"/>
                  <a:t>not convex </a:t>
                </a:r>
                <a:r>
                  <a:rPr lang="en-US" dirty="0"/>
                  <a:t>in </a:t>
                </a:r>
                <a14:m>
                  <m:oMath xmlns:m="http://schemas.openxmlformats.org/officeDocument/2006/math">
                    <m:r>
                      <a:rPr lang="en-US" smtClean="0"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lit/>
                      </m:rPr>
                      <a:rPr lang="en-US" smtClean="0">
                        <a:latin typeface="Cambria Math" panose="02040503050406030204" pitchFamily="18" charset="0"/>
                      </a:rPr>
                      <m:t>{</m:t>
                    </m:r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mtClean="0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n-US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mtClean="0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US" dirty="0"/>
                  <a:t>)</a:t>
                </a:r>
              </a:p>
              <a:p>
                <a:r>
                  <a:rPr lang="en-US" dirty="0"/>
                  <a:t>We can efficiently </a:t>
                </a:r>
                <a:r>
                  <a:rPr lang="en-US" b="1" dirty="0"/>
                  <a:t>optimize over some inputs </a:t>
                </a:r>
                <a:r>
                  <a:rPr lang="en-US" dirty="0"/>
                  <a:t>to the network </a:t>
                </a:r>
                <a:r>
                  <a:rPr lang="en-US" b="1" dirty="0"/>
                  <a:t>given other inputs</a:t>
                </a:r>
              </a:p>
              <a:p>
                <a:r>
                  <a:rPr lang="en-US" dirty="0"/>
                  <a:t>Efficiently captures dependencies in the output space for prediction</a:t>
                </a:r>
              </a:p>
              <a:p>
                <a:r>
                  <a:rPr lang="en-US" dirty="0"/>
                  <a:t>It turns out, we don’t need very many restrictions on the network to achieve this property</a:t>
                </a:r>
              </a:p>
            </p:txBody>
          </p:sp>
        </mc:Choice>
        <mc:Fallback xmlns="">
          <p:sp>
            <p:nvSpPr>
              <p:cNvPr id="10" name="Content Placeholder 2">
                <a:extLst>
                  <a:ext uri="{FF2B5EF4-FFF2-40B4-BE49-F238E27FC236}">
                    <a16:creationId xmlns:a16="http://schemas.microsoft.com/office/drawing/2014/main" id="{E473D76F-8992-3246-976D-D69D840AE47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98165" y="2078039"/>
                <a:ext cx="8725701" cy="4708525"/>
              </a:xfrm>
              <a:blipFill>
                <a:blip r:embed="rId2"/>
                <a:stretch>
                  <a:fillRect l="-727" t="-809" r="-145"/>
                </a:stretch>
              </a:blipFill>
            </p:spPr>
            <p:txBody>
              <a:bodyPr/>
              <a:lstStyle/>
              <a:p>
                <a:r>
                  <a:rPr lang="es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8">
            <a:extLst>
              <a:ext uri="{FF2B5EF4-FFF2-40B4-BE49-F238E27FC236}">
                <a16:creationId xmlns:a16="http://schemas.microsoft.com/office/drawing/2014/main" id="{2130C028-885E-304D-86B0-6F7CEAED58BF}"/>
              </a:ext>
            </a:extLst>
          </p:cNvPr>
          <p:cNvSpPr/>
          <p:nvPr/>
        </p:nvSpPr>
        <p:spPr>
          <a:xfrm>
            <a:off x="198167" y="2059370"/>
            <a:ext cx="8471700" cy="83623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" name="Conector recto 2">
            <a:extLst>
              <a:ext uri="{FF2B5EF4-FFF2-40B4-BE49-F238E27FC236}">
                <a16:creationId xmlns:a16="http://schemas.microsoft.com/office/drawing/2014/main" id="{691884A1-FD36-E440-9402-104F5B818689}"/>
              </a:ext>
            </a:extLst>
          </p:cNvPr>
          <p:cNvCxnSpPr/>
          <p:nvPr/>
        </p:nvCxnSpPr>
        <p:spPr>
          <a:xfrm>
            <a:off x="6163734" y="503505"/>
            <a:ext cx="372533" cy="59266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id="{E61793B6-BFE8-2846-857C-701E58CCCDCF}"/>
              </a:ext>
            </a:extLst>
          </p:cNvPr>
          <p:cNvCxnSpPr>
            <a:cxnSpLocks/>
          </p:cNvCxnSpPr>
          <p:nvPr/>
        </p:nvCxnSpPr>
        <p:spPr>
          <a:xfrm>
            <a:off x="6536267" y="1096172"/>
            <a:ext cx="494914" cy="27093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cto 12">
            <a:extLst>
              <a:ext uri="{FF2B5EF4-FFF2-40B4-BE49-F238E27FC236}">
                <a16:creationId xmlns:a16="http://schemas.microsoft.com/office/drawing/2014/main" id="{B89AE259-EFFF-5E4F-BC0A-4F94B4FA3009}"/>
              </a:ext>
            </a:extLst>
          </p:cNvPr>
          <p:cNvCxnSpPr>
            <a:cxnSpLocks/>
          </p:cNvCxnSpPr>
          <p:nvPr/>
        </p:nvCxnSpPr>
        <p:spPr>
          <a:xfrm>
            <a:off x="7031181" y="1373605"/>
            <a:ext cx="690420" cy="12341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cto 13">
            <a:extLst>
              <a:ext uri="{FF2B5EF4-FFF2-40B4-BE49-F238E27FC236}">
                <a16:creationId xmlns:a16="http://schemas.microsoft.com/office/drawing/2014/main" id="{7FA18D39-EE3F-874D-B572-2C1B7689BBB6}"/>
              </a:ext>
            </a:extLst>
          </p:cNvPr>
          <p:cNvCxnSpPr>
            <a:cxnSpLocks/>
          </p:cNvCxnSpPr>
          <p:nvPr/>
        </p:nvCxnSpPr>
        <p:spPr>
          <a:xfrm flipV="1">
            <a:off x="7704668" y="1090955"/>
            <a:ext cx="677333" cy="39918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Conector recto 16">
            <a:extLst>
              <a:ext uri="{FF2B5EF4-FFF2-40B4-BE49-F238E27FC236}">
                <a16:creationId xmlns:a16="http://schemas.microsoft.com/office/drawing/2014/main" id="{FA1A7020-8F2A-4046-886F-EC3CE562A7AA}"/>
              </a:ext>
            </a:extLst>
          </p:cNvPr>
          <p:cNvCxnSpPr>
            <a:cxnSpLocks/>
          </p:cNvCxnSpPr>
          <p:nvPr/>
        </p:nvCxnSpPr>
        <p:spPr>
          <a:xfrm flipV="1">
            <a:off x="8382001" y="468855"/>
            <a:ext cx="287866" cy="62795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278038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99DD26-7ECE-2043-AAFE-1563630757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121602"/>
            <a:ext cx="8229600" cy="1143000"/>
          </a:xfrm>
        </p:spPr>
        <p:txBody>
          <a:bodyPr/>
          <a:lstStyle/>
          <a:p>
            <a:r>
              <a:rPr lang="en-US" dirty="0"/>
              <a:t>Optimization-Based Inference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5D99DF-A4BB-4F43-B8FF-E9E56D76D73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s-US"/>
              <a:t>Brandon Amos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619E08-6F0C-EA4B-8FBD-E2783D7122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Optimization-Based Modeling for Machine Learning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AFAAB3-D3CA-E448-9E35-00B3C1CC31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t>50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Content Placeholder 2">
                <a:extLst>
                  <a:ext uri="{FF2B5EF4-FFF2-40B4-BE49-F238E27FC236}">
                    <a16:creationId xmlns:a16="http://schemas.microsoft.com/office/drawing/2014/main" id="{2C141553-EE59-1441-AFD9-698F512FDDD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160520" y="5702759"/>
                <a:ext cx="599440" cy="421816"/>
              </a:xfrm>
            </p:spPr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Content Placeholder 2">
                <a:extLst>
                  <a:ext uri="{FF2B5EF4-FFF2-40B4-BE49-F238E27FC236}">
                    <a16:creationId xmlns:a16="http://schemas.microsoft.com/office/drawing/2014/main" id="{2C141553-EE59-1441-AFD9-698F512FDDD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160520" y="5702759"/>
                <a:ext cx="599440" cy="421816"/>
              </a:xfrm>
              <a:blipFill>
                <a:blip r:embed="rId2"/>
                <a:stretch>
                  <a:fillRect b="-2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Freeform 11">
            <a:extLst>
              <a:ext uri="{FF2B5EF4-FFF2-40B4-BE49-F238E27FC236}">
                <a16:creationId xmlns:a16="http://schemas.microsoft.com/office/drawing/2014/main" id="{912958E3-ADA4-344B-99D1-F49FAB8BE0FD}"/>
              </a:ext>
            </a:extLst>
          </p:cNvPr>
          <p:cNvSpPr/>
          <p:nvPr/>
        </p:nvSpPr>
        <p:spPr>
          <a:xfrm>
            <a:off x="2274386" y="3291484"/>
            <a:ext cx="4595228" cy="1888727"/>
          </a:xfrm>
          <a:custGeom>
            <a:avLst/>
            <a:gdLst>
              <a:gd name="connsiteX0" fmla="*/ 0 w 6573520"/>
              <a:gd name="connsiteY0" fmla="*/ 142240 h 2701843"/>
              <a:gd name="connsiteX1" fmla="*/ 812800 w 6573520"/>
              <a:gd name="connsiteY1" fmla="*/ 2143760 h 2701843"/>
              <a:gd name="connsiteX2" fmla="*/ 2956560 w 6573520"/>
              <a:gd name="connsiteY2" fmla="*/ 934720 h 2701843"/>
              <a:gd name="connsiteX3" fmla="*/ 4135120 w 6573520"/>
              <a:gd name="connsiteY3" fmla="*/ 2692400 h 2701843"/>
              <a:gd name="connsiteX4" fmla="*/ 6573520 w 6573520"/>
              <a:gd name="connsiteY4" fmla="*/ 0 h 2701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73520" h="2701843">
                <a:moveTo>
                  <a:pt x="0" y="142240"/>
                </a:moveTo>
                <a:cubicBezTo>
                  <a:pt x="160020" y="1076960"/>
                  <a:pt x="320040" y="2011680"/>
                  <a:pt x="812800" y="2143760"/>
                </a:cubicBezTo>
                <a:cubicBezTo>
                  <a:pt x="1305560" y="2275840"/>
                  <a:pt x="2402840" y="843280"/>
                  <a:pt x="2956560" y="934720"/>
                </a:cubicBezTo>
                <a:cubicBezTo>
                  <a:pt x="3510280" y="1026160"/>
                  <a:pt x="3532293" y="2848187"/>
                  <a:pt x="4135120" y="2692400"/>
                </a:cubicBezTo>
                <a:cubicBezTo>
                  <a:pt x="4737947" y="2536613"/>
                  <a:pt x="6234853" y="414867"/>
                  <a:pt x="6573520" y="0"/>
                </a:cubicBezTo>
              </a:path>
            </a:pathLst>
          </a:custGeom>
          <a:noFill/>
          <a:ln w="57150">
            <a:solidFill>
              <a:srgbClr val="374D8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47043E0-9C46-914A-9D59-2AADF630FBFC}"/>
              </a:ext>
            </a:extLst>
          </p:cNvPr>
          <p:cNvCxnSpPr/>
          <p:nvPr/>
        </p:nvCxnSpPr>
        <p:spPr>
          <a:xfrm>
            <a:off x="1828800" y="5730240"/>
            <a:ext cx="526288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648C893-DE5D-B34F-838A-7FE566224C61}"/>
              </a:ext>
            </a:extLst>
          </p:cNvPr>
          <p:cNvCxnSpPr>
            <a:cxnSpLocks/>
          </p:cNvCxnSpPr>
          <p:nvPr/>
        </p:nvCxnSpPr>
        <p:spPr>
          <a:xfrm flipV="1">
            <a:off x="1859280" y="2915921"/>
            <a:ext cx="0" cy="2824479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5-Point Star 17">
            <a:extLst>
              <a:ext uri="{FF2B5EF4-FFF2-40B4-BE49-F238E27FC236}">
                <a16:creationId xmlns:a16="http://schemas.microsoft.com/office/drawing/2014/main" id="{A5380AB0-FBBE-8A43-8063-D1EDE2C511BB}"/>
              </a:ext>
            </a:extLst>
          </p:cNvPr>
          <p:cNvSpPr/>
          <p:nvPr/>
        </p:nvSpPr>
        <p:spPr>
          <a:xfrm>
            <a:off x="4976589" y="4996909"/>
            <a:ext cx="326931" cy="326931"/>
          </a:xfrm>
          <a:prstGeom prst="star5">
            <a:avLst/>
          </a:prstGeom>
          <a:solidFill>
            <a:schemeClr val="bg1"/>
          </a:solidFill>
          <a:ln w="12700">
            <a:solidFill>
              <a:srgbClr val="374D8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Content Placeholder 2">
                <a:extLst>
                  <a:ext uri="{FF2B5EF4-FFF2-40B4-BE49-F238E27FC236}">
                    <a16:creationId xmlns:a16="http://schemas.microsoft.com/office/drawing/2014/main" id="{9B2D0172-F1B7-8A46-A07B-40846B7B1C1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09600" y="826682"/>
                <a:ext cx="8229600" cy="1344573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l" defTabSz="457200" rtl="0" eaLnBrk="1" latinLnBrk="0" hangingPunct="1">
                  <a:spcBef>
                    <a:spcPts val="2800"/>
                  </a:spcBef>
                  <a:buFontTx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1pPr>
                <a:lvl2pPr marL="4572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Lucida Grande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3pPr>
                <a:lvl4pPr marL="1371600" indent="0" algn="l" defTabSz="457200" rtl="0" eaLnBrk="1" latinLnBrk="0" hangingPunct="1">
                  <a:spcBef>
                    <a:spcPct val="20000"/>
                  </a:spcBef>
                  <a:buFont typeface="Wingdings" charset="2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4pPr>
                <a:lvl5pPr marL="18288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:r>
                  <a:rPr lang="en-US" b="1" dirty="0"/>
                  <a:t>Structured prediction: </a:t>
                </a:r>
                <a:r>
                  <a:rPr lang="en-US" dirty="0"/>
                  <a:t>define a network over </a:t>
                </a:r>
                <a14:m>
                  <m:oMath xmlns:m="http://schemas.openxmlformats.org/officeDocument/2006/math">
                    <m:r>
                      <a:rPr lang="en-US" smtClean="0">
                        <a:latin typeface="Cambria Math" panose="02040503050406030204" pitchFamily="18" charset="0"/>
                      </a:rPr>
                      <m:t>𝒳</m:t>
                    </m:r>
                    <m:r>
                      <a:rPr lang="en-US" smtClean="0">
                        <a:latin typeface="Cambria Math" panose="02040503050406030204" pitchFamily="18" charset="0"/>
                      </a:rPr>
                      <m:t>×</m:t>
                    </m:r>
                    <m:r>
                      <a:rPr lang="en-US" smtClean="0">
                        <a:latin typeface="Cambria Math" panose="02040503050406030204" pitchFamily="18" charset="0"/>
                      </a:rPr>
                      <m:t>𝒴</m:t>
                    </m:r>
                  </m:oMath>
                </a14:m>
                <a:r>
                  <a:rPr lang="en-US" dirty="0"/>
                  <a:t> and predict via</a:t>
                </a:r>
                <a:br>
                  <a:rPr lang="en-US" dirty="0"/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acc>
                      <m:r>
                        <a:rPr lang="en-US" dirty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dirty="0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dirty="0" smtClean="0">
                          <a:latin typeface="Cambria Math" panose="02040503050406030204" pitchFamily="18" charset="0"/>
                        </a:rPr>
                        <m:t>)=</m:t>
                      </m:r>
                      <m:sSub>
                        <m:sSubPr>
                          <m:ctrlPr>
                            <a:rPr lang="en-US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dirty="0" smtClean="0">
                              <a:latin typeface="Cambria Math" panose="02040503050406030204" pitchFamily="18" charset="0"/>
                            </a:rPr>
                            <m:t>argmin</m:t>
                          </m:r>
                        </m:e>
                        <m:sub>
                          <m:r>
                            <a:rPr lang="en-US" dirty="0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n-US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dirty="0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dirty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dirty="0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0" dirty="0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dirty="0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dirty="0" smtClean="0">
                          <a:latin typeface="Cambria Math" panose="02040503050406030204" pitchFamily="18" charset="0"/>
                        </a:rPr>
                        <m:t>;</m:t>
                      </m:r>
                      <m:r>
                        <a:rPr lang="en-US" dirty="0" smtClean="0"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lang="en-US" dirty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  <a:p>
                <a:r>
                  <a:rPr lang="en-US" sz="16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*This is also called </a:t>
                </a:r>
                <a:r>
                  <a:rPr lang="en-US" sz="16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energy-based modeling</a:t>
                </a:r>
                <a:endParaRPr lang="en-US" sz="1800" b="1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9" name="Content Placeholder 2">
                <a:extLst>
                  <a:ext uri="{FF2B5EF4-FFF2-40B4-BE49-F238E27FC236}">
                    <a16:creationId xmlns:a16="http://schemas.microsoft.com/office/drawing/2014/main" id="{9B2D0172-F1B7-8A46-A07B-40846B7B1C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826682"/>
                <a:ext cx="8229600" cy="1344573"/>
              </a:xfrm>
              <a:prstGeom prst="rect">
                <a:avLst/>
              </a:prstGeom>
              <a:blipFill>
                <a:blip r:embed="rId3"/>
                <a:stretch>
                  <a:fillRect l="-772" t="-1869" b="-37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Content Placeholder 2">
                <a:extLst>
                  <a:ext uri="{FF2B5EF4-FFF2-40B4-BE49-F238E27FC236}">
                    <a16:creationId xmlns:a16="http://schemas.microsoft.com/office/drawing/2014/main" id="{A49697D7-595D-2147-9805-52BF6586F7E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09600" y="3992796"/>
                <a:ext cx="1270000" cy="48610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l" defTabSz="457200" rtl="0" eaLnBrk="1" latinLnBrk="0" hangingPunct="1">
                  <a:spcBef>
                    <a:spcPts val="2800"/>
                  </a:spcBef>
                  <a:buFontTx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1pPr>
                <a:lvl2pPr marL="4572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Lucida Grande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3pPr>
                <a:lvl4pPr marL="1371600" indent="0" algn="l" defTabSz="457200" rtl="0" eaLnBrk="1" latinLnBrk="0" hangingPunct="1">
                  <a:spcBef>
                    <a:spcPct val="20000"/>
                  </a:spcBef>
                  <a:buFont typeface="Wingdings" charset="2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4pPr>
                <a:lvl5pPr marL="18288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;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0" name="Content Placeholder 2">
                <a:extLst>
                  <a:ext uri="{FF2B5EF4-FFF2-40B4-BE49-F238E27FC236}">
                    <a16:creationId xmlns:a16="http://schemas.microsoft.com/office/drawing/2014/main" id="{A49697D7-595D-2147-9805-52BF6586F7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3992796"/>
                <a:ext cx="1270000" cy="48610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Picture 21">
            <a:extLst>
              <a:ext uri="{FF2B5EF4-FFF2-40B4-BE49-F238E27FC236}">
                <a16:creationId xmlns:a16="http://schemas.microsoft.com/office/drawing/2014/main" id="{0AC64FE7-EC8F-2B4F-88B6-07A0C991FE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7259" y="2588018"/>
            <a:ext cx="1319530" cy="109908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3" name="Content Placeholder 2">
                <a:extLst>
                  <a:ext uri="{FF2B5EF4-FFF2-40B4-BE49-F238E27FC236}">
                    <a16:creationId xmlns:a16="http://schemas.microsoft.com/office/drawing/2014/main" id="{A60FCD5E-E40B-9F4B-882E-2738CE0A875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921001" y="2470967"/>
                <a:ext cx="1270000" cy="48610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l" defTabSz="457200" rtl="0" eaLnBrk="1" latinLnBrk="0" hangingPunct="1">
                  <a:spcBef>
                    <a:spcPts val="2800"/>
                  </a:spcBef>
                  <a:buFontTx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1pPr>
                <a:lvl2pPr marL="4572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Lucida Grande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3pPr>
                <a:lvl4pPr marL="1371600" indent="0" algn="l" defTabSz="457200" rtl="0" eaLnBrk="1" latinLnBrk="0" hangingPunct="1">
                  <a:spcBef>
                    <a:spcPct val="20000"/>
                  </a:spcBef>
                  <a:buFont typeface="Wingdings" charset="2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4pPr>
                <a:lvl5pPr marL="18288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b="0" dirty="0"/>
                  <a:t>Input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3" name="Content Placeholder 2">
                <a:extLst>
                  <a:ext uri="{FF2B5EF4-FFF2-40B4-BE49-F238E27FC236}">
                    <a16:creationId xmlns:a16="http://schemas.microsoft.com/office/drawing/2014/main" id="{A60FCD5E-E40B-9F4B-882E-2738CE0A87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21001" y="2470967"/>
                <a:ext cx="1270000" cy="486101"/>
              </a:xfrm>
              <a:prstGeom prst="rect">
                <a:avLst/>
              </a:prstGeom>
              <a:blipFill>
                <a:blip r:embed="rId6"/>
                <a:stretch>
                  <a:fillRect l="-3960" t="-5128" b="-25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Rectangle 23">
            <a:extLst>
              <a:ext uri="{FF2B5EF4-FFF2-40B4-BE49-F238E27FC236}">
                <a16:creationId xmlns:a16="http://schemas.microsoft.com/office/drawing/2014/main" id="{FBEED2BB-E46A-BF45-B754-AAF417AE4D20}"/>
              </a:ext>
            </a:extLst>
          </p:cNvPr>
          <p:cNvSpPr/>
          <p:nvPr/>
        </p:nvSpPr>
        <p:spPr>
          <a:xfrm>
            <a:off x="2931160" y="2462231"/>
            <a:ext cx="2458720" cy="127267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04EA0A00-75D0-0744-B313-07E66CB26A64}"/>
              </a:ext>
            </a:extLst>
          </p:cNvPr>
          <p:cNvSpPr txBox="1">
            <a:spLocks/>
          </p:cNvSpPr>
          <p:nvPr/>
        </p:nvSpPr>
        <p:spPr>
          <a:xfrm>
            <a:off x="2870933" y="4714753"/>
            <a:ext cx="712283" cy="4579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Lion</a:t>
            </a:r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1123AE5B-FB58-CF4A-8DEE-2B7E00826BDD}"/>
              </a:ext>
            </a:extLst>
          </p:cNvPr>
          <p:cNvSpPr txBox="1">
            <a:spLocks/>
          </p:cNvSpPr>
          <p:nvPr/>
        </p:nvSpPr>
        <p:spPr>
          <a:xfrm>
            <a:off x="3934741" y="3985388"/>
            <a:ext cx="712283" cy="4579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Dog</a:t>
            </a: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9F60A29D-DEAC-9A49-841D-4D5CD3B4B62A}"/>
              </a:ext>
            </a:extLst>
          </p:cNvPr>
          <p:cNvSpPr txBox="1">
            <a:spLocks/>
          </p:cNvSpPr>
          <p:nvPr/>
        </p:nvSpPr>
        <p:spPr>
          <a:xfrm>
            <a:off x="5222240" y="5063086"/>
            <a:ext cx="712283" cy="4579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Cat</a:t>
            </a:r>
          </a:p>
        </p:txBody>
      </p:sp>
      <p:sp>
        <p:nvSpPr>
          <p:cNvPr id="28" name="Down Arrow 27">
            <a:extLst>
              <a:ext uri="{FF2B5EF4-FFF2-40B4-BE49-F238E27FC236}">
                <a16:creationId xmlns:a16="http://schemas.microsoft.com/office/drawing/2014/main" id="{BF25D164-FDBD-FB40-9DE1-C21E898BF952}"/>
              </a:ext>
            </a:extLst>
          </p:cNvPr>
          <p:cNvSpPr/>
          <p:nvPr/>
        </p:nvSpPr>
        <p:spPr>
          <a:xfrm>
            <a:off x="4889878" y="4321711"/>
            <a:ext cx="500351" cy="643308"/>
          </a:xfrm>
          <a:prstGeom prst="downArrow">
            <a:avLst/>
          </a:prstGeom>
          <a:solidFill>
            <a:srgbClr val="374D8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336276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AE61BA-B0BD-C845-97E0-7DD8279AD9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664" y="282301"/>
            <a:ext cx="8777976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Structured prediction models nicely capture dependencies in the output space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40BBADC-551C-E94C-BB88-C399F36EC17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42504" y="1766452"/>
                <a:ext cx="5675020" cy="4525963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Especially useful for high-dimensional, correlated output spaces</a:t>
                </a:r>
                <a:endParaRPr lang="en-US" b="1" dirty="0"/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US" sz="1800" dirty="0"/>
                  <a:t>Multi-label classification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US" sz="1800" dirty="0"/>
                  <a:t>Semantic segmentation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US" sz="1800" dirty="0"/>
                  <a:t>Scene-graph generation</a:t>
                </a:r>
                <a:endParaRPr lang="en-US" b="1" dirty="0"/>
              </a:p>
              <a:p>
                <a:r>
                  <a:rPr lang="en-US" b="1" dirty="0"/>
                  <a:t>Difficult</a:t>
                </a:r>
                <a:r>
                  <a:rPr lang="en-US" dirty="0"/>
                  <a:t> to capture with most feed-forward models</a:t>
                </a:r>
              </a:p>
              <a:p>
                <a:r>
                  <a:rPr lang="en-US" b="1" dirty="0"/>
                  <a:t>Intractable in many graphical models</a:t>
                </a:r>
                <a:r>
                  <a:rPr lang="en-US" dirty="0"/>
                  <a:t> if a special structure is not imposed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US" dirty="0"/>
                  <a:t>Like in MRFs/CRFs</a:t>
                </a:r>
              </a:p>
              <a:p>
                <a:r>
                  <a:rPr lang="en-US" b="1" dirty="0"/>
                  <a:t>Easy</a:t>
                </a:r>
                <a:r>
                  <a:rPr lang="en-US" dirty="0"/>
                  <a:t> with energy-based models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US" dirty="0"/>
                  <a:t>Just add them to the energy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𝜃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40BBADC-551C-E94C-BB88-C399F36EC17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42504" y="1766452"/>
                <a:ext cx="5675020" cy="4525963"/>
              </a:xfrm>
              <a:blipFill>
                <a:blip r:embed="rId2"/>
                <a:stretch>
                  <a:fillRect l="-893" t="-560" r="-2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D840E0-3512-4140-A1A4-1DCB3E49252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s-US"/>
              <a:t>Brandon Amos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FFA64A-C092-4B4B-8C2F-D8F1A0CF59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Optimization-Based Modeling for Machine Learning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A89EAA-B51A-9443-8FC3-1BD5B5294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t>51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C3093F7-004A-974E-81D1-12A8A5461B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7524" y="2099083"/>
            <a:ext cx="3362102" cy="29480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B36077A-1884-8E47-A37B-A00802A5B39B}"/>
              </a:ext>
            </a:extLst>
          </p:cNvPr>
          <p:cNvSpPr txBox="1"/>
          <p:nvPr/>
        </p:nvSpPr>
        <p:spPr>
          <a:xfrm>
            <a:off x="6891039" y="5139526"/>
            <a:ext cx="1529174" cy="369332"/>
          </a:xfrm>
          <a:prstGeom prst="rect">
            <a:avLst/>
          </a:prstGeom>
          <a:solidFill>
            <a:schemeClr val="bg2">
              <a:alpha val="44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Helvetica Neue Light" charset="0"/>
                <a:ea typeface="Helvetica Neue Light" charset="0"/>
                <a:cs typeface="Helvetica Neue Light" charset="0"/>
              </a:rPr>
              <a:t>[Zellers2018]</a:t>
            </a:r>
          </a:p>
        </p:txBody>
      </p:sp>
    </p:spTree>
    <p:extLst>
      <p:ext uri="{BB962C8B-B14F-4D97-AF65-F5344CB8AC3E}">
        <p14:creationId xmlns:p14="http://schemas.microsoft.com/office/powerpoint/2010/main" val="209700987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F194E8-E547-D442-A3DA-68349A4626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3387"/>
            <a:ext cx="8229600" cy="1143000"/>
          </a:xfrm>
        </p:spPr>
        <p:txBody>
          <a:bodyPr>
            <a:noAutofit/>
          </a:bodyPr>
          <a:lstStyle/>
          <a:p>
            <a:r>
              <a:rPr lang="en-US" sz="4000" dirty="0"/>
              <a:t>Energy-based models have historically been used for many tasks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D0A472-171C-5F4C-8A29-2BFE86138EB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s-US"/>
              <a:t>Brandon Amos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5473CF-3A9B-C84E-A5B2-3B1D3199B1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Optimization-Based Modeling for Machine Learning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3954B9-45D4-D247-ACD8-F35EE786D1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t>52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284A95D-CFDB-2B4C-B2FD-1F4A1DBB82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920"/>
          <a:stretch/>
        </p:blipFill>
        <p:spPr>
          <a:xfrm>
            <a:off x="3860758" y="1333525"/>
            <a:ext cx="5283242" cy="430688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F38A8C0-4614-4C4C-8198-0BA619353983}"/>
              </a:ext>
            </a:extLst>
          </p:cNvPr>
          <p:cNvSpPr txBox="1"/>
          <p:nvPr/>
        </p:nvSpPr>
        <p:spPr>
          <a:xfrm>
            <a:off x="5944943" y="5687258"/>
            <a:ext cx="1478324" cy="369332"/>
          </a:xfrm>
          <a:prstGeom prst="rect">
            <a:avLst/>
          </a:prstGeom>
          <a:solidFill>
            <a:schemeClr val="bg2">
              <a:alpha val="44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Helvetica Neue Light" charset="0"/>
                <a:ea typeface="Helvetica Neue Light" charset="0"/>
                <a:cs typeface="Helvetica Neue Light" charset="0"/>
              </a:rPr>
              <a:t>[LeCun2006]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36E4265-6DC5-E649-94A0-3A44623E4B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7051" y="2209415"/>
            <a:ext cx="3473699" cy="2555111"/>
          </a:xfrm>
        </p:spPr>
        <p:txBody>
          <a:bodyPr>
            <a:normAutofit/>
          </a:bodyPr>
          <a:lstStyle/>
          <a:p>
            <a:r>
              <a:rPr lang="en-US" dirty="0"/>
              <a:t>Historically these have relied on </a:t>
            </a:r>
            <a:r>
              <a:rPr lang="en-US" b="1" dirty="0"/>
              <a:t>shallow energy functions </a:t>
            </a:r>
            <a:r>
              <a:rPr lang="en-US" dirty="0"/>
              <a:t>and </a:t>
            </a:r>
            <a:r>
              <a:rPr lang="en-US" b="1" dirty="0"/>
              <a:t>hand-engineered features</a:t>
            </a:r>
          </a:p>
          <a:p>
            <a:r>
              <a:rPr lang="en-US" dirty="0"/>
              <a:t>We show how to use a </a:t>
            </a:r>
            <a:r>
              <a:rPr lang="en-US" b="1" dirty="0"/>
              <a:t>deep convex energy-based model</a:t>
            </a:r>
            <a:r>
              <a:rPr lang="en-US" dirty="0"/>
              <a:t> with </a:t>
            </a:r>
            <a:r>
              <a:rPr lang="en-US" b="1" dirty="0"/>
              <a:t>learned features</a:t>
            </a:r>
          </a:p>
        </p:txBody>
      </p:sp>
    </p:spTree>
    <p:extLst>
      <p:ext uri="{BB962C8B-B14F-4D97-AF65-F5344CB8AC3E}">
        <p14:creationId xmlns:p14="http://schemas.microsoft.com/office/powerpoint/2010/main" val="144819678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6779" y="220969"/>
            <a:ext cx="7050441" cy="1143000"/>
          </a:xfrm>
        </p:spPr>
        <p:txBody>
          <a:bodyPr>
            <a:normAutofit/>
          </a:bodyPr>
          <a:lstStyle/>
          <a:p>
            <a:r>
              <a:rPr lang="en-US" dirty="0"/>
              <a:t>Optimization-Based Inference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600200"/>
                <a:ext cx="8229600" cy="4100689"/>
              </a:xfrm>
            </p:spPr>
            <p:txBody>
              <a:bodyPr/>
              <a:lstStyle/>
              <a:p>
                <a:pPr/>
                <a:r>
                  <a:rPr lang="en-US" b="1" dirty="0"/>
                  <a:t>Structured prediction: </a:t>
                </a:r>
                <a:r>
                  <a:rPr lang="en-US" dirty="0"/>
                  <a:t>define a network over </a:t>
                </a:r>
                <a14:m>
                  <m:oMath xmlns:m="http://schemas.openxmlformats.org/officeDocument/2006/math">
                    <m:r>
                      <a:rPr lang="en-US" smtClean="0">
                        <a:latin typeface="Cambria Math" panose="02040503050406030204" pitchFamily="18" charset="0"/>
                      </a:rPr>
                      <m:t>𝒳</m:t>
                    </m:r>
                    <m:r>
                      <a:rPr lang="en-US" smtClean="0">
                        <a:latin typeface="Cambria Math" panose="02040503050406030204" pitchFamily="18" charset="0"/>
                      </a:rPr>
                      <m:t>×</m:t>
                    </m:r>
                    <m:r>
                      <a:rPr lang="en-US" smtClean="0">
                        <a:latin typeface="Cambria Math" panose="02040503050406030204" pitchFamily="18" charset="0"/>
                      </a:rPr>
                      <m:t>𝒴</m:t>
                    </m:r>
                  </m:oMath>
                </a14:m>
                <a:r>
                  <a:rPr lang="en-US" dirty="0"/>
                  <a:t> and predict via</a:t>
                </a:r>
                <a:br>
                  <a:rPr lang="en-US" dirty="0"/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acc>
                      <m:r>
                        <a:rPr lang="en-US" dirty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dirty="0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dirty="0" smtClean="0">
                          <a:latin typeface="Cambria Math" panose="02040503050406030204" pitchFamily="18" charset="0"/>
                        </a:rPr>
                        <m:t>)=</m:t>
                      </m:r>
                      <m:sSub>
                        <m:sSubPr>
                          <m:ctrlPr>
                            <a:rPr lang="en-US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dirty="0" smtClean="0">
                              <a:latin typeface="Cambria Math" panose="02040503050406030204" pitchFamily="18" charset="0"/>
                            </a:rPr>
                            <m:t>argmin</m:t>
                          </m:r>
                        </m:e>
                        <m:sub>
                          <m:r>
                            <a:rPr lang="en-US" dirty="0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n-US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dirty="0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dirty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dirty="0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dirty="0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dirty="0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dirty="0" smtClean="0">
                          <a:latin typeface="Cambria Math" panose="02040503050406030204" pitchFamily="18" charset="0"/>
                        </a:rPr>
                        <m:t>;</m:t>
                      </m:r>
                      <m:r>
                        <a:rPr lang="en-US" dirty="0" smtClean="0"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lang="en-US" dirty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  <a:p>
                <a:pPr/>
                <a:r>
                  <a:rPr lang="en-US" b="1" dirty="0"/>
                  <a:t>Data imputation: </a:t>
                </a:r>
                <a:r>
                  <a:rPr lang="en-US" dirty="0"/>
                  <a:t>build a network over only over </a:t>
                </a:r>
                <a14:m>
                  <m:oMath xmlns:m="http://schemas.openxmlformats.org/officeDocument/2006/math">
                    <m:r>
                      <a:rPr lang="en-US" smtClean="0">
                        <a:latin typeface="Cambria Math" panose="02040503050406030204" pitchFamily="18" charset="0"/>
                      </a:rPr>
                      <m:t>𝒴</m:t>
                    </m:r>
                  </m:oMath>
                </a14:m>
                <a:r>
                  <a:rPr lang="en-US" dirty="0"/>
                  <a:t>, given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smtClean="0">
                            <a:latin typeface="Cambria Math" panose="02040503050406030204" pitchFamily="18" charset="0"/>
                          </a:rPr>
                          <m:t>ℐ</m:t>
                        </m:r>
                      </m:sub>
                    </m:sSub>
                  </m:oMath>
                </a14:m>
                <a:r>
                  <a:rPr lang="en-US" dirty="0"/>
                  <a:t> populate the remaining entries via</a:t>
                </a:r>
                <a:br>
                  <a:rPr lang="en-US" dirty="0"/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e>
                        <m:sub>
                          <m:acc>
                            <m:accPr>
                              <m:chr m:val="̅"/>
                              <m:ctrlPr>
                                <a:rPr lang="en-US" i="1" dirty="0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dirty="0" smtClean="0">
                                  <a:latin typeface="Cambria Math" panose="02040503050406030204" pitchFamily="18" charset="0"/>
                                </a:rPr>
                                <m:t>ℐ</m:t>
                              </m:r>
                            </m:e>
                          </m:acc>
                        </m:sub>
                      </m:sSub>
                      <m:r>
                        <a:rPr lang="en-US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mtClean="0">
                              <a:latin typeface="Cambria Math" panose="02040503050406030204" pitchFamily="18" charset="0"/>
                            </a:rPr>
                            <m:t>argmin</m:t>
                          </m:r>
                        </m:e>
                        <m:sub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acc>
                                <m:accPr>
                                  <m:chr m:val="̅"/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mtClean="0">
                                      <a:latin typeface="Cambria Math" panose="02040503050406030204" pitchFamily="18" charset="0"/>
                                    </a:rPr>
                                    <m:t>ℐ</m:t>
                                  </m:r>
                                </m:e>
                              </m:acc>
                            </m:sub>
                          </m:sSub>
                        </m:sub>
                      </m:sSub>
                      <m:r>
                        <a:rPr lang="en-US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acc>
                                <m:accPr>
                                  <m:chr m:val="̅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ℐ</m:t>
                                  </m:r>
                                </m:e>
                              </m:acc>
                            </m:sub>
                          </m:sSub>
                          <m:r>
                            <a:rPr lang="en-US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mtClean="0">
                                  <a:latin typeface="Cambria Math" panose="02040503050406030204" pitchFamily="18" charset="0"/>
                                </a:rPr>
                                <m:t>ℐ</m:t>
                              </m:r>
                            </m:sub>
                          </m:sSub>
                          <m:r>
                            <a:rPr lang="en-US" smtClean="0">
                              <a:latin typeface="Cambria Math" panose="02040503050406030204" pitchFamily="18" charset="0"/>
                            </a:rPr>
                            <m:t>;</m:t>
                          </m:r>
                          <m:r>
                            <a:rPr lang="en-US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</m:oMath>
                  </m:oMathPara>
                </a14:m>
                <a:endParaRPr lang="en-US" dirty="0"/>
              </a:p>
              <a:p>
                <a:pPr/>
                <a:r>
                  <a:rPr lang="en-US" b="1" dirty="0"/>
                  <a:t>Continuous action reinforcement learning: </a:t>
                </a:r>
                <a:r>
                  <a:rPr lang="en-US" dirty="0"/>
                  <a:t>Represent </a:t>
                </a:r>
                <a14:m>
                  <m:oMath xmlns:m="http://schemas.openxmlformats.org/officeDocument/2006/math">
                    <m:r>
                      <a:rPr lang="en-US" smtClean="0">
                        <a:latin typeface="Cambria Math" panose="02040503050406030204" pitchFamily="18" charset="0"/>
                      </a:rPr>
                      <m:t>𝑄</m:t>
                    </m:r>
                  </m:oMath>
                </a14:m>
                <a:r>
                  <a:rPr lang="en-US" dirty="0"/>
                  <a:t> function as </a:t>
                </a:r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US" smtClean="0">
                            <a:latin typeface="Cambria Math" panose="02040503050406030204" pitchFamily="18" charset="0"/>
                          </a:rPr>
                          <m:t>⋆</m:t>
                        </m:r>
                      </m:sup>
                    </m:sSup>
                    <m:d>
                      <m:d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mtClean="0"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US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d>
                    <m:r>
                      <a:rPr lang="en-US" smtClean="0">
                        <a:latin typeface="Cambria Math" panose="02040503050406030204" pitchFamily="18" charset="0"/>
                      </a:rPr>
                      <m:t>=−</m:t>
                    </m:r>
                    <m:r>
                      <a:rPr lang="en-US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mtClean="0">
                        <a:latin typeface="Cambria Math" panose="02040503050406030204" pitchFamily="18" charset="0"/>
                      </a:rPr>
                      <m:t>;</m:t>
                    </m:r>
                    <m:r>
                      <a:rPr lang="en-US" smtClean="0"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, policy becomes</a:t>
                </a:r>
                <a:br>
                  <a:rPr lang="en-US" dirty="0"/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en-US" smtClean="0">
                              <a:latin typeface="Cambria Math" panose="02040503050406030204" pitchFamily="18" charset="0"/>
                            </a:rPr>
                            <m:t>⋆</m:t>
                          </m:r>
                        </m:sup>
                      </m:sSup>
                      <m:d>
                        <m:d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en-US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mtClean="0">
                              <a:latin typeface="Cambria Math" panose="02040503050406030204" pitchFamily="18" charset="0"/>
                            </a:rPr>
                            <m:t>argmin</m:t>
                          </m:r>
                        </m:e>
                        <m:sub>
                          <m:r>
                            <a:rPr lang="en-US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r>
                        <a:rPr lang="en-US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mtClean="0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mtClean="0"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smtClean="0">
                              <a:latin typeface="Cambria Math" panose="02040503050406030204" pitchFamily="18" charset="0"/>
                            </a:rPr>
                            <m:t>;</m:t>
                          </m:r>
                          <m:r>
                            <a:rPr lang="en-US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600200"/>
                <a:ext cx="8229600" cy="4100689"/>
              </a:xfrm>
              <a:blipFill>
                <a:blip r:embed="rId3"/>
                <a:stretch>
                  <a:fillRect l="-772" t="-6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es-US"/>
              <a:t>Brandon Amos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2701925" y="6356350"/>
            <a:ext cx="4529138" cy="365125"/>
          </a:xfrm>
        </p:spPr>
        <p:txBody>
          <a:bodyPr/>
          <a:lstStyle/>
          <a:p>
            <a:r>
              <a:rPr lang="en-US"/>
              <a:t>Optimization-Based Modeling for Machine Learning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72046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ICNN Portion 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9866" y="1600200"/>
            <a:ext cx="7636933" cy="4525963"/>
          </a:xfrm>
        </p:spPr>
        <p:txBody>
          <a:bodyPr/>
          <a:lstStyle/>
          <a:p>
            <a:r>
              <a:rPr lang="en-US" dirty="0"/>
              <a:t>Our Contribution: Input Convex Neural Networks</a:t>
            </a:r>
          </a:p>
          <a:p>
            <a:r>
              <a:rPr lang="en-US" dirty="0"/>
              <a:t>Challenges: Inference and Learning</a:t>
            </a:r>
          </a:p>
          <a:p>
            <a:r>
              <a:rPr lang="en-US" dirty="0"/>
              <a:t>Experiments</a:t>
            </a:r>
          </a:p>
          <a:p>
            <a:pPr lvl="1"/>
            <a:r>
              <a:rPr lang="en-US" dirty="0"/>
              <a:t>Synthetic</a:t>
            </a:r>
          </a:p>
          <a:p>
            <a:pPr lvl="1"/>
            <a:r>
              <a:rPr lang="en-US" dirty="0"/>
              <a:t>Multi-label Classification</a:t>
            </a:r>
          </a:p>
          <a:p>
            <a:pPr lvl="1"/>
            <a:r>
              <a:rPr lang="en-US" dirty="0"/>
              <a:t>Image Completion</a:t>
            </a:r>
          </a:p>
          <a:p>
            <a:pPr lvl="1"/>
            <a:r>
              <a:rPr lang="en-US" dirty="0"/>
              <a:t>Continuous–Action Q-Learning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es-US"/>
              <a:t>Brandon Amos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2701925" y="6356350"/>
            <a:ext cx="4529138" cy="365125"/>
          </a:xfrm>
        </p:spPr>
        <p:txBody>
          <a:bodyPr/>
          <a:lstStyle/>
          <a:p>
            <a:r>
              <a:rPr lang="en-US"/>
              <a:t>Optimization-Based Modeling for Machine Learning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54</a:t>
            </a:fld>
            <a:endParaRPr lang="en-US"/>
          </a:p>
        </p:txBody>
      </p:sp>
      <p:sp>
        <p:nvSpPr>
          <p:cNvPr id="26" name="Down Arrow 25">
            <a:extLst>
              <a:ext uri="{FF2B5EF4-FFF2-40B4-BE49-F238E27FC236}">
                <a16:creationId xmlns:a16="http://schemas.microsoft.com/office/drawing/2014/main" id="{30477B96-A276-A54E-9A43-C0771C50CE82}"/>
              </a:ext>
            </a:extLst>
          </p:cNvPr>
          <p:cNvSpPr/>
          <p:nvPr/>
        </p:nvSpPr>
        <p:spPr>
          <a:xfrm rot="-5400000">
            <a:off x="291134" y="1366541"/>
            <a:ext cx="673769" cy="866274"/>
          </a:xfrm>
          <a:prstGeom prst="downArrow">
            <a:avLst/>
          </a:prstGeom>
          <a:solidFill>
            <a:srgbClr val="374D8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698838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Input Convex Neural Networks (ICNNS)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24696" y="1417638"/>
                <a:ext cx="7494608" cy="4708525"/>
              </a:xfrm>
            </p:spPr>
            <p:txBody>
              <a:bodyPr/>
              <a:lstStyle/>
              <a:p>
                <a:r>
                  <a:rPr lang="en-US" b="1" dirty="0"/>
                  <a:t>Definition </a:t>
                </a:r>
                <a:r>
                  <a:rPr lang="en-US" dirty="0"/>
                  <a:t>Scalar-valued network </a:t>
                </a:r>
                <a14:m>
                  <m:oMath xmlns:m="http://schemas.openxmlformats.org/officeDocument/2006/math">
                    <m:r>
                      <a:rPr lang="en-US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mtClean="0">
                        <a:latin typeface="Cambria Math" panose="02040503050406030204" pitchFamily="18" charset="0"/>
                      </a:rPr>
                      <m:t>;</m:t>
                    </m:r>
                    <m:r>
                      <a:rPr lang="en-US" smtClean="0"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such that </a:t>
                </a:r>
                <a14:m>
                  <m:oMath xmlns:m="http://schemas.openxmlformats.org/officeDocument/2006/math">
                    <m:r>
                      <a:rPr lang="en-US" smtClean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dirty="0"/>
                  <a:t> is </a:t>
                </a:r>
                <a:r>
                  <a:rPr lang="en-US" b="1" dirty="0"/>
                  <a:t>convex</a:t>
                </a:r>
                <a:r>
                  <a:rPr lang="en-US" dirty="0"/>
                  <a:t> in </a:t>
                </a:r>
                <a14:m>
                  <m:oMath xmlns:m="http://schemas.openxmlformats.org/officeDocument/2006/math">
                    <m:r>
                      <a:rPr lang="en-US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dirty="0"/>
                  <a:t> for all values of </a:t>
                </a:r>
                <a14:m>
                  <m:oMath xmlns:m="http://schemas.openxmlformats.org/officeDocument/2006/math">
                    <m:r>
                      <a:rPr lang="en-US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(note that these networks are still </a:t>
                </a:r>
                <a:r>
                  <a:rPr lang="en-US" b="1" dirty="0"/>
                  <a:t>not convex </a:t>
                </a:r>
                <a:r>
                  <a:rPr lang="en-US" dirty="0"/>
                  <a:t>in </a:t>
                </a:r>
                <a14:m>
                  <m:oMath xmlns:m="http://schemas.openxmlformats.org/officeDocument/2006/math">
                    <m:r>
                      <a:rPr lang="en-US" smtClean="0"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lit/>
                      </m:rPr>
                      <a:rPr lang="en-US" smtClean="0">
                        <a:latin typeface="Cambria Math" panose="02040503050406030204" pitchFamily="18" charset="0"/>
                      </a:rPr>
                      <m:t>{</m:t>
                    </m:r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mtClean="0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n-US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mtClean="0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US" dirty="0"/>
                  <a:t>)</a:t>
                </a:r>
              </a:p>
              <a:p>
                <a:r>
                  <a:rPr lang="en-US" dirty="0"/>
                  <a:t>We can efficiently </a:t>
                </a:r>
                <a:r>
                  <a:rPr lang="en-US" b="1" dirty="0"/>
                  <a:t>optimize over some inputs </a:t>
                </a:r>
                <a:r>
                  <a:rPr lang="en-US" dirty="0"/>
                  <a:t>to the network </a:t>
                </a:r>
                <a:r>
                  <a:rPr lang="en-US" b="1" dirty="0"/>
                  <a:t>given other inputs</a:t>
                </a:r>
              </a:p>
              <a:p>
                <a:r>
                  <a:rPr lang="en-US" dirty="0"/>
                  <a:t>Efficiently captures dependencies in the output space for prediction</a:t>
                </a:r>
              </a:p>
              <a:p>
                <a:r>
                  <a:rPr lang="en-US" dirty="0"/>
                  <a:t>It turns out, we don’t need very many restrictions on the network to achieve this property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24696" y="1417638"/>
                <a:ext cx="7494608" cy="4708525"/>
              </a:xfrm>
              <a:blipFill>
                <a:blip r:embed="rId3"/>
                <a:stretch>
                  <a:fillRect l="-677" t="-809" r="-5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Date Placeholder 6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es-US"/>
              <a:t>Brandon Amos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3"/>
          </p:nvPr>
        </p:nvSpPr>
        <p:spPr>
          <a:xfrm>
            <a:off x="2701925" y="6356350"/>
            <a:ext cx="4529138" cy="365125"/>
          </a:xfrm>
        </p:spPr>
        <p:txBody>
          <a:bodyPr/>
          <a:lstStyle/>
          <a:p>
            <a:r>
              <a:rPr lang="en-US"/>
              <a:t>Optimization-Based Modeling for Machine Learning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55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0336E58-C63A-D44A-9AFE-52FC2B2A645C}"/>
              </a:ext>
            </a:extLst>
          </p:cNvPr>
          <p:cNvSpPr/>
          <p:nvPr/>
        </p:nvSpPr>
        <p:spPr>
          <a:xfrm>
            <a:off x="824697" y="1398969"/>
            <a:ext cx="7494608" cy="105486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06677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0622" y="274638"/>
            <a:ext cx="8816622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Applications of Optimization for Inference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2332038"/>
                <a:ext cx="8229600" cy="3730096"/>
              </a:xfrm>
            </p:spPr>
            <p:txBody>
              <a:bodyPr/>
              <a:lstStyle/>
              <a:p>
                <a:pPr/>
                <a:r>
                  <a:rPr lang="en-US" b="1" dirty="0"/>
                  <a:t>Structured prediction: </a:t>
                </a:r>
                <a:r>
                  <a:rPr lang="en-US" dirty="0"/>
                  <a:t>define a network over </a:t>
                </a:r>
                <a14:m>
                  <m:oMath xmlns:m="http://schemas.openxmlformats.org/officeDocument/2006/math">
                    <m:r>
                      <a:rPr lang="en-US" smtClean="0">
                        <a:latin typeface="Cambria Math" panose="02040503050406030204" pitchFamily="18" charset="0"/>
                      </a:rPr>
                      <m:t>𝒳</m:t>
                    </m:r>
                    <m:r>
                      <a:rPr lang="en-US" smtClean="0">
                        <a:latin typeface="Cambria Math" panose="02040503050406030204" pitchFamily="18" charset="0"/>
                      </a:rPr>
                      <m:t>×</m:t>
                    </m:r>
                    <m:r>
                      <a:rPr lang="en-US" smtClean="0">
                        <a:latin typeface="Cambria Math" panose="02040503050406030204" pitchFamily="18" charset="0"/>
                      </a:rPr>
                      <m:t>𝒴</m:t>
                    </m:r>
                  </m:oMath>
                </a14:m>
                <a:r>
                  <a:rPr lang="en-US" dirty="0"/>
                  <a:t> and predict via</a:t>
                </a:r>
                <a:br>
                  <a:rPr lang="en-US" dirty="0"/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acc>
                      <m:r>
                        <a:rPr lang="en-US" dirty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dirty="0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dirty="0" smtClean="0">
                          <a:latin typeface="Cambria Math" panose="02040503050406030204" pitchFamily="18" charset="0"/>
                        </a:rPr>
                        <m:t>)=</m:t>
                      </m:r>
                      <m:sSub>
                        <m:sSubPr>
                          <m:ctrlPr>
                            <a:rPr lang="en-US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dirty="0" smtClean="0">
                              <a:latin typeface="Cambria Math" panose="02040503050406030204" pitchFamily="18" charset="0"/>
                            </a:rPr>
                            <m:t>argmin</m:t>
                          </m:r>
                        </m:e>
                        <m:sub>
                          <m:r>
                            <a:rPr lang="en-US" dirty="0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n-US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dirty="0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dirty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dirty="0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dirty="0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dirty="0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dirty="0" smtClean="0">
                          <a:latin typeface="Cambria Math" panose="02040503050406030204" pitchFamily="18" charset="0"/>
                        </a:rPr>
                        <m:t>;</m:t>
                      </m:r>
                      <m:r>
                        <a:rPr lang="en-US" dirty="0" smtClean="0"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lang="en-US" dirty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  <a:p>
                <a:pPr/>
                <a:r>
                  <a:rPr lang="en-US" b="1" dirty="0"/>
                  <a:t>Data imputation: </a:t>
                </a:r>
                <a:r>
                  <a:rPr lang="en-US" dirty="0"/>
                  <a:t>build a network over only over </a:t>
                </a:r>
                <a14:m>
                  <m:oMath xmlns:m="http://schemas.openxmlformats.org/officeDocument/2006/math">
                    <m:r>
                      <a:rPr lang="en-US" smtClean="0">
                        <a:latin typeface="Cambria Math" panose="02040503050406030204" pitchFamily="18" charset="0"/>
                      </a:rPr>
                      <m:t>𝒴</m:t>
                    </m:r>
                  </m:oMath>
                </a14:m>
                <a:r>
                  <a:rPr lang="en-US" dirty="0"/>
                  <a:t>, given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smtClean="0">
                            <a:latin typeface="Cambria Math" panose="02040503050406030204" pitchFamily="18" charset="0"/>
                          </a:rPr>
                          <m:t>ℐ</m:t>
                        </m:r>
                      </m:sub>
                    </m:sSub>
                  </m:oMath>
                </a14:m>
                <a:r>
                  <a:rPr lang="en-US" dirty="0"/>
                  <a:t> populate the remaining entries via</a:t>
                </a:r>
                <a:br>
                  <a:rPr lang="en-US" dirty="0"/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e>
                        <m:sub>
                          <m:acc>
                            <m:accPr>
                              <m:chr m:val="̅"/>
                              <m:ctrlPr>
                                <a:rPr lang="en-US" i="1" dirty="0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dirty="0" smtClean="0">
                                  <a:latin typeface="Cambria Math" panose="02040503050406030204" pitchFamily="18" charset="0"/>
                                </a:rPr>
                                <m:t>ℐ</m:t>
                              </m:r>
                            </m:e>
                          </m:acc>
                        </m:sub>
                      </m:sSub>
                      <m:r>
                        <a:rPr lang="en-US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mtClean="0">
                              <a:latin typeface="Cambria Math" panose="02040503050406030204" pitchFamily="18" charset="0"/>
                            </a:rPr>
                            <m:t>argmin</m:t>
                          </m:r>
                        </m:e>
                        <m:sub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acc>
                                <m:accPr>
                                  <m:chr m:val="̅"/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mtClean="0">
                                      <a:latin typeface="Cambria Math" panose="02040503050406030204" pitchFamily="18" charset="0"/>
                                    </a:rPr>
                                    <m:t>ℐ</m:t>
                                  </m:r>
                                </m:e>
                              </m:acc>
                            </m:sub>
                          </m:sSub>
                        </m:sub>
                      </m:sSub>
                      <m:r>
                        <a:rPr lang="en-US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acc>
                                <m:accPr>
                                  <m:chr m:val="̅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ℐ</m:t>
                                  </m:r>
                                </m:e>
                              </m:acc>
                            </m:sub>
                          </m:sSub>
                          <m:r>
                            <a:rPr lang="en-US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mtClean="0">
                                  <a:latin typeface="Cambria Math" panose="02040503050406030204" pitchFamily="18" charset="0"/>
                                </a:rPr>
                                <m:t>ℐ</m:t>
                              </m:r>
                            </m:sub>
                          </m:sSub>
                          <m:r>
                            <a:rPr lang="en-US" smtClean="0">
                              <a:latin typeface="Cambria Math" panose="02040503050406030204" pitchFamily="18" charset="0"/>
                            </a:rPr>
                            <m:t>;</m:t>
                          </m:r>
                          <m:r>
                            <a:rPr lang="en-US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</m:oMath>
                  </m:oMathPara>
                </a14:m>
                <a:endParaRPr lang="en-US" dirty="0"/>
              </a:p>
              <a:p>
                <a:pPr/>
                <a:r>
                  <a:rPr lang="en-US" b="1" dirty="0"/>
                  <a:t>Continuous action reinforcement learning: </a:t>
                </a:r>
                <a:r>
                  <a:rPr lang="en-US" dirty="0"/>
                  <a:t>Represent </a:t>
                </a:r>
                <a14:m>
                  <m:oMath xmlns:m="http://schemas.openxmlformats.org/officeDocument/2006/math">
                    <m:r>
                      <a:rPr lang="en-US" smtClean="0">
                        <a:latin typeface="Cambria Math" panose="02040503050406030204" pitchFamily="18" charset="0"/>
                      </a:rPr>
                      <m:t>𝑄</m:t>
                    </m:r>
                  </m:oMath>
                </a14:m>
                <a:r>
                  <a:rPr lang="en-US" dirty="0"/>
                  <a:t> function as </a:t>
                </a:r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US" smtClean="0">
                            <a:latin typeface="Cambria Math" panose="02040503050406030204" pitchFamily="18" charset="0"/>
                          </a:rPr>
                          <m:t>⋆</m:t>
                        </m:r>
                      </m:sup>
                    </m:sSup>
                    <m:d>
                      <m:d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mtClean="0"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US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d>
                    <m:r>
                      <a:rPr lang="en-US" smtClean="0">
                        <a:latin typeface="Cambria Math" panose="02040503050406030204" pitchFamily="18" charset="0"/>
                      </a:rPr>
                      <m:t>=−</m:t>
                    </m:r>
                    <m:r>
                      <a:rPr lang="en-US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mtClean="0">
                        <a:latin typeface="Cambria Math" panose="02040503050406030204" pitchFamily="18" charset="0"/>
                      </a:rPr>
                      <m:t>;</m:t>
                    </m:r>
                    <m:r>
                      <a:rPr lang="en-US" smtClean="0"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, policy becomes</a:t>
                </a:r>
                <a:br>
                  <a:rPr lang="en-US" dirty="0"/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en-US" smtClean="0">
                              <a:latin typeface="Cambria Math" panose="02040503050406030204" pitchFamily="18" charset="0"/>
                            </a:rPr>
                            <m:t>⋆</m:t>
                          </m:r>
                        </m:sup>
                      </m:sSup>
                      <m:d>
                        <m:d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en-US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mtClean="0">
                              <a:latin typeface="Cambria Math" panose="02040503050406030204" pitchFamily="18" charset="0"/>
                            </a:rPr>
                            <m:t>argmin</m:t>
                          </m:r>
                        </m:e>
                        <m:sub>
                          <m:r>
                            <a:rPr lang="en-US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r>
                        <a:rPr lang="en-US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mtClean="0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mtClean="0"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smtClean="0">
                              <a:latin typeface="Cambria Math" panose="02040503050406030204" pitchFamily="18" charset="0"/>
                            </a:rPr>
                            <m:t>;</m:t>
                          </m:r>
                          <m:r>
                            <a:rPr lang="en-US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2332038"/>
                <a:ext cx="8229600" cy="3730096"/>
              </a:xfrm>
              <a:blipFill>
                <a:blip r:embed="rId3"/>
                <a:stretch>
                  <a:fillRect l="-772" t="-10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es-US"/>
              <a:t>Brandon Amos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2701925" y="6356350"/>
            <a:ext cx="4529138" cy="365125"/>
          </a:xfrm>
        </p:spPr>
        <p:txBody>
          <a:bodyPr/>
          <a:lstStyle/>
          <a:p>
            <a:r>
              <a:rPr lang="en-US"/>
              <a:t>Optimization-Based Modeling for Machine Learning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56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0EFA349-D9AB-744A-9BF3-140A929AD65C}"/>
              </a:ext>
            </a:extLst>
          </p:cNvPr>
          <p:cNvSpPr/>
          <p:nvPr/>
        </p:nvSpPr>
        <p:spPr>
          <a:xfrm>
            <a:off x="1854486" y="1246132"/>
            <a:ext cx="5435028" cy="830997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txBody>
          <a:bodyPr wrap="square">
            <a:spAutoFit/>
          </a:bodyPr>
          <a:lstStyle/>
          <a:p>
            <a:r>
              <a:rPr lang="en-US" sz="2400" b="1" dirty="0">
                <a:latin typeface="Helvetica Neue" charset="0"/>
                <a:ea typeface="Helvetica Neue" charset="0"/>
                <a:cs typeface="Helvetica Neue" charset="0"/>
              </a:rPr>
              <a:t>With ICNNs</a:t>
            </a:r>
            <a:r>
              <a:rPr lang="en-US" sz="2400" dirty="0">
                <a:latin typeface="Helvetica Neue" charset="0"/>
                <a:ea typeface="Helvetica Neue" charset="0"/>
                <a:cs typeface="Helvetica Neue" charset="0"/>
              </a:rPr>
              <a:t>: All of these problems are convex, “easy” to solve globally</a:t>
            </a:r>
          </a:p>
        </p:txBody>
      </p:sp>
    </p:spTree>
    <p:extLst>
      <p:ext uri="{BB962C8B-B14F-4D97-AF65-F5344CB8AC3E}">
        <p14:creationId xmlns:p14="http://schemas.microsoft.com/office/powerpoint/2010/main" val="165528671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Example Networks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es-US"/>
              <a:t>Brandon Amos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01925" y="6356350"/>
            <a:ext cx="4529138" cy="365125"/>
          </a:xfrm>
        </p:spPr>
        <p:txBody>
          <a:bodyPr/>
          <a:lstStyle/>
          <a:p>
            <a:r>
              <a:rPr lang="en-US"/>
              <a:t>Optimization-Based Modeling for Machine Learning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57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t="7309" b="19987"/>
          <a:stretch/>
        </p:blipFill>
        <p:spPr>
          <a:xfrm>
            <a:off x="4773855" y="2571550"/>
            <a:ext cx="4098140" cy="255029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963" y="2614803"/>
            <a:ext cx="3413603" cy="16052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38" y="4190482"/>
            <a:ext cx="4338541" cy="74751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08380" y="2848353"/>
            <a:ext cx="8771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Helvetica Neue" charset="0"/>
                <a:ea typeface="Helvetica Neue" charset="0"/>
                <a:cs typeface="Helvetica Neue" charset="0"/>
              </a:rPr>
              <a:t>Features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-8640" y="3267184"/>
            <a:ext cx="9941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>
                <a:latin typeface="Helvetica Neue" charset="0"/>
                <a:ea typeface="Helvetica Neue" charset="0"/>
                <a:cs typeface="Helvetica Neue" charset="0"/>
              </a:rPr>
              <a:t>Class</a:t>
            </a:r>
          </a:p>
          <a:p>
            <a:pPr algn="r"/>
            <a:r>
              <a:rPr lang="en-US" sz="1400" dirty="0">
                <a:latin typeface="Helvetica Neue" charset="0"/>
                <a:ea typeface="Helvetica Neue" charset="0"/>
                <a:cs typeface="Helvetica Neue" charset="0"/>
              </a:rPr>
              <a:t>Prediction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ontent Placeholder 2"/>
              <p:cNvSpPr txBox="1">
                <a:spLocks/>
              </p:cNvSpPr>
              <p:nvPr/>
            </p:nvSpPr>
            <p:spPr>
              <a:xfrm>
                <a:off x="3655856" y="2960131"/>
                <a:ext cx="932804" cy="40585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l" defTabSz="457200" rtl="0" eaLnBrk="1" latinLnBrk="0" hangingPunct="1">
                  <a:spcBef>
                    <a:spcPts val="2800"/>
                  </a:spcBef>
                  <a:buFontTx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1pPr>
                <a:lvl2pPr marL="4572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Lucida Grande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3pPr>
                <a:lvl4pPr marL="1371600" indent="0" algn="l" defTabSz="457200" rtl="0" eaLnBrk="1" latinLnBrk="0" hangingPunct="1">
                  <a:spcBef>
                    <a:spcPct val="20000"/>
                  </a:spcBef>
                  <a:buFont typeface="Wingdings" charset="2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4pPr>
                <a:lvl5pPr marL="18288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 dirty="0">
                          <a:latin typeface="Cambria Math" charset="0"/>
                        </a:rPr>
                        <m:t>𝑓</m:t>
                      </m:r>
                      <m:r>
                        <a:rPr lang="en-US" sz="1600" i="1" dirty="0">
                          <a:latin typeface="Cambria Math" charset="0"/>
                        </a:rPr>
                        <m:t>(</m:t>
                      </m:r>
                      <m:r>
                        <a:rPr lang="en-US" sz="1600" i="1" dirty="0">
                          <a:latin typeface="Cambria Math" charset="0"/>
                        </a:rPr>
                        <m:t>𝑥</m:t>
                      </m:r>
                      <m:r>
                        <a:rPr lang="en-US" sz="1600" i="1" dirty="0">
                          <a:latin typeface="Cambria Math" charset="0"/>
                        </a:rPr>
                        <m:t>,</m:t>
                      </m:r>
                      <m:r>
                        <a:rPr lang="en-US" sz="1600" i="1" dirty="0">
                          <a:latin typeface="Cambria Math" charset="0"/>
                        </a:rPr>
                        <m:t>𝑦</m:t>
                      </m:r>
                      <m:r>
                        <a:rPr lang="en-US" sz="1600" i="1" dirty="0">
                          <a:latin typeface="Cambria Math" charset="0"/>
                        </a:rPr>
                        <m:t>;</m:t>
                      </m:r>
                      <m:r>
                        <a:rPr lang="en-US" sz="1600" i="1" dirty="0">
                          <a:latin typeface="Cambria Math" charset="0"/>
                        </a:rPr>
                        <m:t>𝜃</m:t>
                      </m:r>
                      <m:r>
                        <a:rPr lang="en-US" sz="1600" i="1" dirty="0">
                          <a:latin typeface="Cambria Math" charset="0"/>
                        </a:rPr>
                        <m:t>)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13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5856" y="2960131"/>
                <a:ext cx="932804" cy="405851"/>
              </a:xfrm>
              <a:prstGeom prst="rect">
                <a:avLst/>
              </a:prstGeom>
              <a:blipFill rotWithShape="0">
                <a:blip r:embed="rId7"/>
                <a:stretch>
                  <a:fillRect l="-1307" r="-12418" b="-45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/>
          <p:cNvSpPr txBox="1"/>
          <p:nvPr/>
        </p:nvSpPr>
        <p:spPr>
          <a:xfrm>
            <a:off x="4805821" y="2706889"/>
            <a:ext cx="6062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Helvetica Neue" charset="0"/>
                <a:ea typeface="Helvetica Neue" charset="0"/>
                <a:cs typeface="Helvetica Neue" charset="0"/>
              </a:rPr>
              <a:t>State</a:t>
            </a:r>
            <a:endParaRPr lang="en-US" sz="1400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716053" y="3219675"/>
            <a:ext cx="6960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Helvetica Neue" charset="0"/>
                <a:ea typeface="Helvetica Neue" charset="0"/>
                <a:cs typeface="Helvetica Neue" charset="0"/>
              </a:rPr>
              <a:t>Action</a:t>
            </a:r>
            <a:endParaRPr lang="en-US" sz="1400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ontent Placeholder 2"/>
              <p:cNvSpPr txBox="1">
                <a:spLocks/>
              </p:cNvSpPr>
              <p:nvPr/>
            </p:nvSpPr>
            <p:spPr>
              <a:xfrm>
                <a:off x="7965369" y="2825061"/>
                <a:ext cx="1172844" cy="39986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l" defTabSz="457200" rtl="0" eaLnBrk="1" latinLnBrk="0" hangingPunct="1">
                  <a:spcBef>
                    <a:spcPts val="2800"/>
                  </a:spcBef>
                  <a:buFontTx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1pPr>
                <a:lvl2pPr marL="4572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Lucida Grande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3pPr>
                <a:lvl4pPr marL="1371600" indent="0" algn="l" defTabSz="457200" rtl="0" eaLnBrk="1" latinLnBrk="0" hangingPunct="1">
                  <a:spcBef>
                    <a:spcPct val="20000"/>
                  </a:spcBef>
                  <a:buFont typeface="Wingdings" charset="2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4pPr>
                <a:lvl5pPr marL="18288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charset="0"/>
                        </a:rPr>
                        <m:t>−</m:t>
                      </m:r>
                      <m:r>
                        <a:rPr lang="en-US" sz="1600" b="0" i="1" smtClean="0">
                          <a:latin typeface="Cambria Math" charset="0"/>
                        </a:rPr>
                        <m:t>𝑄</m:t>
                      </m:r>
                      <m:r>
                        <a:rPr lang="en-US" sz="1600" b="0" i="1" smtClean="0">
                          <a:latin typeface="Cambria Math" charset="0"/>
                        </a:rPr>
                        <m:t>(</m:t>
                      </m:r>
                      <m:r>
                        <a:rPr lang="en-US" sz="1600" b="0" i="1" smtClean="0">
                          <a:latin typeface="Cambria Math" charset="0"/>
                        </a:rPr>
                        <m:t>𝑠</m:t>
                      </m:r>
                      <m:r>
                        <a:rPr lang="en-US" sz="1600" b="0" i="1" smtClean="0">
                          <a:latin typeface="Cambria Math" charset="0"/>
                        </a:rPr>
                        <m:t>,</m:t>
                      </m:r>
                      <m:r>
                        <a:rPr lang="en-US" sz="1600" b="0" i="1" smtClean="0">
                          <a:latin typeface="Cambria Math" charset="0"/>
                        </a:rPr>
                        <m:t>𝑎</m:t>
                      </m:r>
                      <m:r>
                        <a:rPr lang="en-US" sz="1600" b="0" i="1" smtClean="0">
                          <a:latin typeface="Cambria Math" charset="0"/>
                        </a:rPr>
                        <m:t>;</m:t>
                      </m:r>
                      <m:r>
                        <a:rPr lang="en-US" sz="1600" b="0" i="1" smtClean="0">
                          <a:latin typeface="Cambria Math" charset="0"/>
                        </a:rPr>
                        <m:t>𝜃</m:t>
                      </m:r>
                      <m:r>
                        <a:rPr lang="en-US" sz="1600" b="0" i="1" smtClean="0">
                          <a:latin typeface="Cambria Math" charset="0"/>
                        </a:rPr>
                        <m:t>)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16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65369" y="2825061"/>
                <a:ext cx="1172844" cy="399862"/>
              </a:xfrm>
              <a:prstGeom prst="rect">
                <a:avLst/>
              </a:prstGeom>
              <a:blipFill rotWithShape="0">
                <a:blip r:embed="rId8"/>
                <a:stretch>
                  <a:fillRect r="-6250" b="-45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" name="Straight Connector 17"/>
          <p:cNvCxnSpPr/>
          <p:nvPr/>
        </p:nvCxnSpPr>
        <p:spPr>
          <a:xfrm>
            <a:off x="4629875" y="1238491"/>
            <a:ext cx="0" cy="496553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Content Placeholder 2">
                <a:extLst>
                  <a:ext uri="{FF2B5EF4-FFF2-40B4-BE49-F238E27FC236}">
                    <a16:creationId xmlns:a16="http://schemas.microsoft.com/office/drawing/2014/main" id="{A9A4A833-AE62-A94C-A928-7C1B9614098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88660" y="1377432"/>
                <a:ext cx="4444822" cy="824501"/>
              </a:xfrm>
            </p:spPr>
            <p:txBody>
              <a:bodyPr/>
              <a:lstStyle/>
              <a:p>
                <a:pPr/>
                <a:r>
                  <a:rPr lang="en-US" b="1" dirty="0"/>
                  <a:t>ICNN for Q learning</a:t>
                </a:r>
                <a:r>
                  <a:rPr lang="en-US" dirty="0"/>
                  <a:t>:</a:t>
                </a:r>
                <a:br>
                  <a:rPr lang="en-US" dirty="0"/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charset="0"/>
                            </a:rPr>
                            <m:t>𝜋</m:t>
                          </m:r>
                        </m:e>
                        <m:sup>
                          <m:r>
                            <a:rPr lang="en-US" i="1">
                              <a:latin typeface="Cambria Math" charset="0"/>
                            </a:rPr>
                            <m:t>⋆</m:t>
                          </m:r>
                        </m:sup>
                      </m:sSup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charset="0"/>
                            </a:rPr>
                            <m:t>𝑠</m:t>
                          </m:r>
                        </m:e>
                      </m:d>
                      <m:r>
                        <a:rPr lang="en-US" i="1">
                          <a:latin typeface="Cambria Math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>
                              <a:latin typeface="Cambria Math" charset="0"/>
                            </a:rPr>
                            <m:t>argmin</m:t>
                          </m:r>
                        </m:e>
                        <m:sub>
                          <m:r>
                            <a:rPr lang="en-US" i="1">
                              <a:latin typeface="Cambria Math" charset="0"/>
                            </a:rPr>
                            <m:t>𝑎</m:t>
                          </m:r>
                        </m:sub>
                      </m:sSub>
                      <m:r>
                        <a:rPr lang="en-US" b="0" i="1" smtClean="0">
                          <a:latin typeface="Cambria Math" charset="0"/>
                        </a:rPr>
                        <m:t>−</m:t>
                      </m:r>
                      <m:r>
                        <a:rPr lang="en-US" b="0" i="1" smtClean="0">
                          <a:latin typeface="Cambria Math" charset="0"/>
                        </a:rPr>
                        <m:t>𝑄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charset="0"/>
                            </a:rPr>
                            <m:t>𝑠</m:t>
                          </m:r>
                          <m:r>
                            <a:rPr lang="en-US" i="1">
                              <a:latin typeface="Cambria Math" charset="0"/>
                            </a:rPr>
                            <m:t>,</m:t>
                          </m:r>
                          <m:r>
                            <a:rPr lang="en-US" i="1">
                              <a:latin typeface="Cambria Math" charset="0"/>
                            </a:rPr>
                            <m:t>𝑎</m:t>
                          </m:r>
                          <m:r>
                            <a:rPr lang="en-US" i="1">
                              <a:latin typeface="Cambria Math" charset="0"/>
                            </a:rPr>
                            <m:t>;</m:t>
                          </m:r>
                          <m:r>
                            <a:rPr lang="en-US" i="1">
                              <a:latin typeface="Cambria Math" charset="0"/>
                            </a:rPr>
                            <m:t>𝜃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5" name="Content Placeholder 2">
                <a:extLst>
                  <a:ext uri="{FF2B5EF4-FFF2-40B4-BE49-F238E27FC236}">
                    <a16:creationId xmlns:a16="http://schemas.microsoft.com/office/drawing/2014/main" id="{A9A4A833-AE62-A94C-A928-7C1B9614098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88660" y="1377432"/>
                <a:ext cx="4444822" cy="824501"/>
              </a:xfrm>
              <a:blipFill>
                <a:blip r:embed="rId9"/>
                <a:stretch>
                  <a:fillRect l="-1140" t="-46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Content Placeholder 2">
                <a:extLst>
                  <a:ext uri="{FF2B5EF4-FFF2-40B4-BE49-F238E27FC236}">
                    <a16:creationId xmlns:a16="http://schemas.microsoft.com/office/drawing/2014/main" id="{3CAD0756-31C1-2A48-86A3-AA67976FFD6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43838" y="1417638"/>
                <a:ext cx="4444822" cy="82450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l" defTabSz="457200" rtl="0" eaLnBrk="1" latinLnBrk="0" hangingPunct="1">
                  <a:spcBef>
                    <a:spcPts val="2800"/>
                  </a:spcBef>
                  <a:buFontTx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1pPr>
                <a:lvl2pPr marL="4572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Lucida Grande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3pPr>
                <a:lvl4pPr marL="1371600" indent="0" algn="l" defTabSz="457200" rtl="0" eaLnBrk="1" latinLnBrk="0" hangingPunct="1">
                  <a:spcBef>
                    <a:spcPct val="20000"/>
                  </a:spcBef>
                  <a:buFont typeface="Wingdings" charset="2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4pPr>
                <a:lvl5pPr marL="18288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:r>
                  <a:rPr lang="en-US" b="1" dirty="0"/>
                  <a:t>ICNN for structured prediction</a:t>
                </a:r>
                <a:r>
                  <a:rPr lang="en-US" dirty="0"/>
                  <a:t>:</a:t>
                </a:r>
                <a:br>
                  <a:rPr lang="en-US" dirty="0"/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 charset="0"/>
                            </a:rPr>
                            <m:t>𝑦</m:t>
                          </m:r>
                        </m:e>
                      </m:acc>
                      <m:r>
                        <a:rPr lang="en-US" i="1" dirty="0">
                          <a:latin typeface="Cambria Math" charset="0"/>
                        </a:rPr>
                        <m:t>(</m:t>
                      </m:r>
                      <m:r>
                        <a:rPr lang="en-US" i="1" dirty="0">
                          <a:latin typeface="Cambria Math" charset="0"/>
                        </a:rPr>
                        <m:t>𝑥</m:t>
                      </m:r>
                      <m:r>
                        <a:rPr lang="en-US" i="1" dirty="0">
                          <a:latin typeface="Cambria Math" charset="0"/>
                        </a:rPr>
                        <m:t>)=</m:t>
                      </m:r>
                      <m:sSub>
                        <m:sSub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dirty="0">
                              <a:latin typeface="Cambria Math" charset="0"/>
                            </a:rPr>
                            <m:t>argmin</m:t>
                          </m:r>
                        </m:e>
                        <m:sub>
                          <m:r>
                            <a:rPr lang="en-US" i="1" dirty="0">
                              <a:latin typeface="Cambria Math" charset="0"/>
                            </a:rPr>
                            <m:t>𝑦</m:t>
                          </m:r>
                        </m:sub>
                      </m:sSub>
                      <m:r>
                        <a:rPr lang="en-US" i="1" dirty="0">
                          <a:latin typeface="Cambria Math" charset="0"/>
                        </a:rPr>
                        <m:t> </m:t>
                      </m:r>
                      <m:r>
                        <a:rPr lang="en-US" i="1" dirty="0">
                          <a:latin typeface="Cambria Math" charset="0"/>
                        </a:rPr>
                        <m:t>𝑓</m:t>
                      </m:r>
                      <m:r>
                        <a:rPr lang="en-US" i="1" dirty="0">
                          <a:latin typeface="Cambria Math" charset="0"/>
                        </a:rPr>
                        <m:t>(</m:t>
                      </m:r>
                      <m:r>
                        <a:rPr lang="en-US" i="1" dirty="0">
                          <a:latin typeface="Cambria Math" charset="0"/>
                        </a:rPr>
                        <m:t>𝑥</m:t>
                      </m:r>
                      <m:r>
                        <a:rPr lang="en-US" i="1" dirty="0">
                          <a:latin typeface="Cambria Math" charset="0"/>
                        </a:rPr>
                        <m:t>,</m:t>
                      </m:r>
                      <m:r>
                        <a:rPr lang="en-US" i="1" dirty="0">
                          <a:latin typeface="Cambria Math" charset="0"/>
                        </a:rPr>
                        <m:t>𝑦</m:t>
                      </m:r>
                      <m:r>
                        <a:rPr lang="en-US" i="1" dirty="0">
                          <a:latin typeface="Cambria Math" charset="0"/>
                        </a:rPr>
                        <m:t>;</m:t>
                      </m:r>
                      <m:r>
                        <a:rPr lang="en-US" i="1" dirty="0">
                          <a:latin typeface="Cambria Math" charset="0"/>
                        </a:rPr>
                        <m:t>𝜃</m:t>
                      </m:r>
                      <m:r>
                        <a:rPr lang="en-US" i="1" dirty="0">
                          <a:latin typeface="Cambria Math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6" name="Content Placeholder 2">
                <a:extLst>
                  <a:ext uri="{FF2B5EF4-FFF2-40B4-BE49-F238E27FC236}">
                    <a16:creationId xmlns:a16="http://schemas.microsoft.com/office/drawing/2014/main" id="{3CAD0756-31C1-2A48-86A3-AA67976FFD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838" y="1417638"/>
                <a:ext cx="4444822" cy="824501"/>
              </a:xfrm>
              <a:prstGeom prst="rect">
                <a:avLst/>
              </a:prstGeom>
              <a:blipFill>
                <a:blip r:embed="rId10"/>
                <a:stretch>
                  <a:fillRect l="-1140" t="-45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1884367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How to achieve input convexity?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300941" y="1600200"/>
                <a:ext cx="8484243" cy="4525963"/>
              </a:xfrm>
            </p:spPr>
            <p:txBody>
              <a:bodyPr/>
              <a:lstStyle/>
              <a:p>
                <a:r>
                  <a:rPr lang="en-US" dirty="0"/>
                  <a:t>Most networks can be “trivially” modified to </a:t>
                </a:r>
                <a:r>
                  <a:rPr lang="en-US" b="1" dirty="0"/>
                  <a:t>guarantee input convexity</a:t>
                </a:r>
              </a:p>
              <a:p>
                <a:pPr/>
                <a:r>
                  <a:rPr lang="en-US" dirty="0"/>
                  <a:t>Consider a simple </a:t>
                </a:r>
                <a:r>
                  <a:rPr lang="en-US" b="1" dirty="0"/>
                  <a:t>feedforward </a:t>
                </a:r>
                <a:r>
                  <a:rPr lang="en-US" b="1" dirty="0" err="1"/>
                  <a:t>ReLU</a:t>
                </a:r>
                <a:r>
                  <a:rPr lang="en-US" b="1" dirty="0"/>
                  <a:t> network</a:t>
                </a:r>
                <a:r>
                  <a:rPr lang="en-US" dirty="0"/>
                  <a:t>:</a:t>
                </a:r>
                <a:br>
                  <a:rPr lang="en-US" dirty="0"/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mtClean="0">
                              <a:latin typeface="Cambria Math" panose="02040503050406030204" pitchFamily="18" charset="0"/>
                            </a:rPr>
                            <m:t>    </m:t>
                          </m:r>
                          <m:r>
                            <a:rPr lang="en-US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mtClean="0"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</m:sSub>
                      <m:r>
                        <a:rPr lang="en-US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mtClean="0">
                          <a:latin typeface="Cambria Math" panose="02040503050406030204" pitchFamily="18" charset="0"/>
                        </a:rPr>
                        <m:t>max</m:t>
                      </m:r>
                      <m:r>
                        <a:rPr lang="en-US" smtClean="0">
                          <a:latin typeface="Cambria Math" panose="02040503050406030204" pitchFamily="18" charset="0"/>
                        </a:rPr>
                        <m:t>{0, </m:t>
                      </m:r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mtClean="0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mtClean="0">
                          <a:latin typeface="Cambria Math" panose="02040503050406030204" pitchFamily="18" charset="0"/>
                        </a:rPr>
                        <m:t>},  </m:t>
                      </m:r>
                      <m:r>
                        <a:rPr lang="en-US" smtClean="0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smtClean="0">
                          <a:latin typeface="Cambria Math" panose="02040503050406030204" pitchFamily="18" charset="0"/>
                        </a:rPr>
                        <m:t>=1,…,</m:t>
                      </m:r>
                      <m:r>
                        <a:rPr lang="en-US" smtClean="0">
                          <a:latin typeface="Cambria Math" panose="02040503050406030204" pitchFamily="18" charset="0"/>
                        </a:rPr>
                        <m:t>𝑘</m:t>
                      </m:r>
                    </m:oMath>
                    <m:oMath xmlns:m="http://schemas.openxmlformats.org/officeDocument/2006/math">
                      <m:r>
                        <a:rPr lang="en-US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mtClean="0">
                              <a:latin typeface="Cambria Math" panose="02040503050406030204" pitchFamily="18" charset="0"/>
                            </a:rPr>
                            <m:t>;</m:t>
                          </m:r>
                          <m:r>
                            <a:rPr lang="en-US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  <m:r>
                        <a:rPr lang="en-US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smtClean="0"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</m:sSub>
                      <m:r>
                        <a:rPr lang="en-US" smtClean="0"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dirty="0"/>
              </a:p>
              <a:p>
                <a:r>
                  <a:rPr lang="en-US" b="1" dirty="0"/>
                  <a:t>Proposition.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smtClean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dirty="0"/>
                  <a:t> is convex in </a:t>
                </a:r>
                <a14:m>
                  <m:oMath xmlns:m="http://schemas.openxmlformats.org/officeDocument/2006/math">
                    <m:r>
                      <a:rPr lang="en-US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dirty="0"/>
                  <a:t> provided that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mtClean="0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n-US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 are non-negative for </a:t>
                </a:r>
                <a14:m>
                  <m:oMath xmlns:m="http://schemas.openxmlformats.org/officeDocument/2006/math">
                    <m:r>
                      <a:rPr lang="en-US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smtClean="0">
                        <a:latin typeface="Cambria Math" panose="02040503050406030204" pitchFamily="18" charset="0"/>
                      </a:rPr>
                      <m:t>&gt;1</m:t>
                    </m:r>
                  </m:oMath>
                </a14:m>
                <a:endParaRPr lang="en-US" dirty="0"/>
              </a:p>
              <a:p>
                <a:r>
                  <a:rPr lang="en-US" dirty="0"/>
                  <a:t>More generally, any activation function that is convex and non-decreasing also has this property.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00941" y="1600200"/>
                <a:ext cx="8484243" cy="4525963"/>
              </a:xfrm>
              <a:blipFill>
                <a:blip r:embed="rId3"/>
                <a:stretch>
                  <a:fillRect l="-898" t="-560"/>
                </a:stretch>
              </a:blipFill>
            </p:spPr>
            <p:txBody>
              <a:bodyPr/>
              <a:lstStyle/>
              <a:p>
                <a:r>
                  <a:rPr lang="es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es-US"/>
              <a:t>Brandon Amos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2701925" y="6356350"/>
            <a:ext cx="4529138" cy="365125"/>
          </a:xfrm>
        </p:spPr>
        <p:txBody>
          <a:bodyPr/>
          <a:lstStyle/>
          <a:p>
            <a:r>
              <a:rPr lang="en-US"/>
              <a:t>Optimization-Based Modeling for Machine Learning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58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C2F47DB-4AD9-0744-A816-62F052F7E075}"/>
              </a:ext>
            </a:extLst>
          </p:cNvPr>
          <p:cNvSpPr/>
          <p:nvPr/>
        </p:nvSpPr>
        <p:spPr>
          <a:xfrm>
            <a:off x="300941" y="3472405"/>
            <a:ext cx="8484243" cy="49771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49877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Is convexity restrictive?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600200"/>
                <a:ext cx="7957595" cy="4525963"/>
              </a:xfrm>
            </p:spPr>
            <p:txBody>
              <a:bodyPr/>
              <a:lstStyle/>
              <a:p>
                <a:r>
                  <a:rPr lang="en-US" dirty="0"/>
                  <a:t>Yes (</a:t>
                </a:r>
                <a:r>
                  <a:rPr lang="en-US" b="1" dirty="0"/>
                  <a:t>by definition</a:t>
                </a:r>
                <a:r>
                  <a:rPr lang="en-US" dirty="0"/>
                  <a:t>, the functions are restricted to be convex), but </a:t>
                </a:r>
                <a:r>
                  <a:rPr lang="en-US" b="1" dirty="0"/>
                  <a:t>not that bad</a:t>
                </a:r>
                <a:r>
                  <a:rPr lang="en-US" dirty="0"/>
                  <a:t> in practice</a:t>
                </a:r>
              </a:p>
              <a:p>
                <a:r>
                  <a:rPr lang="en-US" b="1" dirty="0"/>
                  <a:t>Proposition. ICNNs trivially subsume </a:t>
                </a:r>
                <a:r>
                  <a:rPr lang="en-US" dirty="0"/>
                  <a:t>any feedforward network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dirty="0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</m:acc>
                    <m:d>
                      <m:d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with the network </a:t>
                </a:r>
                <a14:m>
                  <m:oMath xmlns:m="http://schemas.openxmlformats.org/officeDocument/2006/math">
                    <m:r>
                      <a:rPr lang="en-US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  <m:r>
                      <a:rPr lang="en-US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smtClean="0">
                                <a:latin typeface="Cambria Math" panose="02040503050406030204" pitchFamily="18" charset="0"/>
                              </a:rPr>
                              <m:t> −</m:t>
                            </m:r>
                            <m:acc>
                              <m:accPr>
                                <m:chr m:val="̃"/>
                                <m:ctrlP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</m:acc>
                            <m:d>
                              <m:dPr>
                                <m:ctrlP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</m:e>
                        </m:d>
                      </m:e>
                      <m:sup>
                        <m:r>
                          <a:rPr lang="en-US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dirty="0"/>
              </a:p>
              <a:p>
                <a:r>
                  <a:rPr lang="en-US" dirty="0"/>
                  <a:t>More complex convex portion </a:t>
                </a:r>
                <a:r>
                  <a:rPr lang="en-US" b="1" dirty="0"/>
                  <a:t>adds additional structure </a:t>
                </a:r>
                <a:r>
                  <a:rPr lang="en-US" dirty="0"/>
                  <a:t>over </a:t>
                </a:r>
                <a14:m>
                  <m:oMath xmlns:m="http://schemas.openxmlformats.org/officeDocument/2006/math">
                    <m:r>
                      <a:rPr lang="en-US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dirty="0"/>
                  <a:t>, which can still be “easily” optimized over</a:t>
                </a:r>
              </a:p>
              <a:p>
                <a:r>
                  <a:rPr lang="en-US" dirty="0"/>
                  <a:t>We’ll see more evidence for this later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600200"/>
                <a:ext cx="7957595" cy="4525963"/>
              </a:xfrm>
              <a:blipFill>
                <a:blip r:embed="rId3"/>
                <a:stretch>
                  <a:fillRect l="-797" t="-5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es-US"/>
              <a:t>Brandon Amos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2701925" y="6356350"/>
            <a:ext cx="4529138" cy="365125"/>
          </a:xfrm>
        </p:spPr>
        <p:txBody>
          <a:bodyPr/>
          <a:lstStyle/>
          <a:p>
            <a:r>
              <a:rPr lang="en-US"/>
              <a:t>Optimization-Based Modeling for Machine Learning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59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E804FA6-1C0B-364E-A882-F00C7F7CB94D}"/>
              </a:ext>
            </a:extLst>
          </p:cNvPr>
          <p:cNvSpPr/>
          <p:nvPr/>
        </p:nvSpPr>
        <p:spPr>
          <a:xfrm>
            <a:off x="457200" y="2569579"/>
            <a:ext cx="7158942" cy="983848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7419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How to achieve input convexity?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300941" y="1600200"/>
                <a:ext cx="8484243" cy="4525963"/>
              </a:xfrm>
            </p:spPr>
            <p:txBody>
              <a:bodyPr/>
              <a:lstStyle/>
              <a:p>
                <a:r>
                  <a:rPr lang="en-US" dirty="0"/>
                  <a:t>Most networks can be “trivially” modified to </a:t>
                </a:r>
                <a:r>
                  <a:rPr lang="en-US" b="1" dirty="0"/>
                  <a:t>guarantee input convexity</a:t>
                </a:r>
              </a:p>
              <a:p>
                <a:pPr/>
                <a:r>
                  <a:rPr lang="en-US" dirty="0"/>
                  <a:t>Consider a simple </a:t>
                </a:r>
                <a:r>
                  <a:rPr lang="en-US" b="1" dirty="0"/>
                  <a:t>feedforward </a:t>
                </a:r>
                <a:r>
                  <a:rPr lang="en-US" b="1" dirty="0" err="1"/>
                  <a:t>ReLU</a:t>
                </a:r>
                <a:r>
                  <a:rPr lang="en-US" b="1" dirty="0"/>
                  <a:t> network</a:t>
                </a:r>
                <a:r>
                  <a:rPr lang="en-US" dirty="0"/>
                  <a:t>:</a:t>
                </a:r>
                <a:br>
                  <a:rPr lang="en-US" dirty="0"/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mtClean="0">
                              <a:latin typeface="Cambria Math" panose="02040503050406030204" pitchFamily="18" charset="0"/>
                            </a:rPr>
                            <m:t>    </m:t>
                          </m:r>
                          <m:r>
                            <a:rPr lang="en-US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mtClean="0"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</m:sSub>
                      <m:r>
                        <a:rPr lang="en-US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mtClean="0">
                          <a:latin typeface="Cambria Math" panose="02040503050406030204" pitchFamily="18" charset="0"/>
                        </a:rPr>
                        <m:t>max</m:t>
                      </m:r>
                      <m:r>
                        <a:rPr lang="en-US" smtClean="0">
                          <a:latin typeface="Cambria Math" panose="02040503050406030204" pitchFamily="18" charset="0"/>
                        </a:rPr>
                        <m:t>{0, </m:t>
                      </m:r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mtClean="0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mtClean="0">
                          <a:latin typeface="Cambria Math" panose="02040503050406030204" pitchFamily="18" charset="0"/>
                        </a:rPr>
                        <m:t>},  </m:t>
                      </m:r>
                      <m:r>
                        <a:rPr lang="en-US" smtClean="0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smtClean="0">
                          <a:latin typeface="Cambria Math" panose="02040503050406030204" pitchFamily="18" charset="0"/>
                        </a:rPr>
                        <m:t>=1,…,</m:t>
                      </m:r>
                      <m:r>
                        <a:rPr lang="en-US" smtClean="0">
                          <a:latin typeface="Cambria Math" panose="02040503050406030204" pitchFamily="18" charset="0"/>
                        </a:rPr>
                        <m:t>𝑘</m:t>
                      </m:r>
                    </m:oMath>
                    <m:oMath xmlns:m="http://schemas.openxmlformats.org/officeDocument/2006/math">
                      <m:r>
                        <a:rPr lang="en-US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mtClean="0">
                              <a:latin typeface="Cambria Math" panose="02040503050406030204" pitchFamily="18" charset="0"/>
                            </a:rPr>
                            <m:t>;</m:t>
                          </m:r>
                          <m:r>
                            <a:rPr lang="en-US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  <m:r>
                        <a:rPr lang="en-US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smtClean="0"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</m:sSub>
                      <m:r>
                        <a:rPr lang="en-US" smtClean="0"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dirty="0"/>
              </a:p>
              <a:p>
                <a:r>
                  <a:rPr lang="en-US" b="1" dirty="0"/>
                  <a:t>Proposition.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smtClean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dirty="0"/>
                  <a:t> is convex in </a:t>
                </a:r>
                <a14:m>
                  <m:oMath xmlns:m="http://schemas.openxmlformats.org/officeDocument/2006/math">
                    <m:r>
                      <a:rPr lang="en-US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dirty="0"/>
                  <a:t> provided that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mtClean="0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n-US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 are non-negative for </a:t>
                </a:r>
                <a14:m>
                  <m:oMath xmlns:m="http://schemas.openxmlformats.org/officeDocument/2006/math">
                    <m:r>
                      <a:rPr lang="en-US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smtClean="0">
                        <a:latin typeface="Cambria Math" panose="02040503050406030204" pitchFamily="18" charset="0"/>
                      </a:rPr>
                      <m:t>&gt;1</m:t>
                    </m:r>
                  </m:oMath>
                </a14:m>
                <a:endParaRPr lang="en-US" dirty="0"/>
              </a:p>
              <a:p>
                <a:r>
                  <a:rPr lang="en-US" dirty="0"/>
                  <a:t>More generally, any activation function that is convex and non-decreasing also has this property.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00941" y="1600200"/>
                <a:ext cx="8484243" cy="4525963"/>
              </a:xfrm>
              <a:blipFill>
                <a:blip r:embed="rId3"/>
                <a:stretch>
                  <a:fillRect l="-898" t="-560"/>
                </a:stretch>
              </a:blipFill>
            </p:spPr>
            <p:txBody>
              <a:bodyPr/>
              <a:lstStyle/>
              <a:p>
                <a:r>
                  <a:rPr lang="es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es-US"/>
              <a:t>Brandon Amos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2701925" y="6356350"/>
            <a:ext cx="4529138" cy="365125"/>
          </a:xfrm>
        </p:spPr>
        <p:txBody>
          <a:bodyPr/>
          <a:lstStyle/>
          <a:p>
            <a:r>
              <a:rPr lang="en-US"/>
              <a:t>Optimization-Based Modeling for Machine Learning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C2F47DB-4AD9-0744-A816-62F052F7E075}"/>
              </a:ext>
            </a:extLst>
          </p:cNvPr>
          <p:cNvSpPr/>
          <p:nvPr/>
        </p:nvSpPr>
        <p:spPr>
          <a:xfrm>
            <a:off x="300941" y="3472405"/>
            <a:ext cx="8484243" cy="49771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22936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ICNN Portion 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9866" y="1600200"/>
            <a:ext cx="7636933" cy="4525963"/>
          </a:xfrm>
        </p:spPr>
        <p:txBody>
          <a:bodyPr/>
          <a:lstStyle/>
          <a:p>
            <a:r>
              <a:rPr lang="en-US" dirty="0"/>
              <a:t>Our Contribution: Input Convex Neural Networks</a:t>
            </a:r>
          </a:p>
          <a:p>
            <a:r>
              <a:rPr lang="en-US" dirty="0"/>
              <a:t>Challenges: Inference and Learning</a:t>
            </a:r>
          </a:p>
          <a:p>
            <a:r>
              <a:rPr lang="en-US" dirty="0"/>
              <a:t>Experiments</a:t>
            </a:r>
          </a:p>
          <a:p>
            <a:pPr lvl="1"/>
            <a:r>
              <a:rPr lang="en-US" dirty="0"/>
              <a:t>Synthetic</a:t>
            </a:r>
          </a:p>
          <a:p>
            <a:pPr lvl="1"/>
            <a:r>
              <a:rPr lang="en-US" dirty="0"/>
              <a:t>Multi-label Classification</a:t>
            </a:r>
          </a:p>
          <a:p>
            <a:pPr lvl="1"/>
            <a:r>
              <a:rPr lang="en-US" dirty="0"/>
              <a:t>Image Completion</a:t>
            </a:r>
          </a:p>
          <a:p>
            <a:pPr lvl="1"/>
            <a:r>
              <a:rPr lang="en-US" dirty="0"/>
              <a:t>Continuous–Action Q-Learning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es-US"/>
              <a:t>Brandon Amos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2701925" y="6356350"/>
            <a:ext cx="4529138" cy="365125"/>
          </a:xfrm>
        </p:spPr>
        <p:txBody>
          <a:bodyPr/>
          <a:lstStyle/>
          <a:p>
            <a:r>
              <a:rPr lang="en-US"/>
              <a:t>Optimization-Based Modeling for Machine Learning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60</a:t>
            </a:fld>
            <a:endParaRPr lang="en-US"/>
          </a:p>
        </p:txBody>
      </p:sp>
      <p:sp>
        <p:nvSpPr>
          <p:cNvPr id="26" name="Down Arrow 25">
            <a:extLst>
              <a:ext uri="{FF2B5EF4-FFF2-40B4-BE49-F238E27FC236}">
                <a16:creationId xmlns:a16="http://schemas.microsoft.com/office/drawing/2014/main" id="{30477B96-A276-A54E-9A43-C0771C50CE82}"/>
              </a:ext>
            </a:extLst>
          </p:cNvPr>
          <p:cNvSpPr/>
          <p:nvPr/>
        </p:nvSpPr>
        <p:spPr>
          <a:xfrm rot="-5400000">
            <a:off x="291135" y="2077743"/>
            <a:ext cx="673769" cy="866274"/>
          </a:xfrm>
          <a:prstGeom prst="downArrow">
            <a:avLst/>
          </a:prstGeom>
          <a:solidFill>
            <a:srgbClr val="374D8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217567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Challenges for ICNNs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es-US"/>
              <a:t>Brandon Amos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2701925" y="6356350"/>
            <a:ext cx="4529138" cy="365125"/>
          </a:xfrm>
        </p:spPr>
        <p:txBody>
          <a:bodyPr/>
          <a:lstStyle/>
          <a:p>
            <a:r>
              <a:rPr lang="en-US"/>
              <a:t>Optimization-Based Modeling for Machine Learning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61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ontent Placeholder 2">
                <a:extLst>
                  <a:ext uri="{FF2B5EF4-FFF2-40B4-BE49-F238E27FC236}">
                    <a16:creationId xmlns:a16="http://schemas.microsoft.com/office/drawing/2014/main" id="{9C81E3AC-9248-DC44-8728-18AFBF3EEF6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200" y="1600200"/>
                <a:ext cx="8229600" cy="4525963"/>
              </a:xfrm>
            </p:spPr>
            <p:txBody>
              <a:bodyPr/>
              <a:lstStyle/>
              <a:p>
                <a:r>
                  <a:rPr lang="en-US" b="1" dirty="0"/>
                  <a:t>Inference: </a:t>
                </a:r>
                <a:r>
                  <a:rPr lang="en-US" dirty="0"/>
                  <a:t>how do we efficiently perform the optimization?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charset="0"/>
                                </a:rPr>
                                <m:t>⋆</m:t>
                              </m:r>
                            </m:sup>
                          </m:sSup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charset="0"/>
                                </a:rPr>
                                <m:t>𝑥</m:t>
                              </m:r>
                              <m:r>
                                <a:rPr lang="en-US" b="0" i="1" smtClean="0">
                                  <a:latin typeface="Cambria Math" charset="0"/>
                                </a:rPr>
                                <m:t>;</m:t>
                              </m:r>
                              <m:r>
                                <a:rPr lang="en-US" b="0" i="1" smtClean="0">
                                  <a:latin typeface="Cambria Math" charset="0"/>
                                </a:rPr>
                                <m:t>𝜃</m:t>
                              </m:r>
                            </m:e>
                          </m:d>
                          <m:r>
                            <a:rPr lang="en-US" b="0" i="1" smtClean="0">
                              <a:latin typeface="Cambria Math" charset="0"/>
                            </a:rPr>
                            <m:t>=</m:t>
                          </m:r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charset="0"/>
                            </a:rPr>
                            <m:t>argmin</m:t>
                          </m:r>
                        </m:e>
                        <m:sub>
                          <m:r>
                            <a:rPr lang="en-US" b="0" i="1" smtClean="0">
                              <a:latin typeface="Cambria Math" charset="0"/>
                            </a:rPr>
                            <m:t>𝑦</m:t>
                          </m:r>
                        </m:sub>
                      </m:sSub>
                      <m:r>
                        <a:rPr lang="en-US" b="0" i="1" smtClean="0">
                          <a:latin typeface="Cambria Math" charset="0"/>
                        </a:rPr>
                        <m:t> </m:t>
                      </m:r>
                      <m:r>
                        <a:rPr lang="en-US" b="0" i="1" smtClean="0">
                          <a:latin typeface="Cambria Math" charset="0"/>
                        </a:rPr>
                        <m:t>𝑓</m:t>
                      </m:r>
                      <m:r>
                        <a:rPr lang="en-US" b="0" i="1" smtClean="0">
                          <a:latin typeface="Cambria Math" charset="0"/>
                        </a:rPr>
                        <m:t>(</m:t>
                      </m:r>
                      <m:r>
                        <a:rPr lang="en-US" b="0" i="1" smtClean="0">
                          <a:latin typeface="Cambria Math" charset="0"/>
                        </a:rPr>
                        <m:t>𝑥</m:t>
                      </m:r>
                      <m:r>
                        <a:rPr lang="en-US" b="0" i="1" smtClean="0">
                          <a:latin typeface="Cambria Math" charset="0"/>
                        </a:rPr>
                        <m:t>,</m:t>
                      </m:r>
                      <m:r>
                        <a:rPr lang="en-US" b="0" i="1" smtClean="0">
                          <a:latin typeface="Cambria Math" charset="0"/>
                        </a:rPr>
                        <m:t>𝑦</m:t>
                      </m:r>
                      <m:r>
                        <a:rPr lang="en-US" b="0" i="1" smtClean="0">
                          <a:latin typeface="Cambria Math" charset="0"/>
                        </a:rPr>
                        <m:t>;</m:t>
                      </m:r>
                      <m:r>
                        <a:rPr lang="en-US" b="0" i="1" smtClean="0">
                          <a:latin typeface="Cambria Math" charset="0"/>
                        </a:rPr>
                        <m:t>𝜃</m:t>
                      </m:r>
                      <m:r>
                        <a:rPr lang="en-US" b="0" i="1" smtClean="0">
                          <a:latin typeface="Cambria Math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  <a:p>
                <a:pPr/>
                <a:r>
                  <a:rPr lang="en-US" b="1" dirty="0"/>
                  <a:t>Learning: </a:t>
                </a:r>
                <a:r>
                  <a:rPr lang="en-US" dirty="0"/>
                  <a:t>How do we train the network (find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𝜃</m:t>
                    </m:r>
                  </m:oMath>
                </a14:m>
                <a:r>
                  <a:rPr lang="en-US" dirty="0"/>
                  <a:t>) such that it gives good predictions?</a:t>
                </a:r>
                <a:br>
                  <a:rPr lang="en-US" dirty="0"/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b="0" i="1" smtClean="0">
                              <a:latin typeface="Cambria Math" charset="0"/>
                            </a:rPr>
                            <m:t>minimize</m:t>
                          </m:r>
                        </m:e>
                        <m:sub>
                          <m:r>
                            <a:rPr lang="en-US" b="0" i="1" smtClean="0">
                              <a:latin typeface="Cambria Math" charset="0"/>
                            </a:rPr>
                            <m:t>𝜃</m:t>
                          </m:r>
                        </m:sub>
                      </m:sSub>
                      <m:r>
                        <a:rPr lang="en-US" b="0" i="1" smtClean="0">
                          <a:latin typeface="Cambria Math" charset="0"/>
                        </a:rPr>
                        <m:t> </m:t>
                      </m:r>
                      <m:nary>
                        <m:naryPr>
                          <m:chr m:val="∑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b="0" i="1" smtClean="0">
                              <a:latin typeface="Cambria Math" charset="0"/>
                            </a:rPr>
                            <m:t>𝑖</m:t>
                          </m:r>
                          <m:r>
                            <a:rPr lang="en-US" b="0" i="1" smtClean="0">
                              <a:latin typeface="Cambria Math" charset="0"/>
                            </a:rPr>
                            <m:t>=1</m:t>
                          </m:r>
                        </m:sub>
                        <m:sup>
                          <m:r>
                            <a:rPr lang="en-US" b="0" i="1" smtClean="0">
                              <a:latin typeface="Cambria Math" charset="0"/>
                            </a:rPr>
                            <m:t>𝑛</m:t>
                          </m:r>
                        </m:sup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ℓ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charset="0"/>
                                </a:rPr>
                                <m:t>, 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charset="0"/>
                                    </a:rPr>
                                    <m:t>𝑦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charset="0"/>
                                    </a:rPr>
                                    <m:t>⋆</m:t>
                                  </m:r>
                                </m:sup>
                              </m:sSup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US" b="0" i="1" smtClean="0">
                                      <a:latin typeface="Cambria Math" charset="0"/>
                                    </a:rPr>
                                    <m:t>;</m:t>
                                  </m:r>
                                  <m:r>
                                    <a:rPr lang="en-US" b="0" i="1" smtClean="0">
                                      <a:latin typeface="Cambria Math" charset="0"/>
                                    </a:rPr>
                                    <m:t>𝜃</m:t>
                                  </m:r>
                                </m:e>
                              </m:d>
                            </m:e>
                          </m:d>
                        </m:e>
                      </m:nary>
                    </m:oMath>
                  </m:oMathPara>
                </a14:m>
                <a:br>
                  <a:rPr lang="en-US" dirty="0"/>
                </a:br>
                <a:endParaRPr lang="en-US" dirty="0"/>
              </a:p>
            </p:txBody>
          </p:sp>
        </mc:Choice>
        <mc:Fallback xmlns="">
          <p:sp>
            <p:nvSpPr>
              <p:cNvPr id="15" name="Content Placeholder 2">
                <a:extLst>
                  <a:ext uri="{FF2B5EF4-FFF2-40B4-BE49-F238E27FC236}">
                    <a16:creationId xmlns:a16="http://schemas.microsoft.com/office/drawing/2014/main" id="{9C81E3AC-9248-DC44-8728-18AFBF3EEF6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600200"/>
                <a:ext cx="8229600" cy="4525963"/>
              </a:xfrm>
              <a:blipFill>
                <a:blip r:embed="rId3"/>
                <a:stretch>
                  <a:fillRect l="-772" t="-5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3896162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32326"/>
            <a:ext cx="8229600" cy="1143000"/>
          </a:xfrm>
        </p:spPr>
        <p:txBody>
          <a:bodyPr/>
          <a:lstStyle/>
          <a:p>
            <a:r>
              <a:rPr lang="en-US" dirty="0"/>
              <a:t>Inference in ICNNs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810228"/>
                <a:ext cx="8229600" cy="5546122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In theory, inference in ICNNs is </a:t>
                </a:r>
                <a:r>
                  <a:rPr lang="en-US" b="1" dirty="0"/>
                  <a:t>just a linear program</a:t>
                </a:r>
                <a:br>
                  <a:rPr lang="en-US" b="1" dirty="0"/>
                </a:br>
                <a:endParaRPr lang="en-US" b="1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mtClean="0">
                              <a:latin typeface="Cambria Math" panose="02040503050406030204" pitchFamily="18" charset="0"/>
                            </a:rPr>
                            <m:t>min</m:t>
                          </m:r>
                        </m:e>
                        <m:sub>
                          <m:r>
                            <a:rPr lang="en-US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n-US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mtClean="0">
                              <a:latin typeface="Cambria Math" panose="02040503050406030204" pitchFamily="18" charset="0"/>
                            </a:rPr>
                            <m:t>;</m:t>
                          </m:r>
                          <m:r>
                            <a:rPr lang="en-US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  <m:r>
                        <a:rPr lang="en-US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mtClean="0">
                              <a:latin typeface="Cambria Math" panose="02040503050406030204" pitchFamily="18" charset="0"/>
                            </a:rPr>
                            <m:t>min</m:t>
                          </m:r>
                        </m:e>
                        <m:sub>
                          <m:r>
                            <a:rPr lang="en-US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lang="en-US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smtClean="0"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</m:sSub>
                    </m:oMath>
                    <m:oMath xmlns:m="http://schemas.openxmlformats.org/officeDocument/2006/math">
                      <m:r>
                        <a:rPr lang="en-US" smtClean="0">
                          <a:latin typeface="Cambria Math" panose="02040503050406030204" pitchFamily="18" charset="0"/>
                        </a:rPr>
                        <m:t>                       </m:t>
                      </m:r>
                      <m:r>
                        <m:rPr>
                          <m:nor/>
                        </m:rPr>
                        <a:rPr lang="en-US" smtClean="0"/>
                        <m:t>s</m:t>
                      </m:r>
                      <m:r>
                        <m:rPr>
                          <m:nor/>
                        </m:rPr>
                        <a:rPr lang="en-US" smtClean="0"/>
                        <m:t>.</m:t>
                      </m:r>
                      <m:r>
                        <m:rPr>
                          <m:nor/>
                        </m:rPr>
                        <a:rPr lang="en-US" smtClean="0"/>
                        <m:t>t</m:t>
                      </m:r>
                      <m:r>
                        <m:rPr>
                          <m:nor/>
                        </m:rPr>
                        <a:rPr lang="en-US" smtClean="0"/>
                        <m:t>.  </m:t>
                      </m:r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mtClean="0"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</m:sSub>
                      <m:r>
                        <a:rPr lang="en-US" smtClean="0">
                          <a:latin typeface="Cambria Math" panose="02040503050406030204" pitchFamily="18" charset="0"/>
                        </a:rPr>
                        <m:t>≥</m:t>
                      </m:r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mtClean="0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  <m:oMath xmlns:m="http://schemas.openxmlformats.org/officeDocument/2006/math">
                      <m:r>
                        <a:rPr lang="en-US" smtClean="0">
                          <a:latin typeface="Cambria Math" panose="02040503050406030204" pitchFamily="18" charset="0"/>
                        </a:rPr>
                        <m:t>                                </m:t>
                      </m:r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mtClean="0">
                          <a:latin typeface="Cambria Math" panose="02040503050406030204" pitchFamily="18" charset="0"/>
                        </a:rPr>
                        <m:t>≥0  </m:t>
                      </m:r>
                      <m:r>
                        <m:rPr>
                          <m:nor/>
                        </m:rPr>
                        <a:rPr lang="en-US" smtClean="0"/>
                        <m:t>for</m:t>
                      </m:r>
                      <m:r>
                        <m:rPr>
                          <m:nor/>
                        </m:rPr>
                        <a:rPr lang="en-US" smtClean="0"/>
                        <m:t> </m:t>
                      </m:r>
                      <m:r>
                        <a:rPr lang="en-US" smtClean="0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smtClean="0">
                          <a:latin typeface="Cambria Math" panose="02040503050406030204" pitchFamily="18" charset="0"/>
                        </a:rPr>
                        <m:t>&gt;1</m:t>
                      </m:r>
                    </m:oMath>
                    <m:oMath xmlns:m="http://schemas.openxmlformats.org/officeDocument/2006/math">
                      <m:r>
                        <a:rPr lang="en-US" smtClean="0">
                          <a:latin typeface="Cambria Math" panose="02040503050406030204" pitchFamily="18" charset="0"/>
                        </a:rPr>
                        <m:t>                                </m:t>
                      </m:r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mtClean="0">
                          <a:latin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 lang="en-US" dirty="0"/>
              </a:p>
              <a:p>
                <a:r>
                  <a:rPr lang="en-US" dirty="0"/>
                  <a:t>This program has </a:t>
                </a:r>
                <a:r>
                  <a:rPr lang="en-US" b="1" dirty="0"/>
                  <a:t>as many variables as hidden units </a:t>
                </a:r>
                <a:r>
                  <a:rPr lang="en-US" dirty="0"/>
                  <a:t>in the network, exact solution methods require that we invert the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mtClean="0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n-US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smtClean="0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bSup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mtClean="0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n-US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 matrices</a:t>
                </a:r>
              </a:p>
              <a:p>
                <a:r>
                  <a:rPr lang="en-US" dirty="0"/>
                  <a:t>Instead, exploit the fact that we can easily compute the gradient of </a:t>
                </a:r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lang="en-US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</m:oMath>
                </a14:m>
                <a:r>
                  <a:rPr lang="en-US" dirty="0"/>
                  <a:t> with respect to </a:t>
                </a:r>
                <a14:m>
                  <m:oMath xmlns:m="http://schemas.openxmlformats.org/officeDocument/2006/math">
                    <m:r>
                      <a:rPr lang="en-US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dirty="0"/>
                  <a:t> (this is just </a:t>
                </a:r>
                <a:r>
                  <a:rPr lang="en-US" b="1" dirty="0"/>
                  <a:t>backprop</a:t>
                </a:r>
                <a:r>
                  <a:rPr lang="en-US" dirty="0"/>
                  <a:t>), and </a:t>
                </a:r>
                <a:r>
                  <a:rPr lang="en-US" b="1" dirty="0"/>
                  <a:t>optimize using gradient-based methods</a:t>
                </a:r>
              </a:p>
              <a:p>
                <a:r>
                  <a:rPr lang="en-US" dirty="0"/>
                  <a:t>We found that the </a:t>
                </a:r>
                <a:r>
                  <a:rPr lang="en-US" b="1" dirty="0"/>
                  <a:t>bundle method </a:t>
                </a:r>
                <a:r>
                  <a:rPr lang="en-US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(defined on the next slide) </a:t>
                </a:r>
                <a:r>
                  <a:rPr lang="en-US" dirty="0"/>
                  <a:t>performs better than gradient descent in some cases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810228"/>
                <a:ext cx="8229600" cy="5546122"/>
              </a:xfrm>
              <a:blipFill>
                <a:blip r:embed="rId3"/>
                <a:stretch>
                  <a:fillRect l="-772" t="-685" r="-10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es-US"/>
              <a:t>Brandon Amos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2701925" y="6356350"/>
            <a:ext cx="4529138" cy="365125"/>
          </a:xfrm>
        </p:spPr>
        <p:txBody>
          <a:bodyPr/>
          <a:lstStyle/>
          <a:p>
            <a:r>
              <a:rPr lang="en-US"/>
              <a:t>Optimization-Based Modeling for Machine Learning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21311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Inference with the Bundle Method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lnSpcReduction="10000"/>
              </a:bodyPr>
              <a:lstStyle/>
              <a:p>
                <a:r>
                  <a:rPr lang="en-US" dirty="0"/>
                  <a:t>Repeatedly </a:t>
                </a:r>
                <a:r>
                  <a:rPr lang="en-US" b="1" dirty="0"/>
                  <a:t>minimize a lower bound </a:t>
                </a:r>
                <a:r>
                  <a:rPr lang="en-US" dirty="0"/>
                  <a:t>on the function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r>
                  <a:rPr lang="en-US" b="1" dirty="0"/>
                  <a:t>Uses convexity </a:t>
                </a:r>
                <a:r>
                  <a:rPr lang="en-US" dirty="0"/>
                  <a:t>to minimize more quickly than gradient descent</a:t>
                </a:r>
              </a:p>
              <a:p>
                <a:pPr/>
                <a:r>
                  <a:rPr lang="en-US" b="1" dirty="0"/>
                  <a:t>Boundary constraints </a:t>
                </a:r>
                <a:r>
                  <a:rPr lang="en-US" dirty="0"/>
                  <a:t>are difficult, so we actually use an entropy penalty</a:t>
                </a:r>
                <a:br>
                  <a:rPr lang="en-US" dirty="0"/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̃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</m:acc>
                      <m:d>
                        <m:d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mtClean="0">
                              <a:latin typeface="Cambria Math" panose="02040503050406030204" pitchFamily="18" charset="0"/>
                            </a:rPr>
                            <m:t>;</m:t>
                          </m:r>
                          <m:r>
                            <a:rPr lang="en-US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  <m:r>
                        <a:rPr lang="en-US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mtClean="0">
                          <a:latin typeface="Cambria Math" panose="02040503050406030204" pitchFamily="18" charset="0"/>
                        </a:rPr>
                        <m:t>log</m:t>
                      </m:r>
                      <m:r>
                        <a:rPr lang="en-US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mtClean="0">
                              <a:latin typeface="Cambria Math" panose="02040503050406030204" pitchFamily="18" charset="0"/>
                            </a:rPr>
                            <m:t>1−</m:t>
                          </m:r>
                          <m:r>
                            <a:rPr lang="en-US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m:rPr>
                          <m:sty m:val="p"/>
                        </m:rPr>
                        <a:rPr lang="en-US" smtClean="0">
                          <a:latin typeface="Cambria Math" panose="02040503050406030204" pitchFamily="18" charset="0"/>
                        </a:rPr>
                        <m:t>log</m:t>
                      </m:r>
                      <m:r>
                        <a:rPr lang="en-US" smtClean="0">
                          <a:latin typeface="Cambria Math" panose="02040503050406030204" pitchFamily="18" charset="0"/>
                        </a:rPr>
                        <m:t>(1−</m:t>
                      </m:r>
                      <m:r>
                        <a:rPr lang="en-US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mtClean="0">
                          <a:latin typeface="Cambria Math" panose="02040503050406030204" pitchFamily="18" charset="0"/>
                        </a:rPr>
                        <m:t>) </m:t>
                      </m:r>
                    </m:oMath>
                  </m:oMathPara>
                </a14:m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772" t="-14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es-US"/>
              <a:t>Brandon Amos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2701925" y="6356350"/>
            <a:ext cx="4529138" cy="365125"/>
          </a:xfrm>
        </p:spPr>
        <p:txBody>
          <a:bodyPr/>
          <a:lstStyle/>
          <a:p>
            <a:r>
              <a:rPr lang="en-US"/>
              <a:t>Optimization-Based Modeling for Machine Learning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63</a:t>
            </a:fld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280" y="2429745"/>
            <a:ext cx="3393440" cy="140208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280" y="2429745"/>
            <a:ext cx="3393440" cy="197104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280" y="2429745"/>
            <a:ext cx="3393440" cy="197104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280" y="2347810"/>
            <a:ext cx="3454400" cy="207264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280" y="2347810"/>
            <a:ext cx="3454400" cy="207264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280" y="2347810"/>
            <a:ext cx="3454400" cy="2072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670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ICNN Learning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es-US"/>
              <a:t>Brandon Amos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2701925" y="6356350"/>
            <a:ext cx="4529138" cy="365125"/>
          </a:xfrm>
        </p:spPr>
        <p:txBody>
          <a:bodyPr/>
          <a:lstStyle/>
          <a:p>
            <a:r>
              <a:rPr lang="en-US"/>
              <a:t>Optimization-Based Modeling for Machine Learning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64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ontent Placeholder 2">
                <a:extLst>
                  <a:ext uri="{FF2B5EF4-FFF2-40B4-BE49-F238E27FC236}">
                    <a16:creationId xmlns:a16="http://schemas.microsoft.com/office/drawing/2014/main" id="{2D18CC73-01B8-2240-9C0E-3DBC7684ABA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200" y="1600200"/>
                <a:ext cx="8229600" cy="4525963"/>
              </a:xfrm>
            </p:spPr>
            <p:txBody>
              <a:bodyPr/>
              <a:lstStyle/>
              <a:p>
                <a:r>
                  <a:rPr lang="en-US" dirty="0"/>
                  <a:t>Two possibilities for training networks</a:t>
                </a:r>
              </a:p>
              <a:p>
                <a:r>
                  <a:rPr lang="en-US" dirty="0"/>
                  <a:t>1. </a:t>
                </a:r>
                <a:r>
                  <a:rPr lang="en-US" b="1" dirty="0"/>
                  <a:t>Max-margin structured prediction</a:t>
                </a:r>
                <a:r>
                  <a:rPr lang="en-US" dirty="0"/>
                  <a:t>: enforce constraint that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charset="0"/>
                        </a:rPr>
                        <m:t>𝑓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charset="0"/>
                            </a:rPr>
                            <m:t>;</m:t>
                          </m:r>
                          <m:r>
                            <a:rPr lang="en-US" b="0" i="1" smtClean="0">
                              <a:latin typeface="Cambria Math" charset="0"/>
                            </a:rPr>
                            <m:t>𝜃</m:t>
                          </m:r>
                        </m:e>
                      </m:d>
                      <m:r>
                        <a:rPr lang="en-US" b="0" i="1" smtClean="0">
                          <a:latin typeface="Cambria Math" charset="0"/>
                        </a:rPr>
                        <m:t>≤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charset="0"/>
                            </a:rPr>
                            <m:t>argmin</m:t>
                          </m:r>
                        </m:e>
                        <m:sub>
                          <m:r>
                            <a:rPr lang="en-US" b="0" i="1" smtClean="0">
                              <a:latin typeface="Cambria Math" charset="0"/>
                            </a:rPr>
                            <m:t>𝑦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charset="0"/>
                                </a:rPr>
                                <m:t>,</m:t>
                              </m:r>
                              <m:r>
                                <a:rPr lang="en-US" b="0" i="1" smtClean="0">
                                  <a:latin typeface="Cambria Math" charset="0"/>
                                </a:rPr>
                                <m:t>𝑦</m:t>
                              </m:r>
                              <m:r>
                                <a:rPr lang="en-US" b="0" i="1" smtClean="0">
                                  <a:latin typeface="Cambria Math" charset="0"/>
                                </a:rPr>
                                <m:t>;</m:t>
                              </m:r>
                              <m:r>
                                <a:rPr lang="en-US" b="0" i="1" smtClean="0">
                                  <a:latin typeface="Cambria Math" charset="0"/>
                                </a:rPr>
                                <m:t>𝜃</m:t>
                              </m:r>
                            </m:e>
                          </m:d>
                          <m:r>
                            <a:rPr lang="en-US" b="0" i="1" smtClean="0">
                              <a:latin typeface="Cambria Math" charset="0"/>
                            </a:rPr>
                            <m:t>+</m:t>
                          </m:r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charset="0"/>
                            </a:rPr>
                            <m:t>Δ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charset="0"/>
                                </a:rPr>
                                <m:t>𝑦</m:t>
                              </m:r>
                              <m:r>
                                <a:rPr lang="en-US" b="0" i="1" smtClean="0">
                                  <a:latin typeface="Cambria Math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endParaRPr lang="en-US" b="0" dirty="0"/>
              </a:p>
              <a:p>
                <a:pPr lvl="1"/>
                <a:r>
                  <a:rPr lang="en-US" b="0" dirty="0"/>
                  <a:t>Common structured prediction approach</a:t>
                </a:r>
              </a:p>
              <a:p>
                <a:pPr lvl="1"/>
                <a:r>
                  <a:rPr lang="en-US" dirty="0"/>
                  <a:t>Margin-scaling term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charset="0"/>
                      </a:rPr>
                      <m:t>Δ</m:t>
                    </m:r>
                    <m:r>
                      <a:rPr lang="en-US" b="0" i="1" smtClean="0">
                        <a:latin typeface="Cambria Math" charset="0"/>
                      </a:rPr>
                      <m:t>(</m:t>
                    </m:r>
                    <m:r>
                      <a:rPr lang="en-US" b="0" i="1" smtClean="0">
                        <a:latin typeface="Cambria Math" charset="0"/>
                      </a:rPr>
                      <m:t>𝑦</m:t>
                    </m:r>
                    <m:r>
                      <a:rPr lang="en-US" b="0" i="1" smtClean="0">
                        <a:latin typeface="Cambria Math" charset="0"/>
                      </a:rPr>
                      <m:t>,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charset="0"/>
                          </a:rPr>
                          <m:t>𝑦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</a:rPr>
                          <m:t>𝑖</m:t>
                        </m:r>
                      </m:sub>
                    </m:sSub>
                    <m:r>
                      <a:rPr lang="en-US" b="0" i="1" smtClean="0">
                        <a:latin typeface="Cambria Math" charset="0"/>
                      </a:rPr>
                      <m:t>)</m:t>
                    </m:r>
                  </m:oMath>
                </a14:m>
                <a:r>
                  <a:rPr lang="en-US" dirty="0"/>
                  <a:t> can be finicky</a:t>
                </a:r>
                <a:endParaRPr lang="en-US" b="0" dirty="0"/>
              </a:p>
              <a:p>
                <a:r>
                  <a:rPr lang="en-US" dirty="0"/>
                  <a:t>2. </a:t>
                </a:r>
                <a:r>
                  <a:rPr lang="en-US" b="1" dirty="0" err="1"/>
                  <a:t>Argmin</a:t>
                </a:r>
                <a:r>
                  <a:rPr lang="en-US" dirty="0"/>
                  <a:t> </a:t>
                </a:r>
                <a:r>
                  <a:rPr lang="en-US" b="1" dirty="0"/>
                  <a:t>differentiation</a:t>
                </a:r>
                <a:r>
                  <a:rPr lang="en-US" dirty="0"/>
                  <a:t>, directly compute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0" smtClean="0">
                              <a:latin typeface="Cambria Math" charset="0"/>
                            </a:rPr>
                            <m:t>𝛻</m:t>
                          </m:r>
                        </m:e>
                        <m:sub>
                          <m:r>
                            <a:rPr lang="en-US" b="0" i="1" smtClean="0">
                              <a:latin typeface="Cambria Math" charset="0"/>
                            </a:rPr>
                            <m:t>𝜃</m:t>
                          </m:r>
                        </m:sub>
                      </m:sSub>
                      <m:r>
                        <a:rPr lang="en-US" b="0" i="1" smtClean="0">
                          <a:latin typeface="Cambria Math" charset="0"/>
                        </a:rPr>
                        <m:t>ℓ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charset="0"/>
                            </a:rPr>
                            <m:t>, 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charset="0"/>
                                </a:rPr>
                                <m:t>⋆</m:t>
                              </m:r>
                            </m:sup>
                          </m:sSup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charset="0"/>
                                </a:rPr>
                                <m:t>;</m:t>
                              </m:r>
                              <m:r>
                                <a:rPr lang="en-US" b="0" i="1" smtClean="0">
                                  <a:latin typeface="Cambria Math" charset="0"/>
                                </a:rPr>
                                <m:t>𝜃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 b="0" dirty="0"/>
              </a:p>
              <a:p>
                <a:pPr lvl="1"/>
                <a:r>
                  <a:rPr lang="en-US" dirty="0"/>
                  <a:t>Can be approximated by unrolling an optimization procedure</a:t>
                </a:r>
              </a:p>
              <a:p>
                <a:pPr lvl="1"/>
                <a:r>
                  <a:rPr lang="en-US" dirty="0"/>
                  <a:t>Plays nicely with bundle method and approximate optimization</a:t>
                </a:r>
              </a:p>
              <a:p>
                <a:pPr lvl="1"/>
                <a:r>
                  <a:rPr lang="en-US" dirty="0"/>
                  <a:t>May require some differential calculus (nothing too nasty)</a:t>
                </a:r>
              </a:p>
            </p:txBody>
          </p:sp>
        </mc:Choice>
        <mc:Fallback xmlns="">
          <p:sp>
            <p:nvSpPr>
              <p:cNvPr id="14" name="Content Placeholder 2">
                <a:extLst>
                  <a:ext uri="{FF2B5EF4-FFF2-40B4-BE49-F238E27FC236}">
                    <a16:creationId xmlns:a16="http://schemas.microsoft.com/office/drawing/2014/main" id="{2D18CC73-01B8-2240-9C0E-3DBC7684ABA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600200"/>
                <a:ext cx="8229600" cy="4525963"/>
              </a:xfrm>
              <a:blipFill>
                <a:blip r:embed="rId3"/>
                <a:stretch>
                  <a:fillRect l="-772" t="-5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9549290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ICNN Portion 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9866" y="1600200"/>
            <a:ext cx="7636933" cy="4525963"/>
          </a:xfrm>
        </p:spPr>
        <p:txBody>
          <a:bodyPr/>
          <a:lstStyle/>
          <a:p>
            <a:r>
              <a:rPr lang="en-US" dirty="0"/>
              <a:t>Our Contribution: Input Convex Neural Networks</a:t>
            </a:r>
          </a:p>
          <a:p>
            <a:r>
              <a:rPr lang="en-US" dirty="0"/>
              <a:t>Challenges: Inference and Learning</a:t>
            </a:r>
          </a:p>
          <a:p>
            <a:r>
              <a:rPr lang="en-US" dirty="0"/>
              <a:t>Experiments</a:t>
            </a:r>
          </a:p>
          <a:p>
            <a:pPr lvl="1"/>
            <a:r>
              <a:rPr lang="en-US" dirty="0"/>
              <a:t>Synthetic</a:t>
            </a:r>
          </a:p>
          <a:p>
            <a:pPr lvl="1"/>
            <a:r>
              <a:rPr lang="en-US" dirty="0"/>
              <a:t>Multi-label Classification</a:t>
            </a:r>
          </a:p>
          <a:p>
            <a:pPr lvl="1"/>
            <a:r>
              <a:rPr lang="en-US" dirty="0"/>
              <a:t>Image Completion</a:t>
            </a:r>
          </a:p>
          <a:p>
            <a:pPr lvl="1"/>
            <a:r>
              <a:rPr lang="en-US" dirty="0"/>
              <a:t>Continuous–Action Q-Learning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es-US"/>
              <a:t>Brandon Amos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2701925" y="6356350"/>
            <a:ext cx="4529138" cy="365125"/>
          </a:xfrm>
        </p:spPr>
        <p:txBody>
          <a:bodyPr/>
          <a:lstStyle/>
          <a:p>
            <a:r>
              <a:rPr lang="en-US"/>
              <a:t>Optimization-Based Modeling for Machine Learning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65</a:t>
            </a:fld>
            <a:endParaRPr lang="en-US"/>
          </a:p>
        </p:txBody>
      </p:sp>
      <p:sp>
        <p:nvSpPr>
          <p:cNvPr id="26" name="Down Arrow 25">
            <a:extLst>
              <a:ext uri="{FF2B5EF4-FFF2-40B4-BE49-F238E27FC236}">
                <a16:creationId xmlns:a16="http://schemas.microsoft.com/office/drawing/2014/main" id="{30477B96-A276-A54E-9A43-C0771C50CE82}"/>
              </a:ext>
            </a:extLst>
          </p:cNvPr>
          <p:cNvSpPr/>
          <p:nvPr/>
        </p:nvSpPr>
        <p:spPr>
          <a:xfrm rot="-5400000">
            <a:off x="291136" y="2677184"/>
            <a:ext cx="673769" cy="866274"/>
          </a:xfrm>
          <a:prstGeom prst="downArrow">
            <a:avLst/>
          </a:prstGeom>
          <a:solidFill>
            <a:srgbClr val="374D8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844823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49016"/>
            <a:ext cx="8229600" cy="1143000"/>
          </a:xfrm>
        </p:spPr>
        <p:txBody>
          <a:bodyPr/>
          <a:lstStyle/>
          <a:p>
            <a:r>
              <a:rPr lang="en-US" dirty="0"/>
              <a:t>Results: toy example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es-US"/>
              <a:t>Brandon Amos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3"/>
          </p:nvPr>
        </p:nvSpPr>
        <p:spPr>
          <a:xfrm>
            <a:off x="2701925" y="6356350"/>
            <a:ext cx="4529138" cy="365125"/>
          </a:xfrm>
        </p:spPr>
        <p:txBody>
          <a:bodyPr/>
          <a:lstStyle/>
          <a:p>
            <a:r>
              <a:rPr lang="en-US"/>
              <a:t>Optimization-Based Modeling for Machine Learning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66</a:t>
            </a:fld>
            <a:endParaRPr lang="en-US"/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13990D08-73ED-C74F-AD25-BC6C089D57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4897" y="879676"/>
            <a:ext cx="8594203" cy="5359078"/>
          </a:xfrm>
        </p:spPr>
        <p:txBody>
          <a:bodyPr/>
          <a:lstStyle/>
          <a:p>
            <a:r>
              <a:rPr lang="en-US" dirty="0"/>
              <a:t>Partially input convex neural network trained to </a:t>
            </a:r>
            <a:r>
              <a:rPr lang="en-US" b="1" dirty="0"/>
              <a:t>classify points in 2D space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Only point to remember from this: </a:t>
            </a:r>
            <a:r>
              <a:rPr lang="en-US" b="1" dirty="0"/>
              <a:t>convex energy function does </a:t>
            </a:r>
            <a:r>
              <a:rPr lang="en-US" b="1" i="1" dirty="0"/>
              <a:t>not</a:t>
            </a:r>
            <a:r>
              <a:rPr lang="en-US" b="1" dirty="0"/>
              <a:t> imply a convex decision boundary</a:t>
            </a:r>
            <a:r>
              <a:rPr lang="en-US" dirty="0"/>
              <a:t>; </a:t>
            </a:r>
            <a:r>
              <a:rPr lang="en-US" dirty="0" err="1"/>
              <a:t>argmin</a:t>
            </a:r>
            <a:r>
              <a:rPr lang="en-US" dirty="0"/>
              <a:t> operator is a powerful one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744E3E07-573C-7145-BBC6-DA0DBED061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1473" y="3356903"/>
            <a:ext cx="6310415" cy="210950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7" name="Content Placeholder 2">
                <a:extLst>
                  <a:ext uri="{FF2B5EF4-FFF2-40B4-BE49-F238E27FC236}">
                    <a16:creationId xmlns:a16="http://schemas.microsoft.com/office/drawing/2014/main" id="{67D5D918-7041-FA4E-A883-C1035C165BE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485641" y="1308291"/>
                <a:ext cx="4444822" cy="516285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l" defTabSz="457200" rtl="0" eaLnBrk="1" latinLnBrk="0" hangingPunct="1">
                  <a:spcBef>
                    <a:spcPts val="2800"/>
                  </a:spcBef>
                  <a:buFontTx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1pPr>
                <a:lvl2pPr marL="4572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Lucida Grande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3pPr>
                <a:lvl4pPr marL="1371600" indent="0" algn="l" defTabSz="457200" rtl="0" eaLnBrk="1" latinLnBrk="0" hangingPunct="1">
                  <a:spcBef>
                    <a:spcPct val="20000"/>
                  </a:spcBef>
                  <a:buFont typeface="Wingdings" charset="2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4pPr>
                <a:lvl5pPr marL="18288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 charset="0"/>
                            </a:rPr>
                            <m:t>𝑦</m:t>
                          </m:r>
                        </m:e>
                      </m:acc>
                      <m:r>
                        <a:rPr lang="en-US" i="1" dirty="0">
                          <a:latin typeface="Cambria Math" charset="0"/>
                        </a:rPr>
                        <m:t>(</m:t>
                      </m:r>
                      <m:r>
                        <a:rPr lang="en-US" i="1" dirty="0">
                          <a:latin typeface="Cambria Math" charset="0"/>
                        </a:rPr>
                        <m:t>𝑥</m:t>
                      </m:r>
                      <m:r>
                        <a:rPr lang="en-US" i="1" dirty="0">
                          <a:latin typeface="Cambria Math" charset="0"/>
                        </a:rPr>
                        <m:t>)=</m:t>
                      </m:r>
                      <m:sSub>
                        <m:sSub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dirty="0">
                              <a:latin typeface="Cambria Math" charset="0"/>
                            </a:rPr>
                            <m:t>argmin</m:t>
                          </m:r>
                        </m:e>
                        <m:sub>
                          <m:r>
                            <a:rPr lang="en-US" i="1" dirty="0">
                              <a:latin typeface="Cambria Math" charset="0"/>
                            </a:rPr>
                            <m:t>𝑦</m:t>
                          </m:r>
                        </m:sub>
                      </m:sSub>
                      <m:r>
                        <a:rPr lang="en-US" i="1" dirty="0">
                          <a:latin typeface="Cambria Math" charset="0"/>
                        </a:rPr>
                        <m:t> </m:t>
                      </m:r>
                      <m:r>
                        <a:rPr lang="en-US" i="1" dirty="0">
                          <a:latin typeface="Cambria Math" charset="0"/>
                        </a:rPr>
                        <m:t>𝑓</m:t>
                      </m:r>
                      <m:r>
                        <a:rPr lang="en-US" i="1" dirty="0">
                          <a:latin typeface="Cambria Math" charset="0"/>
                        </a:rPr>
                        <m:t>(</m:t>
                      </m:r>
                      <m:r>
                        <a:rPr lang="en-US" i="1" dirty="0">
                          <a:latin typeface="Cambria Math" charset="0"/>
                        </a:rPr>
                        <m:t>𝑥</m:t>
                      </m:r>
                      <m:r>
                        <a:rPr lang="en-US" i="1" dirty="0">
                          <a:latin typeface="Cambria Math" charset="0"/>
                        </a:rPr>
                        <m:t>,</m:t>
                      </m:r>
                      <m:r>
                        <a:rPr lang="en-US" i="1" dirty="0">
                          <a:latin typeface="Cambria Math" charset="0"/>
                        </a:rPr>
                        <m:t>𝑦</m:t>
                      </m:r>
                      <m:r>
                        <a:rPr lang="en-US" i="1" dirty="0">
                          <a:latin typeface="Cambria Math" charset="0"/>
                        </a:rPr>
                        <m:t>;</m:t>
                      </m:r>
                      <m:r>
                        <a:rPr lang="en-US" i="1" dirty="0">
                          <a:latin typeface="Cambria Math" charset="0"/>
                        </a:rPr>
                        <m:t>𝜃</m:t>
                      </m:r>
                      <m:r>
                        <a:rPr lang="en-US" i="1" dirty="0">
                          <a:latin typeface="Cambria Math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7" name="Content Placeholder 2">
                <a:extLst>
                  <a:ext uri="{FF2B5EF4-FFF2-40B4-BE49-F238E27FC236}">
                    <a16:creationId xmlns:a16="http://schemas.microsoft.com/office/drawing/2014/main" id="{67D5D918-7041-FA4E-A883-C1035C165B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5641" y="1308291"/>
                <a:ext cx="4444822" cy="516285"/>
              </a:xfrm>
              <a:prstGeom prst="rect">
                <a:avLst/>
              </a:prstGeom>
              <a:blipFill>
                <a:blip r:embed="rId4"/>
                <a:stretch>
                  <a:fillRect t="-2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8" name="Picture 27">
            <a:extLst>
              <a:ext uri="{FF2B5EF4-FFF2-40B4-BE49-F238E27FC236}">
                <a16:creationId xmlns:a16="http://schemas.microsoft.com/office/drawing/2014/main" id="{2ADFF633-EE0D-6740-B151-C53E4046EA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01250" y="1668825"/>
            <a:ext cx="3413603" cy="1605207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EB2B48C8-B63B-DA45-B83E-A35CEDAFC7F3}"/>
              </a:ext>
            </a:extLst>
          </p:cNvPr>
          <p:cNvSpPr txBox="1"/>
          <p:nvPr/>
        </p:nvSpPr>
        <p:spPr>
          <a:xfrm>
            <a:off x="2226549" y="1854160"/>
            <a:ext cx="8771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Helvetica Neue" charset="0"/>
                <a:ea typeface="Helvetica Neue" charset="0"/>
                <a:cs typeface="Helvetica Neue" charset="0"/>
              </a:rPr>
              <a:t>Features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C09A6A3-81B6-CA49-B716-E6F3FF7FE61F}"/>
              </a:ext>
            </a:extLst>
          </p:cNvPr>
          <p:cNvSpPr txBox="1"/>
          <p:nvPr/>
        </p:nvSpPr>
        <p:spPr>
          <a:xfrm>
            <a:off x="1669415" y="2430671"/>
            <a:ext cx="14895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Helvetica Neue" charset="0"/>
                <a:ea typeface="Helvetica Neue" charset="0"/>
                <a:cs typeface="Helvetica Neue" charset="0"/>
              </a:rPr>
              <a:t>Class Prediction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Content Placeholder 2">
                <a:extLst>
                  <a:ext uri="{FF2B5EF4-FFF2-40B4-BE49-F238E27FC236}">
                    <a16:creationId xmlns:a16="http://schemas.microsoft.com/office/drawing/2014/main" id="{77F174FF-7238-5D48-991A-E27D3E1484F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295226" y="2376239"/>
                <a:ext cx="1270471" cy="40585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l" defTabSz="457200" rtl="0" eaLnBrk="1" latinLnBrk="0" hangingPunct="1">
                  <a:spcBef>
                    <a:spcPts val="2800"/>
                  </a:spcBef>
                  <a:buFontTx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1pPr>
                <a:lvl2pPr marL="4572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Lucida Grande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3pPr>
                <a:lvl4pPr marL="1371600" indent="0" algn="l" defTabSz="457200" rtl="0" eaLnBrk="1" latinLnBrk="0" hangingPunct="1">
                  <a:spcBef>
                    <a:spcPct val="20000"/>
                  </a:spcBef>
                  <a:buFont typeface="Wingdings" charset="2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4pPr>
                <a:lvl5pPr marL="18288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>
                          <a:latin typeface="Cambria Math" charset="0"/>
                        </a:rPr>
                        <m:t>𝑓</m:t>
                      </m:r>
                      <m:r>
                        <a:rPr lang="en-US" i="1" dirty="0">
                          <a:latin typeface="Cambria Math" charset="0"/>
                        </a:rPr>
                        <m:t>(</m:t>
                      </m:r>
                      <m:r>
                        <a:rPr lang="en-US" i="1" dirty="0">
                          <a:latin typeface="Cambria Math" charset="0"/>
                        </a:rPr>
                        <m:t>𝑥</m:t>
                      </m:r>
                      <m:r>
                        <a:rPr lang="en-US" i="1" dirty="0">
                          <a:latin typeface="Cambria Math" charset="0"/>
                        </a:rPr>
                        <m:t>,</m:t>
                      </m:r>
                      <m:r>
                        <a:rPr lang="en-US" i="1" dirty="0">
                          <a:latin typeface="Cambria Math" charset="0"/>
                        </a:rPr>
                        <m:t>𝑦</m:t>
                      </m:r>
                      <m:r>
                        <a:rPr lang="en-US" i="1" dirty="0">
                          <a:latin typeface="Cambria Math" charset="0"/>
                        </a:rPr>
                        <m:t>;</m:t>
                      </m:r>
                      <m:r>
                        <a:rPr lang="en-US" i="1" dirty="0">
                          <a:latin typeface="Cambria Math" charset="0"/>
                        </a:rPr>
                        <m:t>𝜃</m:t>
                      </m:r>
                      <m:r>
                        <a:rPr lang="en-US" i="1" dirty="0">
                          <a:latin typeface="Cambria Math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1" name="Content Placeholder 2">
                <a:extLst>
                  <a:ext uri="{FF2B5EF4-FFF2-40B4-BE49-F238E27FC236}">
                    <a16:creationId xmlns:a16="http://schemas.microsoft.com/office/drawing/2014/main" id="{77F174FF-7238-5D48-991A-E27D3E1484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95226" y="2376239"/>
                <a:ext cx="1270471" cy="405851"/>
              </a:xfrm>
              <a:prstGeom prst="rect">
                <a:avLst/>
              </a:prstGeom>
              <a:blipFill>
                <a:blip r:embed="rId6"/>
                <a:stretch>
                  <a:fillRect b="-151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5752436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2285"/>
            <a:ext cx="8229600" cy="1143000"/>
          </a:xfrm>
        </p:spPr>
        <p:txBody>
          <a:bodyPr/>
          <a:lstStyle/>
          <a:p>
            <a:r>
              <a:rPr lang="en-US" dirty="0"/>
              <a:t>Results: multi-label classification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es-US"/>
              <a:t>Brandon Amos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2701925" y="6356350"/>
            <a:ext cx="4529138" cy="365125"/>
          </a:xfrm>
        </p:spPr>
        <p:txBody>
          <a:bodyPr/>
          <a:lstStyle/>
          <a:p>
            <a:r>
              <a:rPr lang="en-US"/>
              <a:t>Optimization-Based Modeling for Machine Learning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67</a:t>
            </a:fld>
            <a:endParaRPr lang="en-US"/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7B181E67-BCE4-3340-A31B-04171C006B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0481" y="1098326"/>
            <a:ext cx="8834034" cy="2350477"/>
          </a:xfrm>
        </p:spPr>
        <p:txBody>
          <a:bodyPr/>
          <a:lstStyle/>
          <a:p>
            <a:r>
              <a:rPr lang="en-US" b="1" dirty="0"/>
              <a:t>Task: </a:t>
            </a:r>
            <a:r>
              <a:rPr lang="en-US" dirty="0"/>
              <a:t>Predict tags for </a:t>
            </a:r>
            <a:r>
              <a:rPr lang="en-US" dirty="0" err="1"/>
              <a:t>bibtex</a:t>
            </a:r>
            <a:r>
              <a:rPr lang="en-US" dirty="0"/>
              <a:t> entries from bag of words features</a:t>
            </a:r>
          </a:p>
          <a:p>
            <a:r>
              <a:rPr lang="en-US" dirty="0"/>
              <a:t>Used in Belanger and McCallum, 2016: Structured Prediction Energy Networks</a:t>
            </a:r>
          </a:p>
          <a:p>
            <a:r>
              <a:rPr lang="en-US" b="1" dirty="0"/>
              <a:t>ICNNs almost recover the same performance as SPENs despite the convexity restrictions</a:t>
            </a:r>
          </a:p>
        </p:txBody>
      </p:sp>
      <p:graphicFrame>
        <p:nvGraphicFramePr>
          <p:cNvPr id="21" name="Table 20">
            <a:extLst>
              <a:ext uri="{FF2B5EF4-FFF2-40B4-BE49-F238E27FC236}">
                <a16:creationId xmlns:a16="http://schemas.microsoft.com/office/drawing/2014/main" id="{D02F36B8-5BC8-B24F-8BDD-7F945BC87B5D}"/>
              </a:ext>
            </a:extLst>
          </p:cNvPr>
          <p:cNvGraphicFramePr>
            <a:graphicFrameLocks noGrp="1"/>
          </p:cNvGraphicFramePr>
          <p:nvPr/>
        </p:nvGraphicFramePr>
        <p:xfrm>
          <a:off x="5159147" y="4038421"/>
          <a:ext cx="3780840" cy="15604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54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553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41997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Method</a:t>
                      </a:r>
                    </a:p>
                  </a:txBody>
                  <a:tcPr marL="89068" marR="89068" marT="44534" marB="44534"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Test Macro-F1</a:t>
                      </a:r>
                    </a:p>
                  </a:txBody>
                  <a:tcPr marL="89068" marR="89068" marT="44534" marB="44534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9034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NN (Baseline)</a:t>
                      </a:r>
                    </a:p>
                  </a:txBody>
                  <a:tcPr marL="89068" marR="89068" marT="44534" marB="44534"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0.396</a:t>
                      </a:r>
                    </a:p>
                  </a:txBody>
                  <a:tcPr marL="89068" marR="89068" marT="44534" marB="44534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9034">
                <a:tc>
                  <a:txBody>
                    <a:bodyPr/>
                    <a:lstStyle/>
                    <a:p>
                      <a:r>
                        <a:rPr lang="en-US" sz="1800" b="1" dirty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SPEN</a:t>
                      </a:r>
                    </a:p>
                  </a:txBody>
                  <a:tcPr marL="89068" marR="89068" marT="44534" marB="44534"/>
                </a:tc>
                <a:tc>
                  <a:txBody>
                    <a:bodyPr/>
                    <a:lstStyle/>
                    <a:p>
                      <a:r>
                        <a:rPr lang="en-US" sz="1800" b="1" dirty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0.422</a:t>
                      </a:r>
                    </a:p>
                  </a:txBody>
                  <a:tcPr marL="89068" marR="89068" marT="44534" marB="44534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9034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ICNN</a:t>
                      </a:r>
                    </a:p>
                  </a:txBody>
                  <a:tcPr marL="89068" marR="89068" marT="44534" marB="44534"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0.415</a:t>
                      </a:r>
                    </a:p>
                  </a:txBody>
                  <a:tcPr marL="89068" marR="89068" marT="44534" marB="44534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22" name="Content Placeholder 2">
                <a:extLst>
                  <a:ext uri="{FF2B5EF4-FFF2-40B4-BE49-F238E27FC236}">
                    <a16:creationId xmlns:a16="http://schemas.microsoft.com/office/drawing/2014/main" id="{E3F76E68-77C6-854C-860D-7D820C30D9B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70481" y="3690610"/>
                <a:ext cx="4444822" cy="516285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l" defTabSz="457200" rtl="0" eaLnBrk="1" latinLnBrk="0" hangingPunct="1">
                  <a:spcBef>
                    <a:spcPts val="2800"/>
                  </a:spcBef>
                  <a:buFontTx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1pPr>
                <a:lvl2pPr marL="4572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Lucida Grande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3pPr>
                <a:lvl4pPr marL="1371600" indent="0" algn="l" defTabSz="457200" rtl="0" eaLnBrk="1" latinLnBrk="0" hangingPunct="1">
                  <a:spcBef>
                    <a:spcPct val="20000"/>
                  </a:spcBef>
                  <a:buFont typeface="Wingdings" charset="2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4pPr>
                <a:lvl5pPr marL="18288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 charset="0"/>
                            </a:rPr>
                            <m:t>𝑦</m:t>
                          </m:r>
                        </m:e>
                      </m:acc>
                      <m:r>
                        <a:rPr lang="en-US" i="1" dirty="0">
                          <a:latin typeface="Cambria Math" charset="0"/>
                        </a:rPr>
                        <m:t>(</m:t>
                      </m:r>
                      <m:r>
                        <a:rPr lang="en-US" i="1" dirty="0">
                          <a:latin typeface="Cambria Math" charset="0"/>
                        </a:rPr>
                        <m:t>𝑥</m:t>
                      </m:r>
                      <m:r>
                        <a:rPr lang="en-US" i="1" dirty="0">
                          <a:latin typeface="Cambria Math" charset="0"/>
                        </a:rPr>
                        <m:t>)=</m:t>
                      </m:r>
                      <m:sSub>
                        <m:sSub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dirty="0">
                              <a:latin typeface="Cambria Math" charset="0"/>
                            </a:rPr>
                            <m:t>argmin</m:t>
                          </m:r>
                        </m:e>
                        <m:sub>
                          <m:r>
                            <a:rPr lang="en-US" i="1" dirty="0">
                              <a:latin typeface="Cambria Math" charset="0"/>
                            </a:rPr>
                            <m:t>𝑦</m:t>
                          </m:r>
                        </m:sub>
                      </m:sSub>
                      <m:r>
                        <a:rPr lang="en-US" i="1" dirty="0">
                          <a:latin typeface="Cambria Math" charset="0"/>
                        </a:rPr>
                        <m:t> </m:t>
                      </m:r>
                      <m:r>
                        <a:rPr lang="en-US" i="1" dirty="0">
                          <a:latin typeface="Cambria Math" charset="0"/>
                        </a:rPr>
                        <m:t>𝑓</m:t>
                      </m:r>
                      <m:r>
                        <a:rPr lang="en-US" i="1" dirty="0">
                          <a:latin typeface="Cambria Math" charset="0"/>
                        </a:rPr>
                        <m:t>(</m:t>
                      </m:r>
                      <m:r>
                        <a:rPr lang="en-US" i="1" dirty="0">
                          <a:latin typeface="Cambria Math" charset="0"/>
                        </a:rPr>
                        <m:t>𝑥</m:t>
                      </m:r>
                      <m:r>
                        <a:rPr lang="en-US" i="1" dirty="0">
                          <a:latin typeface="Cambria Math" charset="0"/>
                        </a:rPr>
                        <m:t>,</m:t>
                      </m:r>
                      <m:r>
                        <a:rPr lang="en-US" i="1" dirty="0">
                          <a:latin typeface="Cambria Math" charset="0"/>
                        </a:rPr>
                        <m:t>𝑦</m:t>
                      </m:r>
                      <m:r>
                        <a:rPr lang="en-US" i="1" dirty="0">
                          <a:latin typeface="Cambria Math" charset="0"/>
                        </a:rPr>
                        <m:t>;</m:t>
                      </m:r>
                      <m:r>
                        <a:rPr lang="en-US" i="1" dirty="0">
                          <a:latin typeface="Cambria Math" charset="0"/>
                        </a:rPr>
                        <m:t>𝜃</m:t>
                      </m:r>
                      <m:r>
                        <a:rPr lang="en-US" i="1" dirty="0">
                          <a:latin typeface="Cambria Math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2" name="Content Placeholder 2">
                <a:extLst>
                  <a:ext uri="{FF2B5EF4-FFF2-40B4-BE49-F238E27FC236}">
                    <a16:creationId xmlns:a16="http://schemas.microsoft.com/office/drawing/2014/main" id="{E3F76E68-77C6-854C-860D-7D820C30D9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481" y="3690610"/>
                <a:ext cx="4444822" cy="516285"/>
              </a:xfrm>
              <a:prstGeom prst="rect">
                <a:avLst/>
              </a:prstGeom>
              <a:blipFill>
                <a:blip r:embed="rId3"/>
                <a:stretch>
                  <a:fillRect t="-48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" name="Picture 22">
            <a:extLst>
              <a:ext uri="{FF2B5EF4-FFF2-40B4-BE49-F238E27FC236}">
                <a16:creationId xmlns:a16="http://schemas.microsoft.com/office/drawing/2014/main" id="{D7E1D932-6267-1147-BC07-67B532FCC5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9182" y="4341250"/>
            <a:ext cx="3413603" cy="1605207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24C1072C-236A-5844-ACAC-0EB01589B03B}"/>
              </a:ext>
            </a:extLst>
          </p:cNvPr>
          <p:cNvSpPr txBox="1"/>
          <p:nvPr/>
        </p:nvSpPr>
        <p:spPr>
          <a:xfrm>
            <a:off x="114481" y="4526585"/>
            <a:ext cx="8771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Helvetica Neue" charset="0"/>
                <a:ea typeface="Helvetica Neue" charset="0"/>
                <a:cs typeface="Helvetica Neue" charset="0"/>
              </a:rPr>
              <a:t>Features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8622DCD-EC4E-6D45-8387-31CD1353F96F}"/>
              </a:ext>
            </a:extLst>
          </p:cNvPr>
          <p:cNvSpPr txBox="1"/>
          <p:nvPr/>
        </p:nvSpPr>
        <p:spPr>
          <a:xfrm>
            <a:off x="32820" y="5002562"/>
            <a:ext cx="9941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>
                <a:latin typeface="Helvetica Neue" charset="0"/>
                <a:ea typeface="Helvetica Neue" charset="0"/>
                <a:cs typeface="Helvetica Neue" charset="0"/>
              </a:rPr>
              <a:t>Class</a:t>
            </a:r>
          </a:p>
          <a:p>
            <a:pPr algn="r"/>
            <a:r>
              <a:rPr lang="en-US" sz="1400" dirty="0">
                <a:latin typeface="Helvetica Neue" charset="0"/>
                <a:ea typeface="Helvetica Neue" charset="0"/>
                <a:cs typeface="Helvetica Neue" charset="0"/>
              </a:rPr>
              <a:t>Prediction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Content Placeholder 2">
                <a:extLst>
                  <a:ext uri="{FF2B5EF4-FFF2-40B4-BE49-F238E27FC236}">
                    <a16:creationId xmlns:a16="http://schemas.microsoft.com/office/drawing/2014/main" id="{87F529E8-C89F-494A-9F37-1E2C00DDC48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639744" y="4631436"/>
                <a:ext cx="1270471" cy="40585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l" defTabSz="457200" rtl="0" eaLnBrk="1" latinLnBrk="0" hangingPunct="1">
                  <a:spcBef>
                    <a:spcPts val="2800"/>
                  </a:spcBef>
                  <a:buFontTx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1pPr>
                <a:lvl2pPr marL="4572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Lucida Grande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3pPr>
                <a:lvl4pPr marL="1371600" indent="0" algn="l" defTabSz="457200" rtl="0" eaLnBrk="1" latinLnBrk="0" hangingPunct="1">
                  <a:spcBef>
                    <a:spcPct val="20000"/>
                  </a:spcBef>
                  <a:buFont typeface="Wingdings" charset="2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4pPr>
                <a:lvl5pPr marL="18288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>
                          <a:latin typeface="Cambria Math" charset="0"/>
                        </a:rPr>
                        <m:t>𝑓</m:t>
                      </m:r>
                      <m:r>
                        <a:rPr lang="en-US" i="1" dirty="0">
                          <a:latin typeface="Cambria Math" charset="0"/>
                        </a:rPr>
                        <m:t>(</m:t>
                      </m:r>
                      <m:r>
                        <a:rPr lang="en-US" i="1" dirty="0">
                          <a:latin typeface="Cambria Math" charset="0"/>
                        </a:rPr>
                        <m:t>𝑥</m:t>
                      </m:r>
                      <m:r>
                        <a:rPr lang="en-US" i="1" dirty="0">
                          <a:latin typeface="Cambria Math" charset="0"/>
                        </a:rPr>
                        <m:t>,</m:t>
                      </m:r>
                      <m:r>
                        <a:rPr lang="en-US" i="1" dirty="0">
                          <a:latin typeface="Cambria Math" charset="0"/>
                        </a:rPr>
                        <m:t>𝑦</m:t>
                      </m:r>
                      <m:r>
                        <a:rPr lang="en-US" i="1" dirty="0">
                          <a:latin typeface="Cambria Math" charset="0"/>
                        </a:rPr>
                        <m:t>;</m:t>
                      </m:r>
                      <m:r>
                        <a:rPr lang="en-US" i="1" dirty="0">
                          <a:latin typeface="Cambria Math" charset="0"/>
                        </a:rPr>
                        <m:t>𝜃</m:t>
                      </m:r>
                      <m:r>
                        <a:rPr lang="en-US" i="1" dirty="0">
                          <a:latin typeface="Cambria Math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6" name="Content Placeholder 2">
                <a:extLst>
                  <a:ext uri="{FF2B5EF4-FFF2-40B4-BE49-F238E27FC236}">
                    <a16:creationId xmlns:a16="http://schemas.microsoft.com/office/drawing/2014/main" id="{87F529E8-C89F-494A-9F37-1E2C00DDC4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9744" y="4631436"/>
                <a:ext cx="1270471" cy="405851"/>
              </a:xfrm>
              <a:prstGeom prst="rect">
                <a:avLst/>
              </a:prstGeom>
              <a:blipFill>
                <a:blip r:embed="rId5"/>
                <a:stretch>
                  <a:fillRect b="-121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9BABDF66-5A6F-6F49-842F-7E626F9CFE48}"/>
              </a:ext>
            </a:extLst>
          </p:cNvPr>
          <p:cNvSpPr txBox="1">
            <a:spLocks/>
          </p:cNvSpPr>
          <p:nvPr/>
        </p:nvSpPr>
        <p:spPr>
          <a:xfrm>
            <a:off x="7049567" y="3690610"/>
            <a:ext cx="2017181" cy="5162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(Higher = Better)</a:t>
            </a:r>
          </a:p>
        </p:txBody>
      </p:sp>
    </p:spTree>
    <p:extLst>
      <p:ext uri="{BB962C8B-B14F-4D97-AF65-F5344CB8AC3E}">
        <p14:creationId xmlns:p14="http://schemas.microsoft.com/office/powerpoint/2010/main" val="402839554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85861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Results: image completion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es-US"/>
              <a:t>Brandon Amos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3"/>
          </p:nvPr>
        </p:nvSpPr>
        <p:spPr>
          <a:xfrm>
            <a:off x="2701925" y="6356350"/>
            <a:ext cx="4529138" cy="365125"/>
          </a:xfrm>
        </p:spPr>
        <p:txBody>
          <a:bodyPr/>
          <a:lstStyle/>
          <a:p>
            <a:r>
              <a:rPr lang="en-US"/>
              <a:t>Optimization-Based Modeling for Machine Learning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68</a:t>
            </a:fld>
            <a:endParaRPr lang="en-US"/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52C482DC-6122-C749-B5FA-260FBEB7DA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759838"/>
            <a:ext cx="8229600" cy="2304130"/>
          </a:xfrm>
        </p:spPr>
        <p:txBody>
          <a:bodyPr/>
          <a:lstStyle/>
          <a:p>
            <a:r>
              <a:rPr lang="en-US" b="1" dirty="0"/>
              <a:t>Task: </a:t>
            </a:r>
            <a:r>
              <a:rPr lang="en-US" dirty="0"/>
              <a:t>Predict the left side of the image given the right side. Used in Poon and </a:t>
            </a:r>
            <a:r>
              <a:rPr lang="en-US" dirty="0" err="1"/>
              <a:t>Domingos</a:t>
            </a:r>
            <a:r>
              <a:rPr lang="en-US" dirty="0"/>
              <a:t> 2011; Sum-Product Networks</a:t>
            </a:r>
          </a:p>
          <a:p>
            <a:r>
              <a:rPr lang="en-US" b="1" dirty="0"/>
              <a:t>ICNN: </a:t>
            </a:r>
            <a:r>
              <a:rPr lang="en-US" dirty="0"/>
              <a:t>DQN-like network over both input and output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008A684-23FE-5443-8894-63304192D7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5870" y="3063968"/>
            <a:ext cx="2767340" cy="232909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7" name="Content Placeholder 2">
                <a:extLst>
                  <a:ext uri="{FF2B5EF4-FFF2-40B4-BE49-F238E27FC236}">
                    <a16:creationId xmlns:a16="http://schemas.microsoft.com/office/drawing/2014/main" id="{DEFA29BA-1FD4-924B-9BA0-1F3A77B5E7D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368428" y="2417133"/>
                <a:ext cx="3206187" cy="516285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l" defTabSz="457200" rtl="0" eaLnBrk="1" latinLnBrk="0" hangingPunct="1">
                  <a:spcBef>
                    <a:spcPts val="2800"/>
                  </a:spcBef>
                  <a:buFontTx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1pPr>
                <a:lvl2pPr marL="4572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Lucida Grande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3pPr>
                <a:lvl4pPr marL="1371600" indent="0" algn="l" defTabSz="457200" rtl="0" eaLnBrk="1" latinLnBrk="0" hangingPunct="1">
                  <a:spcBef>
                    <a:spcPct val="20000"/>
                  </a:spcBef>
                  <a:buFont typeface="Wingdings" charset="2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4pPr>
                <a:lvl5pPr marL="18288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 charset="0"/>
                            </a:rPr>
                            <m:t>𝑦</m:t>
                          </m:r>
                        </m:e>
                      </m:acc>
                      <m:r>
                        <a:rPr lang="en-US" i="1" dirty="0">
                          <a:latin typeface="Cambria Math" charset="0"/>
                        </a:rPr>
                        <m:t>(</m:t>
                      </m:r>
                      <m:r>
                        <a:rPr lang="en-US" i="1" dirty="0">
                          <a:latin typeface="Cambria Math" charset="0"/>
                        </a:rPr>
                        <m:t>𝑥</m:t>
                      </m:r>
                      <m:r>
                        <a:rPr lang="en-US" i="1" dirty="0">
                          <a:latin typeface="Cambria Math" charset="0"/>
                        </a:rPr>
                        <m:t>)=</m:t>
                      </m:r>
                      <m:sSub>
                        <m:sSub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dirty="0">
                              <a:latin typeface="Cambria Math" charset="0"/>
                            </a:rPr>
                            <m:t>argmin</m:t>
                          </m:r>
                        </m:e>
                        <m:sub>
                          <m:r>
                            <a:rPr lang="en-US" i="1" dirty="0">
                              <a:latin typeface="Cambria Math" charset="0"/>
                            </a:rPr>
                            <m:t>𝑦</m:t>
                          </m:r>
                        </m:sub>
                      </m:sSub>
                      <m:r>
                        <a:rPr lang="en-US" i="1" dirty="0">
                          <a:latin typeface="Cambria Math" charset="0"/>
                        </a:rPr>
                        <m:t> </m:t>
                      </m:r>
                      <m:r>
                        <a:rPr lang="en-US" i="1" dirty="0">
                          <a:latin typeface="Cambria Math" charset="0"/>
                        </a:rPr>
                        <m:t>𝑓</m:t>
                      </m:r>
                      <m:r>
                        <a:rPr lang="en-US" i="1" dirty="0">
                          <a:latin typeface="Cambria Math" charset="0"/>
                        </a:rPr>
                        <m:t>(</m:t>
                      </m:r>
                      <m:r>
                        <a:rPr lang="en-US" i="1" dirty="0">
                          <a:latin typeface="Cambria Math" charset="0"/>
                        </a:rPr>
                        <m:t>𝑥</m:t>
                      </m:r>
                      <m:r>
                        <a:rPr lang="en-US" i="1" dirty="0">
                          <a:latin typeface="Cambria Math" charset="0"/>
                        </a:rPr>
                        <m:t>,</m:t>
                      </m:r>
                      <m:r>
                        <a:rPr lang="en-US" i="1" dirty="0">
                          <a:latin typeface="Cambria Math" charset="0"/>
                        </a:rPr>
                        <m:t>𝑦</m:t>
                      </m:r>
                      <m:r>
                        <a:rPr lang="en-US" i="1" dirty="0">
                          <a:latin typeface="Cambria Math" charset="0"/>
                        </a:rPr>
                        <m:t>;</m:t>
                      </m:r>
                      <m:r>
                        <a:rPr lang="en-US" i="1" dirty="0">
                          <a:latin typeface="Cambria Math" charset="0"/>
                        </a:rPr>
                        <m:t>𝜃</m:t>
                      </m:r>
                      <m:r>
                        <a:rPr lang="en-US" i="1" dirty="0">
                          <a:latin typeface="Cambria Math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7" name="Content Placeholder 2">
                <a:extLst>
                  <a:ext uri="{FF2B5EF4-FFF2-40B4-BE49-F238E27FC236}">
                    <a16:creationId xmlns:a16="http://schemas.microsoft.com/office/drawing/2014/main" id="{DEFA29BA-1FD4-924B-9BA0-1F3A77B5E7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8428" y="2417133"/>
                <a:ext cx="3206187" cy="516285"/>
              </a:xfrm>
              <a:prstGeom prst="rect">
                <a:avLst/>
              </a:prstGeom>
              <a:blipFill>
                <a:blip r:embed="rId4"/>
                <a:stretch>
                  <a:fillRect t="-2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8" name="Picture 27">
            <a:extLst>
              <a:ext uri="{FF2B5EF4-FFF2-40B4-BE49-F238E27FC236}">
                <a16:creationId xmlns:a16="http://schemas.microsoft.com/office/drawing/2014/main" id="{BB48F71B-BBEB-854C-8C5D-6659AB69DC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94838" y="2834076"/>
            <a:ext cx="3413603" cy="1605207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E38CBC2B-8A30-E543-A977-AE3BE91AADC0}"/>
              </a:ext>
            </a:extLst>
          </p:cNvPr>
          <p:cNvSpPr txBox="1"/>
          <p:nvPr/>
        </p:nvSpPr>
        <p:spPr>
          <a:xfrm>
            <a:off x="226446" y="2933418"/>
            <a:ext cx="12105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>
                <a:latin typeface="Helvetica Neue" charset="0"/>
                <a:ea typeface="Helvetica Neue" charset="0"/>
                <a:cs typeface="Helvetica Neue" charset="0"/>
              </a:rPr>
              <a:t>(Given) Right</a:t>
            </a:r>
          </a:p>
          <a:p>
            <a:pPr algn="r"/>
            <a:r>
              <a:rPr lang="en-US" sz="1400" dirty="0">
                <a:latin typeface="Helvetica Neue" charset="0"/>
                <a:ea typeface="Helvetica Neue" charset="0"/>
                <a:cs typeface="Helvetica Neue" charset="0"/>
              </a:rPr>
              <a:t>Face Half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ED3349B-D40C-5F4D-A099-7C376150E50F}"/>
              </a:ext>
            </a:extLst>
          </p:cNvPr>
          <p:cNvSpPr txBox="1"/>
          <p:nvPr/>
        </p:nvSpPr>
        <p:spPr>
          <a:xfrm>
            <a:off x="58838" y="3554876"/>
            <a:ext cx="14013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>
                <a:latin typeface="Helvetica Neue" charset="0"/>
                <a:ea typeface="Helvetica Neue" charset="0"/>
                <a:cs typeface="Helvetica Neue" charset="0"/>
              </a:rPr>
              <a:t>(Predicted) Left</a:t>
            </a:r>
          </a:p>
          <a:p>
            <a:pPr algn="r"/>
            <a:r>
              <a:rPr lang="en-US" sz="1400" dirty="0">
                <a:latin typeface="Helvetica Neue" charset="0"/>
                <a:ea typeface="Helvetica Neue" charset="0"/>
                <a:cs typeface="Helvetica Neue" charset="0"/>
              </a:rPr>
              <a:t>Face Half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Content Placeholder 2">
                <a:extLst>
                  <a:ext uri="{FF2B5EF4-FFF2-40B4-BE49-F238E27FC236}">
                    <a16:creationId xmlns:a16="http://schemas.microsoft.com/office/drawing/2014/main" id="{E16EF894-0F30-F149-89F8-35846B87E50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988814" y="3566451"/>
                <a:ext cx="1270471" cy="40585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l" defTabSz="457200" rtl="0" eaLnBrk="1" latinLnBrk="0" hangingPunct="1">
                  <a:spcBef>
                    <a:spcPts val="2800"/>
                  </a:spcBef>
                  <a:buFontTx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1pPr>
                <a:lvl2pPr marL="4572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Lucida Grande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3pPr>
                <a:lvl4pPr marL="1371600" indent="0" algn="l" defTabSz="457200" rtl="0" eaLnBrk="1" latinLnBrk="0" hangingPunct="1">
                  <a:spcBef>
                    <a:spcPct val="20000"/>
                  </a:spcBef>
                  <a:buFont typeface="Wingdings" charset="2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4pPr>
                <a:lvl5pPr marL="18288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>
                          <a:latin typeface="Cambria Math" charset="0"/>
                        </a:rPr>
                        <m:t>𝑓</m:t>
                      </m:r>
                      <m:r>
                        <a:rPr lang="en-US" i="1" dirty="0">
                          <a:latin typeface="Cambria Math" charset="0"/>
                        </a:rPr>
                        <m:t>(</m:t>
                      </m:r>
                      <m:r>
                        <a:rPr lang="en-US" i="1" dirty="0">
                          <a:latin typeface="Cambria Math" charset="0"/>
                        </a:rPr>
                        <m:t>𝑥</m:t>
                      </m:r>
                      <m:r>
                        <a:rPr lang="en-US" i="1" dirty="0">
                          <a:latin typeface="Cambria Math" charset="0"/>
                        </a:rPr>
                        <m:t>,</m:t>
                      </m:r>
                      <m:r>
                        <a:rPr lang="en-US" i="1" dirty="0">
                          <a:latin typeface="Cambria Math" charset="0"/>
                        </a:rPr>
                        <m:t>𝑦</m:t>
                      </m:r>
                      <m:r>
                        <a:rPr lang="en-US" i="1" dirty="0">
                          <a:latin typeface="Cambria Math" charset="0"/>
                        </a:rPr>
                        <m:t>;</m:t>
                      </m:r>
                      <m:r>
                        <a:rPr lang="en-US" i="1" dirty="0">
                          <a:latin typeface="Cambria Math" charset="0"/>
                        </a:rPr>
                        <m:t>𝜃</m:t>
                      </m:r>
                      <m:r>
                        <a:rPr lang="en-US" i="1" dirty="0">
                          <a:latin typeface="Cambria Math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1" name="Content Placeholder 2">
                <a:extLst>
                  <a:ext uri="{FF2B5EF4-FFF2-40B4-BE49-F238E27FC236}">
                    <a16:creationId xmlns:a16="http://schemas.microsoft.com/office/drawing/2014/main" id="{E16EF894-0F30-F149-89F8-35846B87E5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88814" y="3566451"/>
                <a:ext cx="1270471" cy="405851"/>
              </a:xfrm>
              <a:prstGeom prst="rect">
                <a:avLst/>
              </a:prstGeom>
              <a:blipFill>
                <a:blip r:embed="rId6"/>
                <a:stretch>
                  <a:fillRect b="-121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2" name="Picture 31">
            <a:extLst>
              <a:ext uri="{FF2B5EF4-FFF2-40B4-BE49-F238E27FC236}">
                <a16:creationId xmlns:a16="http://schemas.microsoft.com/office/drawing/2014/main" id="{C2AE6D68-7E26-054E-9E22-077DC327BB9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56006" y="2874287"/>
            <a:ext cx="349692" cy="613904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43C46475-EAB4-CA48-8CC0-BE9EBE059FC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66324" y="3482843"/>
            <a:ext cx="313145" cy="642772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697C0854-8075-5248-A323-DD94AB3CF6B3}"/>
              </a:ext>
            </a:extLst>
          </p:cNvPr>
          <p:cNvSpPr txBox="1"/>
          <p:nvPr/>
        </p:nvSpPr>
        <p:spPr>
          <a:xfrm>
            <a:off x="6416547" y="2767766"/>
            <a:ext cx="23800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Helvetica Neue" charset="0"/>
                <a:ea typeface="Helvetica Neue" charset="0"/>
                <a:cs typeface="Helvetica Neue" charset="0"/>
              </a:rPr>
              <a:t>ICNN Test Set Completions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476DFE2B-5B5C-FB40-9AA1-3F141B616BB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4579" y="4562613"/>
            <a:ext cx="4348169" cy="1793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76614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73769" y="-261840"/>
            <a:ext cx="7772400" cy="1470025"/>
          </a:xfrm>
        </p:spPr>
        <p:txBody>
          <a:bodyPr>
            <a:normAutofit/>
          </a:bodyPr>
          <a:lstStyle/>
          <a:p>
            <a:r>
              <a:rPr lang="en-US" dirty="0"/>
              <a:t>Input Convex Neural Networks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59569" y="884333"/>
            <a:ext cx="6400800" cy="1143001"/>
          </a:xfrm>
        </p:spPr>
        <p:txBody>
          <a:bodyPr>
            <a:normAutofit/>
          </a:bodyPr>
          <a:lstStyle/>
          <a:p>
            <a:r>
              <a:rPr lang="en-US" b="1" dirty="0"/>
              <a:t>Brandon Amos     </a:t>
            </a:r>
            <a:r>
              <a:rPr lang="en-US" dirty="0"/>
              <a:t>Lei Xu    J. Zico Kolter</a:t>
            </a:r>
            <a:br>
              <a:rPr lang="en-US" dirty="0"/>
            </a:br>
            <a:r>
              <a:rPr lang="en-US" dirty="0"/>
              <a:t>Carnegie Mellon University</a:t>
            </a:r>
            <a:br>
              <a:rPr lang="en-US" dirty="0"/>
            </a:br>
            <a:r>
              <a:rPr lang="en-US" dirty="0"/>
              <a:t>School of Computer Science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838269" y="5902460"/>
            <a:ext cx="62451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charset="0"/>
              </a:rPr>
              <a:t>The full </a:t>
            </a:r>
            <a:r>
              <a:rPr lang="en-US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charset="0"/>
              </a:rPr>
              <a:t>TensorFlow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charset="0"/>
              </a:rPr>
              <a:t> source code to reproduce all of our experiments is available online at 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charset="0"/>
                <a:hlinkClick r:id="rId3"/>
              </a:rPr>
              <a:t>https://github.com/locuslab/icnn</a:t>
            </a:r>
            <a:endParaRPr lang="en-US" sz="1600" dirty="0">
              <a:solidFill>
                <a:schemeClr val="tx1">
                  <a:lumMod val="85000"/>
                  <a:lumOff val="15000"/>
                </a:schemeClr>
              </a:solidFill>
              <a:latin typeface="Helvetica Neue Light" panose="02000403000000020004" pitchFamily="2" charset="0"/>
              <a:ea typeface="Helvetica Neue Light" panose="02000403000000020004" pitchFamily="2" charset="0"/>
              <a:cs typeface="Helvetica Neue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1997704"/>
            <a:ext cx="9144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0" y="5656825"/>
            <a:ext cx="9144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/>
          <p:cNvSpPr txBox="1">
            <a:spLocks/>
          </p:cNvSpPr>
          <p:nvPr/>
        </p:nvSpPr>
        <p:spPr>
          <a:xfrm>
            <a:off x="893168" y="2233180"/>
            <a:ext cx="7718612" cy="36065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Our Contribution: 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Input Convex Neural Networks</a:t>
            </a:r>
          </a:p>
          <a:p>
            <a:pPr algn="l"/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Challenges: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Inference and Learning</a:t>
            </a:r>
          </a:p>
          <a:p>
            <a:pPr algn="l"/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Experiments</a:t>
            </a:r>
          </a:p>
          <a:p>
            <a:pPr marL="1200150" lvl="1" indent="-457200" algn="l">
              <a:buFont typeface="+mj-lt"/>
              <a:buAutoNum type="arabicPeriod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Synthetic</a:t>
            </a:r>
          </a:p>
          <a:p>
            <a:pPr marL="1200150" lvl="1" indent="-457200" algn="l">
              <a:buFont typeface="+mj-lt"/>
              <a:buAutoNum type="arabicPeriod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Multi-label Classification</a:t>
            </a:r>
          </a:p>
          <a:p>
            <a:pPr marL="1200150" lvl="1" indent="-457200" algn="l">
              <a:buFont typeface="+mj-lt"/>
              <a:buAutoNum type="arabicPeriod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Image Completion</a:t>
            </a:r>
          </a:p>
          <a:p>
            <a:pPr marL="1200150" lvl="1" indent="-457200" algn="l">
              <a:buFont typeface="+mj-lt"/>
              <a:buAutoNum type="arabicPeriod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Continuous–Action Q-Learning</a:t>
            </a:r>
          </a:p>
        </p:txBody>
      </p:sp>
      <p:pic>
        <p:nvPicPr>
          <p:cNvPr id="11" name="Picture 1" descr="page1image2929280">
            <a:extLst>
              <a:ext uri="{FF2B5EF4-FFF2-40B4-BE49-F238E27FC236}">
                <a16:creationId xmlns:a16="http://schemas.microsoft.com/office/drawing/2014/main" id="{42ABB31D-9256-A84A-AC2D-D42F666A0B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1991" y="6026000"/>
            <a:ext cx="346278" cy="337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22568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80961"/>
            <a:ext cx="8229600" cy="1143000"/>
          </a:xfrm>
        </p:spPr>
        <p:txBody>
          <a:bodyPr/>
          <a:lstStyle/>
          <a:p>
            <a:r>
              <a:rPr lang="en-US" dirty="0"/>
              <a:t>Is convexity restrictive?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838202"/>
                <a:ext cx="7957595" cy="4525963"/>
              </a:xfrm>
            </p:spPr>
            <p:txBody>
              <a:bodyPr/>
              <a:lstStyle/>
              <a:p>
                <a:r>
                  <a:rPr lang="en-US" dirty="0"/>
                  <a:t>Yes (</a:t>
                </a:r>
                <a:r>
                  <a:rPr lang="en-US" b="1" dirty="0"/>
                  <a:t>by definition</a:t>
                </a:r>
                <a:r>
                  <a:rPr lang="en-US" dirty="0"/>
                  <a:t>, the functions are restricted to be convex), but </a:t>
                </a:r>
                <a:r>
                  <a:rPr lang="en-US" b="1" dirty="0"/>
                  <a:t>not that bad</a:t>
                </a:r>
                <a:r>
                  <a:rPr lang="en-US" dirty="0"/>
                  <a:t> in practice</a:t>
                </a:r>
              </a:p>
              <a:p>
                <a:r>
                  <a:rPr lang="en-US" b="1" dirty="0"/>
                  <a:t>Proposition. ICNNs trivially subsume </a:t>
                </a:r>
                <a:r>
                  <a:rPr lang="en-US" dirty="0"/>
                  <a:t>any feedforward network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dirty="0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</m:acc>
                    <m:d>
                      <m:d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with the network </a:t>
                </a:r>
                <a14:m>
                  <m:oMath xmlns:m="http://schemas.openxmlformats.org/officeDocument/2006/math">
                    <m:r>
                      <a:rPr lang="en-US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  <m:r>
                      <a:rPr lang="en-US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smtClean="0">
                                <a:latin typeface="Cambria Math" panose="02040503050406030204" pitchFamily="18" charset="0"/>
                              </a:rPr>
                              <m:t> −</m:t>
                            </m:r>
                            <m:acc>
                              <m:accPr>
                                <m:chr m:val="̃"/>
                                <m:ctrlP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</m:acc>
                            <m:d>
                              <m:dPr>
                                <m:ctrlP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</m:e>
                        </m:d>
                      </m:e>
                      <m:sup>
                        <m:r>
                          <a:rPr lang="en-US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dirty="0"/>
              </a:p>
              <a:p>
                <a:r>
                  <a:rPr lang="en-US" dirty="0"/>
                  <a:t>More complex convex portion </a:t>
                </a:r>
                <a:r>
                  <a:rPr lang="en-US" b="1" dirty="0"/>
                  <a:t>adds additional structure </a:t>
                </a:r>
                <a:r>
                  <a:rPr lang="en-US" dirty="0"/>
                  <a:t>over </a:t>
                </a:r>
                <a14:m>
                  <m:oMath xmlns:m="http://schemas.openxmlformats.org/officeDocument/2006/math">
                    <m:r>
                      <a:rPr lang="en-US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dirty="0"/>
                  <a:t>, which can still be “easily” optimized over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838202"/>
                <a:ext cx="7957595" cy="4525963"/>
              </a:xfrm>
              <a:blipFill>
                <a:blip r:embed="rId3"/>
                <a:stretch>
                  <a:fillRect l="-797" t="-560"/>
                </a:stretch>
              </a:blipFill>
            </p:spPr>
            <p:txBody>
              <a:bodyPr/>
              <a:lstStyle/>
              <a:p>
                <a:r>
                  <a:rPr lang="es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es-US"/>
              <a:t>Brandon Amos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2701925" y="6356350"/>
            <a:ext cx="4529138" cy="365125"/>
          </a:xfrm>
        </p:spPr>
        <p:txBody>
          <a:bodyPr/>
          <a:lstStyle/>
          <a:p>
            <a:r>
              <a:rPr lang="en-US"/>
              <a:t>Optimization-Based Modeling for Machine Learning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E804FA6-1C0B-364E-A882-F00C7F7CB94D}"/>
              </a:ext>
            </a:extLst>
          </p:cNvPr>
          <p:cNvSpPr/>
          <p:nvPr/>
        </p:nvSpPr>
        <p:spPr>
          <a:xfrm>
            <a:off x="457200" y="1722910"/>
            <a:ext cx="7158942" cy="983848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25">
            <a:extLst>
              <a:ext uri="{FF2B5EF4-FFF2-40B4-BE49-F238E27FC236}">
                <a16:creationId xmlns:a16="http://schemas.microsoft.com/office/drawing/2014/main" id="{CB0E8AEE-897D-0943-9CB5-19F5A67BDD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362" y="4009978"/>
            <a:ext cx="5020185" cy="1678197"/>
          </a:xfrm>
          <a:prstGeom prst="rect">
            <a:avLst/>
          </a:prstGeom>
        </p:spPr>
      </p:pic>
      <p:pic>
        <p:nvPicPr>
          <p:cNvPr id="9" name="Picture 24">
            <a:extLst>
              <a:ext uri="{FF2B5EF4-FFF2-40B4-BE49-F238E27FC236}">
                <a16:creationId xmlns:a16="http://schemas.microsoft.com/office/drawing/2014/main" id="{1D570384-34E0-644F-A890-FA63C22E09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83458" y="3703244"/>
            <a:ext cx="2767340" cy="2329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3974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4FA741-5516-7344-AD22-EBBA5682B2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997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Overview for the remainder of this talk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174787-15DB-974E-8918-9D893D14681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s-US"/>
              <a:t>Brandon Amos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D39A0C-794F-F44E-A80B-FDA09500E6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Optimization-Based Modeling for Machine Learning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76DFBC-739D-A348-B980-0698EAB08A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t>8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61104D0-9EBD-9A4D-9FD8-A656BA4643D9}"/>
              </a:ext>
            </a:extLst>
          </p:cNvPr>
          <p:cNvSpPr/>
          <p:nvPr/>
        </p:nvSpPr>
        <p:spPr>
          <a:xfrm>
            <a:off x="2581461" y="1816712"/>
            <a:ext cx="4124135" cy="628861"/>
          </a:xfrm>
          <a:prstGeom prst="rect">
            <a:avLst/>
          </a:prstGeom>
          <a:solidFill>
            <a:srgbClr val="374C81"/>
          </a:solidFill>
          <a:ln w="254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OptNet: Differentiable Optimization as a Layer in Neural Networks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DCEAA0C-85E9-B547-8D68-CE9AF55F75CC}"/>
              </a:ext>
            </a:extLst>
          </p:cNvPr>
          <p:cNvSpPr/>
          <p:nvPr/>
        </p:nvSpPr>
        <p:spPr>
          <a:xfrm>
            <a:off x="3098389" y="5155206"/>
            <a:ext cx="3090278" cy="62442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54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Differentiable </a:t>
            </a:r>
            <a:r>
              <a:rPr lang="en-US" dirty="0" err="1"/>
              <a:t>cvxpy</a:t>
            </a:r>
            <a:r>
              <a:rPr lang="en-US" dirty="0"/>
              <a:t> Layers</a:t>
            </a:r>
          </a:p>
        </p:txBody>
      </p:sp>
      <p:sp>
        <p:nvSpPr>
          <p:cNvPr id="11" name="Down Arrow 10">
            <a:extLst>
              <a:ext uri="{FF2B5EF4-FFF2-40B4-BE49-F238E27FC236}">
                <a16:creationId xmlns:a16="http://schemas.microsoft.com/office/drawing/2014/main" id="{64697A6A-9547-F546-A3AF-7806CAB0FA38}"/>
              </a:ext>
            </a:extLst>
          </p:cNvPr>
          <p:cNvSpPr/>
          <p:nvPr/>
        </p:nvSpPr>
        <p:spPr>
          <a:xfrm>
            <a:off x="3216514" y="2438135"/>
            <a:ext cx="666441" cy="848842"/>
          </a:xfrm>
          <a:prstGeom prst="downArrow">
            <a:avLst/>
          </a:prstGeom>
          <a:solidFill>
            <a:schemeClr val="accent1">
              <a:lumMod val="60000"/>
              <a:lumOff val="40000"/>
            </a:schemeClr>
          </a:solidFill>
          <a:ln w="254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7">
            <a:extLst>
              <a:ext uri="{FF2B5EF4-FFF2-40B4-BE49-F238E27FC236}">
                <a16:creationId xmlns:a16="http://schemas.microsoft.com/office/drawing/2014/main" id="{5F69007A-F4C7-4942-95D0-3DB78A430791}"/>
              </a:ext>
            </a:extLst>
          </p:cNvPr>
          <p:cNvSpPr/>
          <p:nvPr/>
        </p:nvSpPr>
        <p:spPr>
          <a:xfrm>
            <a:off x="2440601" y="3317404"/>
            <a:ext cx="2150533" cy="62442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54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Differentiable MPC</a:t>
            </a:r>
          </a:p>
        </p:txBody>
      </p:sp>
      <p:sp>
        <p:nvSpPr>
          <p:cNvPr id="14" name="Rectangle 7">
            <a:extLst>
              <a:ext uri="{FF2B5EF4-FFF2-40B4-BE49-F238E27FC236}">
                <a16:creationId xmlns:a16="http://schemas.microsoft.com/office/drawing/2014/main" id="{76FA3847-E231-084D-81CA-4C1C114528C2}"/>
              </a:ext>
            </a:extLst>
          </p:cNvPr>
          <p:cNvSpPr/>
          <p:nvPr/>
        </p:nvSpPr>
        <p:spPr>
          <a:xfrm>
            <a:off x="4712133" y="3328474"/>
            <a:ext cx="1993463" cy="62442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54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Extensions</a:t>
            </a:r>
          </a:p>
        </p:txBody>
      </p:sp>
      <p:sp>
        <p:nvSpPr>
          <p:cNvPr id="15" name="Down Arrow 10">
            <a:extLst>
              <a:ext uri="{FF2B5EF4-FFF2-40B4-BE49-F238E27FC236}">
                <a16:creationId xmlns:a16="http://schemas.microsoft.com/office/drawing/2014/main" id="{8540948C-18D2-E840-AD25-068D54EDD9DD}"/>
              </a:ext>
            </a:extLst>
          </p:cNvPr>
          <p:cNvSpPr/>
          <p:nvPr/>
        </p:nvSpPr>
        <p:spPr>
          <a:xfrm>
            <a:off x="5327402" y="2440893"/>
            <a:ext cx="666441" cy="846083"/>
          </a:xfrm>
          <a:prstGeom prst="downArrow">
            <a:avLst/>
          </a:prstGeom>
          <a:solidFill>
            <a:schemeClr val="accent1">
              <a:lumMod val="60000"/>
              <a:lumOff val="40000"/>
            </a:schemeClr>
          </a:solidFill>
          <a:ln w="254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ounded Rectangle 5">
            <a:extLst>
              <a:ext uri="{FF2B5EF4-FFF2-40B4-BE49-F238E27FC236}">
                <a16:creationId xmlns:a16="http://schemas.microsoft.com/office/drawing/2014/main" id="{55A1E69E-739D-3445-AE34-BE5594FE8E11}"/>
              </a:ext>
            </a:extLst>
          </p:cNvPr>
          <p:cNvSpPr/>
          <p:nvPr/>
        </p:nvSpPr>
        <p:spPr>
          <a:xfrm>
            <a:off x="2179315" y="1581710"/>
            <a:ext cx="4932683" cy="2691988"/>
          </a:xfrm>
          <a:prstGeom prst="roundRect">
            <a:avLst/>
          </a:prstGeom>
          <a:noFill/>
          <a:ln w="38100">
            <a:solidFill>
              <a:srgbClr val="374C8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Down Arrow 10">
            <a:extLst>
              <a:ext uri="{FF2B5EF4-FFF2-40B4-BE49-F238E27FC236}">
                <a16:creationId xmlns:a16="http://schemas.microsoft.com/office/drawing/2014/main" id="{CD6E6410-4C1F-8B42-A7E0-C53E53B5F95A}"/>
              </a:ext>
            </a:extLst>
          </p:cNvPr>
          <p:cNvSpPr/>
          <p:nvPr/>
        </p:nvSpPr>
        <p:spPr>
          <a:xfrm>
            <a:off x="4310307" y="4269215"/>
            <a:ext cx="666441" cy="846083"/>
          </a:xfrm>
          <a:prstGeom prst="downArrow">
            <a:avLst/>
          </a:prstGeom>
          <a:solidFill>
            <a:schemeClr val="accent1">
              <a:lumMod val="60000"/>
              <a:lumOff val="40000"/>
            </a:schemeClr>
          </a:solidFill>
          <a:ln w="254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21828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799"/>
            <a:ext cx="8229600" cy="1143000"/>
          </a:xfrm>
        </p:spPr>
        <p:txBody>
          <a:bodyPr>
            <a:noAutofit/>
          </a:bodyPr>
          <a:lstStyle/>
          <a:p>
            <a:r>
              <a:rPr lang="en-US" sz="3600" dirty="0"/>
              <a:t>Today’s Machine Learning Systems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7632" y="2015764"/>
            <a:ext cx="8323730" cy="759934"/>
          </a:xfrm>
        </p:spPr>
        <p:txBody>
          <a:bodyPr>
            <a:normAutofit/>
          </a:bodyPr>
          <a:lstStyle/>
          <a:p>
            <a:r>
              <a:rPr lang="en-US" sz="1800" b="1" dirty="0"/>
              <a:t>Current Primitive Operations: </a:t>
            </a:r>
            <a:r>
              <a:rPr lang="en-US" sz="1800" dirty="0"/>
              <a:t>Linear maps, convolutions, activation functions, random sampling, simple projections (e.g. onto the simplex or </a:t>
            </a:r>
            <a:r>
              <a:rPr lang="en-US" sz="1800" dirty="0" err="1"/>
              <a:t>Birkhoff</a:t>
            </a:r>
            <a:r>
              <a:rPr lang="en-US" sz="1800" dirty="0"/>
              <a:t> polytope)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5D987BF-A1CC-4B43-97CA-29C607A94E17}"/>
              </a:ext>
            </a:extLst>
          </p:cNvPr>
          <p:cNvSpPr/>
          <p:nvPr/>
        </p:nvSpPr>
        <p:spPr>
          <a:xfrm>
            <a:off x="945170" y="1151813"/>
            <a:ext cx="1384061" cy="571500"/>
          </a:xfrm>
          <a:prstGeom prst="rect">
            <a:avLst/>
          </a:prstGeom>
          <a:solidFill>
            <a:srgbClr val="374D8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 lot of data</a:t>
            </a:r>
          </a:p>
        </p:txBody>
      </p:sp>
      <p:sp>
        <p:nvSpPr>
          <p:cNvPr id="8" name="Right Arrow 7">
            <a:extLst>
              <a:ext uri="{FF2B5EF4-FFF2-40B4-BE49-F238E27FC236}">
                <a16:creationId xmlns:a16="http://schemas.microsoft.com/office/drawing/2014/main" id="{D95A4771-CCF6-3F44-9152-1F8A567182A2}"/>
              </a:ext>
            </a:extLst>
          </p:cNvPr>
          <p:cNvSpPr/>
          <p:nvPr/>
        </p:nvSpPr>
        <p:spPr>
          <a:xfrm>
            <a:off x="2405431" y="1294688"/>
            <a:ext cx="510209" cy="285750"/>
          </a:xfrm>
          <a:prstGeom prst="rightArrow">
            <a:avLst/>
          </a:prstGeom>
          <a:solidFill>
            <a:srgbClr val="374D8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FF38B27-64BE-6243-AAAD-E833EF3E7A15}"/>
              </a:ext>
            </a:extLst>
          </p:cNvPr>
          <p:cNvSpPr/>
          <p:nvPr/>
        </p:nvSpPr>
        <p:spPr>
          <a:xfrm>
            <a:off x="2991840" y="1151813"/>
            <a:ext cx="1384061" cy="571500"/>
          </a:xfrm>
          <a:prstGeom prst="rect">
            <a:avLst/>
          </a:prstGeom>
          <a:solidFill>
            <a:srgbClr val="374D8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Model</a:t>
            </a:r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id="{C780EE3C-00BD-D148-A4A3-B92F671912BD}"/>
              </a:ext>
            </a:extLst>
          </p:cNvPr>
          <p:cNvSpPr/>
          <p:nvPr/>
        </p:nvSpPr>
        <p:spPr>
          <a:xfrm>
            <a:off x="4452101" y="1294688"/>
            <a:ext cx="510209" cy="285750"/>
          </a:xfrm>
          <a:prstGeom prst="rightArrow">
            <a:avLst/>
          </a:prstGeom>
          <a:solidFill>
            <a:srgbClr val="374D8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142F313-F101-2A48-92F2-7A9EEE485E66}"/>
              </a:ext>
            </a:extLst>
          </p:cNvPr>
          <p:cNvSpPr/>
          <p:nvPr/>
        </p:nvSpPr>
        <p:spPr>
          <a:xfrm>
            <a:off x="5038510" y="1151813"/>
            <a:ext cx="1384061" cy="571500"/>
          </a:xfrm>
          <a:prstGeom prst="rect">
            <a:avLst/>
          </a:prstGeom>
          <a:solidFill>
            <a:srgbClr val="374D8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Predictions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21722F2F-602F-214A-9AE4-5B2EE1B99FEC}"/>
              </a:ext>
            </a:extLst>
          </p:cNvPr>
          <p:cNvSpPr txBox="1">
            <a:spLocks/>
          </p:cNvSpPr>
          <p:nvPr/>
        </p:nvSpPr>
        <p:spPr>
          <a:xfrm>
            <a:off x="457200" y="3971985"/>
            <a:ext cx="8229600" cy="20884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Lucida Grande"/>
              <a:buChar char="-"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Wingdings" charset="2"/>
              <a:buChar char="§"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100000"/>
            </a:pPr>
            <a:r>
              <a:rPr lang="en-US" sz="1800" dirty="0"/>
              <a:t>Black-box neural networks don’t work everywhere and when they fail, task-specific domain knowledge can provide useful modeling priors</a:t>
            </a:r>
          </a:p>
          <a:p>
            <a:pPr>
              <a:buSzPct val="100000"/>
            </a:pPr>
            <a:r>
              <a:rPr lang="en-US" sz="1800" dirty="0"/>
              <a:t>My work mostly focuses on ways to </a:t>
            </a:r>
            <a:r>
              <a:rPr lang="en-US" sz="1800" b="1" dirty="0"/>
              <a:t>use optimization to inject domain knowledge into the modeling process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41D2E4B5-D695-B248-9014-70369519EE1F}"/>
              </a:ext>
            </a:extLst>
          </p:cNvPr>
          <p:cNvSpPr txBox="1">
            <a:spLocks/>
          </p:cNvSpPr>
          <p:nvPr/>
        </p:nvSpPr>
        <p:spPr>
          <a:xfrm>
            <a:off x="94129" y="3159278"/>
            <a:ext cx="8887233" cy="73655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200" b="0" i="0" kern="1200">
                <a:solidFill>
                  <a:schemeClr val="accent1">
                    <a:lumMod val="75000"/>
                  </a:schemeClr>
                </a:solidFill>
                <a:latin typeface="Helvetica Neue Bold Condensed"/>
                <a:ea typeface="+mj-ea"/>
                <a:cs typeface="Helvetica Neue Bold Condensed"/>
              </a:defRPr>
            </a:lvl1pPr>
          </a:lstStyle>
          <a:p>
            <a:r>
              <a:rPr lang="en-US" sz="3400" dirty="0"/>
              <a:t>How can the modeling part be improved?</a:t>
            </a:r>
          </a:p>
        </p:txBody>
      </p:sp>
      <p:sp>
        <p:nvSpPr>
          <p:cNvPr id="21" name="Left Brace 20">
            <a:extLst>
              <a:ext uri="{FF2B5EF4-FFF2-40B4-BE49-F238E27FC236}">
                <a16:creationId xmlns:a16="http://schemas.microsoft.com/office/drawing/2014/main" id="{EE0D74CA-F0A7-7C46-B78D-97B6E72A0530}"/>
              </a:ext>
            </a:extLst>
          </p:cNvPr>
          <p:cNvSpPr/>
          <p:nvPr/>
        </p:nvSpPr>
        <p:spPr>
          <a:xfrm rot="5400000">
            <a:off x="4615926" y="-2192689"/>
            <a:ext cx="436604" cy="8294268"/>
          </a:xfrm>
          <a:prstGeom prst="leftBrace">
            <a:avLst>
              <a:gd name="adj1" fmla="val 8333"/>
              <a:gd name="adj2" fmla="val 64048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C02E49C-3473-594E-9849-EB53D9B4BB99}"/>
              </a:ext>
            </a:extLst>
          </p:cNvPr>
          <p:cNvCxnSpPr>
            <a:cxnSpLocks/>
          </p:cNvCxnSpPr>
          <p:nvPr/>
        </p:nvCxnSpPr>
        <p:spPr>
          <a:xfrm>
            <a:off x="12809" y="3107996"/>
            <a:ext cx="9131191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ight Arrow 14">
            <a:extLst>
              <a:ext uri="{FF2B5EF4-FFF2-40B4-BE49-F238E27FC236}">
                <a16:creationId xmlns:a16="http://schemas.microsoft.com/office/drawing/2014/main" id="{315FE3B8-4F4D-E74D-B0BB-9624DE056981}"/>
              </a:ext>
            </a:extLst>
          </p:cNvPr>
          <p:cNvSpPr/>
          <p:nvPr/>
        </p:nvSpPr>
        <p:spPr>
          <a:xfrm>
            <a:off x="6476663" y="1286448"/>
            <a:ext cx="510209" cy="285750"/>
          </a:xfrm>
          <a:prstGeom prst="rightArrow">
            <a:avLst/>
          </a:prstGeom>
          <a:solidFill>
            <a:srgbClr val="374D8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94559C8-EF51-414D-A842-8C50B9E59757}"/>
              </a:ext>
            </a:extLst>
          </p:cNvPr>
          <p:cNvSpPr/>
          <p:nvPr/>
        </p:nvSpPr>
        <p:spPr>
          <a:xfrm>
            <a:off x="7085180" y="1147158"/>
            <a:ext cx="1384061" cy="571500"/>
          </a:xfrm>
          <a:prstGeom prst="rect">
            <a:avLst/>
          </a:prstGeom>
          <a:solidFill>
            <a:srgbClr val="374D8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Loss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814116-88FD-6546-A1B4-CFD06B274F2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es-US"/>
              <a:t>Brandon Amos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53996E-C141-B84E-A0DD-CC7EBA9691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01635" y="6356349"/>
            <a:ext cx="4467823" cy="365125"/>
          </a:xfrm>
        </p:spPr>
        <p:txBody>
          <a:bodyPr/>
          <a:lstStyle/>
          <a:p>
            <a:r>
              <a:rPr lang="en-US"/>
              <a:t>Optimization-Based Modeling for Machine Learning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E331D5-86E6-064B-ACEA-26BBDACAE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F813B43C-900A-1C44-BF45-66CB67BC66D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4493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EA0CC651-CE14-B04F-B36B-0C3B774C7EB4}" vid="{ED412E48-FE1E-3141-946D-241282344A7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100389</TotalTime>
  <Words>4444</Words>
  <Application>Microsoft Macintosh PowerPoint</Application>
  <PresentationFormat>On-screen Show (4:3)</PresentationFormat>
  <Paragraphs>703</Paragraphs>
  <Slides>69</Slides>
  <Notes>30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69</vt:i4>
      </vt:variant>
    </vt:vector>
  </HeadingPairs>
  <TitlesOfParts>
    <vt:vector size="80" baseType="lpstr">
      <vt:lpstr>Arial</vt:lpstr>
      <vt:lpstr>Calibri</vt:lpstr>
      <vt:lpstr>Cambria Math</vt:lpstr>
      <vt:lpstr>CMU Typewriter Text</vt:lpstr>
      <vt:lpstr>Helvetica Neue</vt:lpstr>
      <vt:lpstr>Helvetica Neue Bold Condensed</vt:lpstr>
      <vt:lpstr>Helvetica Neue Light</vt:lpstr>
      <vt:lpstr>Lucida Grande</vt:lpstr>
      <vt:lpstr>Menlo</vt:lpstr>
      <vt:lpstr>Wingdings</vt:lpstr>
      <vt:lpstr>Office Theme</vt:lpstr>
      <vt:lpstr>PowerPoint Presentation</vt:lpstr>
      <vt:lpstr>My Ph.D. Contributions</vt:lpstr>
      <vt:lpstr>This Talk</vt:lpstr>
      <vt:lpstr>Input Convex Neural Networks</vt:lpstr>
      <vt:lpstr>PowerPoint Presentation</vt:lpstr>
      <vt:lpstr>How to achieve input convexity?</vt:lpstr>
      <vt:lpstr>Is convexity restrictive?</vt:lpstr>
      <vt:lpstr>Overview for the remainder of this talk</vt:lpstr>
      <vt:lpstr>Today’s Machine Learning Systems</vt:lpstr>
      <vt:lpstr>Optimization and Machine Learning</vt:lpstr>
      <vt:lpstr>Why is optimization a useful primitive operation in learning systems?</vt:lpstr>
      <vt:lpstr>Convex optimization viewpoint of standard layers</vt:lpstr>
      <vt:lpstr>OptNet Application: Modeling Constraints</vt:lpstr>
      <vt:lpstr>The OptNet Layer</vt:lpstr>
      <vt:lpstr>Differentiating a quadratic argmin</vt:lpstr>
      <vt:lpstr>Implicitly differentiating the KKT conditions</vt:lpstr>
      <vt:lpstr>A Simple Application: Sudoku</vt:lpstr>
      <vt:lpstr>OptNet Learns Sudoku</vt:lpstr>
      <vt:lpstr>Overview for the remainder of this talk</vt:lpstr>
      <vt:lpstr>Should RL policies have a system dynamics model or not?</vt:lpstr>
      <vt:lpstr>Combining model-based and model-free RL</vt:lpstr>
      <vt:lpstr>Our Approach: Model Predictive Control</vt:lpstr>
      <vt:lpstr>Our Approach: Model Predictive Control</vt:lpstr>
      <vt:lpstr>Model Predictive Control with SQP</vt:lpstr>
      <vt:lpstr>LQR, KKT Systems, and Differentiation</vt:lpstr>
      <vt:lpstr>LQR, KKT Systems, and Differentiation</vt:lpstr>
      <vt:lpstr>A Differentiable MPC Module</vt:lpstr>
      <vt:lpstr>Imitation learning with a linear model</vt:lpstr>
      <vt:lpstr>Simple Pendulum Control</vt:lpstr>
      <vt:lpstr>Imitation learning with the pendulum/cartpole</vt:lpstr>
      <vt:lpstr>Optimizing the task loss is often better than SysID in the unrealizable case</vt:lpstr>
      <vt:lpstr>A PyTorch MPC Solver</vt:lpstr>
      <vt:lpstr>Overview for the remainder of this talk</vt:lpstr>
      <vt:lpstr>Extensions</vt:lpstr>
      <vt:lpstr>Overview for the remainder of this talk</vt:lpstr>
      <vt:lpstr>Hand-Implementing Optimization Layers is Hard</vt:lpstr>
      <vt:lpstr>Why should practitioners care?</vt:lpstr>
      <vt:lpstr>cvxpy</vt:lpstr>
      <vt:lpstr>A new way of rapidly prototyping optimization layers</vt:lpstr>
      <vt:lpstr>Code example: OptNet QP</vt:lpstr>
      <vt:lpstr>Code example: The sigmoid</vt:lpstr>
      <vt:lpstr>OptNet Application: Modeling Constraints</vt:lpstr>
      <vt:lpstr>Code example: Constraint modeling</vt:lpstr>
      <vt:lpstr> What’s going on behind the scenes?</vt:lpstr>
      <vt:lpstr>Cone Program Differentiation</vt:lpstr>
      <vt:lpstr>Closing Thoughts And Future Directions</vt:lpstr>
      <vt:lpstr>Closing Thoughts And Future Directions</vt:lpstr>
      <vt:lpstr>PowerPoint Presentation</vt:lpstr>
      <vt:lpstr>Extra Slides</vt:lpstr>
      <vt:lpstr>Optimization-Based Inference</vt:lpstr>
      <vt:lpstr>Structured prediction models nicely capture dependencies in the output space</vt:lpstr>
      <vt:lpstr>Energy-based models have historically been used for many tasks</vt:lpstr>
      <vt:lpstr>Optimization-Based Inference</vt:lpstr>
      <vt:lpstr>ICNN Portion Overview</vt:lpstr>
      <vt:lpstr>Input Convex Neural Networks (ICNNS)</vt:lpstr>
      <vt:lpstr>Applications of Optimization for Inference</vt:lpstr>
      <vt:lpstr>Example Networks</vt:lpstr>
      <vt:lpstr>How to achieve input convexity?</vt:lpstr>
      <vt:lpstr>Is convexity restrictive?</vt:lpstr>
      <vt:lpstr>ICNN Portion Overview</vt:lpstr>
      <vt:lpstr>Challenges for ICNNs</vt:lpstr>
      <vt:lpstr>Inference in ICNNs</vt:lpstr>
      <vt:lpstr>Inference with the Bundle Method</vt:lpstr>
      <vt:lpstr>ICNN Learning</vt:lpstr>
      <vt:lpstr>ICNN Portion Overview</vt:lpstr>
      <vt:lpstr>Results: toy example</vt:lpstr>
      <vt:lpstr>Results: multi-label classification</vt:lpstr>
      <vt:lpstr>Results: image completion</vt:lpstr>
      <vt:lpstr>Input Convex Neural Networks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Differentiable Optimization-Based Modeling for Machine Learning</dc:title>
  <dc:subject/>
  <dc:creator>Brandon Amos</dc:creator>
  <cp:keywords/>
  <dc:description/>
  <cp:lastModifiedBy>Brandon Amos</cp:lastModifiedBy>
  <cp:revision>419</cp:revision>
  <cp:lastPrinted>2019-05-02T03:49:05Z</cp:lastPrinted>
  <dcterms:created xsi:type="dcterms:W3CDTF">2016-09-04T10:19:12Z</dcterms:created>
  <dcterms:modified xsi:type="dcterms:W3CDTF">2022-06-20T03:50:10Z</dcterms:modified>
  <cp:category/>
</cp:coreProperties>
</file>