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26" r:id="rId2"/>
    <p:sldId id="561" r:id="rId3"/>
    <p:sldId id="562" r:id="rId4"/>
    <p:sldId id="550" r:id="rId5"/>
    <p:sldId id="558" r:id="rId6"/>
    <p:sldId id="540" r:id="rId7"/>
    <p:sldId id="545" r:id="rId8"/>
    <p:sldId id="575" r:id="rId9"/>
    <p:sldId id="570" r:id="rId10"/>
    <p:sldId id="560" r:id="rId11"/>
    <p:sldId id="569" r:id="rId12"/>
    <p:sldId id="572" r:id="rId13"/>
    <p:sldId id="522" r:id="rId14"/>
    <p:sldId id="574" r:id="rId15"/>
    <p:sldId id="477" r:id="rId16"/>
    <p:sldId id="491" r:id="rId17"/>
    <p:sldId id="409" r:id="rId18"/>
    <p:sldId id="433" r:id="rId19"/>
    <p:sldId id="528" r:id="rId20"/>
    <p:sldId id="424" r:id="rId21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C0D49FF-6E2A-B949-964A-2A633E290980}">
          <p14:sldIdLst>
            <p14:sldId id="326"/>
            <p14:sldId id="561"/>
            <p14:sldId id="562"/>
            <p14:sldId id="550"/>
            <p14:sldId id="558"/>
            <p14:sldId id="540"/>
            <p14:sldId id="545"/>
            <p14:sldId id="575"/>
            <p14:sldId id="570"/>
            <p14:sldId id="560"/>
            <p14:sldId id="569"/>
            <p14:sldId id="572"/>
            <p14:sldId id="522"/>
            <p14:sldId id="574"/>
            <p14:sldId id="477"/>
            <p14:sldId id="491"/>
            <p14:sldId id="409"/>
            <p14:sldId id="433"/>
            <p14:sldId id="528"/>
            <p14:sldId id="4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4C81"/>
    <a:srgbClr val="98202C"/>
    <a:srgbClr val="FFFFFF"/>
    <a:srgbClr val="4EB648"/>
    <a:srgbClr val="4D88B8"/>
    <a:srgbClr val="FBACBA"/>
    <a:srgbClr val="384B80"/>
    <a:srgbClr val="B5C1E0"/>
    <a:srgbClr val="F8FF00"/>
    <a:srgbClr val="E0E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16"/>
    <p:restoredTop sz="91373"/>
  </p:normalViewPr>
  <p:slideViewPr>
    <p:cSldViewPr snapToGrid="0" snapToObjects="1">
      <p:cViewPr varScale="1">
        <p:scale>
          <a:sx n="112" d="100"/>
          <a:sy n="112" d="100"/>
        </p:scale>
        <p:origin x="232" y="6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1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Helvetica Neue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1091E-FDCD-4145-A679-1F1A90C0D88A}" type="datetimeFigureOut">
              <a:rPr lang="en-US" smtClean="0">
                <a:latin typeface="Helvetica Neue Light" charset="0"/>
              </a:rPr>
              <a:t>6/24/20</a:t>
            </a:fld>
            <a:endParaRPr lang="en-US" dirty="0">
              <a:latin typeface="Helvetica Neue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Helvetica Neue Ligh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1AB7-2BE7-BC40-9295-2DB9D2C59213}" type="slidenum">
              <a:rPr lang="en-US" smtClean="0">
                <a:latin typeface="Helvetica Neue Light" charset="0"/>
              </a:rPr>
              <a:t>‹#›</a:t>
            </a:fld>
            <a:endParaRPr lang="en-US" dirty="0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00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43C01EC3-0FB3-424E-9D2A-A8BF9B5BD2FE}" type="datetimeFigureOut">
              <a:rPr lang="en-US" smtClean="0"/>
              <a:pPr/>
              <a:t>6/24/20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AF3E5D23-4290-1E4F-BA55-6527BFB90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64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052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068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The Differentiable Cross-Entropy Method</a:t>
            </a:r>
          </a:p>
        </p:txBody>
      </p:sp>
    </p:spTree>
    <p:extLst>
      <p:ext uri="{BB962C8B-B14F-4D97-AF65-F5344CB8AC3E}">
        <p14:creationId xmlns:p14="http://schemas.microsoft.com/office/powerpoint/2010/main" val="397425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36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4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The Differentiable Cross-Entropy Method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5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02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96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7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02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873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7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57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The Differentiable Cross-Entropy Method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22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accent1">
              <a:lumMod val="75000"/>
            </a:schemeClr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0" indent="0" algn="l" defTabSz="457200" rtl="0" eaLnBrk="1" latinLnBrk="0" hangingPunct="1">
        <a:spcBef>
          <a:spcPts val="2800"/>
        </a:spcBef>
        <a:buFontTx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4572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914400" indent="0" algn="l" defTabSz="457200" rtl="0" eaLnBrk="1" latinLnBrk="0" hangingPunct="1">
        <a:spcBef>
          <a:spcPct val="20000"/>
        </a:spcBef>
        <a:buFont typeface="Lucida Grande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sites.google.com/view/diff-cross-entropy-method/home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15518" y="1175657"/>
            <a:ext cx="11326091" cy="1303988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dirty="0"/>
              <a:t>The Differentiable Cross-Entropy Method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1265E5-CEE1-7A48-B8B9-BA6EB2CA20ED}"/>
              </a:ext>
            </a:extLst>
          </p:cNvPr>
          <p:cNvSpPr txBox="1">
            <a:spLocks/>
          </p:cNvSpPr>
          <p:nvPr/>
        </p:nvSpPr>
        <p:spPr>
          <a:xfrm>
            <a:off x="435234" y="2571162"/>
            <a:ext cx="5410394" cy="901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Brandon Amos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Denis Yarats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12</a:t>
            </a:r>
          </a:p>
          <a:p>
            <a:pPr>
              <a:spcBef>
                <a:spcPts val="0"/>
              </a:spcBef>
            </a:pPr>
            <a:r>
              <a:rPr lang="en-US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Facebook AI Research    </a:t>
            </a:r>
            <a:r>
              <a:rPr lang="en-US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New York University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018DEE-CF6C-2E4D-B4CA-52CEBEC248D4}"/>
              </a:ext>
            </a:extLst>
          </p:cNvPr>
          <p:cNvSpPr txBox="1">
            <a:spLocks/>
          </p:cNvSpPr>
          <p:nvPr/>
        </p:nvSpPr>
        <p:spPr>
          <a:xfrm>
            <a:off x="10482748" y="2549391"/>
            <a:ext cx="1578624" cy="520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ICML 2020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3429BB-A075-464C-8647-8BBC205951D0}"/>
              </a:ext>
            </a:extLst>
          </p:cNvPr>
          <p:cNvGrpSpPr/>
          <p:nvPr/>
        </p:nvGrpSpPr>
        <p:grpSpPr>
          <a:xfrm>
            <a:off x="485970" y="5924550"/>
            <a:ext cx="3006530" cy="844550"/>
            <a:chOff x="676470" y="3905250"/>
            <a:chExt cx="3006530" cy="8445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02F2EB-ED53-474D-B37A-BB939C5E00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3809" b="-1428"/>
            <a:stretch/>
          </p:blipFill>
          <p:spPr>
            <a:xfrm>
              <a:off x="676470" y="3905250"/>
              <a:ext cx="403030" cy="450850"/>
            </a:xfrm>
            <a:prstGeom prst="rect">
              <a:avLst/>
            </a:prstGeom>
          </p:spPr>
        </p:pic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8E61C1C1-6619-0545-9553-72645E07387C}"/>
                </a:ext>
              </a:extLst>
            </p:cNvPr>
            <p:cNvSpPr txBox="1">
              <a:spLocks/>
            </p:cNvSpPr>
            <p:nvPr/>
          </p:nvSpPr>
          <p:spPr>
            <a:xfrm>
              <a:off x="994034" y="3911600"/>
              <a:ext cx="2219066" cy="4318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brandondamos</a:t>
              </a:r>
              <a:endPara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D59D994-2FF5-1940-A5B4-D16ED44776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4914" b="-11851"/>
            <a:stretch/>
          </p:blipFill>
          <p:spPr>
            <a:xfrm>
              <a:off x="677156" y="4252622"/>
              <a:ext cx="402344" cy="497178"/>
            </a:xfrm>
            <a:prstGeom prst="rect">
              <a:avLst/>
            </a:prstGeom>
          </p:spPr>
        </p:pic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73C1A020-F644-3A4A-A8BB-4C3246039293}"/>
                </a:ext>
              </a:extLst>
            </p:cNvPr>
            <p:cNvSpPr txBox="1">
              <a:spLocks/>
            </p:cNvSpPr>
            <p:nvPr/>
          </p:nvSpPr>
          <p:spPr>
            <a:xfrm>
              <a:off x="1006734" y="4267200"/>
              <a:ext cx="2676266" cy="4699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bamos.github.io</a:t>
              </a:r>
              <a:endPara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21260A-2B82-2449-B018-41C43CD6ACD1}"/>
              </a:ext>
            </a:extLst>
          </p:cNvPr>
          <p:cNvGrpSpPr/>
          <p:nvPr/>
        </p:nvGrpSpPr>
        <p:grpSpPr>
          <a:xfrm>
            <a:off x="3368870" y="5924550"/>
            <a:ext cx="3501830" cy="844550"/>
            <a:chOff x="3610170" y="3905250"/>
            <a:chExt cx="3501830" cy="8445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C09ED83-5DF1-AE47-8D43-F5B5812DDB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3809" b="-1428"/>
            <a:stretch/>
          </p:blipFill>
          <p:spPr>
            <a:xfrm>
              <a:off x="3610170" y="3905250"/>
              <a:ext cx="403030" cy="450850"/>
            </a:xfrm>
            <a:prstGeom prst="rect">
              <a:avLst/>
            </a:prstGeom>
          </p:spPr>
        </p:pic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9936BBEA-1871-8A49-B748-82BA48B8734B}"/>
                </a:ext>
              </a:extLst>
            </p:cNvPr>
            <p:cNvSpPr txBox="1">
              <a:spLocks/>
            </p:cNvSpPr>
            <p:nvPr/>
          </p:nvSpPr>
          <p:spPr>
            <a:xfrm>
              <a:off x="3927734" y="3911600"/>
              <a:ext cx="2219066" cy="4318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denisyarats</a:t>
              </a:r>
              <a:endPara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F848CB4-530B-AC48-A1A2-C932F46E0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4914" b="-11851"/>
            <a:stretch/>
          </p:blipFill>
          <p:spPr>
            <a:xfrm>
              <a:off x="3610856" y="4252622"/>
              <a:ext cx="402344" cy="497178"/>
            </a:xfrm>
            <a:prstGeom prst="rect">
              <a:avLst/>
            </a:prstGeom>
          </p:spPr>
        </p:pic>
        <p:sp>
          <p:nvSpPr>
            <p:cNvPr id="19" name="Subtitle 2">
              <a:extLst>
                <a:ext uri="{FF2B5EF4-FFF2-40B4-BE49-F238E27FC236}">
                  <a16:creationId xmlns:a16="http://schemas.microsoft.com/office/drawing/2014/main" id="{C03F853D-A3D8-B642-A6F9-E3CD8C4FD21C}"/>
                </a:ext>
              </a:extLst>
            </p:cNvPr>
            <p:cNvSpPr txBox="1">
              <a:spLocks/>
            </p:cNvSpPr>
            <p:nvPr/>
          </p:nvSpPr>
          <p:spPr>
            <a:xfrm>
              <a:off x="3940434" y="4267200"/>
              <a:ext cx="3171566" cy="4699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cs.nyu.edu</a:t>
              </a:r>
              <a:r>
                <a:rPr lang="en-US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/~dy1042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392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3312C-1978-9F4D-8443-5D4521058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 Structured Energy Models (SPENs/ICNNs)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014CCC-A633-6B43-BFE9-F27DB6DF2C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799924"/>
                <a:ext cx="10972800" cy="4326240"/>
              </a:xfrm>
            </p:spPr>
            <p:txBody>
              <a:bodyPr/>
              <a:lstStyle/>
              <a:p>
                <a:r>
                  <a:rPr lang="en-US" b="1" dirty="0"/>
                  <a:t>Key idea:</a:t>
                </a:r>
                <a:r>
                  <a:rPr lang="en-US" dirty="0"/>
                  <a:t> Model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/>
                  <a:t> is a deep energy model</a:t>
                </a:r>
              </a:p>
              <a:p>
                <a:r>
                  <a:rPr lang="en-US" dirty="0"/>
                  <a:t>Captures </a:t>
                </a:r>
                <a:r>
                  <a:rPr lang="en-US" b="1" dirty="0"/>
                  <a:t>non-trivial structures</a:t>
                </a:r>
                <a:r>
                  <a:rPr lang="en-US" dirty="0"/>
                  <a:t> in the output space, while also subsuming feed-forward modes</a:t>
                </a:r>
                <a:br>
                  <a:rPr lang="en-US" dirty="0"/>
                </a:br>
                <a:r>
                  <a:rPr lang="en-US" dirty="0"/>
                  <a:t>   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Feedforward model: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b="1" dirty="0"/>
                  <a:t>Predict </a:t>
                </a:r>
                <a:r>
                  <a:rPr lang="en-US" dirty="0"/>
                  <a:t>with the optimization problem:</a:t>
                </a:r>
                <a:br>
                  <a:rPr lang="en-US" dirty="0"/>
                </a:b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r>
                  <a:rPr lang="en-US" b="1" dirty="0"/>
                  <a:t>Learning </a:t>
                </a:r>
                <a:r>
                  <a:rPr lang="en-US" dirty="0"/>
                  <a:t>can be done by </a:t>
                </a:r>
                <a:r>
                  <a:rPr lang="en-US" b="1" dirty="0"/>
                  <a:t>unrolling optimization </a:t>
                </a:r>
                <a:r>
                  <a:rPr lang="en-US" dirty="0"/>
                  <a:t>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/>
                  <a:t> using derivative information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014CCC-A633-6B43-BFE9-F27DB6DF2C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799924"/>
                <a:ext cx="10972800" cy="4326240"/>
              </a:xfrm>
              <a:blipFill>
                <a:blip r:embed="rId2"/>
                <a:stretch>
                  <a:fillRect l="-579" t="-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1E335-4E7C-C649-9022-8A78A54F92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AD728-5919-F549-A74D-5C373E48D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954AE-109E-674C-BA0C-4878BBB24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10</a:t>
            </a:fld>
            <a:endParaRPr lang="en-US"/>
          </a:p>
        </p:txBody>
      </p:sp>
      <p:sp>
        <p:nvSpPr>
          <p:cNvPr id="7" name="Marcador de pie de página 4">
            <a:extLst>
              <a:ext uri="{FF2B5EF4-FFF2-40B4-BE49-F238E27FC236}">
                <a16:creationId xmlns:a16="http://schemas.microsoft.com/office/drawing/2014/main" id="{DBF23DD9-6F6A-1B46-A748-4C6AEC867AA4}"/>
              </a:ext>
            </a:extLst>
          </p:cNvPr>
          <p:cNvSpPr txBox="1">
            <a:spLocks/>
          </p:cNvSpPr>
          <p:nvPr/>
        </p:nvSpPr>
        <p:spPr>
          <a:xfrm>
            <a:off x="2978150" y="1133775"/>
            <a:ext cx="6235700" cy="53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[Belanger and McCallum, 2016, Amos, Xu, and Kolter, 2017]</a:t>
            </a:r>
          </a:p>
        </p:txBody>
      </p:sp>
    </p:spTree>
    <p:extLst>
      <p:ext uri="{BB962C8B-B14F-4D97-AF65-F5344CB8AC3E}">
        <p14:creationId xmlns:p14="http://schemas.microsoft.com/office/powerpoint/2010/main" val="3752591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FBCB1-5893-2542-9186-58643D6E3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Unrolling gradient descent may learn bad energies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1C437-20C0-8747-A001-3BD0F736F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720" y="1385047"/>
            <a:ext cx="10901680" cy="1465729"/>
          </a:xfrm>
        </p:spPr>
        <p:txBody>
          <a:bodyPr/>
          <a:lstStyle/>
          <a:p>
            <a:r>
              <a:rPr lang="en-US" dirty="0"/>
              <a:t>Unrolling optimizers </a:t>
            </a:r>
            <a:r>
              <a:rPr lang="en-US" b="1" dirty="0"/>
              <a:t>lose the probabilistic interpretation </a:t>
            </a:r>
            <a:r>
              <a:rPr lang="en-US" dirty="0"/>
              <a:t>and can </a:t>
            </a:r>
            <a:r>
              <a:rPr lang="en-US" b="1" dirty="0"/>
              <a:t>overfit to the optimizer</a:t>
            </a:r>
          </a:p>
          <a:p>
            <a:r>
              <a:rPr lang="en-US" dirty="0"/>
              <a:t>In this regression setting, </a:t>
            </a:r>
            <a:r>
              <a:rPr lang="en-US" b="1" dirty="0"/>
              <a:t>GD learns barriers</a:t>
            </a:r>
            <a:r>
              <a:rPr lang="en-US" dirty="0"/>
              <a:t> on the energy surface while </a:t>
            </a:r>
            <a:r>
              <a:rPr lang="en-US" b="1" dirty="0"/>
              <a:t>DCEM fits the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0C0B9-4DA5-2246-B2E2-AEE4352A2D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30CED-F773-6D49-A9E7-30DC3DBE2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6688C-2D25-8F4B-A890-087DE87E4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9" descr="A picture containing white, ready, water, large&#10;&#10;Description automatically generated">
            <a:extLst>
              <a:ext uri="{FF2B5EF4-FFF2-40B4-BE49-F238E27FC236}">
                <a16:creationId xmlns:a16="http://schemas.microsoft.com/office/drawing/2014/main" id="{A8DDC6FD-D299-1748-84D1-E48C7761E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26" y="2734431"/>
            <a:ext cx="10438653" cy="354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03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2719A-F7FA-8049-85B5-B761F0371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B2C90-9C92-8145-B489-ACB5B028C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50124"/>
            <a:ext cx="10972800" cy="447604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Method: The differentiable-cross entropy method</a:t>
            </a:r>
          </a:p>
          <a:p>
            <a:r>
              <a:rPr lang="en-US" b="1" dirty="0"/>
              <a:t>Applications</a:t>
            </a:r>
            <a:br>
              <a:rPr lang="en-US" dirty="0"/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Learning deep energy-based models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   </a:t>
            </a:r>
            <a:r>
              <a:rPr lang="en-US" b="1" dirty="0"/>
              <a:t>Learning embedded optimizers</a:t>
            </a:r>
            <a:br>
              <a:rPr lang="en-US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 Control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2C47B-19C0-D546-A08A-50A205D46E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F9D52-7365-DC4A-9ACD-4043F5C5B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F42AF-23EE-6744-B8CC-07545E36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00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BD43E-09F3-5845-A55A-FF2E095E5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2292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DCEM can exploit the solution space structure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48DD5-241D-BE40-8D44-D394A98551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9A7FE-BF50-3F40-9511-CFDA1F92B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2C633-675F-5F45-A191-2714A97B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AE5F5D-B01F-6C49-8E3B-0AF7CCDF4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953" y="1175431"/>
            <a:ext cx="7727447" cy="52735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71587A-2DAD-6B4D-B53B-01128F26FD7F}"/>
              </a:ext>
            </a:extLst>
          </p:cNvPr>
          <p:cNvSpPr/>
          <p:nvPr/>
        </p:nvSpPr>
        <p:spPr>
          <a:xfrm>
            <a:off x="379401" y="2166052"/>
            <a:ext cx="3132282" cy="241709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4D83ABD-9A80-9B4F-85E8-8B12985E6BBC}"/>
              </a:ext>
            </a:extLst>
          </p:cNvPr>
          <p:cNvSpPr/>
          <p:nvPr/>
        </p:nvSpPr>
        <p:spPr>
          <a:xfrm>
            <a:off x="607686" y="2846617"/>
            <a:ext cx="1999031" cy="1500208"/>
          </a:xfrm>
          <a:custGeom>
            <a:avLst/>
            <a:gdLst>
              <a:gd name="connsiteX0" fmla="*/ 1890194 w 1999031"/>
              <a:gd name="connsiteY0" fmla="*/ 1196635 h 1500208"/>
              <a:gd name="connsiteX1" fmla="*/ 903058 w 1999031"/>
              <a:gd name="connsiteY1" fmla="*/ 1497972 h 1500208"/>
              <a:gd name="connsiteX2" fmla="*/ 217258 w 1999031"/>
              <a:gd name="connsiteY2" fmla="*/ 1258981 h 1500208"/>
              <a:gd name="connsiteX3" fmla="*/ 9440 w 1999031"/>
              <a:gd name="connsiteY3" fmla="*/ 105590 h 1500208"/>
              <a:gd name="connsiteX4" fmla="*/ 466640 w 1999031"/>
              <a:gd name="connsiteY4" fmla="*/ 115981 h 1500208"/>
              <a:gd name="connsiteX5" fmla="*/ 622504 w 1999031"/>
              <a:gd name="connsiteY5" fmla="*/ 666699 h 1500208"/>
              <a:gd name="connsiteX6" fmla="*/ 1349867 w 1999031"/>
              <a:gd name="connsiteY6" fmla="*/ 375753 h 1500208"/>
              <a:gd name="connsiteX7" fmla="*/ 1910976 w 1999031"/>
              <a:gd name="connsiteY7" fmla="*/ 770608 h 1500208"/>
              <a:gd name="connsiteX8" fmla="*/ 1890194 w 1999031"/>
              <a:gd name="connsiteY8" fmla="*/ 1196635 h 150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9031" h="1500208">
                <a:moveTo>
                  <a:pt x="1890194" y="1196635"/>
                </a:moveTo>
                <a:cubicBezTo>
                  <a:pt x="1722208" y="1317862"/>
                  <a:pt x="1181881" y="1487581"/>
                  <a:pt x="903058" y="1497972"/>
                </a:cubicBezTo>
                <a:cubicBezTo>
                  <a:pt x="624235" y="1508363"/>
                  <a:pt x="366194" y="1491045"/>
                  <a:pt x="217258" y="1258981"/>
                </a:cubicBezTo>
                <a:cubicBezTo>
                  <a:pt x="68322" y="1026917"/>
                  <a:pt x="-32124" y="296090"/>
                  <a:pt x="9440" y="105590"/>
                </a:cubicBezTo>
                <a:cubicBezTo>
                  <a:pt x="51004" y="-84910"/>
                  <a:pt x="364463" y="22463"/>
                  <a:pt x="466640" y="115981"/>
                </a:cubicBezTo>
                <a:cubicBezTo>
                  <a:pt x="568817" y="209499"/>
                  <a:pt x="475299" y="623404"/>
                  <a:pt x="622504" y="666699"/>
                </a:cubicBezTo>
                <a:cubicBezTo>
                  <a:pt x="769708" y="709994"/>
                  <a:pt x="1135122" y="358435"/>
                  <a:pt x="1349867" y="375753"/>
                </a:cubicBezTo>
                <a:cubicBezTo>
                  <a:pt x="1564612" y="393071"/>
                  <a:pt x="1817458" y="628599"/>
                  <a:pt x="1910976" y="770608"/>
                </a:cubicBezTo>
                <a:cubicBezTo>
                  <a:pt x="2004494" y="912617"/>
                  <a:pt x="2058180" y="1075408"/>
                  <a:pt x="1890194" y="119663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9E6B7AC-3876-1042-9F93-EE0F5F45BB47}"/>
              </a:ext>
            </a:extLst>
          </p:cNvPr>
          <p:cNvSpPr txBox="1">
            <a:spLocks/>
          </p:cNvSpPr>
          <p:nvPr/>
        </p:nvSpPr>
        <p:spPr>
          <a:xfrm>
            <a:off x="372159" y="2137815"/>
            <a:ext cx="1325388" cy="4483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Full Domain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133F63E-F2D8-A149-9963-52D3E643CBF4}"/>
              </a:ext>
            </a:extLst>
          </p:cNvPr>
          <p:cNvSpPr txBox="1">
            <a:spLocks/>
          </p:cNvSpPr>
          <p:nvPr/>
        </p:nvSpPr>
        <p:spPr>
          <a:xfrm>
            <a:off x="1138775" y="2613302"/>
            <a:ext cx="2085394" cy="795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Manifold of</a:t>
            </a:r>
            <a:br>
              <a:rPr lang="en-US" sz="1600" b="1" dirty="0"/>
            </a:br>
            <a:r>
              <a:rPr lang="en-US" sz="1600" b="1" dirty="0"/>
              <a:t>Optimal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EA188D80-B5EE-EF4D-AAEC-71D007FA38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89380" y="1405550"/>
                <a:ext cx="4299229" cy="967600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0,1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p>
                            </m:lim>
                          </m:limLow>
                          <m:r>
                            <a:rPr lang="en-US" sz="2400" i="1">
                              <a:latin typeface="Cambria Math" charset="0"/>
                            </a:rPr>
                            <m:t> 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EA188D80-B5EE-EF4D-AAEC-71D007FA3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9380" y="1405550"/>
                <a:ext cx="4299229" cy="9676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755ACC-16BF-904B-A342-824ADD7AD78A}"/>
              </a:ext>
            </a:extLst>
          </p:cNvPr>
          <p:cNvCxnSpPr>
            <a:cxnSpLocks/>
          </p:cNvCxnSpPr>
          <p:nvPr/>
        </p:nvCxnSpPr>
        <p:spPr>
          <a:xfrm>
            <a:off x="3879204" y="2991414"/>
            <a:ext cx="7755151" cy="0"/>
          </a:xfrm>
          <a:prstGeom prst="line">
            <a:avLst/>
          </a:prstGeom>
          <a:ln w="50800"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DA2C19E-D8CB-CD43-8FC8-E654D5E76C4B}"/>
              </a:ext>
            </a:extLst>
          </p:cNvPr>
          <p:cNvSpPr/>
          <p:nvPr/>
        </p:nvSpPr>
        <p:spPr>
          <a:xfrm>
            <a:off x="428960" y="5066614"/>
            <a:ext cx="2459206" cy="1289736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50C38B6-965F-C648-9865-E252A45B4993}"/>
              </a:ext>
            </a:extLst>
          </p:cNvPr>
          <p:cNvSpPr txBox="1">
            <a:spLocks/>
          </p:cNvSpPr>
          <p:nvPr/>
        </p:nvSpPr>
        <p:spPr>
          <a:xfrm>
            <a:off x="428960" y="5066615"/>
            <a:ext cx="1957402" cy="60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Latent Manifold</a:t>
            </a:r>
            <a:br>
              <a:rPr lang="en-US" sz="1600" b="1" dirty="0"/>
            </a:br>
            <a:r>
              <a:rPr lang="en-US" sz="1600" b="1" dirty="0"/>
              <a:t>of Optimal Solutions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27E55978-7545-1B44-BCB5-1114F4532F85}"/>
              </a:ext>
            </a:extLst>
          </p:cNvPr>
          <p:cNvSpPr/>
          <p:nvPr/>
        </p:nvSpPr>
        <p:spPr>
          <a:xfrm rot="5400000">
            <a:off x="1089499" y="4492831"/>
            <a:ext cx="547115" cy="4169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062EE88-C3D5-F643-9822-2FD76E0BCF36}"/>
              </a:ext>
            </a:extLst>
          </p:cNvPr>
          <p:cNvCxnSpPr>
            <a:cxnSpLocks/>
          </p:cNvCxnSpPr>
          <p:nvPr/>
        </p:nvCxnSpPr>
        <p:spPr>
          <a:xfrm flipV="1">
            <a:off x="3121177" y="2556881"/>
            <a:ext cx="826670" cy="154624"/>
          </a:xfrm>
          <a:prstGeom prst="straightConnector1">
            <a:avLst/>
          </a:prstGeom>
          <a:ln w="6032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F044352-9B22-0F43-A0A2-B0C1238EFD83}"/>
              </a:ext>
            </a:extLst>
          </p:cNvPr>
          <p:cNvCxnSpPr>
            <a:cxnSpLocks/>
          </p:cNvCxnSpPr>
          <p:nvPr/>
        </p:nvCxnSpPr>
        <p:spPr>
          <a:xfrm>
            <a:off x="2059083" y="3925467"/>
            <a:ext cx="1832853" cy="7236"/>
          </a:xfrm>
          <a:prstGeom prst="straightConnector1">
            <a:avLst/>
          </a:prstGeom>
          <a:ln w="6032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495BD28-C273-1F48-A3A3-8F750CEF3227}"/>
              </a:ext>
            </a:extLst>
          </p:cNvPr>
          <p:cNvCxnSpPr>
            <a:cxnSpLocks/>
          </p:cNvCxnSpPr>
          <p:nvPr/>
        </p:nvCxnSpPr>
        <p:spPr>
          <a:xfrm>
            <a:off x="2470175" y="5626432"/>
            <a:ext cx="1377670" cy="0"/>
          </a:xfrm>
          <a:prstGeom prst="straightConnector1">
            <a:avLst/>
          </a:prstGeom>
          <a:ln w="6032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308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2719A-F7FA-8049-85B5-B761F0371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B2C90-9C92-8145-B489-ACB5B028C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50124"/>
            <a:ext cx="10972800" cy="447604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Method: The differentiable-cross entropy method</a:t>
            </a:r>
          </a:p>
          <a:p>
            <a:r>
              <a:rPr lang="en-US" b="1" dirty="0"/>
              <a:t>Applications</a:t>
            </a:r>
            <a:br>
              <a:rPr lang="en-US" dirty="0"/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Learning deep energy-based models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Learning embedded optimizers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b="1" dirty="0"/>
              <a:t>    Control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2C47B-19C0-D546-A08A-50A205D46E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F9D52-7365-DC4A-9ACD-4043F5C5B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F42AF-23EE-6744-B8CC-07545E36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77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2FFBC-8C63-3549-ABFC-A3EA0273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20" y="264247"/>
            <a:ext cx="1202228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Should RL policies have a system dynamics model or not?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273E5-0BFF-CA48-BF4F-72E224C78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245" y="3999077"/>
            <a:ext cx="8229600" cy="214021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b="1" dirty="0"/>
              <a:t>Model-free RL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B050"/>
                </a:solidFill>
              </a:rPr>
              <a:t>More general, doesn’t make as many assumptions about the world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98202C"/>
                </a:solidFill>
              </a:rPr>
              <a:t>Rife with poor data efficiency and learning stability issues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Model-based RL (or control)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B050"/>
                </a:solidFill>
              </a:rPr>
              <a:t>A useful prior on the world </a:t>
            </a:r>
            <a:r>
              <a:rPr lang="en-US" dirty="0">
                <a:solidFill>
                  <a:srgbClr val="98202C"/>
                </a:solidFill>
              </a:rPr>
              <a:t>if it lies within your set of assumptions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C48C8-91E4-3644-95CA-B46CDF5150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811F7-9F3C-A449-B1DD-D095FE9F7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Optimization-Based Modeling and Continuous Control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06D75-041A-FB40-BD53-722D70F7D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191321-DD93-5B48-9B44-A84FF6E93DA2}"/>
              </a:ext>
            </a:extLst>
          </p:cNvPr>
          <p:cNvSpPr/>
          <p:nvPr/>
        </p:nvSpPr>
        <p:spPr>
          <a:xfrm>
            <a:off x="1910245" y="2381951"/>
            <a:ext cx="1283990" cy="7563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State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2B80C1D-C264-ED49-AC04-2C1E903A4F28}"/>
              </a:ext>
            </a:extLst>
          </p:cNvPr>
          <p:cNvSpPr/>
          <p:nvPr/>
        </p:nvSpPr>
        <p:spPr>
          <a:xfrm>
            <a:off x="3194236" y="2416125"/>
            <a:ext cx="764046" cy="605481"/>
          </a:xfrm>
          <a:prstGeom prst="rightArrow">
            <a:avLst>
              <a:gd name="adj1" fmla="val 29592"/>
              <a:gd name="adj2" fmla="val 50000"/>
            </a:avLst>
          </a:prstGeom>
          <a:solidFill>
            <a:srgbClr val="374C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5F795-C598-774B-8079-646D147C2612}"/>
              </a:ext>
            </a:extLst>
          </p:cNvPr>
          <p:cNvSpPr/>
          <p:nvPr/>
        </p:nvSpPr>
        <p:spPr>
          <a:xfrm>
            <a:off x="9073980" y="2381951"/>
            <a:ext cx="1283990" cy="7563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Action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AD4AD60-A21E-0F46-98C3-0A1B84F47C05}"/>
              </a:ext>
            </a:extLst>
          </p:cNvPr>
          <p:cNvSpPr/>
          <p:nvPr/>
        </p:nvSpPr>
        <p:spPr>
          <a:xfrm>
            <a:off x="4018842" y="1736127"/>
            <a:ext cx="4265153" cy="1965474"/>
          </a:xfrm>
          <a:prstGeom prst="roundRect">
            <a:avLst/>
          </a:prstGeom>
          <a:noFill/>
          <a:ln w="38100"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59F7F0-22EC-4A4C-9AE0-C3DF631CFA7D}"/>
              </a:ext>
            </a:extLst>
          </p:cNvPr>
          <p:cNvSpPr txBox="1"/>
          <p:nvPr/>
        </p:nvSpPr>
        <p:spPr>
          <a:xfrm>
            <a:off x="4114801" y="1778275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Policy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CE35F965-C7F4-8541-9724-DD70191F1CB0}"/>
              </a:ext>
            </a:extLst>
          </p:cNvPr>
          <p:cNvSpPr/>
          <p:nvPr/>
        </p:nvSpPr>
        <p:spPr>
          <a:xfrm>
            <a:off x="8309934" y="2381952"/>
            <a:ext cx="764046" cy="605481"/>
          </a:xfrm>
          <a:prstGeom prst="rightArrow">
            <a:avLst>
              <a:gd name="adj1" fmla="val 29592"/>
              <a:gd name="adj2" fmla="val 50000"/>
            </a:avLst>
          </a:prstGeom>
          <a:solidFill>
            <a:srgbClr val="374C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F63F78-EDA8-F447-9934-A468EB0F74B1}"/>
              </a:ext>
            </a:extLst>
          </p:cNvPr>
          <p:cNvSpPr/>
          <p:nvPr/>
        </p:nvSpPr>
        <p:spPr>
          <a:xfrm>
            <a:off x="5428613" y="1827703"/>
            <a:ext cx="1334774" cy="661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Neural Network(s)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655EDF-E7D0-1540-96C7-632DD7215E52}"/>
              </a:ext>
            </a:extLst>
          </p:cNvPr>
          <p:cNvSpPr/>
          <p:nvPr/>
        </p:nvSpPr>
        <p:spPr>
          <a:xfrm>
            <a:off x="6414229" y="2923911"/>
            <a:ext cx="1223430" cy="661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Future Plan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2D453F-FE66-8F46-8F4F-1938E4190FA9}"/>
              </a:ext>
            </a:extLst>
          </p:cNvPr>
          <p:cNvSpPr/>
          <p:nvPr/>
        </p:nvSpPr>
        <p:spPr>
          <a:xfrm>
            <a:off x="4466460" y="2921262"/>
            <a:ext cx="1223430" cy="661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System Dynamics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4CEFE7E-0AD8-8642-8129-CCEBA1B80C28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5688228" y="2488779"/>
            <a:ext cx="407773" cy="409480"/>
          </a:xfrm>
          <a:prstGeom prst="straightConnector1">
            <a:avLst/>
          </a:prstGeom>
          <a:ln w="50800">
            <a:solidFill>
              <a:srgbClr val="374C8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DC40063-C582-B947-A60A-41BD056261A2}"/>
              </a:ext>
            </a:extLst>
          </p:cNvPr>
          <p:cNvCxnSpPr>
            <a:cxnSpLocks/>
            <a:endCxn id="20" idx="2"/>
          </p:cNvCxnSpPr>
          <p:nvPr/>
        </p:nvCxnSpPr>
        <p:spPr>
          <a:xfrm flipH="1" flipV="1">
            <a:off x="6096001" y="2488780"/>
            <a:ext cx="365359" cy="432483"/>
          </a:xfrm>
          <a:prstGeom prst="straightConnector1">
            <a:avLst/>
          </a:prstGeom>
          <a:ln w="50800">
            <a:solidFill>
              <a:srgbClr val="374C8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1838F9-C26E-9A4F-8C6E-FE457554548A}"/>
              </a:ext>
            </a:extLst>
          </p:cNvPr>
          <p:cNvCxnSpPr>
            <a:cxnSpLocks/>
          </p:cNvCxnSpPr>
          <p:nvPr/>
        </p:nvCxnSpPr>
        <p:spPr>
          <a:xfrm flipV="1">
            <a:off x="5688228" y="2955968"/>
            <a:ext cx="732663" cy="16430"/>
          </a:xfrm>
          <a:prstGeom prst="straightConnector1">
            <a:avLst/>
          </a:prstGeom>
          <a:ln w="50800">
            <a:solidFill>
              <a:srgbClr val="374C8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343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B62377-ABA1-4A48-A445-B5E7545B2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S" dirty="0"/>
              <a:t>Model Predictive Control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356F06-3AC3-2245-B1E0-9F07265D25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215BDB-54DA-3144-8E51-9E27153C0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Optimization-Based Modeling and Continuous Control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85FC02-59D9-5E4E-B7F3-EAD2198FB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16</a:t>
            </a:fld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FAEF13F-5F55-914C-B125-D979F2424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372" y="2177778"/>
            <a:ext cx="8500533" cy="265748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9D9ACDA-1AF0-BF40-8AE2-6CB956BB5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254" y="2324044"/>
            <a:ext cx="3298750" cy="42942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Known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or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learned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from data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FD507D-6814-E34F-BB81-460C87AD2A62}"/>
              </a:ext>
            </a:extLst>
          </p:cNvPr>
          <p:cNvSpPr/>
          <p:nvPr/>
        </p:nvSpPr>
        <p:spPr>
          <a:xfrm>
            <a:off x="1808251" y="2691829"/>
            <a:ext cx="1510302" cy="1130674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13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F8315-E836-AB4A-8C65-BD755B7B5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22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Differentiable Control via DCEM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BEC95-8212-0A49-8C35-D2ADE3FFD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984" y="1534392"/>
            <a:ext cx="11113477" cy="1087586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dirty="0">
                <a:latin typeface="Cambria Math" charset="0"/>
              </a:rPr>
              <a:t>A pure </a:t>
            </a:r>
            <a:r>
              <a:rPr lang="en-US" b="1" dirty="0">
                <a:latin typeface="Cambria Math" charset="0"/>
              </a:rPr>
              <a:t>planning problem </a:t>
            </a:r>
            <a:r>
              <a:rPr lang="en-US" dirty="0">
                <a:latin typeface="Cambria Math" charset="0"/>
              </a:rPr>
              <a:t>given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ambria Math" charset="0"/>
              </a:rPr>
              <a:t>(potentially non-convex) </a:t>
            </a:r>
            <a:r>
              <a:rPr lang="en-US" b="1" dirty="0">
                <a:latin typeface="Cambria Math" charset="0"/>
              </a:rPr>
              <a:t>cost</a:t>
            </a:r>
            <a:r>
              <a:rPr lang="en-US" dirty="0">
                <a:latin typeface="Cambria Math" charset="0"/>
              </a:rPr>
              <a:t> and </a:t>
            </a:r>
            <a:r>
              <a:rPr lang="en-US" b="1" dirty="0">
                <a:latin typeface="Cambria Math" charset="0"/>
              </a:rPr>
              <a:t>dynamics</a:t>
            </a:r>
            <a:r>
              <a:rPr lang="en-US" dirty="0">
                <a:latin typeface="Cambria Math" charset="0"/>
              </a:rPr>
              <a:t>:</a:t>
            </a:r>
            <a:endParaRPr lang="en-US" b="0" i="1" dirty="0">
              <a:latin typeface="Cambria Math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E28CE-10F7-294A-B174-0BCFE8BB2E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452B6-AE18-9E4B-814B-4ABC082C30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671A1-86D7-9B47-8E0E-6E4AF7B7D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17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6E0B1A-4FB8-2A4C-B488-C3AD968FE272}"/>
              </a:ext>
            </a:extLst>
          </p:cNvPr>
          <p:cNvGrpSpPr/>
          <p:nvPr/>
        </p:nvGrpSpPr>
        <p:grpSpPr>
          <a:xfrm>
            <a:off x="3818281" y="2377638"/>
            <a:ext cx="4578883" cy="2372809"/>
            <a:chOff x="4141763" y="2189286"/>
            <a:chExt cx="4578883" cy="23728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ontent Placeholder 2">
                  <a:extLst>
                    <a:ext uri="{FF2B5EF4-FFF2-40B4-BE49-F238E27FC236}">
                      <a16:creationId xmlns:a16="http://schemas.microsoft.com/office/drawing/2014/main" id="{698AE8E5-CADC-174C-AFD7-1C0FF495078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141763" y="2189286"/>
                  <a:ext cx="3971474" cy="1828800"/>
                </a:xfrm>
                <a:prstGeom prst="rect">
                  <a:avLst/>
                </a:prstGeom>
                <a:ln w="38100">
                  <a:noFill/>
                </a:ln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280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1: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⋆</m:t>
                            </m:r>
                          </m:sup>
                        </m:sSubSup>
                        <m:r>
                          <a:rPr lang="en-US" i="1">
                            <a:latin typeface="Cambria Math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charset="0"/>
                                  </a:rPr>
                                  <m:t>argmin</m:t>
                                </m:r>
                              </m:e>
                              <m:li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1: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</m:lim>
                            </m:limLow>
                          </m:fName>
                          <m:e>
                            <m:r>
                              <m:rPr>
                                <m:nor/>
                              </m:rPr>
                              <a:rPr lang="en-US">
                                <a:latin typeface="Cambria Math" charset="0"/>
                              </a:rPr>
                              <m:t>  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func>
                      </m:oMath>
                      <m:oMath xmlns:m="http://schemas.openxmlformats.org/officeDocument/2006/math">
                        <m:r>
                          <a:rPr lang="en-US">
                            <a:latin typeface="Cambria Math" charset="0"/>
                          </a:rPr>
                          <m:t>     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charset="0"/>
                          </a:rPr>
                          <m:t>subject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charset="0"/>
                          </a:rPr>
                          <m:t>to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init</m:t>
                            </m:r>
                          </m:sub>
                        </m:sSub>
                      </m:oMath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                         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                          </m:t>
                        </m:r>
                        <m:bar>
                          <m:ba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bar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bar>
                          <m:barPr>
                            <m:pos m:val="top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bar>
                      </m:oMath>
                    </m:oMathPara>
                  </a14:m>
                  <a:endParaRPr lang="en-US" i="1" dirty="0">
                    <a:latin typeface="Cambria Math" charset="0"/>
                  </a:endParaRPr>
                </a:p>
              </p:txBody>
            </p:sp>
          </mc:Choice>
          <mc:Fallback xmlns="">
            <p:sp>
              <p:nvSpPr>
                <p:cNvPr id="12" name="Content Placeholder 2">
                  <a:extLst>
                    <a:ext uri="{FF2B5EF4-FFF2-40B4-BE49-F238E27FC236}">
                      <a16:creationId xmlns:a16="http://schemas.microsoft.com/office/drawing/2014/main" id="{698AE8E5-CADC-174C-AFD7-1C0FF49507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1763" y="2189286"/>
                  <a:ext cx="3971474" cy="1828800"/>
                </a:xfrm>
                <a:prstGeom prst="rect">
                  <a:avLst/>
                </a:prstGeom>
                <a:blipFill>
                  <a:blip r:embed="rId2"/>
                  <a:stretch>
                    <a:fillRect t="-57241" b="-26897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90737B1-59F0-9C42-979D-364EDCEEBA82}"/>
                </a:ext>
              </a:extLst>
            </p:cNvPr>
            <p:cNvSpPr/>
            <p:nvPr/>
          </p:nvSpPr>
          <p:spPr>
            <a:xfrm>
              <a:off x="6748991" y="2437184"/>
              <a:ext cx="700644" cy="314697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84E241-84AF-3947-9990-05D97BEC9971}"/>
                </a:ext>
              </a:extLst>
            </p:cNvPr>
            <p:cNvSpPr/>
            <p:nvPr/>
          </p:nvSpPr>
          <p:spPr>
            <a:xfrm>
              <a:off x="6897432" y="3298145"/>
              <a:ext cx="676894" cy="30875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524801-3DF6-E343-847B-B0C259CD5523}"/>
                </a:ext>
              </a:extLst>
            </p:cNvPr>
            <p:cNvSpPr txBox="1"/>
            <p:nvPr/>
          </p:nvSpPr>
          <p:spPr>
            <a:xfrm>
              <a:off x="7387360" y="2408658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Cost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B6CBF9-B9B0-3B47-A024-4CCA3AF0C068}"/>
                </a:ext>
              </a:extLst>
            </p:cNvPr>
            <p:cNvSpPr txBox="1"/>
            <p:nvPr/>
          </p:nvSpPr>
          <p:spPr>
            <a:xfrm>
              <a:off x="7519676" y="3265464"/>
              <a:ext cx="1200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Dynamics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F1DADE8-42BF-EC45-B3E3-30202E2BDC5E}"/>
                </a:ext>
              </a:extLst>
            </p:cNvPr>
            <p:cNvSpPr/>
            <p:nvPr/>
          </p:nvSpPr>
          <p:spPr>
            <a:xfrm>
              <a:off x="4553244" y="2259588"/>
              <a:ext cx="4108635" cy="1850806"/>
            </a:xfrm>
            <a:prstGeom prst="roundRect">
              <a:avLst/>
            </a:prstGeom>
            <a:noFill/>
            <a:ln w="38100"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Content Placeholder 2">
                  <a:extLst>
                    <a:ext uri="{FF2B5EF4-FFF2-40B4-BE49-F238E27FC236}">
                      <a16:creationId xmlns:a16="http://schemas.microsoft.com/office/drawing/2014/main" id="{488A0EFE-71C9-2342-8A83-2A2FB5E5FD7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789867" y="4106276"/>
                  <a:ext cx="2297723" cy="45581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280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800" dirty="0">
                      <a:solidFill>
                        <a:schemeClr val="bg1">
                          <a:lumMod val="65000"/>
                        </a:schemeClr>
                      </a:solidFill>
                      <a:latin typeface="Cambria Math" charset="0"/>
                    </a:rPr>
                    <a:t>where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a14:m>
                  <a:endParaRPr lang="en-US" sz="1800" dirty="0">
                    <a:solidFill>
                      <a:schemeClr val="bg1">
                        <a:lumMod val="65000"/>
                      </a:schemeClr>
                    </a:solidFill>
                    <a:latin typeface="Cambria Math" charset="0"/>
                  </a:endParaRPr>
                </a:p>
              </p:txBody>
            </p:sp>
          </mc:Choice>
          <mc:Fallback xmlns="">
            <p:sp>
              <p:nvSpPr>
                <p:cNvPr id="14" name="Content Placeholder 2">
                  <a:extLst>
                    <a:ext uri="{FF2B5EF4-FFF2-40B4-BE49-F238E27FC236}">
                      <a16:creationId xmlns:a16="http://schemas.microsoft.com/office/drawing/2014/main" id="{488A0EFE-71C9-2342-8A83-2A2FB5E5FD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9867" y="4106276"/>
                  <a:ext cx="2297723" cy="455819"/>
                </a:xfrm>
                <a:prstGeom prst="rect">
                  <a:avLst/>
                </a:prstGeom>
                <a:blipFill>
                  <a:blip r:embed="rId3"/>
                  <a:stretch>
                    <a:fillRect l="-2198" t="-5556"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7D30AFA-4835-7B48-8810-A330DDE3E69A}"/>
              </a:ext>
            </a:extLst>
          </p:cNvPr>
          <p:cNvSpPr txBox="1">
            <a:spLocks/>
          </p:cNvSpPr>
          <p:nvPr/>
        </p:nvSpPr>
        <p:spPr>
          <a:xfrm>
            <a:off x="543640" y="5399461"/>
            <a:ext cx="11113477" cy="764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b="1" dirty="0">
                <a:latin typeface="Cambria Math" charset="0"/>
              </a:rPr>
              <a:t>Idea:</a:t>
            </a:r>
            <a:r>
              <a:rPr lang="en-US" dirty="0">
                <a:latin typeface="Cambria Math" charset="0"/>
              </a:rPr>
              <a:t> Solve this optimization problem with DCEM and differentiate through it</a:t>
            </a:r>
            <a:endParaRPr lang="en-US" i="1" dirty="0">
              <a:latin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009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1E52B-1777-1842-B3FC-CDACDD797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Differentiable Control via DCEM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6FCE9-9F30-3140-9AD6-A84E5C3033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6C63E-66EF-434F-92C2-55F669001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C4153-1B9F-4B43-A4A4-6C221D074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5B47E2-4A84-B14B-BE01-320EB0FD45B5}"/>
              </a:ext>
            </a:extLst>
          </p:cNvPr>
          <p:cNvGrpSpPr/>
          <p:nvPr/>
        </p:nvGrpSpPr>
        <p:grpSpPr>
          <a:xfrm>
            <a:off x="1950095" y="1369362"/>
            <a:ext cx="8294268" cy="1815845"/>
            <a:chOff x="2061855" y="1298242"/>
            <a:chExt cx="8294268" cy="1815845"/>
          </a:xfrm>
        </p:grpSpPr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3A646258-3C83-5640-B454-05DAF2439888}"/>
                </a:ext>
              </a:extLst>
            </p:cNvPr>
            <p:cNvSpPr/>
            <p:nvPr/>
          </p:nvSpPr>
          <p:spPr>
            <a:xfrm rot="5400000">
              <a:off x="5990687" y="-1910036"/>
              <a:ext cx="436604" cy="8294268"/>
            </a:xfrm>
            <a:prstGeom prst="leftBrace">
              <a:avLst>
                <a:gd name="adj1" fmla="val 8333"/>
                <a:gd name="adj2" fmla="val 62625"/>
              </a:avLst>
            </a:prstGeom>
            <a:ln>
              <a:solidFill>
                <a:srgbClr val="374C8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457CD398-E4A5-3542-A42F-85AC28C9A9A6}"/>
                    </a:ext>
                  </a:extLst>
                </p:cNvPr>
                <p:cNvSpPr/>
                <p:nvPr/>
              </p:nvSpPr>
              <p:spPr>
                <a:xfrm>
                  <a:off x="4200105" y="2538795"/>
                  <a:ext cx="1384061" cy="571500"/>
                </a:xfrm>
                <a:prstGeom prst="rect">
                  <a:avLst/>
                </a:prstGeom>
                <a:solidFill>
                  <a:srgbClr val="374C81"/>
                </a:solidFill>
                <a:ln>
                  <a:solidFill>
                    <a:srgbClr val="374C8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Helvetica Neue Light" panose="02000403000000020004" pitchFamily="2" charset="0"/>
                      <a:ea typeface="Helvetica Neue Light" panose="02000403000000020004" pitchFamily="2" charset="0"/>
                      <a:cs typeface="Helvetica Neue" panose="02000503000000020004" pitchFamily="2" charset="0"/>
                    </a:rPr>
                    <a:t>Layer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oMath>
                  </a14:m>
                  <a:endPara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457CD398-E4A5-3542-A42F-85AC28C9A9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0105" y="2538795"/>
                  <a:ext cx="1384061" cy="57150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rgbClr val="374C8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E31205F5-3944-2F4C-B4F2-660B9C1C406F}"/>
                </a:ext>
              </a:extLst>
            </p:cNvPr>
            <p:cNvSpPr/>
            <p:nvPr/>
          </p:nvSpPr>
          <p:spPr>
            <a:xfrm>
              <a:off x="3613694" y="2679224"/>
              <a:ext cx="510209" cy="285750"/>
            </a:xfrm>
            <a:prstGeom prst="rightArrow">
              <a:avLst/>
            </a:prstGeom>
            <a:solidFill>
              <a:srgbClr val="374C8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EF06C5-4169-2745-91CC-0E32142FF911}"/>
                </a:ext>
              </a:extLst>
            </p:cNvPr>
            <p:cNvSpPr txBox="1"/>
            <p:nvPr/>
          </p:nvSpPr>
          <p:spPr>
            <a:xfrm>
              <a:off x="3107194" y="2417727"/>
              <a:ext cx="4683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6D376B88-E907-6B47-8D29-64A0901B81CB}"/>
                </a:ext>
              </a:extLst>
            </p:cNvPr>
            <p:cNvSpPr/>
            <p:nvPr/>
          </p:nvSpPr>
          <p:spPr>
            <a:xfrm>
              <a:off x="5693950" y="2679983"/>
              <a:ext cx="510209" cy="285750"/>
            </a:xfrm>
            <a:prstGeom prst="rightArrow">
              <a:avLst/>
            </a:prstGeom>
            <a:solidFill>
              <a:srgbClr val="374C8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5BBBFF-5E0C-1E47-9DDA-D04B605B87A2}"/>
                </a:ext>
              </a:extLst>
            </p:cNvPr>
            <p:cNvSpPr/>
            <p:nvPr/>
          </p:nvSpPr>
          <p:spPr>
            <a:xfrm>
              <a:off x="6313943" y="2542587"/>
              <a:ext cx="1384061" cy="571500"/>
            </a:xfrm>
            <a:prstGeom prst="rect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DCEM</a:t>
              </a:r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9F2FD65B-2F79-EB4C-B24D-CB13E61A1241}"/>
                </a:ext>
              </a:extLst>
            </p:cNvPr>
            <p:cNvSpPr/>
            <p:nvPr/>
          </p:nvSpPr>
          <p:spPr>
            <a:xfrm>
              <a:off x="7807788" y="2679224"/>
              <a:ext cx="510209" cy="285750"/>
            </a:xfrm>
            <a:prstGeom prst="rightArrow">
              <a:avLst/>
            </a:prstGeom>
            <a:solidFill>
              <a:srgbClr val="374C8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872E69-5670-0C49-B030-A15C49D1F3AD}"/>
                </a:ext>
              </a:extLst>
            </p:cNvPr>
            <p:cNvSpPr txBox="1"/>
            <p:nvPr/>
          </p:nvSpPr>
          <p:spPr>
            <a:xfrm>
              <a:off x="8369429" y="2427178"/>
              <a:ext cx="4683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41BB653-A4C8-8F48-9B2D-8E53A0CAFD77}"/>
                </a:ext>
              </a:extLst>
            </p:cNvPr>
            <p:cNvSpPr/>
            <p:nvPr/>
          </p:nvSpPr>
          <p:spPr>
            <a:xfrm>
              <a:off x="2415164" y="1298242"/>
              <a:ext cx="1384061" cy="571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A lot of data</a:t>
              </a:r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3A3F1616-A2CA-0E40-B49D-49BA745C56D8}"/>
                </a:ext>
              </a:extLst>
            </p:cNvPr>
            <p:cNvSpPr/>
            <p:nvPr/>
          </p:nvSpPr>
          <p:spPr>
            <a:xfrm>
              <a:off x="3875425" y="1441117"/>
              <a:ext cx="510209" cy="285750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37DA7-1FBA-624D-A1BA-04DB8BC0D546}"/>
                </a:ext>
              </a:extLst>
            </p:cNvPr>
            <p:cNvSpPr/>
            <p:nvPr/>
          </p:nvSpPr>
          <p:spPr>
            <a:xfrm>
              <a:off x="4461834" y="1298242"/>
              <a:ext cx="1384061" cy="571500"/>
            </a:xfrm>
            <a:prstGeom prst="rect">
              <a:avLst/>
            </a:prstGeom>
            <a:solidFill>
              <a:srgbClr val="374C81"/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Model</a:t>
              </a:r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CDEFFE8F-AAF5-674D-AA37-A4217E485E26}"/>
                </a:ext>
              </a:extLst>
            </p:cNvPr>
            <p:cNvSpPr/>
            <p:nvPr/>
          </p:nvSpPr>
          <p:spPr>
            <a:xfrm>
              <a:off x="5922095" y="1441117"/>
              <a:ext cx="510209" cy="285750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D10D82E-0B8E-1D45-8A5D-40AC67EADBA3}"/>
                </a:ext>
              </a:extLst>
            </p:cNvPr>
            <p:cNvSpPr/>
            <p:nvPr/>
          </p:nvSpPr>
          <p:spPr>
            <a:xfrm>
              <a:off x="6508504" y="1298242"/>
              <a:ext cx="1384061" cy="571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Predictions</a:t>
              </a:r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6052D8A2-40E1-EF45-B822-92603B18FB12}"/>
                </a:ext>
              </a:extLst>
            </p:cNvPr>
            <p:cNvSpPr/>
            <p:nvPr/>
          </p:nvSpPr>
          <p:spPr>
            <a:xfrm>
              <a:off x="7968765" y="1444207"/>
              <a:ext cx="510209" cy="285750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2672B44-A14D-6F44-85BA-F6869103DC2D}"/>
                </a:ext>
              </a:extLst>
            </p:cNvPr>
            <p:cNvSpPr/>
            <p:nvPr/>
          </p:nvSpPr>
          <p:spPr>
            <a:xfrm>
              <a:off x="8555174" y="1301332"/>
              <a:ext cx="1384061" cy="571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374C8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Loss</a:t>
              </a: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37ED7E19-FFF9-444B-9380-5AE96D599DB9}"/>
              </a:ext>
            </a:extLst>
          </p:cNvPr>
          <p:cNvSpPr txBox="1">
            <a:spLocks/>
          </p:cNvSpPr>
          <p:nvPr/>
        </p:nvSpPr>
        <p:spPr>
          <a:xfrm>
            <a:off x="1556181" y="3570944"/>
            <a:ext cx="9144000" cy="704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dirty="0"/>
              <a:t>What can we do with this now?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E822797-1025-084F-87A4-0D1EB8485EA5}"/>
              </a:ext>
            </a:extLst>
          </p:cNvPr>
          <p:cNvSpPr txBox="1">
            <a:spLocks/>
          </p:cNvSpPr>
          <p:nvPr/>
        </p:nvSpPr>
        <p:spPr>
          <a:xfrm>
            <a:off x="752928" y="4258635"/>
            <a:ext cx="10879015" cy="2053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Augment neural network policies </a:t>
            </a:r>
            <a:r>
              <a:rPr lang="en-US" dirty="0"/>
              <a:t>in model-free algorithms with MPC policies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b="1" dirty="0"/>
              <a:t>Fight objective mismatch</a:t>
            </a:r>
            <a:r>
              <a:rPr lang="en-US" dirty="0"/>
              <a:t> by end-to-end learning dynamics</a:t>
            </a:r>
            <a:br>
              <a:rPr lang="en-US" dirty="0"/>
            </a:br>
            <a:r>
              <a:rPr lang="en-US" b="1" dirty="0"/>
              <a:t>The cost </a:t>
            </a:r>
            <a:r>
              <a:rPr lang="en-US" dirty="0"/>
              <a:t>can also be end-to-end learned! No longer need to hard-code in values</a:t>
            </a:r>
            <a:br>
              <a:rPr lang="en-US" dirty="0"/>
            </a:br>
            <a:br>
              <a:rPr lang="en-US" dirty="0"/>
            </a:br>
            <a:r>
              <a:rPr lang="en-US" b="1" dirty="0">
                <a:solidFill>
                  <a:srgbClr val="98202C"/>
                </a:solidFill>
              </a:rPr>
              <a:t>Caveat:</a:t>
            </a:r>
            <a:r>
              <a:rPr lang="en-US" dirty="0"/>
              <a:t> Control problems are often intractably high-dimensional, so we use embedded DCEM</a:t>
            </a:r>
          </a:p>
        </p:txBody>
      </p:sp>
    </p:spTree>
    <p:extLst>
      <p:ext uri="{BB962C8B-B14F-4D97-AF65-F5344CB8AC3E}">
        <p14:creationId xmlns:p14="http://schemas.microsoft.com/office/powerpoint/2010/main" val="2721887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49523-E419-4E46-82EC-5A22A0D900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4A093-7800-1F47-A826-5F07335968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10098-36F6-7B46-8005-C67C6945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19</a:t>
            </a:fld>
            <a:endParaRPr lang="en-US"/>
          </a:p>
        </p:txBody>
      </p:sp>
      <p:pic>
        <p:nvPicPr>
          <p:cNvPr id="7" name="Online Media 6" descr="t">
            <a:hlinkClick r:id="" action="ppaction://media"/>
            <a:extLst>
              <a:ext uri="{FF2B5EF4-FFF2-40B4-BE49-F238E27FC236}">
                <a16:creationId xmlns:a16="http://schemas.microsoft.com/office/drawing/2014/main" id="{6E8EEC89-DE84-B64C-BA4B-E2BB72C6D8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0756" y="1510691"/>
            <a:ext cx="8538941" cy="45466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9BAFE1-EE8D-234E-90BF-4BB8103F21F7}"/>
              </a:ext>
            </a:extLst>
          </p:cNvPr>
          <p:cNvSpPr/>
          <p:nvPr/>
        </p:nvSpPr>
        <p:spPr>
          <a:xfrm>
            <a:off x="1842304" y="6057379"/>
            <a:ext cx="8825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sites.google.com/view/diff-cross-entropy-method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B24F939-AF46-0644-A149-24C977305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DCEM fine-tunes highly non-convex controllers</a:t>
            </a:r>
          </a:p>
        </p:txBody>
      </p:sp>
    </p:spTree>
    <p:extLst>
      <p:ext uri="{BB962C8B-B14F-4D97-AF65-F5344CB8AC3E}">
        <p14:creationId xmlns:p14="http://schemas.microsoft.com/office/powerpoint/2010/main" val="207212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B5481-C9C8-DF4F-ACED-1B1AA8FE5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cross-entropy method is a powerful optimizer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E607C-0409-9B4B-AE29-D69059CA47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6DB9F-63FF-CB4A-BA8F-163675CF3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695B8-B312-0C47-B46A-58A181160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930E60-8E5C-384D-B16F-CF6045BF0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369" y="1417638"/>
            <a:ext cx="4759569" cy="475956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C0757B-9AD3-0B42-894B-9F505697A062}"/>
              </a:ext>
            </a:extLst>
          </p:cNvPr>
          <p:cNvSpPr txBox="1">
            <a:spLocks/>
          </p:cNvSpPr>
          <p:nvPr/>
        </p:nvSpPr>
        <p:spPr>
          <a:xfrm>
            <a:off x="511697" y="2005279"/>
            <a:ext cx="6224953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Iterative sampling-based </a:t>
            </a:r>
            <a:r>
              <a:rPr lang="en-US" dirty="0"/>
              <a:t>optimizer that:</a:t>
            </a:r>
          </a:p>
          <a:p>
            <a:r>
              <a:rPr lang="en-US" dirty="0"/>
              <a:t>1. </a:t>
            </a:r>
            <a:r>
              <a:rPr lang="en-US" b="1" dirty="0"/>
              <a:t>Samples</a:t>
            </a:r>
            <a:r>
              <a:rPr lang="en-US" dirty="0"/>
              <a:t> from the domain</a:t>
            </a:r>
            <a:br>
              <a:rPr lang="en-US" dirty="0"/>
            </a:br>
            <a:r>
              <a:rPr lang="en-US" dirty="0"/>
              <a:t>2. </a:t>
            </a:r>
            <a:r>
              <a:rPr lang="en-US" b="1" dirty="0"/>
              <a:t>Observes</a:t>
            </a:r>
            <a:r>
              <a:rPr lang="en-US" dirty="0"/>
              <a:t> the function’s values</a:t>
            </a:r>
            <a:br>
              <a:rPr lang="en-US" dirty="0"/>
            </a:br>
            <a:r>
              <a:rPr lang="en-US" dirty="0"/>
              <a:t>3. </a:t>
            </a:r>
            <a:r>
              <a:rPr lang="en-US" b="1" dirty="0"/>
              <a:t>Updates</a:t>
            </a:r>
            <a:r>
              <a:rPr lang="en-US" dirty="0"/>
              <a:t> the sampling distribution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Widely used in </a:t>
            </a:r>
            <a:r>
              <a:rPr lang="en-US" b="1" dirty="0"/>
              <a:t>control</a:t>
            </a:r>
            <a:r>
              <a:rPr lang="en-US" dirty="0"/>
              <a:t> and </a:t>
            </a:r>
            <a:r>
              <a:rPr lang="en-US" b="1" dirty="0"/>
              <a:t>model-based RL</a:t>
            </a:r>
          </a:p>
        </p:txBody>
      </p:sp>
    </p:spTree>
    <p:extLst>
      <p:ext uri="{BB962C8B-B14F-4D97-AF65-F5344CB8AC3E}">
        <p14:creationId xmlns:p14="http://schemas.microsoft.com/office/powerpoint/2010/main" val="1227798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3F5D1470-D487-D042-82A9-E6DBC7743951}"/>
              </a:ext>
            </a:extLst>
          </p:cNvPr>
          <p:cNvSpPr txBox="1">
            <a:spLocks/>
          </p:cNvSpPr>
          <p:nvPr/>
        </p:nvSpPr>
        <p:spPr>
          <a:xfrm>
            <a:off x="515518" y="1175657"/>
            <a:ext cx="11326091" cy="1303988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dirty="0"/>
              <a:t>The Differentiable Cross-Entropy Method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B7A2956-B3DA-1246-90FC-B41A0E48D182}"/>
              </a:ext>
            </a:extLst>
          </p:cNvPr>
          <p:cNvSpPr txBox="1">
            <a:spLocks/>
          </p:cNvSpPr>
          <p:nvPr/>
        </p:nvSpPr>
        <p:spPr>
          <a:xfrm>
            <a:off x="435234" y="2571162"/>
            <a:ext cx="5410394" cy="901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Brandon Amos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Denis Yarats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12</a:t>
            </a:r>
          </a:p>
          <a:p>
            <a:pPr>
              <a:spcBef>
                <a:spcPts val="0"/>
              </a:spcBef>
            </a:pPr>
            <a:r>
              <a:rPr lang="en-US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Facebook AI Research   </a:t>
            </a:r>
            <a:r>
              <a:rPr lang="en-US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New York University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D020B1F0-5448-BA44-B8E9-FCE37FE55C0D}"/>
              </a:ext>
            </a:extLst>
          </p:cNvPr>
          <p:cNvSpPr txBox="1">
            <a:spLocks/>
          </p:cNvSpPr>
          <p:nvPr/>
        </p:nvSpPr>
        <p:spPr>
          <a:xfrm>
            <a:off x="10482748" y="2549391"/>
            <a:ext cx="1578624" cy="520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ICML 2020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DC644F-DB7F-F048-9535-047875C26979}"/>
              </a:ext>
            </a:extLst>
          </p:cNvPr>
          <p:cNvGrpSpPr/>
          <p:nvPr/>
        </p:nvGrpSpPr>
        <p:grpSpPr>
          <a:xfrm>
            <a:off x="485970" y="5924550"/>
            <a:ext cx="3006530" cy="844550"/>
            <a:chOff x="676470" y="3905250"/>
            <a:chExt cx="3006530" cy="8445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2857C5-DCBB-3148-97E8-1CE60BA54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3809" b="-1428"/>
            <a:stretch/>
          </p:blipFill>
          <p:spPr>
            <a:xfrm>
              <a:off x="676470" y="3905250"/>
              <a:ext cx="403030" cy="450850"/>
            </a:xfrm>
            <a:prstGeom prst="rect">
              <a:avLst/>
            </a:prstGeom>
          </p:spPr>
        </p:pic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F924DA12-A2AD-6640-BEA6-873D3A383EFB}"/>
                </a:ext>
              </a:extLst>
            </p:cNvPr>
            <p:cNvSpPr txBox="1">
              <a:spLocks/>
            </p:cNvSpPr>
            <p:nvPr/>
          </p:nvSpPr>
          <p:spPr>
            <a:xfrm>
              <a:off x="994034" y="3911600"/>
              <a:ext cx="2219066" cy="4318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brandondamos</a:t>
              </a:r>
              <a:endPara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B05D59C-6973-4A46-8573-3CFD88CF8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4914" b="-11851"/>
            <a:stretch/>
          </p:blipFill>
          <p:spPr>
            <a:xfrm>
              <a:off x="677156" y="4252622"/>
              <a:ext cx="402344" cy="497178"/>
            </a:xfrm>
            <a:prstGeom prst="rect">
              <a:avLst/>
            </a:prstGeom>
          </p:spPr>
        </p:pic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F32C62BE-EF8C-724C-AED2-8A2053172510}"/>
                </a:ext>
              </a:extLst>
            </p:cNvPr>
            <p:cNvSpPr txBox="1">
              <a:spLocks/>
            </p:cNvSpPr>
            <p:nvPr/>
          </p:nvSpPr>
          <p:spPr>
            <a:xfrm>
              <a:off x="1006734" y="4267200"/>
              <a:ext cx="2676266" cy="4699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bamos.github.io</a:t>
              </a:r>
              <a:endPara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9892994-7462-344D-93E5-41323D47B892}"/>
              </a:ext>
            </a:extLst>
          </p:cNvPr>
          <p:cNvGrpSpPr/>
          <p:nvPr/>
        </p:nvGrpSpPr>
        <p:grpSpPr>
          <a:xfrm>
            <a:off x="3368870" y="5924550"/>
            <a:ext cx="3501830" cy="844550"/>
            <a:chOff x="3610170" y="3905250"/>
            <a:chExt cx="3501830" cy="84455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8DF6019-4465-924A-8024-869A4A5F5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3809" b="-1428"/>
            <a:stretch/>
          </p:blipFill>
          <p:spPr>
            <a:xfrm>
              <a:off x="3610170" y="3905250"/>
              <a:ext cx="403030" cy="450850"/>
            </a:xfrm>
            <a:prstGeom prst="rect">
              <a:avLst/>
            </a:prstGeom>
          </p:spPr>
        </p:pic>
        <p:sp>
          <p:nvSpPr>
            <p:cNvPr id="28" name="Subtitle 2">
              <a:extLst>
                <a:ext uri="{FF2B5EF4-FFF2-40B4-BE49-F238E27FC236}">
                  <a16:creationId xmlns:a16="http://schemas.microsoft.com/office/drawing/2014/main" id="{44A39450-2D9D-1B40-8CD5-037F7B25220D}"/>
                </a:ext>
              </a:extLst>
            </p:cNvPr>
            <p:cNvSpPr txBox="1">
              <a:spLocks/>
            </p:cNvSpPr>
            <p:nvPr/>
          </p:nvSpPr>
          <p:spPr>
            <a:xfrm>
              <a:off x="3927734" y="3911600"/>
              <a:ext cx="2219066" cy="4318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denisyarats</a:t>
              </a:r>
              <a:endPara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4195CD5-0397-CC4F-9D1D-5D1479C6E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4914" b="-11851"/>
            <a:stretch/>
          </p:blipFill>
          <p:spPr>
            <a:xfrm>
              <a:off x="3610856" y="4252622"/>
              <a:ext cx="402344" cy="497178"/>
            </a:xfrm>
            <a:prstGeom prst="rect">
              <a:avLst/>
            </a:prstGeom>
          </p:spPr>
        </p:pic>
        <p:sp>
          <p:nvSpPr>
            <p:cNvPr id="30" name="Subtitle 2">
              <a:extLst>
                <a:ext uri="{FF2B5EF4-FFF2-40B4-BE49-F238E27FC236}">
                  <a16:creationId xmlns:a16="http://schemas.microsoft.com/office/drawing/2014/main" id="{709232A2-AFD9-FE46-ADF6-287BA41BF499}"/>
                </a:ext>
              </a:extLst>
            </p:cNvPr>
            <p:cNvSpPr txBox="1">
              <a:spLocks/>
            </p:cNvSpPr>
            <p:nvPr/>
          </p:nvSpPr>
          <p:spPr>
            <a:xfrm>
              <a:off x="3940434" y="4267200"/>
              <a:ext cx="3171566" cy="4699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cs.nyu.edu</a:t>
              </a:r>
              <a:r>
                <a:rPr lang="en-US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/~dy1042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0322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575D-42B1-9546-962F-09C1680DF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8202C"/>
                </a:solidFill>
              </a:rPr>
              <a:t>Problem: </a:t>
            </a:r>
            <a:r>
              <a:rPr lang="en-US" dirty="0"/>
              <a:t>CEM breaks end-to-end learning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3BC29E8-BBD9-6C4F-93A6-4E019277D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common </a:t>
            </a:r>
            <a:r>
              <a:rPr lang="en-US" b="1" dirty="0"/>
              <a:t>learning pipeline</a:t>
            </a:r>
            <a:r>
              <a:rPr lang="en-US" dirty="0"/>
              <a:t>,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e.g. for control, </a:t>
            </a:r>
            <a:r>
              <a:rPr lang="en-US" dirty="0"/>
              <a:t>is</a:t>
            </a:r>
          </a:p>
          <a:p>
            <a:r>
              <a:rPr lang="en-US" dirty="0"/>
              <a:t>1. Fit models with </a:t>
            </a:r>
            <a:r>
              <a:rPr lang="en-US" b="1" dirty="0"/>
              <a:t>maximum likelihood</a:t>
            </a:r>
            <a:br>
              <a:rPr lang="en-US" b="1" dirty="0"/>
            </a:br>
            <a:r>
              <a:rPr lang="en-US" dirty="0"/>
              <a:t>2. </a:t>
            </a:r>
            <a:r>
              <a:rPr lang="en-US" b="1" dirty="0"/>
              <a:t>Run CEM </a:t>
            </a:r>
            <a:r>
              <a:rPr lang="en-US" dirty="0"/>
              <a:t>on top of the learned models</a:t>
            </a:r>
            <a:br>
              <a:rPr lang="en-US" dirty="0"/>
            </a:br>
            <a:r>
              <a:rPr lang="en-US" dirty="0"/>
              <a:t>3. Hope CEM induces </a:t>
            </a:r>
            <a:r>
              <a:rPr lang="en-US" b="1" dirty="0"/>
              <a:t>reasonable downstream performance</a:t>
            </a:r>
          </a:p>
          <a:p>
            <a:r>
              <a:rPr lang="en-US" b="1" dirty="0">
                <a:solidFill>
                  <a:srgbClr val="98202C"/>
                </a:solidFill>
              </a:rPr>
              <a:t>Objective mismatch issue</a:t>
            </a:r>
            <a:r>
              <a:rPr lang="en-US" dirty="0">
                <a:solidFill>
                  <a:srgbClr val="98202C"/>
                </a:solidFill>
              </a:rPr>
              <a:t>: </a:t>
            </a:r>
            <a:r>
              <a:rPr lang="en-US" dirty="0"/>
              <a:t>models are unaware of downstream performance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DDF66-43A2-3347-BEF7-4A28AF62EC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A716E-690B-7B4A-8DBC-EF15590663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The Differentiable Cross-Entropy Method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AB05B-BAAA-9748-BA80-E9942EA9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EA5858-3217-834D-8F8C-5744B9A0E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563" y="4225456"/>
            <a:ext cx="8710551" cy="186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29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21E82-2B0C-8242-8F73-49F01E2A2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37" y="274638"/>
            <a:ext cx="11418277" cy="1143000"/>
          </a:xfrm>
        </p:spPr>
        <p:txBody>
          <a:bodyPr>
            <a:normAutofit/>
          </a:bodyPr>
          <a:lstStyle/>
          <a:p>
            <a:r>
              <a:rPr lang="en-US" dirty="0"/>
              <a:t>The Differentiable Cross-Entropy Method (DCEM)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2A56C-715E-0F42-A675-101D4E7228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50B7F-4C01-6F48-A061-F7FC19A23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45B81-F781-2C48-8476-D9F00BF09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93137-86D3-9A4E-8872-3C7CF6028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369" y="1417638"/>
            <a:ext cx="4759569" cy="475956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17222B3-51B7-264F-B37E-7B4708655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93" y="1992924"/>
            <a:ext cx="6471138" cy="2825261"/>
          </a:xfrm>
        </p:spPr>
        <p:txBody>
          <a:bodyPr/>
          <a:lstStyle/>
          <a:p>
            <a:r>
              <a:rPr lang="en-US" b="1" dirty="0"/>
              <a:t>Differentiate backwards </a:t>
            </a:r>
            <a:r>
              <a:rPr lang="en-US" dirty="0"/>
              <a:t>through the sequence of samples</a:t>
            </a:r>
            <a:br>
              <a:rPr lang="en-US" dirty="0"/>
            </a:br>
            <a:r>
              <a:rPr lang="en-US" dirty="0"/>
              <a:t>    Using </a:t>
            </a:r>
            <a:r>
              <a:rPr lang="en-US" b="1" dirty="0"/>
              <a:t>differentiable top-k</a:t>
            </a:r>
            <a:r>
              <a:rPr lang="en-US" dirty="0"/>
              <a:t> (LML) and </a:t>
            </a:r>
            <a:r>
              <a:rPr lang="en-US" b="1" dirty="0"/>
              <a:t>reparameterization</a:t>
            </a:r>
          </a:p>
          <a:p>
            <a:r>
              <a:rPr lang="en-US" dirty="0"/>
              <a:t>Useful when a fixed point is </a:t>
            </a:r>
            <a:r>
              <a:rPr lang="en-US" b="1" dirty="0"/>
              <a:t>hard to find, </a:t>
            </a:r>
            <a:r>
              <a:rPr lang="en-US" dirty="0"/>
              <a:t>or when unrolling gradient descent hits a local optimum</a:t>
            </a:r>
          </a:p>
          <a:p>
            <a:r>
              <a:rPr lang="en-US" dirty="0"/>
              <a:t>A </a:t>
            </a:r>
            <a:r>
              <a:rPr lang="en-US" b="1" dirty="0"/>
              <a:t>differentiable controller </a:t>
            </a:r>
            <a:r>
              <a:rPr lang="en-US" dirty="0"/>
              <a:t>in the RL setting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42DC86D-000D-7F4F-A6F5-49DC0F7A8E33}"/>
              </a:ext>
            </a:extLst>
          </p:cNvPr>
          <p:cNvSpPr/>
          <p:nvPr/>
        </p:nvSpPr>
        <p:spPr>
          <a:xfrm>
            <a:off x="8737600" y="2708030"/>
            <a:ext cx="1449753" cy="2016369"/>
          </a:xfrm>
          <a:custGeom>
            <a:avLst/>
            <a:gdLst>
              <a:gd name="connsiteX0" fmla="*/ 738554 w 738554"/>
              <a:gd name="connsiteY0" fmla="*/ 0 h 2215661"/>
              <a:gd name="connsiteX1" fmla="*/ 527538 w 738554"/>
              <a:gd name="connsiteY1" fmla="*/ 1336430 h 2215661"/>
              <a:gd name="connsiteX2" fmla="*/ 0 w 738554"/>
              <a:gd name="connsiteY2" fmla="*/ 2215661 h 221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8554" h="2215661">
                <a:moveTo>
                  <a:pt x="738554" y="0"/>
                </a:moveTo>
                <a:cubicBezTo>
                  <a:pt x="694592" y="483576"/>
                  <a:pt x="650630" y="967153"/>
                  <a:pt x="527538" y="1336430"/>
                </a:cubicBezTo>
                <a:cubicBezTo>
                  <a:pt x="404446" y="1705707"/>
                  <a:pt x="128954" y="1979246"/>
                  <a:pt x="0" y="2215661"/>
                </a:cubicBezTo>
              </a:path>
            </a:pathLst>
          </a:custGeom>
          <a:noFill/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45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2719A-F7FA-8049-85B5-B761F0371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B2C90-9C92-8145-B489-ACB5B028C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50124"/>
            <a:ext cx="10972800" cy="4476040"/>
          </a:xfrm>
        </p:spPr>
        <p:txBody>
          <a:bodyPr/>
          <a:lstStyle/>
          <a:p>
            <a:r>
              <a:rPr lang="en-US" b="1" dirty="0"/>
              <a:t>Method: The differentiable-cross entropy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Applications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 Learning deep energy-based models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 Learning embedded optimizers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 Control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2C47B-19C0-D546-A08A-50A205D46E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F9D52-7365-DC4A-9ACD-4043F5C5B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F42AF-23EE-6744-B8CC-07545E36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4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F3783-14DF-A241-8ED1-8FE60E283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Foundation: The Implicit Function Theorem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6DBAA-88F1-854C-BF18-B9D0FCA2D8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47401-CA8D-C346-9335-F3108387A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A7BCC-3E67-794E-9CDE-5DFD82E3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F7B81470-FE2B-EE4E-A06B-DCD03E4DC6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75033"/>
                <a:ext cx="4910566" cy="366571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b="0" dirty="0"/>
                  <a:t>,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=0}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How can we 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b="0" dirty="0"/>
                  <a:t>?</a:t>
                </a:r>
              </a:p>
              <a:p>
                <a:pPr/>
                <a:r>
                  <a:rPr lang="en-US" dirty="0"/>
                  <a:t>T</a:t>
                </a:r>
                <a:r>
                  <a:rPr lang="en-US" b="0" dirty="0"/>
                  <a:t>he </a:t>
                </a:r>
                <a:r>
                  <a:rPr lang="en-US" b="1" dirty="0"/>
                  <a:t>Implicit Function Theorem </a:t>
                </a:r>
                <a:r>
                  <a:rPr lang="en-US" dirty="0"/>
                  <a:t>gives</a:t>
                </a:r>
                <a:br>
                  <a:rPr lang="en-US" b="0" dirty="0"/>
                </a:br>
                <a:br>
                  <a:rPr lang="en-US" b="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br>
                  <a:rPr lang="en-US" b="0" dirty="0"/>
                </a:br>
                <a:br>
                  <a:rPr lang="en-US" b="0" dirty="0"/>
                </a:br>
                <a:r>
                  <a:rPr lang="en-US" b="0" dirty="0">
                    <a:solidFill>
                      <a:schemeClr val="bg1">
                        <a:lumMod val="65000"/>
                      </a:schemeClr>
                    </a:solidFill>
                  </a:rPr>
                  <a:t>under mild assumptions</a:t>
                </a:r>
              </a:p>
            </p:txBody>
          </p:sp>
        </mc:Choice>
        <mc:Fallback xmlns="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F7B81470-FE2B-EE4E-A06B-DCD03E4DC6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75033"/>
                <a:ext cx="4910566" cy="3665710"/>
              </a:xfrm>
              <a:blipFill>
                <a:blip r:embed="rId2"/>
                <a:stretch>
                  <a:fillRect l="-1292" t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1751BEFB-DD32-3548-A57C-B4A114C9C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131" y="1810123"/>
            <a:ext cx="5993295" cy="3995530"/>
          </a:xfrm>
          <a:prstGeom prst="rect">
            <a:avLst/>
          </a:prstGeom>
        </p:spPr>
      </p:pic>
      <p:sp>
        <p:nvSpPr>
          <p:cNvPr id="15" name="Marcador de pie de página 4">
            <a:extLst>
              <a:ext uri="{FF2B5EF4-FFF2-40B4-BE49-F238E27FC236}">
                <a16:creationId xmlns:a16="http://schemas.microsoft.com/office/drawing/2014/main" id="{FA2D6E0A-249F-2848-82B2-7C5AFB062A74}"/>
              </a:ext>
            </a:extLst>
          </p:cNvPr>
          <p:cNvSpPr txBox="1">
            <a:spLocks/>
          </p:cNvSpPr>
          <p:nvPr/>
        </p:nvSpPr>
        <p:spPr>
          <a:xfrm>
            <a:off x="1768255" y="999254"/>
            <a:ext cx="8655485" cy="53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</a:rPr>
              <a:t>[Dini 1877, </a:t>
            </a:r>
            <a:r>
              <a:rPr lang="en-US" sz="1600" dirty="0" err="1">
                <a:solidFill>
                  <a:schemeClr val="tx1"/>
                </a:solidFill>
              </a:rPr>
              <a:t>Dontchev</a:t>
            </a:r>
            <a:r>
              <a:rPr lang="en-US" sz="1600" dirty="0">
                <a:solidFill>
                  <a:schemeClr val="tx1"/>
                </a:solidFill>
              </a:rPr>
              <a:t> and </a:t>
            </a:r>
            <a:r>
              <a:rPr lang="en-US" sz="1600" dirty="0" err="1">
                <a:solidFill>
                  <a:schemeClr val="tx1"/>
                </a:solidFill>
              </a:rPr>
              <a:t>Rockafellar</a:t>
            </a:r>
            <a:r>
              <a:rPr lang="en-US" sz="1600" dirty="0">
                <a:solidFill>
                  <a:schemeClr val="tx1"/>
                </a:solidFill>
              </a:rPr>
              <a:t> 2009]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4E2D2D-9D41-B843-AD40-FCDCDDC9937B}"/>
              </a:ext>
            </a:extLst>
          </p:cNvPr>
          <p:cNvCxnSpPr>
            <a:cxnSpLocks/>
          </p:cNvCxnSpPr>
          <p:nvPr/>
        </p:nvCxnSpPr>
        <p:spPr>
          <a:xfrm>
            <a:off x="9333580" y="1702802"/>
            <a:ext cx="0" cy="3798515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4C18B5-AC60-BE4F-B122-9D2EA2AAD00A}"/>
              </a:ext>
            </a:extLst>
          </p:cNvPr>
          <p:cNvCxnSpPr>
            <a:cxnSpLocks/>
          </p:cNvCxnSpPr>
          <p:nvPr/>
        </p:nvCxnSpPr>
        <p:spPr>
          <a:xfrm>
            <a:off x="5928189" y="3074904"/>
            <a:ext cx="6041204" cy="0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12">
                <a:extLst>
                  <a:ext uri="{FF2B5EF4-FFF2-40B4-BE49-F238E27FC236}">
                    <a16:creationId xmlns:a16="http://schemas.microsoft.com/office/drawing/2014/main" id="{436FD7F0-F1BF-D84E-8924-0325B22043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03408" y="4742478"/>
                <a:ext cx="1913184" cy="5113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12">
                <a:extLst>
                  <a:ext uri="{FF2B5EF4-FFF2-40B4-BE49-F238E27FC236}">
                    <a16:creationId xmlns:a16="http://schemas.microsoft.com/office/drawing/2014/main" id="{436FD7F0-F1BF-D84E-8924-0325B2204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3408" y="4742478"/>
                <a:ext cx="1913184" cy="51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12">
                <a:extLst>
                  <a:ext uri="{FF2B5EF4-FFF2-40B4-BE49-F238E27FC236}">
                    <a16:creationId xmlns:a16="http://schemas.microsoft.com/office/drawing/2014/main" id="{4ACDD676-8908-A747-A1E5-4337C93F13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0370" y="2651405"/>
                <a:ext cx="1913184" cy="5113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Content Placeholder 12">
                <a:extLst>
                  <a:ext uri="{FF2B5EF4-FFF2-40B4-BE49-F238E27FC236}">
                    <a16:creationId xmlns:a16="http://schemas.microsoft.com/office/drawing/2014/main" id="{4ACDD676-8908-A747-A1E5-4337C93F1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370" y="2651405"/>
                <a:ext cx="1913184" cy="5113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0466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B0F1-FC98-4047-9694-61A409D03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Foundation: Differentiable top-k operations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502D5-FFA2-8D49-8AAA-E61DD00FB7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0E6AD-CD2A-1540-9E34-5D01C3D15C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A8C23-BCEC-6047-B6B4-5AA072DAA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AC702F-B153-F74A-8229-BCA4703D6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240"/>
          <a:stretch/>
        </p:blipFill>
        <p:spPr>
          <a:xfrm>
            <a:off x="2653441" y="3429000"/>
            <a:ext cx="2921928" cy="2764206"/>
          </a:xfrm>
          <a:prstGeom prst="rect">
            <a:avLst/>
          </a:prstGeom>
        </p:spPr>
      </p:pic>
      <p:sp>
        <p:nvSpPr>
          <p:cNvPr id="12" name="Marcador de pie de página 4">
            <a:extLst>
              <a:ext uri="{FF2B5EF4-FFF2-40B4-BE49-F238E27FC236}">
                <a16:creationId xmlns:a16="http://schemas.microsoft.com/office/drawing/2014/main" id="{A343017B-5A3F-4B49-B987-BF618915C458}"/>
              </a:ext>
            </a:extLst>
          </p:cNvPr>
          <p:cNvSpPr txBox="1">
            <a:spLocks/>
          </p:cNvSpPr>
          <p:nvPr/>
        </p:nvSpPr>
        <p:spPr>
          <a:xfrm>
            <a:off x="1792971" y="999425"/>
            <a:ext cx="8655485" cy="53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</a:rPr>
              <a:t>[Constrained </a:t>
            </a:r>
            <a:r>
              <a:rPr lang="en-US" sz="1600" dirty="0" err="1">
                <a:solidFill>
                  <a:schemeClr val="tx1"/>
                </a:solidFill>
              </a:rPr>
              <a:t>softmax</a:t>
            </a:r>
            <a:r>
              <a:rPr lang="en-US" sz="1600" dirty="0">
                <a:solidFill>
                  <a:schemeClr val="tx1"/>
                </a:solidFill>
              </a:rPr>
              <a:t>, constrained </a:t>
            </a:r>
            <a:r>
              <a:rPr lang="en-US" sz="1600" dirty="0" err="1">
                <a:solidFill>
                  <a:schemeClr val="tx1"/>
                </a:solidFill>
              </a:rPr>
              <a:t>sparsemax</a:t>
            </a:r>
            <a:r>
              <a:rPr lang="en-US" sz="1600" dirty="0">
                <a:solidFill>
                  <a:schemeClr val="tx1"/>
                </a:solidFill>
              </a:rPr>
              <a:t>, Limited Multi-Label Projection]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7340C453-4629-D846-807D-C659558C5015}"/>
                  </a:ext>
                </a:extLst>
              </p:cNvPr>
              <p:cNvSpPr txBox="1"/>
              <p:nvPr/>
            </p:nvSpPr>
            <p:spPr>
              <a:xfrm>
                <a:off x="6061668" y="2095066"/>
                <a:ext cx="4932693" cy="1232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⋆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funcPr>
                        <m:fNam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  −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𝑥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𝑦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)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subject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to</m:t>
                      </m:r>
                      <m:r>
                        <a:rPr lang="en-US" sz="20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0≤</m:t>
                      </m:r>
                      <m:r>
                        <a:rPr lang="en-US" sz="20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𝑦</m:t>
                      </m:r>
                      <m:r>
                        <a:rPr lang="en-US" sz="20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≤1</m:t>
                      </m:r>
                    </m:oMath>
                  </m:oMathPara>
                </a14:m>
                <a:endParaRPr lang="en-US" sz="2000" i="1" dirty="0">
                  <a:solidFill>
                    <a:schemeClr val="bg1">
                      <a:lumMod val="65000"/>
                    </a:schemeClr>
                  </a:solidFill>
                  <a:latin typeface="Cambria Math" panose="02040503050406030204" pitchFamily="18" charset="0"/>
                  <a:ea typeface="Helvetica Neue Light" charset="0"/>
                  <a:cs typeface="Helvetica Neue Light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              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1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⊤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𝑦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𝑘</m:t>
                      </m:r>
                    </m:oMath>
                  </m:oMathPara>
                </a14:m>
                <a:b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</a:br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7340C453-4629-D846-807D-C659558C5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668" y="2095066"/>
                <a:ext cx="4932693" cy="1232325"/>
              </a:xfrm>
              <a:prstGeom prst="rect">
                <a:avLst/>
              </a:prstGeom>
              <a:blipFill>
                <a:blip r:embed="rId4"/>
                <a:stretch>
                  <a:fillRect b="-3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78027621-927F-B344-8DF6-16080B46AD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69"/>
          <a:stretch/>
        </p:blipFill>
        <p:spPr>
          <a:xfrm>
            <a:off x="6100409" y="3445390"/>
            <a:ext cx="3213839" cy="2764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9BCB74E-9E83-9A46-B6E9-5CE4AE9FC32A}"/>
                  </a:ext>
                </a:extLst>
              </p:cNvPr>
              <p:cNvSpPr txBox="1"/>
              <p:nvPr/>
            </p:nvSpPr>
            <p:spPr>
              <a:xfrm>
                <a:off x="1035837" y="2101341"/>
                <a:ext cx="5144357" cy="1204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⋆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funcPr>
                        <m:fNam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  −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Helvetica Neue Light" charset="0"/>
                                  <a:cs typeface="Helvetica Neue Light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𝑥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𝐻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𝑦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)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subject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to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</m:t>
                      </m:r>
                      <m:r>
                        <a:rPr lang="en-US" sz="200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0≤</m:t>
                      </m:r>
                      <m:r>
                        <a:rPr lang="en-US" sz="200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𝑦</m:t>
                      </m:r>
                      <m:r>
                        <a:rPr lang="en-US" sz="200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≤1</m:t>
                      </m:r>
                    </m:oMath>
                  </m:oMathPara>
                </a14:m>
                <a:endParaRPr lang="en-US" sz="2000" dirty="0">
                  <a:solidFill>
                    <a:schemeClr val="bg1">
                      <a:lumMod val="6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                 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  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1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Helvetica Neue Light" charset="0"/>
                              <a:cs typeface="Helvetica Neue Light" charset="0"/>
                            </a:rPr>
                            <m:t>⊤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𝑦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Helvetica Neue Light" charset="0"/>
                          <a:cs typeface="Helvetica Neue Light" charset="0"/>
                        </a:rPr>
                        <m:t>=1</m:t>
                      </m:r>
                    </m:oMath>
                  </m:oMathPara>
                </a14:m>
                <a:b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</a:br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9BCB74E-9E83-9A46-B6E9-5CE4AE9FC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837" y="2101341"/>
                <a:ext cx="5144357" cy="1204432"/>
              </a:xfrm>
              <a:prstGeom prst="rect">
                <a:avLst/>
              </a:prstGeom>
              <a:blipFill>
                <a:blip r:embed="rId5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>
            <a:extLst>
              <a:ext uri="{FF2B5EF4-FFF2-40B4-BE49-F238E27FC236}">
                <a16:creationId xmlns:a16="http://schemas.microsoft.com/office/drawing/2014/main" id="{BD5A472C-81CA-3D47-AB3B-817AAD2621CA}"/>
              </a:ext>
            </a:extLst>
          </p:cNvPr>
          <p:cNvSpPr/>
          <p:nvPr/>
        </p:nvSpPr>
        <p:spPr>
          <a:xfrm>
            <a:off x="5490230" y="2297915"/>
            <a:ext cx="996708" cy="619967"/>
          </a:xfrm>
          <a:prstGeom prst="rightArrow">
            <a:avLst>
              <a:gd name="adj1" fmla="val 31091"/>
              <a:gd name="adj2" fmla="val 50000"/>
            </a:avLst>
          </a:prstGeom>
          <a:solidFill>
            <a:srgbClr val="374C81"/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arcador de pie de página 4">
            <a:extLst>
              <a:ext uri="{FF2B5EF4-FFF2-40B4-BE49-F238E27FC236}">
                <a16:creationId xmlns:a16="http://schemas.microsoft.com/office/drawing/2014/main" id="{1DBE7162-6046-A445-BD07-4616383DA9B4}"/>
              </a:ext>
            </a:extLst>
          </p:cNvPr>
          <p:cNvSpPr txBox="1">
            <a:spLocks/>
          </p:cNvSpPr>
          <p:nvPr/>
        </p:nvSpPr>
        <p:spPr>
          <a:xfrm>
            <a:off x="230871" y="1659825"/>
            <a:ext cx="6677929" cy="473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Optimization perspective of the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softmax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Marcador de pie de página 4">
            <a:extLst>
              <a:ext uri="{FF2B5EF4-FFF2-40B4-BE49-F238E27FC236}">
                <a16:creationId xmlns:a16="http://schemas.microsoft.com/office/drawing/2014/main" id="{6D57FEDB-4B46-AD49-8D12-CF8D14D18C5C}"/>
              </a:ext>
            </a:extLst>
          </p:cNvPr>
          <p:cNvSpPr txBox="1">
            <a:spLocks/>
          </p:cNvSpPr>
          <p:nvPr/>
        </p:nvSpPr>
        <p:spPr>
          <a:xfrm>
            <a:off x="5323571" y="1710625"/>
            <a:ext cx="6677929" cy="473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Limited Multi-Label Projection</a:t>
            </a:r>
          </a:p>
        </p:txBody>
      </p:sp>
    </p:spTree>
    <p:extLst>
      <p:ext uri="{BB962C8B-B14F-4D97-AF65-F5344CB8AC3E}">
        <p14:creationId xmlns:p14="http://schemas.microsoft.com/office/powerpoint/2010/main" val="309728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4900D-9CA0-1B4E-855B-8E0E7DF6C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Differentiable Cross-Entropy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D8E32D-349B-7044-9BF2-4FE04C3CBC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4200" y="1600201"/>
                <a:ext cx="5918200" cy="4525963"/>
              </a:xfrm>
            </p:spPr>
            <p:txBody>
              <a:bodyPr/>
              <a:lstStyle/>
              <a:p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In </a:t>
                </a:r>
                <a:r>
                  <a:rPr lang="en-US" b="1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each iteration</a:t>
                </a:r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, update a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Helvetica Neue Light" panose="02000403000000020004" pitchFamily="2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with: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               Sample </a:t>
                </a:r>
                <a:r>
                  <a:rPr lang="en-US" dirty="0"/>
                  <a:t>from the domain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               Observe </a:t>
                </a:r>
                <a:r>
                  <a:rPr lang="en-US" dirty="0"/>
                  <a:t>the function values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       Compute the differentiable </a:t>
                </a:r>
                <a:r>
                  <a:rPr lang="en-US" b="1" dirty="0"/>
                  <a:t>top-k</a:t>
                </a:r>
                <a:br>
                  <a:rPr lang="en-US" b="1" dirty="0"/>
                </a:br>
                <a:r>
                  <a:rPr lang="en-US" b="1" dirty="0"/>
                  <a:t>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dirty="0"/>
                  <a:t> with maximum weighted likelihood</a:t>
                </a:r>
              </a:p>
              <a:p>
                <a:r>
                  <a:rPr lang="en-US" dirty="0"/>
                  <a:t>And finally return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r>
                  <a:rPr lang="en-US" b="1" dirty="0"/>
                  <a:t>Captures vanilla CEM </a:t>
                </a:r>
                <a:r>
                  <a:rPr lang="en-US" dirty="0"/>
                  <a:t>when the soft top-k is hard</a:t>
                </a:r>
                <a:br>
                  <a:rPr lang="en-US" dirty="0"/>
                </a:br>
                <a:r>
                  <a:rPr lang="en-US" dirty="0"/>
                  <a:t>Composed of operations with </a:t>
                </a:r>
                <a:r>
                  <a:rPr lang="en-US" b="1" dirty="0"/>
                  <a:t>informative derivatives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D8E32D-349B-7044-9BF2-4FE04C3CBC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4200" y="1600201"/>
                <a:ext cx="5918200" cy="4525963"/>
              </a:xfrm>
              <a:blipFill>
                <a:blip r:embed="rId2"/>
                <a:stretch>
                  <a:fillRect l="-1071" t="-840" r="-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2A62C-DAD0-4747-B8D5-0FE30E00B4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4385C-AE46-8847-904D-6A08C0C0F0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F067B-4D3A-A949-AEA7-20E8E1AD9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AC40B3-5984-BD44-9076-3D183AB7F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369" y="1417638"/>
            <a:ext cx="4759569" cy="475956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4B921992-2EB8-AB4B-95A4-06E85E14FF8C}"/>
              </a:ext>
            </a:extLst>
          </p:cNvPr>
          <p:cNvSpPr/>
          <p:nvPr/>
        </p:nvSpPr>
        <p:spPr>
          <a:xfrm>
            <a:off x="8737600" y="2708030"/>
            <a:ext cx="1449753" cy="2016369"/>
          </a:xfrm>
          <a:custGeom>
            <a:avLst/>
            <a:gdLst>
              <a:gd name="connsiteX0" fmla="*/ 738554 w 738554"/>
              <a:gd name="connsiteY0" fmla="*/ 0 h 2215661"/>
              <a:gd name="connsiteX1" fmla="*/ 527538 w 738554"/>
              <a:gd name="connsiteY1" fmla="*/ 1336430 h 2215661"/>
              <a:gd name="connsiteX2" fmla="*/ 0 w 738554"/>
              <a:gd name="connsiteY2" fmla="*/ 2215661 h 221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8554" h="2215661">
                <a:moveTo>
                  <a:pt x="738554" y="0"/>
                </a:moveTo>
                <a:cubicBezTo>
                  <a:pt x="694592" y="483576"/>
                  <a:pt x="650630" y="967153"/>
                  <a:pt x="527538" y="1336430"/>
                </a:cubicBezTo>
                <a:cubicBezTo>
                  <a:pt x="404446" y="1705707"/>
                  <a:pt x="128954" y="1979246"/>
                  <a:pt x="0" y="2215661"/>
                </a:cubicBezTo>
              </a:path>
            </a:pathLst>
          </a:custGeom>
          <a:noFill/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6ECD8FE-45F8-0941-B79B-2ECCAC9AAA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91800" y="1511301"/>
                <a:ext cx="876300" cy="6476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6ECD8FE-45F8-0941-B79B-2ECCAC9AA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1800" y="1511301"/>
                <a:ext cx="876300" cy="647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5A2C5831-CC54-AF48-81DC-5BFBF97222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10500" y="2603501"/>
                <a:ext cx="876300" cy="6476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5A2C5831-CC54-AF48-81DC-5BFBF9722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00" y="2603501"/>
                <a:ext cx="876300" cy="647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6E88A68D-6F3A-5845-B698-F76A374567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7900" y="2108201"/>
                <a:ext cx="876300" cy="6476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6E88A68D-6F3A-5845-B698-F76A37456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900" y="2108201"/>
                <a:ext cx="876300" cy="647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AD6450E-8849-564C-B465-FA82B11AA3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94800" y="1663701"/>
                <a:ext cx="876300" cy="6476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AD6450E-8849-564C-B465-FA82B11AA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4800" y="1663701"/>
                <a:ext cx="876300" cy="6476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4695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2719A-F7FA-8049-85B5-B761F0371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B2C90-9C92-8145-B489-ACB5B028C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50124"/>
            <a:ext cx="10972800" cy="447604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Method: The differentiable-cross entropy method</a:t>
            </a:r>
          </a:p>
          <a:p>
            <a:r>
              <a:rPr lang="en-US" b="1" dirty="0"/>
              <a:t>Applications</a:t>
            </a:r>
            <a:br>
              <a:rPr lang="en-US" b="1" dirty="0"/>
            </a:br>
            <a:r>
              <a:rPr lang="en-US" b="1" dirty="0"/>
              <a:t>    Learning deep energy-based models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 Learning embedded optimizers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 Control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2C47B-19C0-D546-A08A-50A205D46E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F9D52-7365-DC4A-9ACD-4043F5C5B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Differentiable Cross-Entropy Method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F42AF-23EE-6744-B8CC-07545E36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38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A0CC651-CE14-B04F-B36B-0C3B774C7EB4}" vid="{ED412E48-FE1E-3141-946D-241282344A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120616</TotalTime>
  <Words>1027</Words>
  <Application>Microsoft Macintosh PowerPoint</Application>
  <PresentationFormat>Widescreen</PresentationFormat>
  <Paragraphs>168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Cambria Math</vt:lpstr>
      <vt:lpstr>Helvetica Neue Bold Condensed</vt:lpstr>
      <vt:lpstr>Helvetica Neue Light</vt:lpstr>
      <vt:lpstr>Lucida Grande</vt:lpstr>
      <vt:lpstr>Menlo</vt:lpstr>
      <vt:lpstr>Wingdings</vt:lpstr>
      <vt:lpstr>Office Theme</vt:lpstr>
      <vt:lpstr>PowerPoint Presentation</vt:lpstr>
      <vt:lpstr>The cross-entropy method is a powerful optimizer</vt:lpstr>
      <vt:lpstr>Problem: CEM breaks end-to-end learning</vt:lpstr>
      <vt:lpstr>The Differentiable Cross-Entropy Method (DCEM)</vt:lpstr>
      <vt:lpstr>This Talk</vt:lpstr>
      <vt:lpstr>Foundation: The Implicit Function Theorem</vt:lpstr>
      <vt:lpstr>Foundation: Differentiable top-k operations</vt:lpstr>
      <vt:lpstr>The Differentiable Cross-Entropy Method</vt:lpstr>
      <vt:lpstr>This Talk</vt:lpstr>
      <vt:lpstr>Deep Structured Energy Models (SPENs/ICNNs)</vt:lpstr>
      <vt:lpstr>Unrolling gradient descent may learn bad energies</vt:lpstr>
      <vt:lpstr>This Talk</vt:lpstr>
      <vt:lpstr>DCEM can exploit the solution space structure</vt:lpstr>
      <vt:lpstr>This Talk</vt:lpstr>
      <vt:lpstr>Should RL policies have a system dynamics model or not?</vt:lpstr>
      <vt:lpstr>Model Predictive Control</vt:lpstr>
      <vt:lpstr>Differentiable Control via DCEM</vt:lpstr>
      <vt:lpstr>Differentiable Control via DCEM</vt:lpstr>
      <vt:lpstr>DCEM fine-tunes highly non-convex controllers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Differentiable Optimization-Based Modeling for Machine Learning</dc:title>
  <dc:subject/>
  <dc:creator>Brandon Amos</dc:creator>
  <cp:keywords/>
  <dc:description/>
  <cp:lastModifiedBy>Brandon Amos</cp:lastModifiedBy>
  <cp:revision>709</cp:revision>
  <cp:lastPrinted>2019-05-02T03:49:05Z</cp:lastPrinted>
  <dcterms:created xsi:type="dcterms:W3CDTF">2016-09-04T10:19:12Z</dcterms:created>
  <dcterms:modified xsi:type="dcterms:W3CDTF">2020-07-01T22:01:48Z</dcterms:modified>
  <cp:category/>
</cp:coreProperties>
</file>