
<file path=[Content_Types].xml><?xml version="1.0" encoding="utf-8"?>
<Types xmlns="http://schemas.openxmlformats.org/package/2006/content-types">
  <Default Extension="emf" ContentType="image/x-emf"/>
  <Default Extension="gif" ContentType="image/gi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326" r:id="rId2"/>
    <p:sldId id="558" r:id="rId3"/>
    <p:sldId id="595" r:id="rId4"/>
    <p:sldId id="563" r:id="rId5"/>
    <p:sldId id="568" r:id="rId6"/>
    <p:sldId id="569" r:id="rId7"/>
    <p:sldId id="562" r:id="rId8"/>
    <p:sldId id="575" r:id="rId9"/>
    <p:sldId id="578" r:id="rId10"/>
    <p:sldId id="586" r:id="rId11"/>
    <p:sldId id="550" r:id="rId12"/>
    <p:sldId id="545" r:id="rId13"/>
    <p:sldId id="588" r:id="rId14"/>
    <p:sldId id="540" r:id="rId15"/>
    <p:sldId id="556" r:id="rId16"/>
    <p:sldId id="587" r:id="rId17"/>
    <p:sldId id="589" r:id="rId18"/>
    <p:sldId id="493" r:id="rId19"/>
    <p:sldId id="515" r:id="rId20"/>
    <p:sldId id="594" r:id="rId21"/>
    <p:sldId id="501" r:id="rId22"/>
    <p:sldId id="583" r:id="rId23"/>
    <p:sldId id="546" r:id="rId24"/>
    <p:sldId id="590" r:id="rId25"/>
    <p:sldId id="549" r:id="rId26"/>
    <p:sldId id="468" r:id="rId27"/>
    <p:sldId id="592" r:id="rId28"/>
    <p:sldId id="591" r:id="rId29"/>
    <p:sldId id="552" r:id="rId30"/>
    <p:sldId id="593" r:id="rId31"/>
    <p:sldId id="584" r:id="rId32"/>
    <p:sldId id="522" r:id="rId33"/>
    <p:sldId id="465" r:id="rId34"/>
    <p:sldId id="424" r:id="rId35"/>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C0D49FF-6E2A-B949-964A-2A633E290980}">
          <p14:sldIdLst>
            <p14:sldId id="326"/>
            <p14:sldId id="558"/>
            <p14:sldId id="595"/>
            <p14:sldId id="563"/>
            <p14:sldId id="568"/>
            <p14:sldId id="569"/>
          </p14:sldIdLst>
        </p14:section>
        <p14:section name="Foundations" id="{A16C4450-90E3-D44F-B258-D13253134BCB}">
          <p14:sldIdLst>
            <p14:sldId id="562"/>
            <p14:sldId id="575"/>
            <p14:sldId id="578"/>
            <p14:sldId id="586"/>
            <p14:sldId id="550"/>
            <p14:sldId id="545"/>
            <p14:sldId id="588"/>
            <p14:sldId id="540"/>
            <p14:sldId id="556"/>
            <p14:sldId id="587"/>
          </p14:sldIdLst>
        </p14:section>
        <p14:section name="cvxpylayers" id="{C675CFCB-0819-E440-A394-C68705762E32}">
          <p14:sldIdLst>
            <p14:sldId id="589"/>
            <p14:sldId id="493"/>
            <p14:sldId id="515"/>
            <p14:sldId id="594"/>
            <p14:sldId id="501"/>
            <p14:sldId id="583"/>
            <p14:sldId id="546"/>
          </p14:sldIdLst>
        </p14:section>
        <p14:section name="Objective mismatch" id="{C3490ED3-00E2-D94C-8F0A-6138E33465ED}">
          <p14:sldIdLst>
            <p14:sldId id="590"/>
            <p14:sldId id="549"/>
            <p14:sldId id="468"/>
            <p14:sldId id="592"/>
          </p14:sldIdLst>
        </p14:section>
        <p14:section name="Amortized control" id="{E636225A-E268-1142-9609-24EF14B5533F}">
          <p14:sldIdLst>
            <p14:sldId id="591"/>
            <p14:sldId id="552"/>
            <p14:sldId id="593"/>
            <p14:sldId id="584"/>
            <p14:sldId id="522"/>
          </p14:sldIdLst>
        </p14:section>
        <p14:section name="End" id="{0F9406A7-866B-394F-82C2-4BE2B0E00AD5}">
          <p14:sldIdLst>
            <p14:sldId id="465"/>
            <p14:sldId id="42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1F1"/>
    <a:srgbClr val="98202C"/>
    <a:srgbClr val="4EB648"/>
    <a:srgbClr val="374C81"/>
    <a:srgbClr val="FFFFFF"/>
    <a:srgbClr val="4D88B8"/>
    <a:srgbClr val="FBACBA"/>
    <a:srgbClr val="384B80"/>
    <a:srgbClr val="B5C1E0"/>
    <a:srgbClr val="F8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0"/>
    <p:restoredTop sz="91268"/>
  </p:normalViewPr>
  <p:slideViewPr>
    <p:cSldViewPr snapToGrid="0" snapToObjects="1">
      <p:cViewPr varScale="1">
        <p:scale>
          <a:sx n="111" d="100"/>
          <a:sy n="111" d="100"/>
        </p:scale>
        <p:origin x="232" y="2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0" d="100"/>
        <a:sy n="180" d="100"/>
      </p:scale>
      <p:origin x="0" y="0"/>
    </p:cViewPr>
  </p:sorterViewPr>
  <p:notesViewPr>
    <p:cSldViewPr snapToGrid="0" snapToObjects="1">
      <p:cViewPr varScale="1">
        <p:scale>
          <a:sx n="157" d="100"/>
          <a:sy n="157" d="100"/>
        </p:scale>
        <p:origin x="16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latin typeface="Helvetica Neue Light" charset="0"/>
            </a:endParaRPr>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44B1091E-FDCD-4145-A679-1F1A90C0D88A}" type="datetimeFigureOut">
              <a:rPr lang="en-US" smtClean="0">
                <a:latin typeface="Helvetica Neue Light" charset="0"/>
              </a:rPr>
              <a:t>7/18/22</a:t>
            </a:fld>
            <a:endParaRPr lang="en-US">
              <a:latin typeface="Helvetica Neue Light" charset="0"/>
            </a:endParaRP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latin typeface="Helvetica Neue Light" charset="0"/>
            </a:endParaRPr>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1E01AB7-2BE7-BC40-9295-2DB9D2C59213}" type="slidenum">
              <a:rPr lang="en-US" smtClean="0">
                <a:latin typeface="Helvetica Neue Light" charset="0"/>
              </a:rPr>
              <a:t>‹#›</a:t>
            </a:fld>
            <a:endParaRPr lang="en-US">
              <a:latin typeface="Helvetica Neue Light" charset="0"/>
            </a:endParaRPr>
          </a:p>
        </p:txBody>
      </p:sp>
    </p:spTree>
    <p:extLst>
      <p:ext uri="{BB962C8B-B14F-4D97-AF65-F5344CB8AC3E}">
        <p14:creationId xmlns:p14="http://schemas.microsoft.com/office/powerpoint/2010/main" val="1740300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b="0" i="0">
                <a:latin typeface="Helvetica Neue Light" charset="0"/>
              </a:defRPr>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b="0" i="0">
                <a:latin typeface="Helvetica Neue Light" charset="0"/>
              </a:defRPr>
            </a:lvl1pPr>
          </a:lstStyle>
          <a:p>
            <a:fld id="{43C01EC3-0FB3-424E-9D2A-A8BF9B5BD2FE}" type="datetimeFigureOut">
              <a:rPr lang="en-US" smtClean="0"/>
              <a:pPr/>
              <a:t>7/18/22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Helvetica Neue Light"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Helvetica Neue Light" charset="0"/>
              </a:defRPr>
            </a:lvl1pPr>
          </a:lstStyle>
          <a:p>
            <a:fld id="{AF3E5D23-4290-1E4F-BA55-6527BFB9007C}" type="slidenum">
              <a:rPr lang="en-US" smtClean="0"/>
              <a:pPr/>
              <a:t>‹#›</a:t>
            </a:fld>
            <a:endParaRPr lang="en-US"/>
          </a:p>
        </p:txBody>
      </p:sp>
    </p:spTree>
    <p:extLst>
      <p:ext uri="{BB962C8B-B14F-4D97-AF65-F5344CB8AC3E}">
        <p14:creationId xmlns:p14="http://schemas.microsoft.com/office/powerpoint/2010/main" val="127364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Light" charset="0"/>
        <a:ea typeface="+mn-ea"/>
        <a:cs typeface="+mn-cs"/>
      </a:defRPr>
    </a:lvl1pPr>
    <a:lvl2pPr marL="457200" algn="l" defTabSz="914400" rtl="0" eaLnBrk="1" latinLnBrk="0" hangingPunct="1">
      <a:defRPr sz="1200" b="0" i="0" kern="1200">
        <a:solidFill>
          <a:schemeClr val="tx1"/>
        </a:solidFill>
        <a:latin typeface="Helvetica Neue Light" charset="0"/>
        <a:ea typeface="+mn-ea"/>
        <a:cs typeface="+mn-cs"/>
      </a:defRPr>
    </a:lvl2pPr>
    <a:lvl3pPr marL="914400" algn="l" defTabSz="914400" rtl="0" eaLnBrk="1" latinLnBrk="0" hangingPunct="1">
      <a:defRPr sz="1200" b="0" i="0" kern="1200">
        <a:solidFill>
          <a:schemeClr val="tx1"/>
        </a:solidFill>
        <a:latin typeface="Helvetica Neue Light" charset="0"/>
        <a:ea typeface="+mn-ea"/>
        <a:cs typeface="+mn-cs"/>
      </a:defRPr>
    </a:lvl3pPr>
    <a:lvl4pPr marL="1371600" algn="l" defTabSz="914400" rtl="0" eaLnBrk="1" latinLnBrk="0" hangingPunct="1">
      <a:defRPr sz="1200" b="0" i="0" kern="1200">
        <a:solidFill>
          <a:schemeClr val="tx1"/>
        </a:solidFill>
        <a:latin typeface="Helvetica Neue Light" charset="0"/>
        <a:ea typeface="+mn-ea"/>
        <a:cs typeface="+mn-cs"/>
      </a:defRPr>
    </a:lvl4pPr>
    <a:lvl5pPr marL="1828800" algn="l" defTabSz="914400" rtl="0" eaLnBrk="1" latinLnBrk="0" hangingPunct="1">
      <a:defRPr sz="1200" b="0" i="0" kern="1200">
        <a:solidFill>
          <a:schemeClr val="tx1"/>
        </a:solidFill>
        <a:latin typeface="Helvetica Neue Light"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3E5D23-4290-1E4F-BA55-6527BFB9007C}" type="slidenum">
              <a:rPr lang="en-US" smtClean="0"/>
              <a:t>1</a:t>
            </a:fld>
            <a:endParaRPr lang="en-US"/>
          </a:p>
        </p:txBody>
      </p:sp>
    </p:spTree>
    <p:extLst>
      <p:ext uri="{BB962C8B-B14F-4D97-AF65-F5344CB8AC3E}">
        <p14:creationId xmlns:p14="http://schemas.microsoft.com/office/powerpoint/2010/main" val="180905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3E5D23-4290-1E4F-BA55-6527BFB9007C}" type="slidenum">
              <a:rPr lang="en-US" smtClean="0"/>
              <a:pPr/>
              <a:t>5</a:t>
            </a:fld>
            <a:endParaRPr lang="en-US"/>
          </a:p>
        </p:txBody>
      </p:sp>
    </p:spTree>
    <p:extLst>
      <p:ext uri="{BB962C8B-B14F-4D97-AF65-F5344CB8AC3E}">
        <p14:creationId xmlns:p14="http://schemas.microsoft.com/office/powerpoint/2010/main" val="1449982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E5D23-4290-1E4F-BA55-6527BFB9007C}" type="slidenum">
              <a:rPr lang="en-US" smtClean="0"/>
              <a:pPr/>
              <a:t>6</a:t>
            </a:fld>
            <a:endParaRPr lang="en-US"/>
          </a:p>
        </p:txBody>
      </p:sp>
    </p:spTree>
    <p:extLst>
      <p:ext uri="{BB962C8B-B14F-4D97-AF65-F5344CB8AC3E}">
        <p14:creationId xmlns:p14="http://schemas.microsoft.com/office/powerpoint/2010/main" val="1516343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3E5D23-4290-1E4F-BA55-6527BFB9007C}" type="slidenum">
              <a:rPr lang="en-US" smtClean="0"/>
              <a:pPr/>
              <a:t>33</a:t>
            </a:fld>
            <a:endParaRPr lang="en-US"/>
          </a:p>
        </p:txBody>
      </p:sp>
    </p:spTree>
    <p:extLst>
      <p:ext uri="{BB962C8B-B14F-4D97-AF65-F5344CB8AC3E}">
        <p14:creationId xmlns:p14="http://schemas.microsoft.com/office/powerpoint/2010/main" val="2820797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i="0">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0" i="0">
                <a:solidFill>
                  <a:schemeClr val="tx1">
                    <a:tint val="75000"/>
                  </a:schemeClr>
                </a:solidFill>
                <a:latin typeface="Source Sans Pro" panose="020B0503030403020204" pitchFamily="34" charset="0"/>
                <a:ea typeface="Source Sans Pro" panose="020B05030304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b="0" i="0">
                <a:latin typeface="Source Sans Pro" panose="020B0503030403020204" pitchFamily="34" charset="0"/>
                <a:ea typeface="Source Sans Pro" panose="020B0503030403020204" pitchFamily="34" charset="0"/>
              </a:defRPr>
            </a:lvl1pPr>
          </a:lstStyle>
          <a:p>
            <a:fld id="{F813B43C-900A-1C44-BF45-66CB67BC66D1}" type="slidenum">
              <a:rPr lang="en-US" smtClean="0"/>
              <a:pPr/>
              <a:t>‹#›</a:t>
            </a:fld>
            <a:endParaRPr lang="en-US"/>
          </a:p>
        </p:txBody>
      </p:sp>
      <p:sp>
        <p:nvSpPr>
          <p:cNvPr id="7"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Brandon Amos</a:t>
            </a:r>
          </a:p>
        </p:txBody>
      </p:sp>
      <p:sp>
        <p:nvSpPr>
          <p:cNvPr id="8" name="Footer Placeholder 4"/>
          <p:cNvSpPr>
            <a:spLocks noGrp="1"/>
          </p:cNvSpPr>
          <p:nvPr>
            <p:ph type="ftr" sz="quarter" idx="3"/>
          </p:nvPr>
        </p:nvSpPr>
        <p:spPr>
          <a:xfrm>
            <a:off x="3992283" y="6356350"/>
            <a:ext cx="4207435"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Differentiable optimization for control and RL</a:t>
            </a:r>
          </a:p>
        </p:txBody>
      </p:sp>
    </p:spTree>
    <p:extLst>
      <p:ext uri="{BB962C8B-B14F-4D97-AF65-F5344CB8AC3E}">
        <p14:creationId xmlns:p14="http://schemas.microsoft.com/office/powerpoint/2010/main" val="397425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spcBef>
                <a:spcPts val="0"/>
              </a:spcBef>
              <a:defRPr/>
            </a:lvl5pPr>
          </a:lstStyle>
          <a:p>
            <a:pPr lvl="0"/>
            <a:r>
              <a:rPr lang="en-US" dirty="0"/>
              <a:t>Click to edit Master text styles</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charset="0"/>
                <a:ea typeface="Helvetica Neue Light" charset="0"/>
                <a:cs typeface="Helvetica Neue Light" charset="0"/>
              </a:defRPr>
            </a:lvl1pPr>
          </a:lstStyle>
          <a:p>
            <a:r>
              <a:rPr lang="en-US"/>
              <a:t>Brandon Amos</a:t>
            </a:r>
          </a:p>
        </p:txBody>
      </p:sp>
      <p:sp>
        <p:nvSpPr>
          <p:cNvPr id="5" name="Footer Placeholder 4"/>
          <p:cNvSpPr>
            <a:spLocks noGrp="1"/>
          </p:cNvSpPr>
          <p:nvPr>
            <p:ph type="ftr" sz="quarter" idx="3"/>
          </p:nvPr>
        </p:nvSpPr>
        <p:spPr>
          <a:xfrm>
            <a:off x="3602181" y="6356350"/>
            <a:ext cx="5135419"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Light" charset="0"/>
                <a:ea typeface="Helvetica Neue Light" charset="0"/>
                <a:cs typeface="Helvetica Neue Light" charset="0"/>
              </a:defRPr>
            </a:lvl1pPr>
          </a:lstStyle>
          <a:p>
            <a:r>
              <a:rPr lang="en-US"/>
              <a:t>Differentiable optimization for control and RL</a:t>
            </a:r>
          </a:p>
        </p:txBody>
      </p:sp>
      <p:sp>
        <p:nvSpPr>
          <p:cNvPr id="8" name="Slide Number Placeholder 5"/>
          <p:cNvSpPr>
            <a:spLocks noGrp="1"/>
          </p:cNvSpPr>
          <p:nvPr>
            <p:ph type="sldNum" sz="quarter" idx="12"/>
          </p:nvPr>
        </p:nvSpPr>
        <p:spPr>
          <a:xfrm>
            <a:off x="8737600" y="6356351"/>
            <a:ext cx="2844800" cy="365125"/>
          </a:xfrm>
        </p:spPr>
        <p:txBody>
          <a:bodyPr/>
          <a:lstStyle/>
          <a:p>
            <a:fld id="{F813B43C-900A-1C44-BF45-66CB67BC66D1}" type="slidenum">
              <a:rPr lang="en-US" smtClean="0"/>
              <a:t>‹#›</a:t>
            </a:fld>
            <a:endParaRPr lang="en-US"/>
          </a:p>
        </p:txBody>
      </p:sp>
    </p:spTree>
    <p:extLst>
      <p:ext uri="{BB962C8B-B14F-4D97-AF65-F5344CB8AC3E}">
        <p14:creationId xmlns:p14="http://schemas.microsoft.com/office/powerpoint/2010/main" val="516158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charset="0"/>
                <a:ea typeface="Helvetica Neue Light" charset="0"/>
                <a:cs typeface="Helvetica Neue Light" charset="0"/>
              </a:defRPr>
            </a:lvl1pPr>
          </a:lstStyle>
          <a:p>
            <a:r>
              <a:rPr lang="en-US"/>
              <a:t>Brandon Amos</a:t>
            </a:r>
          </a:p>
        </p:txBody>
      </p:sp>
      <p:sp>
        <p:nvSpPr>
          <p:cNvPr id="5" name="Footer Placeholder 4"/>
          <p:cNvSpPr>
            <a:spLocks noGrp="1"/>
          </p:cNvSpPr>
          <p:nvPr>
            <p:ph type="ftr" sz="quarter" idx="3"/>
          </p:nvPr>
        </p:nvSpPr>
        <p:spPr>
          <a:xfrm>
            <a:off x="3602181" y="6356350"/>
            <a:ext cx="5135419"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Light" charset="0"/>
                <a:ea typeface="Helvetica Neue Light" charset="0"/>
                <a:cs typeface="Helvetica Neue Light" charset="0"/>
              </a:defRPr>
            </a:lvl1pPr>
          </a:lstStyle>
          <a:p>
            <a:r>
              <a:rPr lang="en-US"/>
              <a:t>Differentiable optimization for control and RL</a:t>
            </a:r>
          </a:p>
        </p:txBody>
      </p:sp>
      <p:sp>
        <p:nvSpPr>
          <p:cNvPr id="8" name="Slide Number Placeholder 5"/>
          <p:cNvSpPr>
            <a:spLocks noGrp="1"/>
          </p:cNvSpPr>
          <p:nvPr>
            <p:ph type="sldNum" sz="quarter" idx="12"/>
          </p:nvPr>
        </p:nvSpPr>
        <p:spPr>
          <a:xfrm>
            <a:off x="8737600" y="6356351"/>
            <a:ext cx="2844800" cy="365125"/>
          </a:xfrm>
        </p:spPr>
        <p:txBody>
          <a:bodyPr/>
          <a:lstStyle/>
          <a:p>
            <a:fld id="{F813B43C-900A-1C44-BF45-66CB67BC66D1}" type="slidenum">
              <a:rPr lang="en-US" smtClean="0"/>
              <a:t>‹#›</a:t>
            </a:fld>
            <a:endParaRPr lang="en-US"/>
          </a:p>
        </p:txBody>
      </p:sp>
      <p:sp>
        <p:nvSpPr>
          <p:cNvPr id="7" name="Content Placeholder 2">
            <a:extLst>
              <a:ext uri="{FF2B5EF4-FFF2-40B4-BE49-F238E27FC236}">
                <a16:creationId xmlns:a16="http://schemas.microsoft.com/office/drawing/2014/main" id="{4E8B21CF-46D9-5EF4-57F9-85EDA13381B5}"/>
              </a:ext>
            </a:extLst>
          </p:cNvPr>
          <p:cNvSpPr>
            <a:spLocks noGrp="1"/>
          </p:cNvSpPr>
          <p:nvPr>
            <p:ph idx="1" hasCustomPrompt="1"/>
          </p:nvPr>
        </p:nvSpPr>
        <p:spPr>
          <a:xfrm>
            <a:off x="194872" y="1600201"/>
            <a:ext cx="5736236" cy="4525963"/>
          </a:xfrm>
        </p:spPr>
        <p:txBody>
          <a:bodyPr/>
          <a:lstStyle>
            <a:lvl1pPr>
              <a:defRPr>
                <a:solidFill>
                  <a:schemeClr val="tx1"/>
                </a:solidFill>
              </a:defRPr>
            </a:lvl1pPr>
          </a:lstStyle>
          <a:p>
            <a:r>
              <a:rPr lang="en-US" b="1" dirty="0"/>
              <a:t>Heading 1</a:t>
            </a:r>
            <a:endParaRPr lang="en-US" dirty="0">
              <a:solidFill>
                <a:schemeClr val="tx1">
                  <a:lumMod val="50000"/>
                  <a:lumOff val="50000"/>
                </a:schemeClr>
              </a:solidFill>
            </a:endParaRPr>
          </a:p>
        </p:txBody>
      </p:sp>
      <p:sp>
        <p:nvSpPr>
          <p:cNvPr id="14" name="Content Placeholder 13">
            <a:extLst>
              <a:ext uri="{FF2B5EF4-FFF2-40B4-BE49-F238E27FC236}">
                <a16:creationId xmlns:a16="http://schemas.microsoft.com/office/drawing/2014/main" id="{F06EE567-41C1-F561-46AB-41C3658E304D}"/>
              </a:ext>
            </a:extLst>
          </p:cNvPr>
          <p:cNvSpPr>
            <a:spLocks noGrp="1"/>
          </p:cNvSpPr>
          <p:nvPr>
            <p:ph sz="quarter" idx="14" hasCustomPrompt="1"/>
          </p:nvPr>
        </p:nvSpPr>
        <p:spPr>
          <a:xfrm>
            <a:off x="6259465" y="1603426"/>
            <a:ext cx="5737649" cy="4522692"/>
          </a:xfrm>
        </p:spPr>
        <p:txBody>
          <a:bodyPr/>
          <a:lstStyle/>
          <a:p>
            <a:r>
              <a:rPr lang="en-US" b="1" dirty="0">
                <a:solidFill>
                  <a:schemeClr val="tx1"/>
                </a:solidFill>
                <a:cs typeface="Helvetica Neue" panose="02000503000000020004" pitchFamily="2" charset="0"/>
              </a:rPr>
              <a:t>Heading 2</a:t>
            </a:r>
            <a:endParaRPr lang="en-US" dirty="0">
              <a:solidFill>
                <a:schemeClr val="tx1"/>
              </a:solidFill>
              <a:cs typeface="Helvetica Neue" panose="02000503000000020004" pitchFamily="2" charset="0"/>
            </a:endParaRPr>
          </a:p>
        </p:txBody>
      </p:sp>
    </p:spTree>
    <p:extLst>
      <p:ext uri="{BB962C8B-B14F-4D97-AF65-F5344CB8AC3E}">
        <p14:creationId xmlns:p14="http://schemas.microsoft.com/office/powerpoint/2010/main" val="780747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Light" panose="020B0503030403020204" pitchFamily="34" charset="0"/>
                <a:ea typeface="Source Sans Pro Light" panose="020B0503030403020204" pitchFamily="34" charset="0"/>
                <a:cs typeface="Source Sans Pro Light" panose="020B0503030403020204" pitchFamily="34" charset="0"/>
              </a:defRPr>
            </a:lvl1pPr>
          </a:lstStyle>
          <a:p>
            <a:r>
              <a:rPr lang="en-US"/>
              <a:t>Brandon Amos</a:t>
            </a:r>
          </a:p>
        </p:txBody>
      </p:sp>
      <p:sp>
        <p:nvSpPr>
          <p:cNvPr id="5" name="Footer Placeholder 4"/>
          <p:cNvSpPr>
            <a:spLocks noGrp="1"/>
          </p:cNvSpPr>
          <p:nvPr>
            <p:ph type="ftr" sz="quarter" idx="3"/>
          </p:nvPr>
        </p:nvSpPr>
        <p:spPr>
          <a:xfrm>
            <a:off x="3992283" y="6356350"/>
            <a:ext cx="4207435"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Light" panose="020B0503030403020204" pitchFamily="34" charset="0"/>
                <a:ea typeface="Source Sans Pro Light" panose="020B0503030403020204" pitchFamily="34" charset="0"/>
                <a:cs typeface="Source Sans Pro Light" panose="020B0503030403020204" pitchFamily="34" charset="0"/>
              </a:defRPr>
            </a:lvl1pPr>
          </a:lstStyle>
          <a:p>
            <a:r>
              <a:rPr lang="en-US"/>
              <a:t>Differentiable optimization for control and RL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Light" panose="020B0503030403020204" pitchFamily="34" charset="0"/>
                <a:ea typeface="Source Sans Pro Light" panose="020B0503030403020204" pitchFamily="34" charset="0"/>
                <a:cs typeface="Source Sans Pro Light" panose="020B0503030403020204" pitchFamily="34" charset="0"/>
              </a:defRPr>
            </a:lvl1pPr>
          </a:lstStyle>
          <a:p>
            <a:fld id="{F813B43C-900A-1C44-BF45-66CB67BC66D1}" type="slidenum">
              <a:rPr lang="en-US" smtClean="0"/>
              <a:pPr/>
              <a:t>‹#›</a:t>
            </a:fld>
            <a:endParaRPr lang="en-US"/>
          </a:p>
        </p:txBody>
      </p:sp>
    </p:spTree>
    <p:extLst>
      <p:ext uri="{BB962C8B-B14F-4D97-AF65-F5344CB8AC3E}">
        <p14:creationId xmlns:p14="http://schemas.microsoft.com/office/powerpoint/2010/main" val="280422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ctr" defTabSz="457200" rtl="0" eaLnBrk="1" latinLnBrk="0" hangingPunct="1">
        <a:spcBef>
          <a:spcPct val="0"/>
        </a:spcBef>
        <a:buNone/>
        <a:defRPr sz="4400" b="1" i="0" kern="1200">
          <a:solidFill>
            <a:schemeClr val="accent1">
              <a:lumMod val="75000"/>
            </a:schemeClr>
          </a:solidFill>
          <a:latin typeface="Source Sans Pro" panose="020B0503030403020204" pitchFamily="34" charset="0"/>
          <a:ea typeface="Source Sans Pro" panose="020B0503030403020204" pitchFamily="34" charset="0"/>
          <a:cs typeface="Helvetica Neue Bold Condensed"/>
        </a:defRPr>
      </a:lvl1pPr>
    </p:titleStyle>
    <p:body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ct val="2000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bamos.github.io" TargetMode="External"/><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github.com/bamos/presentations" TargetMode="External"/><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1.emf"/><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6.png"/><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6.emf"/><Relationship Id="rId7" Type="http://schemas.openxmlformats.org/officeDocument/2006/relationships/image" Target="../media/image48.png"/><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34.emf"/></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6.emf"/><Relationship Id="rId7" Type="http://schemas.openxmlformats.org/officeDocument/2006/relationships/image" Target="../media/image48.png"/><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34.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hyperlink" Target="locuslab.github.io/2019-10-28-cvxpylayers"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gif"/><Relationship Id="rId10" Type="http://schemas.openxmlformats.org/officeDocument/2006/relationships/image" Target="../media/image13.emf"/><Relationship Id="rId4" Type="http://schemas.openxmlformats.org/officeDocument/2006/relationships/image" Target="../media/image5.gif"/><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arxiv.org/abs/2002.04523" TargetMode="External"/><Relationship Id="rId13" Type="http://schemas.openxmlformats.org/officeDocument/2006/relationships/image" Target="../media/image2.emf"/><Relationship Id="rId3" Type="http://schemas.openxmlformats.org/officeDocument/2006/relationships/hyperlink" Target="https://arxiv.org/abs/1703.04529" TargetMode="External"/><Relationship Id="rId7" Type="http://schemas.openxmlformats.org/officeDocument/2006/relationships/hyperlink" Target="https://arxiv.org/abs/1909.12830" TargetMode="External"/><Relationship Id="rId12" Type="http://schemas.openxmlformats.org/officeDocument/2006/relationships/image" Target="../media/image1.emf"/><Relationship Id="rId2" Type="http://schemas.openxmlformats.org/officeDocument/2006/relationships/hyperlink" Target="https://arxiv.org/abs/1703.00443" TargetMode="External"/><Relationship Id="rId1" Type="http://schemas.openxmlformats.org/officeDocument/2006/relationships/slideLayout" Target="../slideLayouts/slideLayout2.xml"/><Relationship Id="rId6" Type="http://schemas.openxmlformats.org/officeDocument/2006/relationships/hyperlink" Target="https://github.com/bamos/thesis" TargetMode="External"/><Relationship Id="rId11" Type="http://schemas.openxmlformats.org/officeDocument/2006/relationships/hyperlink" Target="bamos.github.io" TargetMode="External"/><Relationship Id="rId5" Type="http://schemas.openxmlformats.org/officeDocument/2006/relationships/hyperlink" Target="http://papers.nips.cc/paper/9152-differentiable-convex-optimization-layers" TargetMode="External"/><Relationship Id="rId15" Type="http://schemas.openxmlformats.org/officeDocument/2006/relationships/image" Target="../media/image3.emf"/><Relationship Id="rId10" Type="http://schemas.openxmlformats.org/officeDocument/2006/relationships/hyperlink" Target="https://arxiv.org/abs/2202.00665" TargetMode="External"/><Relationship Id="rId4" Type="http://schemas.openxmlformats.org/officeDocument/2006/relationships/hyperlink" Target="Differentiable%20MPC%20for%20End-to-end%20Planning%20and%20Control" TargetMode="External"/><Relationship Id="rId9" Type="http://schemas.openxmlformats.org/officeDocument/2006/relationships/hyperlink" Target="https://arxiv.org/abs/2008.12775" TargetMode="External"/><Relationship Id="rId14" Type="http://schemas.openxmlformats.org/officeDocument/2006/relationships/hyperlink" Target="http://github.com/bamos/presentation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10.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emf"/><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3.em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1FF7CD-6F88-2447-A919-25CEA9D70228}"/>
              </a:ext>
            </a:extLst>
          </p:cNvPr>
          <p:cNvSpPr txBox="1">
            <a:spLocks/>
          </p:cNvSpPr>
          <p:nvPr/>
        </p:nvSpPr>
        <p:spPr>
          <a:xfrm>
            <a:off x="484682" y="951363"/>
            <a:ext cx="11222636" cy="1637140"/>
          </a:xfrm>
          <a:prstGeom prst="rect">
            <a:avLst/>
          </a:prstGeom>
          <a:ln w="76200">
            <a:solidFill>
              <a:srgbClr val="374D81"/>
            </a:solidFill>
          </a:ln>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b="0" i="0" kern="1200">
                <a:solidFill>
                  <a:schemeClr val="accent1">
                    <a:lumMod val="75000"/>
                  </a:schemeClr>
                </a:solidFill>
                <a:latin typeface="Helvetica Neue Bold Condensed"/>
                <a:ea typeface="+mj-ea"/>
                <a:cs typeface="Helvetica Neue Bold Condensed"/>
              </a:defRPr>
            </a:lvl1pPr>
          </a:lstStyle>
          <a:p>
            <a:r>
              <a:rPr lang="en-US" sz="5400" b="1" dirty="0">
                <a:latin typeface="Source Sans Pro" panose="020B0503030403020204" pitchFamily="34" charset="0"/>
                <a:ea typeface="Source Sans Pro" panose="020B0503030403020204" pitchFamily="34" charset="0"/>
              </a:rPr>
              <a:t>Differentiable optimization for control and reinforcement learning</a:t>
            </a:r>
          </a:p>
        </p:txBody>
      </p:sp>
      <p:sp>
        <p:nvSpPr>
          <p:cNvPr id="5" name="Subtitle 2">
            <a:extLst>
              <a:ext uri="{FF2B5EF4-FFF2-40B4-BE49-F238E27FC236}">
                <a16:creationId xmlns:a16="http://schemas.microsoft.com/office/drawing/2014/main" id="{3E1265E5-CEE1-7A48-B8B9-BA6EB2CA20ED}"/>
              </a:ext>
            </a:extLst>
          </p:cNvPr>
          <p:cNvSpPr txBox="1">
            <a:spLocks/>
          </p:cNvSpPr>
          <p:nvPr/>
        </p:nvSpPr>
        <p:spPr>
          <a:xfrm>
            <a:off x="406484" y="2710082"/>
            <a:ext cx="5638992" cy="939188"/>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100" b="1" dirty="0">
                <a:solidFill>
                  <a:schemeClr val="tx1">
                    <a:lumMod val="85000"/>
                    <a:lumOff val="15000"/>
                  </a:schemeClr>
                </a:solidFill>
                <a:latin typeface="Source Sans Pro" panose="020B0503030403020204" pitchFamily="34" charset="0"/>
                <a:ea typeface="Source Sans Pro" panose="020B0503030403020204" pitchFamily="34" charset="0"/>
              </a:rPr>
              <a:t>Brandon Amos</a:t>
            </a:r>
          </a:p>
          <a:p>
            <a:pPr>
              <a:spcBef>
                <a:spcPts val="0"/>
              </a:spcBef>
            </a:pPr>
            <a:r>
              <a:rPr lang="en-US" sz="2100" dirty="0">
                <a:solidFill>
                  <a:schemeClr val="tx1">
                    <a:lumMod val="85000"/>
                    <a:lumOff val="15000"/>
                  </a:schemeClr>
                </a:solidFill>
                <a:latin typeface="Source Sans Pro" panose="020B0503030403020204" pitchFamily="34" charset="0"/>
                <a:ea typeface="Source Sans Pro" panose="020B0503030403020204" pitchFamily="34" charset="0"/>
              </a:rPr>
              <a:t>Meta AI NYC, Fundamental AI Research (FAIR)</a:t>
            </a:r>
          </a:p>
        </p:txBody>
      </p:sp>
      <p:sp>
        <p:nvSpPr>
          <p:cNvPr id="7" name="Subtitle 2">
            <a:extLst>
              <a:ext uri="{FF2B5EF4-FFF2-40B4-BE49-F238E27FC236}">
                <a16:creationId xmlns:a16="http://schemas.microsoft.com/office/drawing/2014/main" id="{276F6E5D-E222-48C2-00E9-F581A8D99537}"/>
              </a:ext>
            </a:extLst>
          </p:cNvPr>
          <p:cNvSpPr txBox="1">
            <a:spLocks/>
          </p:cNvSpPr>
          <p:nvPr/>
        </p:nvSpPr>
        <p:spPr>
          <a:xfrm>
            <a:off x="339505" y="6056416"/>
            <a:ext cx="11512990" cy="688302"/>
          </a:xfrm>
          <a:prstGeom prst="rect">
            <a:avLst/>
          </a:prstGeom>
        </p:spPr>
        <p:txBody>
          <a:bodyPr vert="horz" lIns="91440" tIns="45720" rIns="91440" bIns="45720" rtlCol="0">
            <a:no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0"/>
              </a:spcBef>
            </a:pPr>
            <a:r>
              <a:rPr lang="en-US" sz="1720" dirty="0">
                <a:solidFill>
                  <a:schemeClr val="tx1">
                    <a:lumMod val="75000"/>
                    <a:lumOff val="25000"/>
                  </a:schemeClr>
                </a:solidFill>
                <a:latin typeface="Source Sans Pro Light" panose="020B0503030403020204" pitchFamily="34" charset="0"/>
                <a:ea typeface="Source Sans Pro Light" panose="020B0503030403020204" pitchFamily="34" charset="0"/>
              </a:rPr>
              <a:t>Collaborators: Akshay Agrawal, Shane Barratt, Byron Boots, Stephen Boyd, Roberto Calandra, Steven Diamond, Priya Donti, Ivan Jimenez, Zico Kolter, Nathan Lambert, Jacob Sacks, Samuel Stanton, Andrew Gordon Wilson, Omry Yadan, and Denis Yarats</a:t>
            </a:r>
          </a:p>
        </p:txBody>
      </p:sp>
      <p:grpSp>
        <p:nvGrpSpPr>
          <p:cNvPr id="14" name="Group 13">
            <a:extLst>
              <a:ext uri="{FF2B5EF4-FFF2-40B4-BE49-F238E27FC236}">
                <a16:creationId xmlns:a16="http://schemas.microsoft.com/office/drawing/2014/main" id="{39F414ED-A35E-5419-0D3D-E6A600BDAB87}"/>
              </a:ext>
            </a:extLst>
          </p:cNvPr>
          <p:cNvGrpSpPr/>
          <p:nvPr/>
        </p:nvGrpSpPr>
        <p:grpSpPr>
          <a:xfrm>
            <a:off x="488505" y="3447081"/>
            <a:ext cx="5860678" cy="540210"/>
            <a:chOff x="488505" y="3447081"/>
            <a:chExt cx="5860678" cy="540210"/>
          </a:xfrm>
        </p:grpSpPr>
        <p:sp>
          <p:nvSpPr>
            <p:cNvPr id="12" name="Subtitle 2">
              <a:extLst>
                <a:ext uri="{FF2B5EF4-FFF2-40B4-BE49-F238E27FC236}">
                  <a16:creationId xmlns:a16="http://schemas.microsoft.com/office/drawing/2014/main" id="{DD17BBD4-8C7B-6422-9730-05344AF33046}"/>
                </a:ext>
              </a:extLst>
            </p:cNvPr>
            <p:cNvSpPr txBox="1">
              <a:spLocks/>
            </p:cNvSpPr>
            <p:nvPr/>
          </p:nvSpPr>
          <p:spPr>
            <a:xfrm>
              <a:off x="687393" y="3447081"/>
              <a:ext cx="2276782"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a:solidFill>
                    <a:srgbClr val="374C81"/>
                  </a:solidFill>
                  <a:latin typeface="Menlo" panose="020B0609030804020204" pitchFamily="49" charset="0"/>
                  <a:ea typeface="Menlo" panose="020B0609030804020204" pitchFamily="49" charset="0"/>
                  <a:cs typeface="Menlo" panose="020B0609030804020204" pitchFamily="49" charset="0"/>
                </a:rPr>
                <a:t>brandondamos</a:t>
              </a:r>
            </a:p>
          </p:txBody>
        </p:sp>
        <p:sp>
          <p:nvSpPr>
            <p:cNvPr id="13" name="Subtitle 2">
              <a:extLst>
                <a:ext uri="{FF2B5EF4-FFF2-40B4-BE49-F238E27FC236}">
                  <a16:creationId xmlns:a16="http://schemas.microsoft.com/office/drawing/2014/main" id="{64E7EE74-4DC5-5F53-3D92-40DAF9111FBC}"/>
                </a:ext>
              </a:extLst>
            </p:cNvPr>
            <p:cNvSpPr txBox="1">
              <a:spLocks/>
            </p:cNvSpPr>
            <p:nvPr/>
          </p:nvSpPr>
          <p:spPr>
            <a:xfrm>
              <a:off x="3010134" y="3447081"/>
              <a:ext cx="3339049"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a:solidFill>
                    <a:srgbClr val="374C81"/>
                  </a:solidFill>
                  <a:latin typeface="Menlo" panose="020B0609030804020204" pitchFamily="49" charset="0"/>
                  <a:ea typeface="Menlo" panose="020B0609030804020204" pitchFamily="49" charset="0"/>
                  <a:cs typeface="Menlo" panose="020B0609030804020204" pitchFamily="49" charset="0"/>
                  <a:hlinkClick r:id="rId3">
                    <a:extLst>
                      <a:ext uri="{A12FA001-AC4F-418D-AE19-62706E023703}">
                        <ahyp:hlinkClr xmlns:ahyp="http://schemas.microsoft.com/office/drawing/2018/hyperlinkcolor" val="tx"/>
                      </a:ext>
                    </a:extLst>
                  </a:hlinkClick>
                </a:rPr>
                <a:t>bamos.github.io</a:t>
              </a:r>
              <a:endParaRPr lang="en-US">
                <a:solidFill>
                  <a:srgbClr val="374C81"/>
                </a:solidFill>
                <a:latin typeface="Menlo" panose="020B0609030804020204" pitchFamily="49" charset="0"/>
                <a:ea typeface="Menlo" panose="020B0609030804020204" pitchFamily="49" charset="0"/>
                <a:cs typeface="Menlo" panose="020B0609030804020204" pitchFamily="49" charset="0"/>
              </a:endParaRPr>
            </a:p>
          </p:txBody>
        </p:sp>
        <p:pic>
          <p:nvPicPr>
            <p:cNvPr id="2" name="Picture 1">
              <a:extLst>
                <a:ext uri="{FF2B5EF4-FFF2-40B4-BE49-F238E27FC236}">
                  <a16:creationId xmlns:a16="http://schemas.microsoft.com/office/drawing/2014/main" id="{97FBA843-F4E1-9F34-8F8B-24B61360458E}"/>
                </a:ext>
              </a:extLst>
            </p:cNvPr>
            <p:cNvPicPr>
              <a:picLocks noChangeAspect="1"/>
            </p:cNvPicPr>
            <p:nvPr/>
          </p:nvPicPr>
          <p:blipFill>
            <a:blip r:embed="rId4"/>
            <a:stretch>
              <a:fillRect/>
            </a:stretch>
          </p:blipFill>
          <p:spPr>
            <a:xfrm>
              <a:off x="488505" y="3513639"/>
              <a:ext cx="321883" cy="268236"/>
            </a:xfrm>
            <a:prstGeom prst="rect">
              <a:avLst/>
            </a:prstGeom>
          </p:spPr>
        </p:pic>
        <p:pic>
          <p:nvPicPr>
            <p:cNvPr id="3" name="Picture 2">
              <a:extLst>
                <a:ext uri="{FF2B5EF4-FFF2-40B4-BE49-F238E27FC236}">
                  <a16:creationId xmlns:a16="http://schemas.microsoft.com/office/drawing/2014/main" id="{3BFE6D1B-4F4D-3E46-F119-BB1093345958}"/>
                </a:ext>
              </a:extLst>
            </p:cNvPr>
            <p:cNvPicPr>
              <a:picLocks noChangeAspect="1"/>
            </p:cNvPicPr>
            <p:nvPr/>
          </p:nvPicPr>
          <p:blipFill>
            <a:blip r:embed="rId5"/>
            <a:stretch>
              <a:fillRect/>
            </a:stretch>
          </p:blipFill>
          <p:spPr>
            <a:xfrm>
              <a:off x="2841558" y="3530484"/>
              <a:ext cx="240130" cy="240130"/>
            </a:xfrm>
            <a:prstGeom prst="rect">
              <a:avLst/>
            </a:prstGeom>
          </p:spPr>
        </p:pic>
      </p:grpSp>
      <p:grpSp>
        <p:nvGrpSpPr>
          <p:cNvPr id="15" name="Group 14">
            <a:extLst>
              <a:ext uri="{FF2B5EF4-FFF2-40B4-BE49-F238E27FC236}">
                <a16:creationId xmlns:a16="http://schemas.microsoft.com/office/drawing/2014/main" id="{2A1A0F08-02A6-220D-5591-F9923A4142D6}"/>
              </a:ext>
            </a:extLst>
          </p:cNvPr>
          <p:cNvGrpSpPr/>
          <p:nvPr/>
        </p:nvGrpSpPr>
        <p:grpSpPr>
          <a:xfrm>
            <a:off x="6835134" y="2990274"/>
            <a:ext cx="5017361" cy="540210"/>
            <a:chOff x="6835134" y="2990274"/>
            <a:chExt cx="5017361" cy="540210"/>
          </a:xfrm>
        </p:grpSpPr>
        <p:sp>
          <p:nvSpPr>
            <p:cNvPr id="6" name="Subtitle 2">
              <a:extLst>
                <a:ext uri="{FF2B5EF4-FFF2-40B4-BE49-F238E27FC236}">
                  <a16:creationId xmlns:a16="http://schemas.microsoft.com/office/drawing/2014/main" id="{3C1589EE-826D-FA87-59B0-0CFC55466801}"/>
                </a:ext>
              </a:extLst>
            </p:cNvPr>
            <p:cNvSpPr txBox="1">
              <a:spLocks/>
            </p:cNvSpPr>
            <p:nvPr/>
          </p:nvSpPr>
          <p:spPr>
            <a:xfrm>
              <a:off x="6835134" y="2990274"/>
              <a:ext cx="5017361"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pPr>
              <a:r>
                <a:rPr lang="en-US" dirty="0">
                  <a:solidFill>
                    <a:srgbClr val="374C81"/>
                  </a:solidFill>
                  <a:latin typeface="Menlo" panose="020B0609030804020204" pitchFamily="49" charset="0"/>
                  <a:ea typeface="Menlo" panose="020B0609030804020204" pitchFamily="49" charset="0"/>
                  <a:cs typeface="Menlo" panose="020B0609030804020204" pitchFamily="49" charset="0"/>
                  <a:hlinkClick r:id="rId6">
                    <a:extLst>
                      <a:ext uri="{A12FA001-AC4F-418D-AE19-62706E023703}">
                        <ahyp:hlinkClr xmlns:ahyp="http://schemas.microsoft.com/office/drawing/2018/hyperlinkcolor" val="tx"/>
                      </a:ext>
                    </a:extLst>
                  </a:hlinkClick>
                </a:rPr>
                <a:t>github.com/bamos/presentations</a:t>
              </a:r>
              <a:endParaRPr lang="en-US" dirty="0">
                <a:solidFill>
                  <a:srgbClr val="374C81"/>
                </a:solidFill>
                <a:latin typeface="Menlo" panose="020B0609030804020204" pitchFamily="49" charset="0"/>
                <a:ea typeface="Menlo" panose="020B0609030804020204" pitchFamily="49" charset="0"/>
                <a:cs typeface="Menlo" panose="020B0609030804020204" pitchFamily="49" charset="0"/>
              </a:endParaRPr>
            </a:p>
          </p:txBody>
        </p:sp>
        <p:pic>
          <p:nvPicPr>
            <p:cNvPr id="4" name="Picture 3">
              <a:extLst>
                <a:ext uri="{FF2B5EF4-FFF2-40B4-BE49-F238E27FC236}">
                  <a16:creationId xmlns:a16="http://schemas.microsoft.com/office/drawing/2014/main" id="{84DB41D5-A9C7-CD61-80B6-1D497E8346B7}"/>
                </a:ext>
              </a:extLst>
            </p:cNvPr>
            <p:cNvPicPr>
              <a:picLocks noChangeAspect="1"/>
            </p:cNvPicPr>
            <p:nvPr/>
          </p:nvPicPr>
          <p:blipFill>
            <a:blip r:embed="rId7"/>
            <a:stretch>
              <a:fillRect/>
            </a:stretch>
          </p:blipFill>
          <p:spPr>
            <a:xfrm>
              <a:off x="6963408" y="3068361"/>
              <a:ext cx="195231" cy="216923"/>
            </a:xfrm>
            <a:prstGeom prst="rect">
              <a:avLst/>
            </a:prstGeom>
          </p:spPr>
        </p:pic>
      </p:grpSp>
      <p:sp>
        <p:nvSpPr>
          <p:cNvPr id="16" name="Subtitle 2">
            <a:extLst>
              <a:ext uri="{FF2B5EF4-FFF2-40B4-BE49-F238E27FC236}">
                <a16:creationId xmlns:a16="http://schemas.microsoft.com/office/drawing/2014/main" id="{53EC96CC-50F8-AF8B-1769-4B42A91E1B36}"/>
              </a:ext>
            </a:extLst>
          </p:cNvPr>
          <p:cNvSpPr txBox="1">
            <a:spLocks/>
          </p:cNvSpPr>
          <p:nvPr/>
        </p:nvSpPr>
        <p:spPr>
          <a:xfrm>
            <a:off x="6203022" y="2710082"/>
            <a:ext cx="5638992" cy="939188"/>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pPr>
            <a:r>
              <a:rPr lang="en-US" sz="2100" dirty="0">
                <a:solidFill>
                  <a:schemeClr val="tx1">
                    <a:lumMod val="85000"/>
                    <a:lumOff val="15000"/>
                  </a:schemeClr>
                </a:solidFill>
                <a:latin typeface="Source Sans Pro" panose="020B0503030403020204" pitchFamily="34" charset="0"/>
                <a:ea typeface="Source Sans Pro" panose="020B0503030403020204" pitchFamily="34" charset="0"/>
              </a:rPr>
              <a:t>Slides available at:</a:t>
            </a:r>
          </a:p>
        </p:txBody>
      </p:sp>
    </p:spTree>
    <p:extLst>
      <p:ext uri="{BB962C8B-B14F-4D97-AF65-F5344CB8AC3E}">
        <p14:creationId xmlns:p14="http://schemas.microsoft.com/office/powerpoint/2010/main" val="2093926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B34CCE3-F74A-A809-3336-0005A29EF670}"/>
              </a:ext>
            </a:extLst>
          </p:cNvPr>
          <p:cNvSpPr>
            <a:spLocks noGrp="1"/>
          </p:cNvSpPr>
          <p:nvPr>
            <p:ph sz="quarter" idx="14"/>
          </p:nvPr>
        </p:nvSpPr>
        <p:spPr/>
        <p:txBody>
          <a:bodyPr/>
          <a:lstStyle/>
          <a:p>
            <a:r>
              <a:rPr lang="en-US" b="1" dirty="0">
                <a:solidFill>
                  <a:schemeClr val="bg1">
                    <a:lumMod val="85000"/>
                  </a:schemeClr>
                </a:solidFill>
              </a:rPr>
              <a:t>Implicit differentiation</a:t>
            </a:r>
          </a:p>
          <a:p>
            <a:endParaRPr lang="en-US" dirty="0">
              <a:solidFill>
                <a:schemeClr val="bg1">
                  <a:lumMod val="85000"/>
                </a:schemeClr>
              </a:solidFill>
            </a:endParaRPr>
          </a:p>
          <a:p>
            <a:endParaRPr lang="en-US" dirty="0">
              <a:solidFill>
                <a:schemeClr val="bg1">
                  <a:lumMod val="85000"/>
                </a:schemeClr>
              </a:solidFill>
            </a:endParaRPr>
          </a:p>
          <a:p>
            <a:endParaRPr lang="en-US" dirty="0">
              <a:solidFill>
                <a:schemeClr val="bg1">
                  <a:lumMod val="85000"/>
                </a:schemeClr>
              </a:solidFill>
            </a:endParaRPr>
          </a:p>
          <a:p>
            <a:endParaRPr lang="en-US" dirty="0">
              <a:solidFill>
                <a:schemeClr val="bg1">
                  <a:lumMod val="85000"/>
                </a:schemeClr>
              </a:solidFill>
            </a:endParaRPr>
          </a:p>
          <a:p>
            <a:r>
              <a:rPr lang="en-US" b="1" dirty="0">
                <a:solidFill>
                  <a:schemeClr val="bg1">
                    <a:lumMod val="85000"/>
                  </a:schemeClr>
                </a:solidFill>
              </a:rPr>
              <a:t>Idea: </a:t>
            </a:r>
            <a:r>
              <a:rPr lang="en-US" dirty="0">
                <a:solidFill>
                  <a:schemeClr val="bg1">
                    <a:lumMod val="85000"/>
                  </a:schemeClr>
                </a:solidFill>
              </a:rPr>
              <a:t>Differentiate controller’s optimality conditions</a:t>
            </a:r>
          </a:p>
          <a:p>
            <a:endParaRPr lang="en-US" dirty="0">
              <a:solidFill>
                <a:schemeClr val="bg1">
                  <a:lumMod val="85000"/>
                </a:schemeClr>
              </a:solidFill>
            </a:endParaRPr>
          </a:p>
          <a:p>
            <a:r>
              <a:rPr lang="en-US" b="1" dirty="0">
                <a:solidFill>
                  <a:schemeClr val="bg1">
                    <a:lumMod val="85000"/>
                  </a:schemeClr>
                </a:solidFill>
              </a:rPr>
              <a:t>Agnostic</a:t>
            </a:r>
            <a:r>
              <a:rPr lang="en-US" dirty="0">
                <a:solidFill>
                  <a:schemeClr val="bg1">
                    <a:lumMod val="85000"/>
                  </a:schemeClr>
                </a:solidFill>
              </a:rPr>
              <a:t> of the control algorithm</a:t>
            </a:r>
          </a:p>
          <a:p>
            <a:r>
              <a:rPr lang="en-US" b="1" dirty="0">
                <a:solidFill>
                  <a:schemeClr val="bg1">
                    <a:lumMod val="85000"/>
                  </a:schemeClr>
                </a:solidFill>
              </a:rPr>
              <a:t>Ill-defined</a:t>
            </a:r>
            <a:r>
              <a:rPr lang="en-US" dirty="0">
                <a:solidFill>
                  <a:schemeClr val="bg1">
                    <a:lumMod val="85000"/>
                  </a:schemeClr>
                </a:solidFill>
              </a:rPr>
              <a:t> if controller gives </a:t>
            </a:r>
            <a:r>
              <a:rPr lang="en-US" b="1" dirty="0">
                <a:solidFill>
                  <a:schemeClr val="bg1">
                    <a:lumMod val="85000"/>
                  </a:schemeClr>
                </a:solidFill>
              </a:rPr>
              <a:t>suboptimal</a:t>
            </a:r>
            <a:r>
              <a:rPr lang="en-US" dirty="0">
                <a:solidFill>
                  <a:schemeClr val="bg1">
                    <a:lumMod val="85000"/>
                  </a:schemeClr>
                </a:solidFill>
              </a:rPr>
              <a:t> </a:t>
            </a:r>
            <a:r>
              <a:rPr lang="en-US" b="1" dirty="0">
                <a:solidFill>
                  <a:schemeClr val="bg1">
                    <a:lumMod val="85000"/>
                  </a:schemeClr>
                </a:solidFill>
              </a:rPr>
              <a:t>solution</a:t>
            </a:r>
          </a:p>
          <a:p>
            <a:r>
              <a:rPr lang="en-US" b="1" dirty="0">
                <a:solidFill>
                  <a:schemeClr val="bg1">
                    <a:lumMod val="85000"/>
                  </a:schemeClr>
                </a:solidFill>
              </a:rPr>
              <a:t>Memory </a:t>
            </a:r>
            <a:r>
              <a:rPr lang="en-US" dirty="0">
                <a:solidFill>
                  <a:schemeClr val="bg1">
                    <a:lumMod val="85000"/>
                  </a:schemeClr>
                </a:solidFill>
              </a:rPr>
              <a:t>and</a:t>
            </a:r>
            <a:r>
              <a:rPr lang="en-US" b="1" dirty="0">
                <a:solidFill>
                  <a:schemeClr val="bg1">
                    <a:lumMod val="85000"/>
                  </a:schemeClr>
                </a:solidFill>
              </a:rPr>
              <a:t> compute</a:t>
            </a:r>
            <a:r>
              <a:rPr lang="en-US" dirty="0">
                <a:solidFill>
                  <a:schemeClr val="bg1">
                    <a:lumMod val="85000"/>
                  </a:schemeClr>
                </a:solidFill>
              </a:rPr>
              <a:t> efficient: free in some cases</a:t>
            </a:r>
          </a:p>
        </p:txBody>
      </p:sp>
      <p:sp>
        <p:nvSpPr>
          <p:cNvPr id="2" name="Title 1">
            <a:extLst>
              <a:ext uri="{FF2B5EF4-FFF2-40B4-BE49-F238E27FC236}">
                <a16:creationId xmlns:a16="http://schemas.microsoft.com/office/drawing/2014/main" id="{8A8684A7-DCFE-C031-4FD2-4BF7C42AA0EF}"/>
              </a:ext>
            </a:extLst>
          </p:cNvPr>
          <p:cNvSpPr>
            <a:spLocks noGrp="1"/>
          </p:cNvSpPr>
          <p:nvPr>
            <p:ph type="title"/>
          </p:nvPr>
        </p:nvSpPr>
        <p:spPr/>
        <p:txBody>
          <a:bodyPr/>
          <a:lstStyle/>
          <a:p>
            <a:r>
              <a:rPr lang="en-US">
                <a:solidFill>
                  <a:schemeClr val="accent1">
                    <a:lumMod val="75000"/>
                    <a:alpha val="30000"/>
                  </a:schemeClr>
                </a:solidFill>
              </a:rPr>
              <a:t>How to differentiate the controller?</a:t>
            </a:r>
          </a:p>
        </p:txBody>
      </p:sp>
      <p:sp>
        <p:nvSpPr>
          <p:cNvPr id="4" name="Date Placeholder 3">
            <a:extLst>
              <a:ext uri="{FF2B5EF4-FFF2-40B4-BE49-F238E27FC236}">
                <a16:creationId xmlns:a16="http://schemas.microsoft.com/office/drawing/2014/main" id="{3BA3E12F-27B3-4D90-9436-D248EA8306FA}"/>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4F231AF1-51EF-4911-3DAF-5B2AA153CEA7}"/>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2B3A2994-AA59-299F-EC8F-A768B8D4E7B6}"/>
              </a:ext>
            </a:extLst>
          </p:cNvPr>
          <p:cNvSpPr>
            <a:spLocks noGrp="1"/>
          </p:cNvSpPr>
          <p:nvPr>
            <p:ph type="sldNum" sz="quarter" idx="12"/>
          </p:nvPr>
        </p:nvSpPr>
        <p:spPr/>
        <p:txBody>
          <a:bodyPr/>
          <a:lstStyle/>
          <a:p>
            <a:fld id="{F813B43C-900A-1C44-BF45-66CB67BC66D1}" type="slidenum">
              <a:rPr lang="en-US" smtClean="0"/>
              <a:t>10</a:t>
            </a:fld>
            <a:endParaRPr lang="en-US"/>
          </a:p>
        </p:txBody>
      </p:sp>
      <p:sp>
        <p:nvSpPr>
          <p:cNvPr id="3" name="Content Placeholder 2">
            <a:extLst>
              <a:ext uri="{FF2B5EF4-FFF2-40B4-BE49-F238E27FC236}">
                <a16:creationId xmlns:a16="http://schemas.microsoft.com/office/drawing/2014/main" id="{D93D69D9-A617-164A-24FD-312EAE5320FA}"/>
              </a:ext>
            </a:extLst>
          </p:cNvPr>
          <p:cNvSpPr>
            <a:spLocks noGrp="1"/>
          </p:cNvSpPr>
          <p:nvPr>
            <p:ph idx="1"/>
          </p:nvPr>
        </p:nvSpPr>
        <p:spPr/>
        <p:txBody>
          <a:bodyPr>
            <a:normAutofit/>
          </a:bodyPr>
          <a:lstStyle/>
          <a:p>
            <a:r>
              <a:rPr lang="en-US" b="1" dirty="0">
                <a:solidFill>
                  <a:schemeClr val="bg1">
                    <a:lumMod val="85000"/>
                  </a:schemeClr>
                </a:solidFill>
              </a:rPr>
              <a:t>Unrolling </a:t>
            </a:r>
            <a:r>
              <a:rPr lang="en-US" dirty="0">
                <a:solidFill>
                  <a:schemeClr val="bg1">
                    <a:lumMod val="85000"/>
                  </a:schemeClr>
                </a:solidFill>
              </a:rPr>
              <a:t>or autograd</a:t>
            </a:r>
          </a:p>
          <a:p>
            <a:endParaRPr lang="en-US" dirty="0">
              <a:solidFill>
                <a:schemeClr val="bg1">
                  <a:lumMod val="85000"/>
                </a:schemeClr>
              </a:solidFill>
            </a:endParaRPr>
          </a:p>
          <a:p>
            <a:endParaRPr lang="en-US" dirty="0">
              <a:solidFill>
                <a:schemeClr val="bg1">
                  <a:lumMod val="85000"/>
                </a:schemeClr>
              </a:solidFill>
            </a:endParaRPr>
          </a:p>
          <a:p>
            <a:endParaRPr lang="en-US" dirty="0">
              <a:solidFill>
                <a:schemeClr val="bg1">
                  <a:lumMod val="85000"/>
                </a:schemeClr>
              </a:solidFill>
            </a:endParaRPr>
          </a:p>
          <a:p>
            <a:endParaRPr lang="en-US" dirty="0">
              <a:solidFill>
                <a:schemeClr val="bg1">
                  <a:lumMod val="85000"/>
                </a:schemeClr>
              </a:solidFill>
            </a:endParaRPr>
          </a:p>
          <a:p>
            <a:r>
              <a:rPr lang="en-US" b="1" dirty="0">
                <a:solidFill>
                  <a:schemeClr val="bg1">
                    <a:lumMod val="85000"/>
                  </a:schemeClr>
                </a:solidFill>
              </a:rPr>
              <a:t>Idea: </a:t>
            </a:r>
            <a:r>
              <a:rPr lang="en-US" dirty="0">
                <a:solidFill>
                  <a:schemeClr val="bg1">
                    <a:lumMod val="85000"/>
                  </a:schemeClr>
                </a:solidFill>
              </a:rPr>
              <a:t>Implement controller, let </a:t>
            </a:r>
            <a:r>
              <a:rPr lang="en-US" b="1" dirty="0">
                <a:solidFill>
                  <a:schemeClr val="bg1">
                    <a:lumMod val="85000"/>
                  </a:schemeClr>
                </a:solidFill>
              </a:rPr>
              <a:t>autodiff</a:t>
            </a:r>
            <a:r>
              <a:rPr lang="en-US" dirty="0">
                <a:solidFill>
                  <a:schemeClr val="bg1">
                    <a:lumMod val="85000"/>
                  </a:schemeClr>
                </a:solidFill>
              </a:rPr>
              <a:t> do the rest</a:t>
            </a:r>
            <a:endParaRPr lang="en-US" b="1" dirty="0">
              <a:solidFill>
                <a:schemeClr val="bg1">
                  <a:lumMod val="85000"/>
                </a:schemeClr>
              </a:solidFill>
            </a:endParaRPr>
          </a:p>
          <a:p>
            <a:r>
              <a:rPr lang="en-US" dirty="0">
                <a:solidFill>
                  <a:schemeClr val="bg1">
                    <a:lumMod val="85000"/>
                  </a:schemeClr>
                </a:solidFill>
              </a:rPr>
              <a:t>Like MAML’s unrolled gradient descent</a:t>
            </a:r>
          </a:p>
          <a:p>
            <a:endParaRPr lang="en-US" dirty="0">
              <a:solidFill>
                <a:schemeClr val="bg1">
                  <a:lumMod val="85000"/>
                </a:schemeClr>
              </a:solidFill>
            </a:endParaRPr>
          </a:p>
          <a:p>
            <a:r>
              <a:rPr lang="en-US" dirty="0">
                <a:solidFill>
                  <a:schemeClr val="bg1">
                    <a:lumMod val="85000"/>
                  </a:schemeClr>
                </a:solidFill>
              </a:rPr>
              <a:t>Ideal when </a:t>
            </a:r>
            <a:r>
              <a:rPr lang="en-US" b="1" dirty="0">
                <a:solidFill>
                  <a:schemeClr val="bg1">
                    <a:lumMod val="85000"/>
                  </a:schemeClr>
                </a:solidFill>
              </a:rPr>
              <a:t>unconstrained</a:t>
            </a:r>
            <a:r>
              <a:rPr lang="en-US" dirty="0">
                <a:solidFill>
                  <a:schemeClr val="bg1">
                    <a:lumMod val="85000"/>
                  </a:schemeClr>
                </a:solidFill>
              </a:rPr>
              <a:t> with a </a:t>
            </a:r>
            <a:r>
              <a:rPr lang="en-US" b="1" dirty="0">
                <a:solidFill>
                  <a:schemeClr val="bg1">
                    <a:lumMod val="85000"/>
                  </a:schemeClr>
                </a:solidFill>
              </a:rPr>
              <a:t>short horizon</a:t>
            </a:r>
            <a:endParaRPr lang="en-US" dirty="0">
              <a:solidFill>
                <a:schemeClr val="bg1">
                  <a:lumMod val="85000"/>
                </a:schemeClr>
              </a:solidFill>
            </a:endParaRPr>
          </a:p>
          <a:p>
            <a:r>
              <a:rPr lang="en-US" dirty="0">
                <a:solidFill>
                  <a:schemeClr val="bg1">
                    <a:lumMod val="85000"/>
                  </a:schemeClr>
                </a:solidFill>
              </a:rPr>
              <a:t>Does </a:t>
            </a:r>
            <a:r>
              <a:rPr lang="en-US" b="1" dirty="0">
                <a:solidFill>
                  <a:schemeClr val="bg1">
                    <a:lumMod val="85000"/>
                  </a:schemeClr>
                </a:solidFill>
              </a:rPr>
              <a:t>not</a:t>
            </a:r>
            <a:r>
              <a:rPr lang="en-US" dirty="0">
                <a:solidFill>
                  <a:schemeClr val="bg1">
                    <a:lumMod val="85000"/>
                  </a:schemeClr>
                </a:solidFill>
              </a:rPr>
              <a:t> require a fixed-point or optimal solution</a:t>
            </a:r>
          </a:p>
          <a:p>
            <a:r>
              <a:rPr lang="en-US" b="1" dirty="0">
                <a:solidFill>
                  <a:schemeClr val="bg1">
                    <a:lumMod val="85000"/>
                  </a:schemeClr>
                </a:solidFill>
              </a:rPr>
              <a:t>Instable and resource-intensive</a:t>
            </a:r>
            <a:r>
              <a:rPr lang="en-US" dirty="0">
                <a:solidFill>
                  <a:schemeClr val="bg1">
                    <a:lumMod val="85000"/>
                  </a:schemeClr>
                </a:solidFill>
              </a:rPr>
              <a:t> for large horizons</a:t>
            </a:r>
          </a:p>
          <a:p>
            <a:endParaRPr lang="en-US" dirty="0"/>
          </a:p>
          <a:p>
            <a:r>
              <a:rPr lang="en-US" dirty="0"/>
              <a:t>Can unroll algorithms</a:t>
            </a:r>
            <a:r>
              <a:rPr lang="en-US" b="1" dirty="0"/>
              <a:t> beyond gradient descent</a:t>
            </a:r>
          </a:p>
          <a:p>
            <a:r>
              <a:rPr lang="en-US" dirty="0">
                <a:solidFill>
                  <a:schemeClr val="tx1">
                    <a:lumMod val="50000"/>
                    <a:lumOff val="50000"/>
                  </a:schemeClr>
                </a:solidFill>
              </a:rPr>
              <a:t>The differentiable cross-entropy method</a:t>
            </a:r>
          </a:p>
        </p:txBody>
      </p:sp>
      <p:pic>
        <p:nvPicPr>
          <p:cNvPr id="9" name="Picture 8">
            <a:extLst>
              <a:ext uri="{FF2B5EF4-FFF2-40B4-BE49-F238E27FC236}">
                <a16:creationId xmlns:a16="http://schemas.microsoft.com/office/drawing/2014/main" id="{4E9740C6-8AF2-E28C-8D7F-AD792B5F155D}"/>
              </a:ext>
            </a:extLst>
          </p:cNvPr>
          <p:cNvPicPr>
            <a:picLocks noChangeAspect="1"/>
          </p:cNvPicPr>
          <p:nvPr/>
        </p:nvPicPr>
        <p:blipFill rotWithShape="1">
          <a:blip r:embed="rId2">
            <a:alphaModFix amt="30000"/>
          </a:blip>
          <a:srcRect b="35968"/>
          <a:stretch/>
        </p:blipFill>
        <p:spPr>
          <a:xfrm>
            <a:off x="194872" y="2120900"/>
            <a:ext cx="5859183" cy="10287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26DA2F5-1611-2D38-B62B-9D029D32C02B}"/>
                  </a:ext>
                </a:extLst>
              </p:cNvPr>
              <p:cNvSpPr txBox="1"/>
              <p:nvPr/>
            </p:nvSpPr>
            <p:spPr>
              <a:xfrm>
                <a:off x="6259464" y="2272988"/>
                <a:ext cx="5737650" cy="5406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200" i="1" smtClean="0">
                              <a:solidFill>
                                <a:schemeClr val="tx1">
                                  <a:alpha val="30000"/>
                                </a:schemeClr>
                              </a:solidFill>
                              <a:latin typeface="Cambria Math" panose="02040503050406030204" pitchFamily="18" charset="0"/>
                            </a:rPr>
                          </m:ctrlPr>
                        </m:sSubPr>
                        <m:e>
                          <m:r>
                            <m:rPr>
                              <m:sty m:val="p"/>
                            </m:rPr>
                            <a:rPr lang="en-US" sz="2200">
                              <a:solidFill>
                                <a:schemeClr val="tx1">
                                  <a:alpha val="30000"/>
                                </a:schemeClr>
                              </a:solidFill>
                              <a:latin typeface="Cambria Math" panose="02040503050406030204" pitchFamily="18" charset="0"/>
                            </a:rPr>
                            <m:t>D</m:t>
                          </m:r>
                        </m:e>
                        <m:sub>
                          <m:r>
                            <a:rPr lang="en-US" sz="2200" i="1">
                              <a:solidFill>
                                <a:schemeClr val="tx1">
                                  <a:alpha val="30000"/>
                                </a:schemeClr>
                              </a:solidFill>
                              <a:latin typeface="Cambria Math" panose="02040503050406030204" pitchFamily="18" charset="0"/>
                            </a:rPr>
                            <m:t>𝜃</m:t>
                          </m:r>
                        </m:sub>
                      </m:sSub>
                      <m:sSup>
                        <m:sSupPr>
                          <m:ctrlPr>
                            <a:rPr lang="en-US" sz="2200" i="1">
                              <a:solidFill>
                                <a:schemeClr val="tx1">
                                  <a:alpha val="30000"/>
                                </a:schemeClr>
                              </a:solidFill>
                              <a:latin typeface="Cambria Math" panose="02040503050406030204" pitchFamily="18" charset="0"/>
                            </a:rPr>
                          </m:ctrlPr>
                        </m:sSupPr>
                        <m:e>
                          <m:r>
                            <a:rPr lang="en-US" sz="2200" i="1">
                              <a:solidFill>
                                <a:schemeClr val="tx1">
                                  <a:alpha val="30000"/>
                                </a:schemeClr>
                              </a:solidFill>
                              <a:latin typeface="Cambria Math" panose="02040503050406030204" pitchFamily="18" charset="0"/>
                            </a:rPr>
                            <m:t>𝑢</m:t>
                          </m:r>
                        </m:e>
                        <m:sup>
                          <m:r>
                            <a:rPr lang="en-US" sz="2200" i="1">
                              <a:solidFill>
                                <a:schemeClr val="tx1">
                                  <a:alpha val="30000"/>
                                </a:schemeClr>
                              </a:solidFill>
                              <a:latin typeface="Cambria Math" panose="02040503050406030204" pitchFamily="18" charset="0"/>
                            </a:rPr>
                            <m:t>⋆</m:t>
                          </m:r>
                        </m:sup>
                      </m:sSup>
                      <m:d>
                        <m:dPr>
                          <m:ctrlPr>
                            <a:rPr lang="en-US" sz="2200" i="1">
                              <a:solidFill>
                                <a:schemeClr val="tx1">
                                  <a:alpha val="30000"/>
                                </a:schemeClr>
                              </a:solidFill>
                              <a:latin typeface="Cambria Math" panose="02040503050406030204" pitchFamily="18" charset="0"/>
                            </a:rPr>
                          </m:ctrlPr>
                        </m:dPr>
                        <m:e>
                          <m:r>
                            <a:rPr lang="en-US" sz="2200" i="1">
                              <a:solidFill>
                                <a:schemeClr val="tx1">
                                  <a:alpha val="30000"/>
                                </a:schemeClr>
                              </a:solidFill>
                              <a:latin typeface="Cambria Math" panose="02040503050406030204" pitchFamily="18" charset="0"/>
                            </a:rPr>
                            <m:t>𝜃</m:t>
                          </m:r>
                        </m:e>
                      </m:d>
                      <m:r>
                        <a:rPr lang="en-US" sz="2200" i="1">
                          <a:solidFill>
                            <a:schemeClr val="tx1">
                              <a:alpha val="30000"/>
                            </a:schemeClr>
                          </a:solidFill>
                          <a:latin typeface="Cambria Math" panose="02040503050406030204" pitchFamily="18" charset="0"/>
                        </a:rPr>
                        <m:t>=−</m:t>
                      </m:r>
                      <m:sSub>
                        <m:sSubPr>
                          <m:ctrlPr>
                            <a:rPr lang="en-US" sz="2200" i="1">
                              <a:solidFill>
                                <a:schemeClr val="tx1">
                                  <a:alpha val="30000"/>
                                </a:schemeClr>
                              </a:solidFill>
                              <a:latin typeface="Cambria Math" panose="02040503050406030204" pitchFamily="18" charset="0"/>
                            </a:rPr>
                          </m:ctrlPr>
                        </m:sSubPr>
                        <m:e>
                          <m:r>
                            <m:rPr>
                              <m:sty m:val="p"/>
                            </m:rPr>
                            <a:rPr lang="en-US" sz="2200">
                              <a:solidFill>
                                <a:schemeClr val="tx1">
                                  <a:alpha val="30000"/>
                                </a:schemeClr>
                              </a:solidFill>
                              <a:latin typeface="Cambria Math" panose="02040503050406030204" pitchFamily="18" charset="0"/>
                            </a:rPr>
                            <m:t>D</m:t>
                          </m:r>
                        </m:e>
                        <m:sub>
                          <m:r>
                            <a:rPr lang="en-US" sz="2200" i="1">
                              <a:solidFill>
                                <a:schemeClr val="tx1">
                                  <a:alpha val="30000"/>
                                </a:schemeClr>
                              </a:solidFill>
                              <a:latin typeface="Cambria Math" panose="02040503050406030204" pitchFamily="18" charset="0"/>
                            </a:rPr>
                            <m:t>𝑢</m:t>
                          </m:r>
                        </m:sub>
                      </m:sSub>
                      <m:r>
                        <a:rPr lang="en-US" sz="2200" i="1">
                          <a:solidFill>
                            <a:schemeClr val="tx1">
                              <a:alpha val="30000"/>
                            </a:schemeClr>
                          </a:solidFill>
                          <a:latin typeface="Cambria Math" panose="02040503050406030204" pitchFamily="18" charset="0"/>
                        </a:rPr>
                        <m:t>𝑔</m:t>
                      </m:r>
                      <m:sSup>
                        <m:sSupPr>
                          <m:ctrlPr>
                            <a:rPr lang="en-US" sz="2200" i="1">
                              <a:solidFill>
                                <a:schemeClr val="tx1">
                                  <a:alpha val="30000"/>
                                </a:schemeClr>
                              </a:solidFill>
                              <a:latin typeface="Cambria Math" panose="02040503050406030204" pitchFamily="18" charset="0"/>
                            </a:rPr>
                          </m:ctrlPr>
                        </m:sSupPr>
                        <m:e>
                          <m:d>
                            <m:dPr>
                              <m:ctrlPr>
                                <a:rPr lang="en-US" sz="2200" i="1">
                                  <a:solidFill>
                                    <a:schemeClr val="tx1">
                                      <a:alpha val="30000"/>
                                    </a:schemeClr>
                                  </a:solidFill>
                                  <a:latin typeface="Cambria Math" panose="02040503050406030204" pitchFamily="18" charset="0"/>
                                </a:rPr>
                              </m:ctrlPr>
                            </m:dPr>
                            <m:e>
                              <m:r>
                                <a:rPr lang="en-US" sz="2200" i="1">
                                  <a:solidFill>
                                    <a:schemeClr val="tx1">
                                      <a:alpha val="30000"/>
                                    </a:schemeClr>
                                  </a:solidFill>
                                  <a:latin typeface="Cambria Math" panose="02040503050406030204" pitchFamily="18" charset="0"/>
                                </a:rPr>
                                <m:t>𝜃</m:t>
                              </m:r>
                              <m:r>
                                <a:rPr lang="en-US" sz="2200" i="1">
                                  <a:solidFill>
                                    <a:schemeClr val="tx1">
                                      <a:alpha val="30000"/>
                                    </a:schemeClr>
                                  </a:solidFill>
                                  <a:latin typeface="Cambria Math" panose="02040503050406030204" pitchFamily="18" charset="0"/>
                                </a:rPr>
                                <m:t>,</m:t>
                              </m:r>
                              <m:sSup>
                                <m:sSupPr>
                                  <m:ctrlPr>
                                    <a:rPr lang="en-US" sz="2200" i="1">
                                      <a:solidFill>
                                        <a:schemeClr val="tx1">
                                          <a:alpha val="30000"/>
                                        </a:schemeClr>
                                      </a:solidFill>
                                      <a:latin typeface="Cambria Math" panose="02040503050406030204" pitchFamily="18" charset="0"/>
                                    </a:rPr>
                                  </m:ctrlPr>
                                </m:sSupPr>
                                <m:e>
                                  <m:r>
                                    <a:rPr lang="en-US" sz="2200" i="1">
                                      <a:solidFill>
                                        <a:schemeClr val="tx1">
                                          <a:alpha val="30000"/>
                                        </a:schemeClr>
                                      </a:solidFill>
                                      <a:latin typeface="Cambria Math" panose="02040503050406030204" pitchFamily="18" charset="0"/>
                                    </a:rPr>
                                    <m:t>𝑢</m:t>
                                  </m:r>
                                </m:e>
                                <m:sup>
                                  <m:r>
                                    <a:rPr lang="en-US" sz="2200" i="1">
                                      <a:solidFill>
                                        <a:schemeClr val="tx1">
                                          <a:alpha val="30000"/>
                                        </a:schemeClr>
                                      </a:solidFill>
                                      <a:latin typeface="Cambria Math" panose="02040503050406030204" pitchFamily="18" charset="0"/>
                                    </a:rPr>
                                    <m:t>⋆</m:t>
                                  </m:r>
                                </m:sup>
                              </m:sSup>
                              <m:d>
                                <m:dPr>
                                  <m:ctrlPr>
                                    <a:rPr lang="en-US" sz="2200" i="1">
                                      <a:solidFill>
                                        <a:schemeClr val="tx1">
                                          <a:alpha val="30000"/>
                                        </a:schemeClr>
                                      </a:solidFill>
                                      <a:latin typeface="Cambria Math" panose="02040503050406030204" pitchFamily="18" charset="0"/>
                                    </a:rPr>
                                  </m:ctrlPr>
                                </m:dPr>
                                <m:e>
                                  <m:r>
                                    <a:rPr lang="en-US" sz="2200" i="1">
                                      <a:solidFill>
                                        <a:schemeClr val="tx1">
                                          <a:alpha val="30000"/>
                                        </a:schemeClr>
                                      </a:solidFill>
                                      <a:latin typeface="Cambria Math" panose="02040503050406030204" pitchFamily="18" charset="0"/>
                                    </a:rPr>
                                    <m:t>𝜃</m:t>
                                  </m:r>
                                </m:e>
                              </m:d>
                            </m:e>
                          </m:d>
                        </m:e>
                        <m:sup>
                          <m:r>
                            <a:rPr lang="en-US" sz="2200" i="1">
                              <a:solidFill>
                                <a:schemeClr val="tx1">
                                  <a:alpha val="30000"/>
                                </a:schemeClr>
                              </a:solidFill>
                              <a:latin typeface="Cambria Math" panose="02040503050406030204" pitchFamily="18" charset="0"/>
                            </a:rPr>
                            <m:t>−1</m:t>
                          </m:r>
                        </m:sup>
                      </m:sSup>
                      <m:sSub>
                        <m:sSubPr>
                          <m:ctrlPr>
                            <a:rPr lang="en-US" sz="2200" i="1">
                              <a:solidFill>
                                <a:schemeClr val="tx1">
                                  <a:alpha val="30000"/>
                                </a:schemeClr>
                              </a:solidFill>
                              <a:latin typeface="Cambria Math" panose="02040503050406030204" pitchFamily="18" charset="0"/>
                            </a:rPr>
                          </m:ctrlPr>
                        </m:sSubPr>
                        <m:e>
                          <m:r>
                            <m:rPr>
                              <m:sty m:val="p"/>
                            </m:rPr>
                            <a:rPr lang="en-US" sz="2200">
                              <a:solidFill>
                                <a:schemeClr val="tx1">
                                  <a:alpha val="30000"/>
                                </a:schemeClr>
                              </a:solidFill>
                              <a:latin typeface="Cambria Math" panose="02040503050406030204" pitchFamily="18" charset="0"/>
                            </a:rPr>
                            <m:t>D</m:t>
                          </m:r>
                        </m:e>
                        <m:sub>
                          <m:r>
                            <a:rPr lang="en-US" sz="2200" i="1">
                              <a:solidFill>
                                <a:schemeClr val="tx1">
                                  <a:alpha val="30000"/>
                                </a:schemeClr>
                              </a:solidFill>
                              <a:latin typeface="Cambria Math" panose="02040503050406030204" pitchFamily="18" charset="0"/>
                            </a:rPr>
                            <m:t>𝜃</m:t>
                          </m:r>
                        </m:sub>
                      </m:sSub>
                      <m:r>
                        <a:rPr lang="en-US" sz="2200" i="1">
                          <a:solidFill>
                            <a:schemeClr val="tx1">
                              <a:alpha val="30000"/>
                            </a:schemeClr>
                          </a:solidFill>
                          <a:latin typeface="Cambria Math" panose="02040503050406030204" pitchFamily="18" charset="0"/>
                        </a:rPr>
                        <m:t>𝑔</m:t>
                      </m:r>
                      <m:d>
                        <m:dPr>
                          <m:ctrlPr>
                            <a:rPr lang="en-US" sz="2200" i="1">
                              <a:solidFill>
                                <a:schemeClr val="tx1">
                                  <a:alpha val="30000"/>
                                </a:schemeClr>
                              </a:solidFill>
                              <a:latin typeface="Cambria Math" panose="02040503050406030204" pitchFamily="18" charset="0"/>
                            </a:rPr>
                          </m:ctrlPr>
                        </m:dPr>
                        <m:e>
                          <m:r>
                            <a:rPr lang="en-US" sz="2200" i="1">
                              <a:solidFill>
                                <a:schemeClr val="tx1">
                                  <a:alpha val="30000"/>
                                </a:schemeClr>
                              </a:solidFill>
                              <a:latin typeface="Cambria Math" panose="02040503050406030204" pitchFamily="18" charset="0"/>
                            </a:rPr>
                            <m:t>𝜃</m:t>
                          </m:r>
                          <m:r>
                            <a:rPr lang="en-US" sz="2200" i="1">
                              <a:solidFill>
                                <a:schemeClr val="tx1">
                                  <a:alpha val="30000"/>
                                </a:schemeClr>
                              </a:solidFill>
                              <a:latin typeface="Cambria Math" panose="02040503050406030204" pitchFamily="18" charset="0"/>
                            </a:rPr>
                            <m:t>, </m:t>
                          </m:r>
                          <m:sSup>
                            <m:sSupPr>
                              <m:ctrlPr>
                                <a:rPr lang="en-US" sz="2200" i="1">
                                  <a:solidFill>
                                    <a:schemeClr val="tx1">
                                      <a:alpha val="30000"/>
                                    </a:schemeClr>
                                  </a:solidFill>
                                  <a:latin typeface="Cambria Math" panose="02040503050406030204" pitchFamily="18" charset="0"/>
                                </a:rPr>
                              </m:ctrlPr>
                            </m:sSupPr>
                            <m:e>
                              <m:r>
                                <a:rPr lang="en-US" sz="2200" i="1">
                                  <a:solidFill>
                                    <a:schemeClr val="tx1">
                                      <a:alpha val="30000"/>
                                    </a:schemeClr>
                                  </a:solidFill>
                                  <a:latin typeface="Cambria Math" panose="02040503050406030204" pitchFamily="18" charset="0"/>
                                </a:rPr>
                                <m:t>𝑢</m:t>
                              </m:r>
                            </m:e>
                            <m:sup>
                              <m:r>
                                <a:rPr lang="en-US" sz="2200" i="1">
                                  <a:solidFill>
                                    <a:schemeClr val="tx1">
                                      <a:alpha val="30000"/>
                                    </a:schemeClr>
                                  </a:solidFill>
                                  <a:latin typeface="Cambria Math" panose="02040503050406030204" pitchFamily="18" charset="0"/>
                                </a:rPr>
                                <m:t>⋆</m:t>
                              </m:r>
                            </m:sup>
                          </m:sSup>
                          <m:d>
                            <m:dPr>
                              <m:ctrlPr>
                                <a:rPr lang="en-US" sz="2200" i="1">
                                  <a:solidFill>
                                    <a:schemeClr val="tx1">
                                      <a:alpha val="30000"/>
                                    </a:schemeClr>
                                  </a:solidFill>
                                  <a:latin typeface="Cambria Math" panose="02040503050406030204" pitchFamily="18" charset="0"/>
                                </a:rPr>
                              </m:ctrlPr>
                            </m:dPr>
                            <m:e>
                              <m:r>
                                <a:rPr lang="en-US" sz="2200" i="1">
                                  <a:solidFill>
                                    <a:schemeClr val="tx1">
                                      <a:alpha val="30000"/>
                                    </a:schemeClr>
                                  </a:solidFill>
                                  <a:latin typeface="Cambria Math" panose="02040503050406030204" pitchFamily="18" charset="0"/>
                                </a:rPr>
                                <m:t>𝜃</m:t>
                              </m:r>
                            </m:e>
                          </m:d>
                        </m:e>
                      </m:d>
                    </m:oMath>
                  </m:oMathPara>
                </a14:m>
                <a:endParaRPr lang="en-US" sz="2200">
                  <a:solidFill>
                    <a:schemeClr val="tx1">
                      <a:alpha val="30000"/>
                    </a:schemeClr>
                  </a:solidFill>
                </a:endParaRPr>
              </a:p>
            </p:txBody>
          </p:sp>
        </mc:Choice>
        <mc:Fallback xmlns="">
          <p:sp>
            <p:nvSpPr>
              <p:cNvPr id="12" name="TextBox 11">
                <a:extLst>
                  <a:ext uri="{FF2B5EF4-FFF2-40B4-BE49-F238E27FC236}">
                    <a16:creationId xmlns:a16="http://schemas.microsoft.com/office/drawing/2014/main" id="{D26DA2F5-1611-2D38-B62B-9D029D32C02B}"/>
                  </a:ext>
                </a:extLst>
              </p:cNvPr>
              <p:cNvSpPr txBox="1">
                <a:spLocks noRot="1" noChangeAspect="1" noMove="1" noResize="1" noEditPoints="1" noAdjustHandles="1" noChangeArrowheads="1" noChangeShapeType="1" noTextEdit="1"/>
              </p:cNvSpPr>
              <p:nvPr/>
            </p:nvSpPr>
            <p:spPr>
              <a:xfrm>
                <a:off x="6259464" y="2272988"/>
                <a:ext cx="5737650" cy="540661"/>
              </a:xfrm>
              <a:prstGeom prst="rect">
                <a:avLst/>
              </a:prstGeom>
              <a:blipFill>
                <a:blip r:embed="rId3"/>
                <a:stretch>
                  <a:fillRect b="-4651"/>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E296C410-4901-D392-3AD0-4AC9BA146B3F}"/>
              </a:ext>
            </a:extLst>
          </p:cNvPr>
          <p:cNvCxnSpPr>
            <a:cxnSpLocks/>
          </p:cNvCxnSpPr>
          <p:nvPr/>
        </p:nvCxnSpPr>
        <p:spPr>
          <a:xfrm flipV="1">
            <a:off x="6096000" y="1598952"/>
            <a:ext cx="0" cy="4756773"/>
          </a:xfrm>
          <a:prstGeom prst="line">
            <a:avLst/>
          </a:prstGeom>
          <a:ln w="50800">
            <a:solidFill>
              <a:srgbClr val="374C81">
                <a:alpha val="3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EDB1701-1C9F-15B5-F0A6-99ECAEB90C41}"/>
              </a:ext>
            </a:extLst>
          </p:cNvPr>
          <p:cNvCxnSpPr>
            <a:cxnSpLocks/>
          </p:cNvCxnSpPr>
          <p:nvPr/>
        </p:nvCxnSpPr>
        <p:spPr>
          <a:xfrm flipH="1">
            <a:off x="194872" y="2089352"/>
            <a:ext cx="11802257" cy="0"/>
          </a:xfrm>
          <a:prstGeom prst="line">
            <a:avLst/>
          </a:prstGeom>
          <a:ln w="50800">
            <a:solidFill>
              <a:srgbClr val="374C81">
                <a:alpha val="3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6012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21E82-2B0C-8242-8F73-49F01E2A275C}"/>
              </a:ext>
            </a:extLst>
          </p:cNvPr>
          <p:cNvSpPr>
            <a:spLocks noGrp="1"/>
          </p:cNvSpPr>
          <p:nvPr>
            <p:ph type="title"/>
          </p:nvPr>
        </p:nvSpPr>
        <p:spPr>
          <a:xfrm>
            <a:off x="375137" y="274638"/>
            <a:ext cx="11418277" cy="1143000"/>
          </a:xfrm>
        </p:spPr>
        <p:txBody>
          <a:bodyPr>
            <a:normAutofit fontScale="90000"/>
          </a:bodyPr>
          <a:lstStyle/>
          <a:p>
            <a:r>
              <a:rPr lang="en-US"/>
              <a:t>The Differentiable Cross-Entropy Method (DCEM)</a:t>
            </a:r>
          </a:p>
        </p:txBody>
      </p:sp>
      <p:sp>
        <p:nvSpPr>
          <p:cNvPr id="4" name="Date Placeholder 3">
            <a:extLst>
              <a:ext uri="{FF2B5EF4-FFF2-40B4-BE49-F238E27FC236}">
                <a16:creationId xmlns:a16="http://schemas.microsoft.com/office/drawing/2014/main" id="{8472A56C-715E-0F42-A675-101D4E722888}"/>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E4E50B7F-4C01-6F48-A061-F7FC19A23709}"/>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DF645B81-F781-2C48-8476-D9F00BF0978C}"/>
              </a:ext>
            </a:extLst>
          </p:cNvPr>
          <p:cNvSpPr>
            <a:spLocks noGrp="1"/>
          </p:cNvSpPr>
          <p:nvPr>
            <p:ph type="sldNum" sz="quarter" idx="12"/>
          </p:nvPr>
        </p:nvSpPr>
        <p:spPr/>
        <p:txBody>
          <a:bodyPr/>
          <a:lstStyle/>
          <a:p>
            <a:fld id="{F813B43C-900A-1C44-BF45-66CB67BC66D1}" type="slidenum">
              <a:rPr lang="en-US" smtClean="0"/>
              <a:t>11</a:t>
            </a:fld>
            <a:endParaRPr lang="en-US"/>
          </a:p>
        </p:txBody>
      </p:sp>
      <p:pic>
        <p:nvPicPr>
          <p:cNvPr id="11" name="Picture 10">
            <a:extLst>
              <a:ext uri="{FF2B5EF4-FFF2-40B4-BE49-F238E27FC236}">
                <a16:creationId xmlns:a16="http://schemas.microsoft.com/office/drawing/2014/main" id="{5F593137-86D3-9A4E-8872-3C7CF6028857}"/>
              </a:ext>
            </a:extLst>
          </p:cNvPr>
          <p:cNvPicPr>
            <a:picLocks noChangeAspect="1"/>
          </p:cNvPicPr>
          <p:nvPr/>
        </p:nvPicPr>
        <p:blipFill>
          <a:blip r:embed="rId2"/>
          <a:stretch>
            <a:fillRect/>
          </a:stretch>
        </p:blipFill>
        <p:spPr>
          <a:xfrm>
            <a:off x="6588369" y="1417638"/>
            <a:ext cx="4759569" cy="4759569"/>
          </a:xfrm>
          <a:prstGeom prst="rect">
            <a:avLst/>
          </a:prstGeom>
        </p:spPr>
      </p:pic>
      <p:sp>
        <p:nvSpPr>
          <p:cNvPr id="12" name="Content Placeholder 2">
            <a:extLst>
              <a:ext uri="{FF2B5EF4-FFF2-40B4-BE49-F238E27FC236}">
                <a16:creationId xmlns:a16="http://schemas.microsoft.com/office/drawing/2014/main" id="{217222B3-51B7-264F-B37E-7B4708655D4A}"/>
              </a:ext>
            </a:extLst>
          </p:cNvPr>
          <p:cNvSpPr>
            <a:spLocks noGrp="1"/>
          </p:cNvSpPr>
          <p:nvPr>
            <p:ph idx="1"/>
          </p:nvPr>
        </p:nvSpPr>
        <p:spPr>
          <a:xfrm>
            <a:off x="609600" y="1881861"/>
            <a:ext cx="5978769" cy="3858539"/>
          </a:xfrm>
        </p:spPr>
        <p:txBody>
          <a:bodyPr>
            <a:normAutofit/>
          </a:bodyPr>
          <a:lstStyle/>
          <a:p>
            <a:r>
              <a:rPr lang="en-US" dirty="0"/>
              <a:t>The </a:t>
            </a:r>
            <a:r>
              <a:rPr lang="en-US" b="1" dirty="0"/>
              <a:t>cross-entropy method (CEM) </a:t>
            </a:r>
            <a:r>
              <a:rPr lang="en-US" dirty="0"/>
              <a:t>optimizer:</a:t>
            </a:r>
          </a:p>
          <a:p>
            <a:r>
              <a:rPr lang="en-US" dirty="0"/>
              <a:t>1. </a:t>
            </a:r>
            <a:r>
              <a:rPr lang="en-US" b="1" dirty="0"/>
              <a:t>Samples</a:t>
            </a:r>
            <a:r>
              <a:rPr lang="en-US" dirty="0"/>
              <a:t> from the domain with a Gaussian</a:t>
            </a:r>
            <a:br>
              <a:rPr lang="en-US" dirty="0"/>
            </a:br>
            <a:r>
              <a:rPr lang="en-US" dirty="0"/>
              <a:t>2. </a:t>
            </a:r>
            <a:r>
              <a:rPr lang="en-US" b="1" dirty="0"/>
              <a:t>Updates</a:t>
            </a:r>
            <a:r>
              <a:rPr lang="en-US" dirty="0"/>
              <a:t> the Gaussian with the </a:t>
            </a:r>
            <a:r>
              <a:rPr lang="en-US" b="1" dirty="0"/>
              <a:t>top-k values</a:t>
            </a:r>
            <a:endParaRPr lang="en-US" dirty="0"/>
          </a:p>
          <a:p>
            <a:endParaRPr lang="en-US" b="1" dirty="0"/>
          </a:p>
          <a:p>
            <a:r>
              <a:rPr lang="en-US" dirty="0"/>
              <a:t>Solves challenging </a:t>
            </a:r>
            <a:r>
              <a:rPr lang="en-US" b="1" dirty="0"/>
              <a:t>non-convex control </a:t>
            </a:r>
            <a:r>
              <a:rPr lang="en-US" dirty="0"/>
              <a:t>problems</a:t>
            </a:r>
            <a:endParaRPr lang="en-US" b="1" dirty="0"/>
          </a:p>
          <a:p>
            <a:endParaRPr lang="en-US" b="1" dirty="0"/>
          </a:p>
          <a:p>
            <a:r>
              <a:rPr lang="en-US" b="1" dirty="0"/>
              <a:t>The differentiable cross-entropy method (DCEM):</a:t>
            </a:r>
          </a:p>
          <a:p>
            <a:r>
              <a:rPr lang="en-US" dirty="0"/>
              <a:t>Use </a:t>
            </a:r>
            <a:r>
              <a:rPr lang="en-US" b="1" dirty="0"/>
              <a:t>unrolling</a:t>
            </a:r>
            <a:r>
              <a:rPr lang="en-US" dirty="0"/>
              <a:t> to differentiate through CEM using:</a:t>
            </a:r>
          </a:p>
          <a:p>
            <a:r>
              <a:rPr lang="en-US" dirty="0"/>
              <a:t>1. the </a:t>
            </a:r>
            <a:r>
              <a:rPr lang="en-US" b="1" dirty="0"/>
              <a:t>reparameterization trick </a:t>
            </a:r>
            <a:r>
              <a:rPr lang="en-US" dirty="0"/>
              <a:t>for sampling</a:t>
            </a:r>
          </a:p>
          <a:p>
            <a:r>
              <a:rPr lang="en-US" dirty="0"/>
              <a:t>2. a </a:t>
            </a:r>
            <a:r>
              <a:rPr lang="en-US" b="1" dirty="0"/>
              <a:t>differentiable top-k operation</a:t>
            </a:r>
            <a:r>
              <a:rPr lang="en-US" dirty="0"/>
              <a:t> </a:t>
            </a:r>
            <a:r>
              <a:rPr lang="en-US" dirty="0">
                <a:solidFill>
                  <a:schemeClr val="tx1">
                    <a:lumMod val="50000"/>
                    <a:lumOff val="50000"/>
                  </a:schemeClr>
                </a:solidFill>
              </a:rPr>
              <a:t>(LML)</a:t>
            </a:r>
          </a:p>
        </p:txBody>
      </p:sp>
      <p:sp>
        <p:nvSpPr>
          <p:cNvPr id="9" name="Freeform 8">
            <a:extLst>
              <a:ext uri="{FF2B5EF4-FFF2-40B4-BE49-F238E27FC236}">
                <a16:creationId xmlns:a16="http://schemas.microsoft.com/office/drawing/2014/main" id="{942DC86D-000D-7F4F-A6F5-49DC0F7A8E33}"/>
              </a:ext>
            </a:extLst>
          </p:cNvPr>
          <p:cNvSpPr/>
          <p:nvPr/>
        </p:nvSpPr>
        <p:spPr>
          <a:xfrm>
            <a:off x="8737600" y="2708030"/>
            <a:ext cx="1449753" cy="2016369"/>
          </a:xfrm>
          <a:custGeom>
            <a:avLst/>
            <a:gdLst>
              <a:gd name="connsiteX0" fmla="*/ 738554 w 738554"/>
              <a:gd name="connsiteY0" fmla="*/ 0 h 2215661"/>
              <a:gd name="connsiteX1" fmla="*/ 527538 w 738554"/>
              <a:gd name="connsiteY1" fmla="*/ 1336430 h 2215661"/>
              <a:gd name="connsiteX2" fmla="*/ 0 w 738554"/>
              <a:gd name="connsiteY2" fmla="*/ 2215661 h 2215661"/>
            </a:gdLst>
            <a:ahLst/>
            <a:cxnLst>
              <a:cxn ang="0">
                <a:pos x="connsiteX0" y="connsiteY0"/>
              </a:cxn>
              <a:cxn ang="0">
                <a:pos x="connsiteX1" y="connsiteY1"/>
              </a:cxn>
              <a:cxn ang="0">
                <a:pos x="connsiteX2" y="connsiteY2"/>
              </a:cxn>
            </a:cxnLst>
            <a:rect l="l" t="t" r="r" b="b"/>
            <a:pathLst>
              <a:path w="738554" h="2215661">
                <a:moveTo>
                  <a:pt x="738554" y="0"/>
                </a:moveTo>
                <a:cubicBezTo>
                  <a:pt x="694592" y="483576"/>
                  <a:pt x="650630" y="967153"/>
                  <a:pt x="527538" y="1336430"/>
                </a:cubicBezTo>
                <a:cubicBezTo>
                  <a:pt x="404446" y="1705707"/>
                  <a:pt x="128954" y="1979246"/>
                  <a:pt x="0" y="2215661"/>
                </a:cubicBezTo>
              </a:path>
            </a:pathLst>
          </a:custGeom>
          <a:noFill/>
          <a:ln w="76200">
            <a:solidFill>
              <a:schemeClr val="bg1"/>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9C906E34-D078-B367-9E1F-AF6DF55468E4}"/>
              </a:ext>
            </a:extLst>
          </p:cNvPr>
          <p:cNvSpPr/>
          <p:nvPr/>
        </p:nvSpPr>
        <p:spPr>
          <a:xfrm>
            <a:off x="609600" y="1881860"/>
            <a:ext cx="5698603" cy="1140421"/>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8E8C6D23-C409-600D-2E3D-4B7D5A9D28FC}"/>
              </a:ext>
            </a:extLst>
          </p:cNvPr>
          <p:cNvSpPr/>
          <p:nvPr/>
        </p:nvSpPr>
        <p:spPr>
          <a:xfrm>
            <a:off x="605098" y="3664598"/>
            <a:ext cx="5698603" cy="1462987"/>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270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752FCFA-2447-49DA-27DC-86C37253B013}"/>
              </a:ext>
            </a:extLst>
          </p:cNvPr>
          <p:cNvPicPr>
            <a:picLocks noChangeAspect="1"/>
          </p:cNvPicPr>
          <p:nvPr/>
        </p:nvPicPr>
        <p:blipFill rotWithShape="1">
          <a:blip r:embed="rId2"/>
          <a:srcRect t="10925"/>
          <a:stretch/>
        </p:blipFill>
        <p:spPr>
          <a:xfrm>
            <a:off x="1908327" y="3735013"/>
            <a:ext cx="2958573" cy="2243899"/>
          </a:xfrm>
          <a:prstGeom prst="rect">
            <a:avLst/>
          </a:prstGeom>
        </p:spPr>
      </p:pic>
      <p:sp>
        <p:nvSpPr>
          <p:cNvPr id="2" name="Title 1">
            <a:extLst>
              <a:ext uri="{FF2B5EF4-FFF2-40B4-BE49-F238E27FC236}">
                <a16:creationId xmlns:a16="http://schemas.microsoft.com/office/drawing/2014/main" id="{B7E5B0F1-FC98-4047-9694-61A409D0324B}"/>
              </a:ext>
            </a:extLst>
          </p:cNvPr>
          <p:cNvSpPr>
            <a:spLocks noGrp="1"/>
          </p:cNvSpPr>
          <p:nvPr>
            <p:ph type="title"/>
          </p:nvPr>
        </p:nvSpPr>
        <p:spPr/>
        <p:txBody>
          <a:bodyPr>
            <a:normAutofit fontScale="90000"/>
          </a:bodyPr>
          <a:lstStyle/>
          <a:p>
            <a:r>
              <a:rPr lang="en-US" dirty="0"/>
              <a:t>From the softmax to soft/differentiable top-k</a:t>
            </a:r>
          </a:p>
        </p:txBody>
      </p:sp>
      <p:sp>
        <p:nvSpPr>
          <p:cNvPr id="4" name="Date Placeholder 3">
            <a:extLst>
              <a:ext uri="{FF2B5EF4-FFF2-40B4-BE49-F238E27FC236}">
                <a16:creationId xmlns:a16="http://schemas.microsoft.com/office/drawing/2014/main" id="{FAD502D5-FFA2-8D49-8AAA-E61DD00FB7E5}"/>
              </a:ext>
            </a:extLst>
          </p:cNvPr>
          <p:cNvSpPr>
            <a:spLocks noGrp="1"/>
          </p:cNvSpPr>
          <p:nvPr>
            <p:ph type="dt" sz="half" idx="2"/>
          </p:nvPr>
        </p:nvSpPr>
        <p:spPr/>
        <p:txBody>
          <a:bodyPr/>
          <a:lstStyle/>
          <a:p>
            <a:r>
              <a:rPr lang="es-US"/>
              <a:t>Brandon Amos</a:t>
            </a:r>
            <a:endParaRPr lang="en-US"/>
          </a:p>
        </p:txBody>
      </p:sp>
      <p:sp>
        <p:nvSpPr>
          <p:cNvPr id="5" name="Footer Placeholder 4">
            <a:extLst>
              <a:ext uri="{FF2B5EF4-FFF2-40B4-BE49-F238E27FC236}">
                <a16:creationId xmlns:a16="http://schemas.microsoft.com/office/drawing/2014/main" id="{3EA0E6AD-CD2A-1540-9E34-5D01C3D15C16}"/>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206A8C23-BCEC-6047-B6B4-5AA072DAAA76}"/>
              </a:ext>
            </a:extLst>
          </p:cNvPr>
          <p:cNvSpPr>
            <a:spLocks noGrp="1"/>
          </p:cNvSpPr>
          <p:nvPr>
            <p:ph type="sldNum" sz="quarter" idx="12"/>
          </p:nvPr>
        </p:nvSpPr>
        <p:spPr/>
        <p:txBody>
          <a:bodyPr/>
          <a:lstStyle/>
          <a:p>
            <a:fld id="{F813B43C-900A-1C44-BF45-66CB67BC66D1}" type="slidenum">
              <a:rPr lang="en-US" smtClean="0"/>
              <a:t>12</a:t>
            </a:fld>
            <a:endParaRPr lang="en-US"/>
          </a:p>
        </p:txBody>
      </p:sp>
      <p:pic>
        <p:nvPicPr>
          <p:cNvPr id="8" name="Picture 7">
            <a:extLst>
              <a:ext uri="{FF2B5EF4-FFF2-40B4-BE49-F238E27FC236}">
                <a16:creationId xmlns:a16="http://schemas.microsoft.com/office/drawing/2014/main" id="{82AC702F-B153-F74A-8229-BCA4703D6453}"/>
              </a:ext>
            </a:extLst>
          </p:cNvPr>
          <p:cNvPicPr>
            <a:picLocks noChangeAspect="1"/>
          </p:cNvPicPr>
          <p:nvPr/>
        </p:nvPicPr>
        <p:blipFill rotWithShape="1">
          <a:blip r:embed="rId3"/>
          <a:srcRect r="52240"/>
          <a:stretch/>
        </p:blipFill>
        <p:spPr>
          <a:xfrm>
            <a:off x="7036304" y="3920390"/>
            <a:ext cx="2165477" cy="2048587"/>
          </a:xfrm>
          <a:prstGeom prst="rect">
            <a:avLst/>
          </a:prstGeom>
        </p:spPr>
      </p:pic>
      <p:sp>
        <p:nvSpPr>
          <p:cNvPr id="12" name="Marcador de pie de página 4">
            <a:extLst>
              <a:ext uri="{FF2B5EF4-FFF2-40B4-BE49-F238E27FC236}">
                <a16:creationId xmlns:a16="http://schemas.microsoft.com/office/drawing/2014/main" id="{A343017B-5A3F-4B49-B987-BF618915C458}"/>
              </a:ext>
            </a:extLst>
          </p:cNvPr>
          <p:cNvSpPr txBox="1">
            <a:spLocks/>
          </p:cNvSpPr>
          <p:nvPr/>
        </p:nvSpPr>
        <p:spPr>
          <a:xfrm>
            <a:off x="2032000" y="1013251"/>
            <a:ext cx="8655485" cy="531089"/>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tint val="75000"/>
                  </a:schemeClr>
                </a:solidFill>
                <a:latin typeface="Helvetica Neue Light" charset="0"/>
                <a:ea typeface="Helvetica Neue Light" charset="0"/>
                <a:cs typeface="Helvetica Neue Light"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50000"/>
                    <a:lumOff val="50000"/>
                  </a:schemeClr>
                </a:solidFill>
              </a:rPr>
              <a:t>Constrained softmax, constrained sparsemax, Limited Multi-Label Projection</a:t>
            </a:r>
          </a:p>
        </p:txBody>
      </p:sp>
      <mc:AlternateContent xmlns:mc="http://schemas.openxmlformats.org/markup-compatibility/2006">
        <mc:Choice xmlns:a14="http://schemas.microsoft.com/office/drawing/2010/main" Requires="a14">
          <p:sp>
            <p:nvSpPr>
              <p:cNvPr id="13" name="TextBox 13">
                <a:extLst>
                  <a:ext uri="{FF2B5EF4-FFF2-40B4-BE49-F238E27FC236}">
                    <a16:creationId xmlns:a16="http://schemas.microsoft.com/office/drawing/2014/main" id="{7340C453-4629-D846-807D-C659558C5015}"/>
                  </a:ext>
                </a:extLst>
              </p:cNvPr>
              <p:cNvSpPr txBox="1"/>
              <p:nvPr/>
            </p:nvSpPr>
            <p:spPr>
              <a:xfrm>
                <a:off x="6072554" y="1659638"/>
                <a:ext cx="4932693" cy="12323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ctrlPr>
                        </m:sSubPr>
                        <m:e>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𝜋</m:t>
                          </m:r>
                        </m:e>
                        <m:sub>
                          <m:sSub>
                            <m:sSubPr>
                              <m:ctrlP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ctrlPr>
                            </m:sSubPr>
                            <m:e>
                              <m:r>
                                <m:rPr>
                                  <m:sty m:val="p"/>
                                </m:rPr>
                                <a:rPr lang="en-US" sz="2000" b="0" i="0" smtClean="0">
                                  <a:solidFill>
                                    <a:schemeClr val="tx1">
                                      <a:lumMod val="75000"/>
                                      <a:lumOff val="25000"/>
                                    </a:schemeClr>
                                  </a:solidFill>
                                  <a:latin typeface="Cambria Math" panose="02040503050406030204" pitchFamily="18" charset="0"/>
                                  <a:ea typeface="Helvetica Neue Light" charset="0"/>
                                  <a:cs typeface="Helvetica Neue Light" charset="0"/>
                                </a:rPr>
                                <m:t>Δ</m:t>
                              </m:r>
                            </m:e>
                            <m:sub>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𝑘</m:t>
                              </m:r>
                            </m:sub>
                          </m:sSub>
                        </m:sub>
                      </m:sSub>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m:t>
                      </m:r>
                      <m:func>
                        <m:funcPr>
                          <m:ctrlPr>
                            <a:rPr lang="en-US" sz="2000" i="1">
                              <a:solidFill>
                                <a:schemeClr val="tx1">
                                  <a:lumMod val="75000"/>
                                  <a:lumOff val="25000"/>
                                </a:schemeClr>
                              </a:solidFill>
                              <a:latin typeface="Cambria Math" panose="02040503050406030204" pitchFamily="18" charset="0"/>
                              <a:ea typeface="Helvetica Neue Light" charset="0"/>
                              <a:cs typeface="Helvetica Neue Light" charset="0"/>
                            </a:rPr>
                          </m:ctrlPr>
                        </m:funcPr>
                        <m:fName>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     </m:t>
                          </m:r>
                          <m:limLow>
                            <m:limLowPr>
                              <m:ctrlPr>
                                <a:rPr lang="en-US" sz="2000" i="1">
                                  <a:solidFill>
                                    <a:schemeClr val="tx1">
                                      <a:lumMod val="75000"/>
                                      <a:lumOff val="25000"/>
                                    </a:schemeClr>
                                  </a:solidFill>
                                  <a:latin typeface="Cambria Math" panose="02040503050406030204" pitchFamily="18" charset="0"/>
                                  <a:ea typeface="Helvetica Neue Light" charset="0"/>
                                  <a:cs typeface="Helvetica Neue Light" charset="0"/>
                                </a:rPr>
                              </m:ctrlPr>
                            </m:limLowPr>
                            <m:e>
                              <m:r>
                                <m:rPr>
                                  <m:sty m:val="p"/>
                                </m:rPr>
                                <a:rPr lang="en-US" sz="2000">
                                  <a:solidFill>
                                    <a:schemeClr val="tx1">
                                      <a:lumMod val="75000"/>
                                      <a:lumOff val="25000"/>
                                    </a:schemeClr>
                                  </a:solidFill>
                                  <a:latin typeface="Cambria Math" panose="02040503050406030204" pitchFamily="18" charset="0"/>
                                  <a:ea typeface="Helvetica Neue Light" charset="0"/>
                                  <a:cs typeface="Helvetica Neue Light" charset="0"/>
                                </a:rPr>
                                <m:t>argmin</m:t>
                              </m:r>
                            </m:e>
                            <m:lim>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𝑦</m:t>
                              </m:r>
                            </m:lim>
                          </m:limLow>
                        </m:fName>
                        <m:e>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  −</m:t>
                          </m:r>
                          <m:sSup>
                            <m:sSupPr>
                              <m:ctrlPr>
                                <a:rPr lang="en-US" sz="2000" i="1">
                                  <a:solidFill>
                                    <a:schemeClr val="tx1">
                                      <a:lumMod val="75000"/>
                                      <a:lumOff val="25000"/>
                                    </a:schemeClr>
                                  </a:solidFill>
                                  <a:latin typeface="Cambria Math" panose="02040503050406030204" pitchFamily="18" charset="0"/>
                                  <a:ea typeface="Helvetica Neue Light" charset="0"/>
                                  <a:cs typeface="Helvetica Neue Light" charset="0"/>
                                </a:rPr>
                              </m:ctrlPr>
                            </m:sSupPr>
                            <m:e>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𝑦</m:t>
                              </m:r>
                            </m:e>
                            <m:sup>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m:t>
                              </m:r>
                            </m:sup>
                          </m:sSup>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𝑥</m:t>
                          </m:r>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m:t>
                          </m:r>
                          <m:sSub>
                            <m:sSubPr>
                              <m:ctrlPr>
                                <a:rPr lang="en-US" sz="2000" i="1">
                                  <a:solidFill>
                                    <a:schemeClr val="tx1">
                                      <a:lumMod val="75000"/>
                                      <a:lumOff val="25000"/>
                                    </a:schemeClr>
                                  </a:solidFill>
                                  <a:latin typeface="Cambria Math" panose="02040503050406030204" pitchFamily="18" charset="0"/>
                                  <a:ea typeface="Helvetica Neue Light" charset="0"/>
                                  <a:cs typeface="Helvetica Neue Light" charset="0"/>
                                </a:rPr>
                              </m:ctrlPr>
                            </m:sSubPr>
                            <m:e>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𝐻</m:t>
                              </m:r>
                            </m:e>
                            <m:sub>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𝑏</m:t>
                              </m:r>
                            </m:sub>
                          </m:sSub>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m:t>
                          </m:r>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𝑦</m:t>
                          </m:r>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m:t>
                          </m:r>
                        </m:e>
                      </m:func>
                    </m:oMath>
                    <m:oMath xmlns:m="http://schemas.openxmlformats.org/officeDocument/2006/math">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           </m:t>
                      </m:r>
                      <m:r>
                        <m:rPr>
                          <m:nor/>
                        </m:rPr>
                        <a:rPr lang="en-US" sz="200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rPr>
                        <m:t>subject</m:t>
                      </m:r>
                      <m:r>
                        <m:rPr>
                          <m:nor/>
                        </m:rPr>
                        <a:rPr lang="en-US" sz="200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rPr>
                        <m:t> </m:t>
                      </m:r>
                      <m:r>
                        <m:rPr>
                          <m:nor/>
                        </m:rPr>
                        <a:rPr lang="en-US" sz="2000" smtClean="0">
                          <a:solidFill>
                            <a:schemeClr val="tx1"/>
                          </a:solidFill>
                          <a:latin typeface="Source Sans Pro" panose="020B0503030403020204" pitchFamily="34" charset="0"/>
                          <a:ea typeface="Source Sans Pro" panose="020B0503030403020204" pitchFamily="34" charset="0"/>
                          <a:cs typeface="Helvetica Neue Light" charset="0"/>
                        </a:rPr>
                        <m:t>to</m:t>
                      </m:r>
                      <m:r>
                        <a:rPr lang="en-US" sz="2000" i="1">
                          <a:solidFill>
                            <a:schemeClr val="bg1">
                              <a:lumMod val="65000"/>
                            </a:schemeClr>
                          </a:solidFill>
                          <a:latin typeface="Cambria Math" panose="02040503050406030204" pitchFamily="18" charset="0"/>
                          <a:ea typeface="Helvetica Neue Light" charset="0"/>
                          <a:cs typeface="Helvetica Neue Light" charset="0"/>
                        </a:rPr>
                        <m:t>   0≤</m:t>
                      </m:r>
                      <m:r>
                        <a:rPr lang="en-US" sz="2000" i="1">
                          <a:solidFill>
                            <a:schemeClr val="bg1">
                              <a:lumMod val="65000"/>
                            </a:schemeClr>
                          </a:solidFill>
                          <a:latin typeface="Cambria Math" panose="02040503050406030204" pitchFamily="18" charset="0"/>
                          <a:ea typeface="Helvetica Neue Light" charset="0"/>
                          <a:cs typeface="Helvetica Neue Light" charset="0"/>
                        </a:rPr>
                        <m:t>𝑦</m:t>
                      </m:r>
                      <m:r>
                        <a:rPr lang="en-US" sz="2000" i="1">
                          <a:solidFill>
                            <a:schemeClr val="bg1">
                              <a:lumMod val="65000"/>
                            </a:schemeClr>
                          </a:solidFill>
                          <a:latin typeface="Cambria Math" panose="02040503050406030204" pitchFamily="18" charset="0"/>
                          <a:ea typeface="Helvetica Neue Light" charset="0"/>
                          <a:cs typeface="Helvetica Neue Light" charset="0"/>
                        </a:rPr>
                        <m:t>≤1</m:t>
                      </m:r>
                    </m:oMath>
                  </m:oMathPara>
                </a14:m>
                <a:endParaRPr lang="en-US" sz="2000" i="1" dirty="0">
                  <a:solidFill>
                    <a:schemeClr val="bg1">
                      <a:lumMod val="65000"/>
                    </a:schemeClr>
                  </a:solidFill>
                  <a:latin typeface="Source Sans Pro" panose="020B0503030403020204" pitchFamily="34" charset="0"/>
                  <a:ea typeface="Source Sans Pro" panose="020B0503030403020204" pitchFamily="34" charset="0"/>
                  <a:cs typeface="Helvetica Neue Light" charset="0"/>
                </a:endParaRPr>
              </a:p>
              <a:p>
                <a:pPr/>
                <a14:m>
                  <m:oMathPara xmlns:m="http://schemas.openxmlformats.org/officeDocument/2006/math">
                    <m:oMathParaPr>
                      <m:jc m:val="centerGroup"/>
                    </m:oMathParaPr>
                    <m:oMath xmlns:m="http://schemas.openxmlformats.org/officeDocument/2006/math">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                     </m:t>
                      </m:r>
                      <m:sSup>
                        <m:sSupPr>
                          <m:ctrlP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ctrlPr>
                        </m:sSupPr>
                        <m:e>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1</m:t>
                          </m:r>
                        </m:e>
                        <m:sup>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m:t>
                          </m:r>
                        </m:sup>
                      </m:sSup>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𝑦</m:t>
                      </m:r>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m:t>
                      </m:r>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𝑘</m:t>
                      </m:r>
                    </m:oMath>
                  </m:oMathPara>
                </a14:m>
                <a:b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rPr>
                </a:br>
                <a:endPar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endParaRPr>
              </a:p>
            </p:txBody>
          </p:sp>
        </mc:Choice>
        <mc:Fallback>
          <p:sp>
            <p:nvSpPr>
              <p:cNvPr id="13" name="TextBox 13">
                <a:extLst>
                  <a:ext uri="{FF2B5EF4-FFF2-40B4-BE49-F238E27FC236}">
                    <a16:creationId xmlns:a16="http://schemas.microsoft.com/office/drawing/2014/main" id="{7340C453-4629-D846-807D-C659558C5015}"/>
                  </a:ext>
                </a:extLst>
              </p:cNvPr>
              <p:cNvSpPr txBox="1">
                <a:spLocks noRot="1" noChangeAspect="1" noMove="1" noResize="1" noEditPoints="1" noAdjustHandles="1" noChangeArrowheads="1" noChangeShapeType="1" noTextEdit="1"/>
              </p:cNvSpPr>
              <p:nvPr/>
            </p:nvSpPr>
            <p:spPr>
              <a:xfrm>
                <a:off x="6072554" y="1659638"/>
                <a:ext cx="4932693" cy="1232325"/>
              </a:xfrm>
              <a:prstGeom prst="rect">
                <a:avLst/>
              </a:prstGeom>
              <a:blipFill>
                <a:blip r:embed="rId4"/>
                <a:stretch>
                  <a:fillRect b="-306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8027621-927F-B344-8DF6-16080B46ADB6}"/>
              </a:ext>
            </a:extLst>
          </p:cNvPr>
          <p:cNvPicPr>
            <a:picLocks noChangeAspect="1"/>
          </p:cNvPicPr>
          <p:nvPr/>
        </p:nvPicPr>
        <p:blipFill rotWithShape="1">
          <a:blip r:embed="rId3"/>
          <a:srcRect l="47469"/>
          <a:stretch/>
        </p:blipFill>
        <p:spPr>
          <a:xfrm>
            <a:off x="9201781" y="3824366"/>
            <a:ext cx="2618320" cy="2252003"/>
          </a:xfrm>
          <a:prstGeom prst="rect">
            <a:avLst/>
          </a:prstGeom>
        </p:spPr>
      </p:pic>
      <p:sp>
        <p:nvSpPr>
          <p:cNvPr id="14" name="Right Arrow 13">
            <a:extLst>
              <a:ext uri="{FF2B5EF4-FFF2-40B4-BE49-F238E27FC236}">
                <a16:creationId xmlns:a16="http://schemas.microsoft.com/office/drawing/2014/main" id="{BD5A472C-81CA-3D47-AB3B-817AAD2621CA}"/>
              </a:ext>
            </a:extLst>
          </p:cNvPr>
          <p:cNvSpPr/>
          <p:nvPr/>
        </p:nvSpPr>
        <p:spPr>
          <a:xfrm>
            <a:off x="5501116" y="1862487"/>
            <a:ext cx="996708" cy="619967"/>
          </a:xfrm>
          <a:prstGeom prst="rightArrow">
            <a:avLst>
              <a:gd name="adj1" fmla="val 31091"/>
              <a:gd name="adj2" fmla="val 50000"/>
            </a:avLst>
          </a:prstGeom>
          <a:solidFill>
            <a:srgbClr val="374C81"/>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BECA6FC-44CF-7E5C-BC17-865521F70AB2}"/>
                  </a:ext>
                </a:extLst>
              </p:cNvPr>
              <p:cNvSpPr txBox="1"/>
              <p:nvPr/>
            </p:nvSpPr>
            <p:spPr>
              <a:xfrm>
                <a:off x="1166241" y="3040353"/>
                <a:ext cx="3766929" cy="453970"/>
              </a:xfrm>
              <a:prstGeom prst="rect">
                <a:avLst/>
              </a:prstGeom>
              <a:noFill/>
            </p:spPr>
            <p:txBody>
              <a:bodyPr wrap="none" rtlCol="0">
                <a:spAutoFit/>
              </a:bodyPr>
              <a:lstStyle/>
              <a:p>
                <a:pPr/>
                <a:r>
                  <a:rPr lang="en-US" sz="1600" b="0" dirty="0">
                    <a:solidFill>
                      <a:schemeClr val="tx1">
                        <a:lumMod val="50000"/>
                        <a:lumOff val="50000"/>
                      </a:schemeClr>
                    </a:solidFill>
                    <a:latin typeface="Source Sans Pro" panose="020B0503030403020204" pitchFamily="34" charset="0"/>
                    <a:ea typeface="Source Sans Pro" panose="020B0503030403020204" pitchFamily="34" charset="0"/>
                    <a:cs typeface="Helvetica Neue Light" charset="0"/>
                  </a:rPr>
                  <a:t>Has closed-fo</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cs typeface="Helvetica Neue Light" charset="0"/>
                  </a:rPr>
                  <a:t>r</a:t>
                </a:r>
                <a:r>
                  <a:rPr lang="en-US" sz="1600" b="0" dirty="0">
                    <a:solidFill>
                      <a:schemeClr val="tx1">
                        <a:lumMod val="50000"/>
                        <a:lumOff val="50000"/>
                      </a:schemeClr>
                    </a:solidFill>
                    <a:latin typeface="Source Sans Pro" panose="020B0503030403020204" pitchFamily="34" charset="0"/>
                    <a:ea typeface="Source Sans Pro" panose="020B0503030403020204" pitchFamily="34" charset="0"/>
                    <a:cs typeface="Helvetica Neue Light" charset="0"/>
                  </a:rPr>
                  <a:t>m solution </a:t>
                </a:r>
                <a14:m>
                  <m:oMath xmlns:m="http://schemas.openxmlformats.org/officeDocument/2006/math">
                    <m:sSub>
                      <m:sSubPr>
                        <m:ctrlPr>
                          <a:rPr lang="en-US" sz="1600" b="0" i="1" smtClean="0">
                            <a:solidFill>
                              <a:schemeClr val="tx1">
                                <a:lumMod val="50000"/>
                                <a:lumOff val="50000"/>
                              </a:schemeClr>
                            </a:solidFill>
                            <a:latin typeface="Cambria Math" panose="02040503050406030204" pitchFamily="18" charset="0"/>
                            <a:ea typeface="Helvetica Neue Light" charset="0"/>
                            <a:cs typeface="Helvetica Neue Light" charset="0"/>
                          </a:rPr>
                        </m:ctrlPr>
                      </m:sSubPr>
                      <m:e>
                        <m:r>
                          <a:rPr lang="en-US" sz="1600" b="0" i="1" smtClean="0">
                            <a:solidFill>
                              <a:schemeClr val="tx1">
                                <a:lumMod val="50000"/>
                                <a:lumOff val="50000"/>
                              </a:schemeClr>
                            </a:solidFill>
                            <a:latin typeface="Cambria Math" panose="02040503050406030204" pitchFamily="18" charset="0"/>
                            <a:ea typeface="Helvetica Neue Light" charset="0"/>
                            <a:cs typeface="Helvetica Neue Light" charset="0"/>
                          </a:rPr>
                          <m:t>𝜋</m:t>
                        </m:r>
                      </m:e>
                      <m:sub>
                        <m:r>
                          <m:rPr>
                            <m:sty m:val="p"/>
                          </m:rPr>
                          <a:rPr lang="en-US" sz="1600" b="0" i="0" smtClean="0">
                            <a:solidFill>
                              <a:schemeClr val="tx1">
                                <a:lumMod val="50000"/>
                                <a:lumOff val="50000"/>
                              </a:schemeClr>
                            </a:solidFill>
                            <a:latin typeface="Cambria Math" panose="02040503050406030204" pitchFamily="18" charset="0"/>
                            <a:ea typeface="Helvetica Neue Light" charset="0"/>
                            <a:cs typeface="Helvetica Neue Light" charset="0"/>
                          </a:rPr>
                          <m:t>Δ</m:t>
                        </m:r>
                      </m:sub>
                    </m:sSub>
                    <m:r>
                      <a:rPr lang="en-US" sz="1600" b="0" i="1" smtClean="0">
                        <a:solidFill>
                          <a:schemeClr val="tx1">
                            <a:lumMod val="50000"/>
                            <a:lumOff val="50000"/>
                          </a:schemeClr>
                        </a:solidFill>
                        <a:latin typeface="Cambria Math" panose="02040503050406030204" pitchFamily="18" charset="0"/>
                        <a:ea typeface="Helvetica Neue Light" charset="0"/>
                        <a:cs typeface="Helvetica Neue Light" charset="0"/>
                      </a:rPr>
                      <m:t>(</m:t>
                    </m:r>
                    <m:r>
                      <a:rPr lang="en-US" sz="1600" b="0" i="1" smtClean="0">
                        <a:solidFill>
                          <a:schemeClr val="tx1">
                            <a:lumMod val="50000"/>
                            <a:lumOff val="50000"/>
                          </a:schemeClr>
                        </a:solidFill>
                        <a:latin typeface="Cambria Math" panose="02040503050406030204" pitchFamily="18" charset="0"/>
                        <a:ea typeface="Helvetica Neue Light" charset="0"/>
                        <a:cs typeface="Helvetica Neue Light" charset="0"/>
                      </a:rPr>
                      <m:t>𝑥</m:t>
                    </m:r>
                    <m:r>
                      <a:rPr lang="en-US" sz="1600" b="0" i="1" smtClean="0">
                        <a:solidFill>
                          <a:schemeClr val="tx1">
                            <a:lumMod val="50000"/>
                            <a:lumOff val="50000"/>
                          </a:schemeClr>
                        </a:solidFill>
                        <a:latin typeface="Cambria Math" panose="02040503050406030204" pitchFamily="18" charset="0"/>
                        <a:ea typeface="Helvetica Neue Light" charset="0"/>
                        <a:cs typeface="Helvetica Neue Light" charset="0"/>
                      </a:rPr>
                      <m:t>)=</m:t>
                    </m:r>
                    <m:f>
                      <m:fPr>
                        <m:ctrlPr>
                          <a:rPr lang="en-US" sz="1600" i="1" smtClean="0">
                            <a:solidFill>
                              <a:schemeClr val="tx1">
                                <a:lumMod val="50000"/>
                                <a:lumOff val="50000"/>
                              </a:schemeClr>
                            </a:solidFill>
                            <a:latin typeface="Cambria Math" panose="02040503050406030204" pitchFamily="18" charset="0"/>
                            <a:ea typeface="Helvetica Neue Light" charset="0"/>
                          </a:rPr>
                        </m:ctrlPr>
                      </m:fPr>
                      <m:num>
                        <m:func>
                          <m:funcPr>
                            <m:ctrlPr>
                              <a:rPr lang="en-US" sz="1600" b="0" i="1" smtClean="0">
                                <a:solidFill>
                                  <a:schemeClr val="tx1">
                                    <a:lumMod val="50000"/>
                                    <a:lumOff val="50000"/>
                                  </a:schemeClr>
                                </a:solidFill>
                                <a:latin typeface="Cambria Math" panose="02040503050406030204" pitchFamily="18" charset="0"/>
                                <a:ea typeface="Helvetica Neue Light" charset="0"/>
                              </a:rPr>
                            </m:ctrlPr>
                          </m:funcPr>
                          <m:fName>
                            <m:r>
                              <m:rPr>
                                <m:sty m:val="p"/>
                              </m:rPr>
                              <a:rPr lang="en-US" sz="1600" b="0" i="0" smtClean="0">
                                <a:solidFill>
                                  <a:schemeClr val="tx1">
                                    <a:lumMod val="50000"/>
                                    <a:lumOff val="50000"/>
                                  </a:schemeClr>
                                </a:solidFill>
                                <a:latin typeface="Cambria Math" panose="02040503050406030204" pitchFamily="18" charset="0"/>
                                <a:ea typeface="Helvetica Neue Light" charset="0"/>
                              </a:rPr>
                              <m:t>exp</m:t>
                            </m:r>
                          </m:fName>
                          <m:e>
                            <m:r>
                              <a:rPr lang="en-US" sz="1600" b="0" i="1" smtClean="0">
                                <a:solidFill>
                                  <a:schemeClr val="tx1">
                                    <a:lumMod val="50000"/>
                                    <a:lumOff val="50000"/>
                                  </a:schemeClr>
                                </a:solidFill>
                                <a:latin typeface="Cambria Math" panose="02040503050406030204" pitchFamily="18" charset="0"/>
                                <a:ea typeface="Helvetica Neue Light" charset="0"/>
                              </a:rPr>
                              <m:t>𝑥</m:t>
                            </m:r>
                          </m:e>
                        </m:func>
                      </m:num>
                      <m:den>
                        <m:sSub>
                          <m:sSubPr>
                            <m:ctrlPr>
                              <a:rPr lang="en-US" sz="1600" b="0" i="1" smtClean="0">
                                <a:solidFill>
                                  <a:schemeClr val="tx1">
                                    <a:lumMod val="50000"/>
                                    <a:lumOff val="50000"/>
                                  </a:schemeClr>
                                </a:solidFill>
                                <a:latin typeface="Cambria Math" panose="02040503050406030204" pitchFamily="18" charset="0"/>
                                <a:ea typeface="Helvetica Neue Light" charset="0"/>
                              </a:rPr>
                            </m:ctrlPr>
                          </m:sSubPr>
                          <m:e>
                            <m:r>
                              <m:rPr>
                                <m:sty m:val="p"/>
                              </m:rPr>
                              <a:rPr lang="en-US" sz="1600" b="0" i="0" smtClean="0">
                                <a:solidFill>
                                  <a:schemeClr val="tx1">
                                    <a:lumMod val="50000"/>
                                    <a:lumOff val="50000"/>
                                  </a:schemeClr>
                                </a:solidFill>
                                <a:latin typeface="Cambria Math" panose="02040503050406030204" pitchFamily="18" charset="0"/>
                                <a:ea typeface="Helvetica Neue Light" charset="0"/>
                              </a:rPr>
                              <m:t>Σ</m:t>
                            </m:r>
                          </m:e>
                          <m:sub>
                            <m:r>
                              <a:rPr lang="en-US" sz="1600" b="0" i="1" smtClean="0">
                                <a:solidFill>
                                  <a:schemeClr val="tx1">
                                    <a:lumMod val="50000"/>
                                    <a:lumOff val="50000"/>
                                  </a:schemeClr>
                                </a:solidFill>
                                <a:latin typeface="Cambria Math" panose="02040503050406030204" pitchFamily="18" charset="0"/>
                                <a:ea typeface="Helvetica Neue Light" charset="0"/>
                              </a:rPr>
                              <m:t>𝑖</m:t>
                            </m:r>
                          </m:sub>
                        </m:sSub>
                        <m:func>
                          <m:funcPr>
                            <m:ctrlPr>
                              <a:rPr lang="en-US" sz="1600" b="0" i="1" smtClean="0">
                                <a:solidFill>
                                  <a:schemeClr val="tx1">
                                    <a:lumMod val="50000"/>
                                    <a:lumOff val="50000"/>
                                  </a:schemeClr>
                                </a:solidFill>
                                <a:latin typeface="Cambria Math" panose="02040503050406030204" pitchFamily="18" charset="0"/>
                                <a:ea typeface="Helvetica Neue Light" charset="0"/>
                              </a:rPr>
                            </m:ctrlPr>
                          </m:funcPr>
                          <m:fName>
                            <m:r>
                              <m:rPr>
                                <m:sty m:val="p"/>
                              </m:rPr>
                              <a:rPr lang="en-US" sz="1600" b="0" i="0" smtClean="0">
                                <a:solidFill>
                                  <a:schemeClr val="tx1">
                                    <a:lumMod val="50000"/>
                                    <a:lumOff val="50000"/>
                                  </a:schemeClr>
                                </a:solidFill>
                                <a:latin typeface="Cambria Math" panose="02040503050406030204" pitchFamily="18" charset="0"/>
                                <a:ea typeface="Helvetica Neue Light" charset="0"/>
                              </a:rPr>
                              <m:t>exp</m:t>
                            </m:r>
                          </m:fName>
                          <m:e>
                            <m:sSub>
                              <m:sSubPr>
                                <m:ctrlPr>
                                  <a:rPr lang="en-US" sz="1600" b="0" i="1" smtClean="0">
                                    <a:solidFill>
                                      <a:schemeClr val="tx1">
                                        <a:lumMod val="50000"/>
                                        <a:lumOff val="50000"/>
                                      </a:schemeClr>
                                    </a:solidFill>
                                    <a:latin typeface="Cambria Math" panose="02040503050406030204" pitchFamily="18" charset="0"/>
                                    <a:ea typeface="Helvetica Neue Light" charset="0"/>
                                  </a:rPr>
                                </m:ctrlPr>
                              </m:sSubPr>
                              <m:e>
                                <m:r>
                                  <a:rPr lang="en-US" sz="1600" b="0" i="1" smtClean="0">
                                    <a:solidFill>
                                      <a:schemeClr val="tx1">
                                        <a:lumMod val="50000"/>
                                        <a:lumOff val="50000"/>
                                      </a:schemeClr>
                                    </a:solidFill>
                                    <a:latin typeface="Cambria Math" panose="02040503050406030204" pitchFamily="18" charset="0"/>
                                    <a:ea typeface="Helvetica Neue Light" charset="0"/>
                                  </a:rPr>
                                  <m:t>𝑥</m:t>
                                </m:r>
                              </m:e>
                              <m:sub>
                                <m:r>
                                  <a:rPr lang="en-US" sz="1600" b="0" i="1" smtClean="0">
                                    <a:solidFill>
                                      <a:schemeClr val="tx1">
                                        <a:lumMod val="50000"/>
                                        <a:lumOff val="50000"/>
                                      </a:schemeClr>
                                    </a:solidFill>
                                    <a:latin typeface="Cambria Math" panose="02040503050406030204" pitchFamily="18" charset="0"/>
                                    <a:ea typeface="Helvetica Neue Light" charset="0"/>
                                  </a:rPr>
                                  <m:t>𝑖</m:t>
                                </m:r>
                              </m:sub>
                            </m:sSub>
                          </m:e>
                        </m:func>
                      </m:den>
                    </m:f>
                  </m:oMath>
                </a14:m>
                <a:endParaRPr lang="en-US" sz="1600" dirty="0">
                  <a:solidFill>
                    <a:schemeClr val="tx1">
                      <a:lumMod val="50000"/>
                      <a:lumOff val="50000"/>
                    </a:schemeClr>
                  </a:solidFill>
                  <a:latin typeface="Source Sans Pro" panose="020B0503030403020204" pitchFamily="34" charset="0"/>
                  <a:ea typeface="Source Sans Pro" panose="020B0503030403020204" pitchFamily="34" charset="0"/>
                  <a:cs typeface="Helvetica Neue Light" charset="0"/>
                </a:endParaRPr>
              </a:p>
            </p:txBody>
          </p:sp>
        </mc:Choice>
        <mc:Fallback>
          <p:sp>
            <p:nvSpPr>
              <p:cNvPr id="7" name="TextBox 6">
                <a:extLst>
                  <a:ext uri="{FF2B5EF4-FFF2-40B4-BE49-F238E27FC236}">
                    <a16:creationId xmlns:a16="http://schemas.microsoft.com/office/drawing/2014/main" id="{ABECA6FC-44CF-7E5C-BC17-865521F70AB2}"/>
                  </a:ext>
                </a:extLst>
              </p:cNvPr>
              <p:cNvSpPr txBox="1">
                <a:spLocks noRot="1" noChangeAspect="1" noMove="1" noResize="1" noEditPoints="1" noAdjustHandles="1" noChangeArrowheads="1" noChangeShapeType="1" noTextEdit="1"/>
              </p:cNvSpPr>
              <p:nvPr/>
            </p:nvSpPr>
            <p:spPr>
              <a:xfrm>
                <a:off x="1166241" y="3040353"/>
                <a:ext cx="3766929" cy="453970"/>
              </a:xfrm>
              <a:prstGeom prst="rect">
                <a:avLst/>
              </a:prstGeom>
              <a:blipFill>
                <a:blip r:embed="rId5"/>
                <a:stretch>
                  <a:fillRect l="-671" b="-27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E68840B9-C313-EE2B-E880-03DD69AA665F}"/>
                  </a:ext>
                </a:extLst>
              </p:cNvPr>
              <p:cNvSpPr txBox="1"/>
              <p:nvPr/>
            </p:nvSpPr>
            <p:spPr>
              <a:xfrm>
                <a:off x="1296315" y="1626432"/>
                <a:ext cx="4182598" cy="12044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ctrlPr>
                        </m:sSubPr>
                        <m:e>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𝜋</m:t>
                          </m:r>
                        </m:e>
                        <m:sub>
                          <m:r>
                            <m:rPr>
                              <m:sty m:val="p"/>
                            </m:rPr>
                            <a:rPr lang="en-US" sz="2000" b="0" i="0" smtClean="0">
                              <a:solidFill>
                                <a:schemeClr val="tx1">
                                  <a:lumMod val="75000"/>
                                  <a:lumOff val="25000"/>
                                </a:schemeClr>
                              </a:solidFill>
                              <a:latin typeface="Cambria Math" panose="02040503050406030204" pitchFamily="18" charset="0"/>
                              <a:ea typeface="Helvetica Neue Light" charset="0"/>
                              <a:cs typeface="Helvetica Neue Light" charset="0"/>
                            </a:rPr>
                            <m:t>Δ</m:t>
                          </m:r>
                        </m:sub>
                      </m:sSub>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m:t>
                      </m:r>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𝑥</m:t>
                      </m:r>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m:t>
                      </m:r>
                      <m:func>
                        <m:funcPr>
                          <m:ctrlPr>
                            <a:rPr lang="en-US" sz="2000" i="1">
                              <a:solidFill>
                                <a:schemeClr val="tx1">
                                  <a:lumMod val="75000"/>
                                  <a:lumOff val="25000"/>
                                </a:schemeClr>
                              </a:solidFill>
                              <a:latin typeface="Cambria Math" panose="02040503050406030204" pitchFamily="18" charset="0"/>
                              <a:ea typeface="Helvetica Neue Light" charset="0"/>
                              <a:cs typeface="Helvetica Neue Light" charset="0"/>
                            </a:rPr>
                          </m:ctrlPr>
                        </m:funcPr>
                        <m:fName>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 </m:t>
                          </m:r>
                          <m:limLow>
                            <m:limLowPr>
                              <m:ctrlPr>
                                <a:rPr lang="en-US" sz="2000" i="1">
                                  <a:solidFill>
                                    <a:schemeClr val="tx1">
                                      <a:lumMod val="75000"/>
                                      <a:lumOff val="25000"/>
                                    </a:schemeClr>
                                  </a:solidFill>
                                  <a:latin typeface="Cambria Math" panose="02040503050406030204" pitchFamily="18" charset="0"/>
                                  <a:ea typeface="Helvetica Neue Light" charset="0"/>
                                  <a:cs typeface="Helvetica Neue Light" charset="0"/>
                                </a:rPr>
                              </m:ctrlPr>
                            </m:limLowPr>
                            <m:e>
                              <m:r>
                                <m:rPr>
                                  <m:sty m:val="p"/>
                                </m:rPr>
                                <a:rPr lang="en-US" sz="2000">
                                  <a:solidFill>
                                    <a:schemeClr val="tx1">
                                      <a:lumMod val="75000"/>
                                      <a:lumOff val="25000"/>
                                    </a:schemeClr>
                                  </a:solidFill>
                                  <a:latin typeface="Cambria Math" panose="02040503050406030204" pitchFamily="18" charset="0"/>
                                  <a:ea typeface="Helvetica Neue Light" charset="0"/>
                                  <a:cs typeface="Helvetica Neue Light" charset="0"/>
                                </a:rPr>
                                <m:t>argmin</m:t>
                              </m:r>
                            </m:e>
                            <m:lim>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𝑦</m:t>
                              </m:r>
                            </m:lim>
                          </m:limLow>
                        </m:fName>
                        <m:e>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  −</m:t>
                          </m:r>
                          <m:sSup>
                            <m:sSupPr>
                              <m:ctrlPr>
                                <a:rPr lang="en-US" sz="2000" i="1">
                                  <a:solidFill>
                                    <a:schemeClr val="tx1">
                                      <a:lumMod val="75000"/>
                                      <a:lumOff val="25000"/>
                                    </a:schemeClr>
                                  </a:solidFill>
                                  <a:latin typeface="Cambria Math" panose="02040503050406030204" pitchFamily="18" charset="0"/>
                                  <a:ea typeface="Helvetica Neue Light" charset="0"/>
                                  <a:cs typeface="Helvetica Neue Light" charset="0"/>
                                </a:rPr>
                              </m:ctrlPr>
                            </m:sSupPr>
                            <m:e>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𝑦</m:t>
                              </m:r>
                            </m:e>
                            <m:sup>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m:t>
                              </m:r>
                            </m:sup>
                          </m:sSup>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𝑥</m:t>
                          </m:r>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m:t>
                          </m:r>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𝐻</m:t>
                          </m:r>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m:t>
                          </m:r>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𝑦</m:t>
                          </m:r>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m:t>
                          </m:r>
                        </m:e>
                      </m:func>
                    </m:oMath>
                    <m:oMath xmlns:m="http://schemas.openxmlformats.org/officeDocument/2006/math">
                      <m:r>
                        <a:rPr lang="en-US" sz="2000" i="1" smtClean="0">
                          <a:solidFill>
                            <a:schemeClr val="tx1">
                              <a:lumMod val="75000"/>
                              <a:lumOff val="25000"/>
                            </a:schemeClr>
                          </a:solidFill>
                          <a:latin typeface="Cambria Math" panose="02040503050406030204" pitchFamily="18" charset="0"/>
                          <a:ea typeface="Helvetica Neue Light" charset="0"/>
                          <a:cs typeface="Helvetica Neue Light" charset="0"/>
                        </a:rPr>
                        <m:t>           </m:t>
                      </m:r>
                      <m:r>
                        <m:rPr>
                          <m:nor/>
                        </m:rPr>
                        <a:rPr lang="en-US" sz="2000" i="1" smtClean="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rPr>
                        <m:t> </m:t>
                      </m:r>
                      <m:r>
                        <m:rPr>
                          <m:nor/>
                        </m:rPr>
                        <a:rPr lang="en-US" sz="2000" b="0" i="1" smtClean="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rPr>
                        <m:t>           </m:t>
                      </m:r>
                      <m:r>
                        <m:rPr>
                          <m:nor/>
                        </m:rPr>
                        <a:rPr lang="en-US" sz="2000" b="0" i="0" smtClean="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rPr>
                        <m:t>    </m:t>
                      </m:r>
                      <m:r>
                        <m:rPr>
                          <m:nor/>
                        </m:rPr>
                        <a:rPr lang="en-US" sz="2000" b="0" i="0" smtClean="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rPr>
                        <m:t>s</m:t>
                      </m:r>
                      <m:r>
                        <m:rPr>
                          <m:nor/>
                        </m:rPr>
                        <a:rPr lang="en-US" sz="2000" b="0" i="0" smtClean="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rPr>
                        <m:t>.</m:t>
                      </m:r>
                      <m:r>
                        <m:rPr>
                          <m:nor/>
                        </m:rPr>
                        <a:rPr lang="en-US" sz="2000" b="0" i="0" smtClean="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rPr>
                        <m:t>t</m:t>
                      </m:r>
                      <m:r>
                        <m:rPr>
                          <m:nor/>
                        </m:rPr>
                        <a:rPr lang="en-US" sz="2000" b="0" i="0" smtClean="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rPr>
                        <m:t>.</m:t>
                      </m:r>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   </m:t>
                      </m:r>
                      <m:r>
                        <a:rPr lang="en-US" sz="2000" i="1" smtClean="0">
                          <a:solidFill>
                            <a:schemeClr val="bg1">
                              <a:lumMod val="65000"/>
                            </a:schemeClr>
                          </a:solidFill>
                          <a:latin typeface="Cambria Math" panose="02040503050406030204" pitchFamily="18" charset="0"/>
                          <a:ea typeface="Helvetica Neue Light" charset="0"/>
                          <a:cs typeface="Helvetica Neue Light" charset="0"/>
                        </a:rPr>
                        <m:t>0≤</m:t>
                      </m:r>
                      <m:r>
                        <a:rPr lang="en-US" sz="2000" i="1" smtClean="0">
                          <a:solidFill>
                            <a:schemeClr val="bg1">
                              <a:lumMod val="65000"/>
                            </a:schemeClr>
                          </a:solidFill>
                          <a:latin typeface="Cambria Math" panose="02040503050406030204" pitchFamily="18" charset="0"/>
                          <a:ea typeface="Helvetica Neue Light" charset="0"/>
                          <a:cs typeface="Helvetica Neue Light" charset="0"/>
                        </a:rPr>
                        <m:t>𝑦</m:t>
                      </m:r>
                      <m:r>
                        <a:rPr lang="en-US" sz="2000" i="1" smtClean="0">
                          <a:solidFill>
                            <a:schemeClr val="bg1">
                              <a:lumMod val="65000"/>
                            </a:schemeClr>
                          </a:solidFill>
                          <a:latin typeface="Cambria Math" panose="02040503050406030204" pitchFamily="18" charset="0"/>
                          <a:ea typeface="Helvetica Neue Light" charset="0"/>
                          <a:cs typeface="Helvetica Neue Light" charset="0"/>
                        </a:rPr>
                        <m:t>≤1</m:t>
                      </m:r>
                    </m:oMath>
                  </m:oMathPara>
                </a14:m>
                <a:endParaRPr lang="en-US" sz="2000" dirty="0">
                  <a:solidFill>
                    <a:schemeClr val="bg1">
                      <a:lumMod val="65000"/>
                    </a:schemeClr>
                  </a:solidFill>
                  <a:latin typeface="Source Sans Pro" panose="020B0503030403020204" pitchFamily="34" charset="0"/>
                  <a:ea typeface="Source Sans Pro" panose="020B0503030403020204" pitchFamily="34" charset="0"/>
                  <a:cs typeface="Helvetica Neue Light" charset="0"/>
                </a:endParaRPr>
              </a:p>
              <a:p>
                <a:pPr/>
                <a14:m>
                  <m:oMathPara xmlns:m="http://schemas.openxmlformats.org/officeDocument/2006/math">
                    <m:oMathParaPr>
                      <m:jc m:val="centerGroup"/>
                    </m:oMathParaPr>
                    <m:oMath xmlns:m="http://schemas.openxmlformats.org/officeDocument/2006/math">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                     </m:t>
                      </m:r>
                      <m:sSup>
                        <m:sSupPr>
                          <m:ctrlPr>
                            <a:rPr lang="en-US" sz="2000" i="1">
                              <a:solidFill>
                                <a:schemeClr val="tx1">
                                  <a:lumMod val="75000"/>
                                  <a:lumOff val="25000"/>
                                </a:schemeClr>
                              </a:solidFill>
                              <a:latin typeface="Cambria Math" panose="02040503050406030204" pitchFamily="18" charset="0"/>
                              <a:ea typeface="Helvetica Neue Light" charset="0"/>
                              <a:cs typeface="Helvetica Neue Light" charset="0"/>
                            </a:rPr>
                          </m:ctrlPr>
                        </m:sSupPr>
                        <m:e>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  </m:t>
                          </m:r>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1</m:t>
                          </m:r>
                        </m:e>
                        <m:sup>
                          <m:r>
                            <a:rPr lang="en-US" sz="2000" b="0" i="1" smtClean="0">
                              <a:solidFill>
                                <a:schemeClr val="tx1">
                                  <a:lumMod val="75000"/>
                                  <a:lumOff val="25000"/>
                                </a:schemeClr>
                              </a:solidFill>
                              <a:latin typeface="Cambria Math" panose="02040503050406030204" pitchFamily="18" charset="0"/>
                              <a:ea typeface="Helvetica Neue Light" charset="0"/>
                              <a:cs typeface="Helvetica Neue Light" charset="0"/>
                            </a:rPr>
                            <m:t>⊤</m:t>
                          </m:r>
                        </m:sup>
                      </m:sSup>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𝑦</m:t>
                      </m:r>
                      <m:r>
                        <a:rPr lang="en-US" sz="2000" i="1">
                          <a:solidFill>
                            <a:schemeClr val="tx1">
                              <a:lumMod val="75000"/>
                              <a:lumOff val="25000"/>
                            </a:schemeClr>
                          </a:solidFill>
                          <a:latin typeface="Cambria Math" panose="02040503050406030204" pitchFamily="18" charset="0"/>
                          <a:ea typeface="Helvetica Neue Light" charset="0"/>
                          <a:cs typeface="Helvetica Neue Light" charset="0"/>
                        </a:rPr>
                        <m:t>=1</m:t>
                      </m:r>
                    </m:oMath>
                  </m:oMathPara>
                </a14:m>
                <a:b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rPr>
                </a:br>
                <a:endPar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Helvetica Neue Light" charset="0"/>
                </a:endParaRPr>
              </a:p>
            </p:txBody>
          </p:sp>
        </mc:Choice>
        <mc:Fallback>
          <p:sp>
            <p:nvSpPr>
              <p:cNvPr id="16" name="TextBox 15">
                <a:extLst>
                  <a:ext uri="{FF2B5EF4-FFF2-40B4-BE49-F238E27FC236}">
                    <a16:creationId xmlns:a16="http://schemas.microsoft.com/office/drawing/2014/main" id="{E68840B9-C313-EE2B-E880-03DD69AA665F}"/>
                  </a:ext>
                </a:extLst>
              </p:cNvPr>
              <p:cNvSpPr txBox="1">
                <a:spLocks noRot="1" noChangeAspect="1" noMove="1" noResize="1" noEditPoints="1" noAdjustHandles="1" noChangeArrowheads="1" noChangeShapeType="1" noTextEdit="1"/>
              </p:cNvSpPr>
              <p:nvPr/>
            </p:nvSpPr>
            <p:spPr>
              <a:xfrm>
                <a:off x="1296315" y="1626432"/>
                <a:ext cx="4182598" cy="1204432"/>
              </a:xfrm>
              <a:prstGeom prst="rect">
                <a:avLst/>
              </a:prstGeom>
              <a:blipFill>
                <a:blip r:embed="rId6"/>
                <a:stretch>
                  <a:fillRect b="-6316"/>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7AB118E3-8B69-501C-AB06-C3AB2A817976}"/>
              </a:ext>
            </a:extLst>
          </p:cNvPr>
          <p:cNvSpPr txBox="1"/>
          <p:nvPr/>
        </p:nvSpPr>
        <p:spPr>
          <a:xfrm>
            <a:off x="6685595" y="3054025"/>
            <a:ext cx="4104009" cy="338554"/>
          </a:xfrm>
          <a:prstGeom prst="rect">
            <a:avLst/>
          </a:prstGeom>
          <a:noFill/>
        </p:spPr>
        <p:txBody>
          <a:bodyPr wrap="none" rtlCol="0">
            <a:spAutoFit/>
          </a:bodyPr>
          <a:lstStyle/>
          <a:p>
            <a:pPr/>
            <a:r>
              <a:rPr lang="en-US" sz="1600" b="0" dirty="0">
                <a:solidFill>
                  <a:schemeClr val="tx1">
                    <a:lumMod val="50000"/>
                    <a:lumOff val="50000"/>
                  </a:schemeClr>
                </a:solidFill>
                <a:latin typeface="Source Sans Pro" panose="020B0503030403020204" pitchFamily="34" charset="0"/>
                <a:ea typeface="Source Sans Pro" panose="020B0503030403020204" pitchFamily="34" charset="0"/>
                <a:cs typeface="Helvetica Neue Light" charset="0"/>
              </a:rPr>
              <a:t>No closed-form solution, can still differentiate</a:t>
            </a:r>
            <a:endParaRPr lang="en-US" sz="1600" dirty="0">
              <a:solidFill>
                <a:schemeClr val="tx1">
                  <a:lumMod val="50000"/>
                  <a:lumOff val="50000"/>
                </a:schemeClr>
              </a:solidFill>
              <a:latin typeface="Source Sans Pro" panose="020B0503030403020204" pitchFamily="34" charset="0"/>
              <a:ea typeface="Source Sans Pro" panose="020B0503030403020204" pitchFamily="34" charset="0"/>
              <a:cs typeface="Helvetica Neue Light" charset="0"/>
            </a:endParaRPr>
          </a:p>
        </p:txBody>
      </p:sp>
      <p:sp>
        <p:nvSpPr>
          <p:cNvPr id="19" name="TextBox 18">
            <a:extLst>
              <a:ext uri="{FF2B5EF4-FFF2-40B4-BE49-F238E27FC236}">
                <a16:creationId xmlns:a16="http://schemas.microsoft.com/office/drawing/2014/main" id="{44AE14AC-306F-FA8B-DA1A-7883125B45D8}"/>
              </a:ext>
            </a:extLst>
          </p:cNvPr>
          <p:cNvSpPr txBox="1"/>
          <p:nvPr/>
        </p:nvSpPr>
        <p:spPr>
          <a:xfrm>
            <a:off x="1936621" y="5924054"/>
            <a:ext cx="2875595" cy="338554"/>
          </a:xfrm>
          <a:prstGeom prst="rect">
            <a:avLst/>
          </a:prstGeom>
          <a:noFill/>
        </p:spPr>
        <p:txBody>
          <a:bodyPr wrap="none" rtlCol="0">
            <a:spAutoFit/>
          </a:bodyPr>
          <a:lstStyle/>
          <a:p>
            <a:pPr/>
            <a:r>
              <a:rPr lang="en-US" sz="1600" dirty="0">
                <a:solidFill>
                  <a:schemeClr val="tx1">
                    <a:lumMod val="50000"/>
                    <a:lumOff val="50000"/>
                  </a:schemeClr>
                </a:solidFill>
                <a:latin typeface="Source Sans Pro" panose="020B0503030403020204" pitchFamily="34" charset="0"/>
                <a:ea typeface="Source Sans Pro" panose="020B0503030403020204" pitchFamily="34" charset="0"/>
                <a:cs typeface="Helvetica Neue Light" charset="0"/>
              </a:rPr>
              <a:t>Entropy penalty of the softmax</a:t>
            </a:r>
          </a:p>
        </p:txBody>
      </p:sp>
      <p:sp>
        <p:nvSpPr>
          <p:cNvPr id="20" name="TextBox 19">
            <a:extLst>
              <a:ext uri="{FF2B5EF4-FFF2-40B4-BE49-F238E27FC236}">
                <a16:creationId xmlns:a16="http://schemas.microsoft.com/office/drawing/2014/main" id="{E065DD5F-12B6-794B-99DA-B194FA1C151F}"/>
              </a:ext>
            </a:extLst>
          </p:cNvPr>
          <p:cNvSpPr txBox="1"/>
          <p:nvPr/>
        </p:nvSpPr>
        <p:spPr>
          <a:xfrm>
            <a:off x="8538900" y="5993552"/>
            <a:ext cx="1494320" cy="338554"/>
          </a:xfrm>
          <a:prstGeom prst="rect">
            <a:avLst/>
          </a:prstGeom>
          <a:noFill/>
        </p:spPr>
        <p:txBody>
          <a:bodyPr wrap="none" rtlCol="0">
            <a:spAutoFit/>
          </a:bodyPr>
          <a:lstStyle/>
          <a:p>
            <a:pPr/>
            <a:r>
              <a:rPr lang="en-US" sz="1600" dirty="0">
                <a:solidFill>
                  <a:schemeClr val="tx1">
                    <a:lumMod val="50000"/>
                    <a:lumOff val="50000"/>
                  </a:schemeClr>
                </a:solidFill>
                <a:latin typeface="Source Sans Pro" panose="020B0503030403020204" pitchFamily="34" charset="0"/>
                <a:ea typeface="Source Sans Pro" panose="020B0503030403020204" pitchFamily="34" charset="0"/>
                <a:cs typeface="Helvetica Neue Light" charset="0"/>
              </a:rPr>
              <a:t>top-k polytope</a:t>
            </a:r>
          </a:p>
        </p:txBody>
      </p:sp>
    </p:spTree>
    <p:extLst>
      <p:ext uri="{BB962C8B-B14F-4D97-AF65-F5344CB8AC3E}">
        <p14:creationId xmlns:p14="http://schemas.microsoft.com/office/powerpoint/2010/main" val="3097281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B34CCE3-F74A-A809-3336-0005A29EF670}"/>
              </a:ext>
            </a:extLst>
          </p:cNvPr>
          <p:cNvSpPr>
            <a:spLocks noGrp="1"/>
          </p:cNvSpPr>
          <p:nvPr>
            <p:ph sz="quarter" idx="14"/>
          </p:nvPr>
        </p:nvSpPr>
        <p:spPr/>
        <p:txBody>
          <a:bodyPr/>
          <a:lstStyle/>
          <a:p>
            <a:r>
              <a:rPr lang="en-US" b="1" dirty="0"/>
              <a:t>Implicit differentiation</a:t>
            </a:r>
          </a:p>
          <a:p>
            <a:endParaRPr lang="en-US" dirty="0"/>
          </a:p>
          <a:p>
            <a:endParaRPr lang="en-US" dirty="0"/>
          </a:p>
          <a:p>
            <a:endParaRPr lang="en-US" dirty="0"/>
          </a:p>
          <a:p>
            <a:endParaRPr lang="en-US" dirty="0"/>
          </a:p>
          <a:p>
            <a:r>
              <a:rPr lang="en-US" b="1" dirty="0"/>
              <a:t>Idea: </a:t>
            </a:r>
            <a:r>
              <a:rPr lang="en-US" dirty="0"/>
              <a:t>Differentiate controller’s optimality conditions</a:t>
            </a:r>
          </a:p>
          <a:p>
            <a:endParaRPr lang="en-US" dirty="0"/>
          </a:p>
          <a:p>
            <a:r>
              <a:rPr lang="en-US" b="1" dirty="0">
                <a:solidFill>
                  <a:srgbClr val="4EB648"/>
                </a:solidFill>
              </a:rPr>
              <a:t>Agnostic</a:t>
            </a:r>
            <a:r>
              <a:rPr lang="en-US" dirty="0">
                <a:solidFill>
                  <a:srgbClr val="4EB648"/>
                </a:solidFill>
              </a:rPr>
              <a:t> of the control algorithm</a:t>
            </a:r>
          </a:p>
          <a:p>
            <a:r>
              <a:rPr lang="en-US" b="1" dirty="0">
                <a:solidFill>
                  <a:srgbClr val="98202C"/>
                </a:solidFill>
              </a:rPr>
              <a:t>Ill-defined</a:t>
            </a:r>
            <a:r>
              <a:rPr lang="en-US" dirty="0">
                <a:solidFill>
                  <a:srgbClr val="98202C"/>
                </a:solidFill>
              </a:rPr>
              <a:t> if controller gives </a:t>
            </a:r>
            <a:r>
              <a:rPr lang="en-US" b="1" dirty="0">
                <a:solidFill>
                  <a:srgbClr val="98202C"/>
                </a:solidFill>
              </a:rPr>
              <a:t>suboptimal</a:t>
            </a:r>
            <a:r>
              <a:rPr lang="en-US" dirty="0">
                <a:solidFill>
                  <a:srgbClr val="98202C"/>
                </a:solidFill>
              </a:rPr>
              <a:t> </a:t>
            </a:r>
            <a:r>
              <a:rPr lang="en-US" b="1" dirty="0">
                <a:solidFill>
                  <a:srgbClr val="98202C"/>
                </a:solidFill>
              </a:rPr>
              <a:t>solution</a:t>
            </a:r>
          </a:p>
          <a:p>
            <a:r>
              <a:rPr lang="en-US" b="1" dirty="0">
                <a:solidFill>
                  <a:srgbClr val="4EB648"/>
                </a:solidFill>
              </a:rPr>
              <a:t>Memory </a:t>
            </a:r>
            <a:r>
              <a:rPr lang="en-US" dirty="0">
                <a:solidFill>
                  <a:srgbClr val="4EB648"/>
                </a:solidFill>
              </a:rPr>
              <a:t>and</a:t>
            </a:r>
            <a:r>
              <a:rPr lang="en-US" b="1" dirty="0">
                <a:solidFill>
                  <a:srgbClr val="4EB648"/>
                </a:solidFill>
              </a:rPr>
              <a:t> compute</a:t>
            </a:r>
            <a:r>
              <a:rPr lang="en-US" dirty="0">
                <a:solidFill>
                  <a:srgbClr val="4EB648"/>
                </a:solidFill>
              </a:rPr>
              <a:t> efficient: </a:t>
            </a:r>
            <a:r>
              <a:rPr lang="en-US" dirty="0">
                <a:solidFill>
                  <a:schemeClr val="tx1">
                    <a:lumMod val="50000"/>
                    <a:lumOff val="50000"/>
                  </a:schemeClr>
                </a:solidFill>
              </a:rPr>
              <a:t>free in some cases</a:t>
            </a:r>
          </a:p>
        </p:txBody>
      </p:sp>
      <p:sp>
        <p:nvSpPr>
          <p:cNvPr id="2" name="Title 1">
            <a:extLst>
              <a:ext uri="{FF2B5EF4-FFF2-40B4-BE49-F238E27FC236}">
                <a16:creationId xmlns:a16="http://schemas.microsoft.com/office/drawing/2014/main" id="{8A8684A7-DCFE-C031-4FD2-4BF7C42AA0EF}"/>
              </a:ext>
            </a:extLst>
          </p:cNvPr>
          <p:cNvSpPr>
            <a:spLocks noGrp="1"/>
          </p:cNvSpPr>
          <p:nvPr>
            <p:ph type="title"/>
          </p:nvPr>
        </p:nvSpPr>
        <p:spPr/>
        <p:txBody>
          <a:bodyPr/>
          <a:lstStyle/>
          <a:p>
            <a:r>
              <a:rPr lang="en-US">
                <a:solidFill>
                  <a:schemeClr val="accent1">
                    <a:lumMod val="75000"/>
                    <a:alpha val="30000"/>
                  </a:schemeClr>
                </a:solidFill>
              </a:rPr>
              <a:t>How to differentiate the controller?</a:t>
            </a:r>
          </a:p>
        </p:txBody>
      </p:sp>
      <p:sp>
        <p:nvSpPr>
          <p:cNvPr id="4" name="Date Placeholder 3">
            <a:extLst>
              <a:ext uri="{FF2B5EF4-FFF2-40B4-BE49-F238E27FC236}">
                <a16:creationId xmlns:a16="http://schemas.microsoft.com/office/drawing/2014/main" id="{3BA3E12F-27B3-4D90-9436-D248EA8306FA}"/>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4F231AF1-51EF-4911-3DAF-5B2AA153CEA7}"/>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2B3A2994-AA59-299F-EC8F-A768B8D4E7B6}"/>
              </a:ext>
            </a:extLst>
          </p:cNvPr>
          <p:cNvSpPr>
            <a:spLocks noGrp="1"/>
          </p:cNvSpPr>
          <p:nvPr>
            <p:ph type="sldNum" sz="quarter" idx="12"/>
          </p:nvPr>
        </p:nvSpPr>
        <p:spPr/>
        <p:txBody>
          <a:bodyPr/>
          <a:lstStyle/>
          <a:p>
            <a:fld id="{F813B43C-900A-1C44-BF45-66CB67BC66D1}" type="slidenum">
              <a:rPr lang="en-US" smtClean="0"/>
              <a:t>13</a:t>
            </a:fld>
            <a:endParaRPr lang="en-US"/>
          </a:p>
        </p:txBody>
      </p:sp>
      <p:sp>
        <p:nvSpPr>
          <p:cNvPr id="3" name="Content Placeholder 2">
            <a:extLst>
              <a:ext uri="{FF2B5EF4-FFF2-40B4-BE49-F238E27FC236}">
                <a16:creationId xmlns:a16="http://schemas.microsoft.com/office/drawing/2014/main" id="{D93D69D9-A617-164A-24FD-312EAE5320FA}"/>
              </a:ext>
            </a:extLst>
          </p:cNvPr>
          <p:cNvSpPr>
            <a:spLocks noGrp="1"/>
          </p:cNvSpPr>
          <p:nvPr>
            <p:ph idx="1"/>
          </p:nvPr>
        </p:nvSpPr>
        <p:spPr/>
        <p:txBody>
          <a:bodyPr>
            <a:normAutofit/>
          </a:bodyPr>
          <a:lstStyle/>
          <a:p>
            <a:r>
              <a:rPr lang="en-US" b="1" dirty="0">
                <a:solidFill>
                  <a:schemeClr val="tx1">
                    <a:lumMod val="50000"/>
                    <a:lumOff val="50000"/>
                  </a:schemeClr>
                </a:solidFill>
              </a:rPr>
              <a:t>Unrolling </a:t>
            </a:r>
            <a:r>
              <a:rPr lang="en-US" dirty="0">
                <a:solidFill>
                  <a:schemeClr val="tx1">
                    <a:lumMod val="50000"/>
                    <a:lumOff val="50000"/>
                  </a:schemeClr>
                </a:solidFill>
              </a:rPr>
              <a:t>or autograd</a:t>
            </a: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r>
              <a:rPr lang="en-US" b="1" dirty="0">
                <a:solidFill>
                  <a:schemeClr val="tx1">
                    <a:lumMod val="50000"/>
                    <a:lumOff val="50000"/>
                  </a:schemeClr>
                </a:solidFill>
              </a:rPr>
              <a:t>Idea: </a:t>
            </a:r>
            <a:r>
              <a:rPr lang="en-US" dirty="0">
                <a:solidFill>
                  <a:schemeClr val="tx1">
                    <a:lumMod val="50000"/>
                    <a:lumOff val="50000"/>
                  </a:schemeClr>
                </a:solidFill>
              </a:rPr>
              <a:t>Implement controller, let </a:t>
            </a:r>
            <a:r>
              <a:rPr lang="en-US" b="1" dirty="0">
                <a:solidFill>
                  <a:schemeClr val="tx1">
                    <a:lumMod val="50000"/>
                    <a:lumOff val="50000"/>
                  </a:schemeClr>
                </a:solidFill>
              </a:rPr>
              <a:t>autodiff</a:t>
            </a:r>
            <a:r>
              <a:rPr lang="en-US" dirty="0">
                <a:solidFill>
                  <a:schemeClr val="tx1">
                    <a:lumMod val="50000"/>
                    <a:lumOff val="50000"/>
                  </a:schemeClr>
                </a:solidFill>
              </a:rPr>
              <a:t> do the rest</a:t>
            </a:r>
            <a:endParaRPr lang="en-US" b="1" dirty="0">
              <a:solidFill>
                <a:schemeClr val="tx1">
                  <a:lumMod val="50000"/>
                  <a:lumOff val="50000"/>
                </a:schemeClr>
              </a:solidFill>
            </a:endParaRPr>
          </a:p>
          <a:p>
            <a:r>
              <a:rPr lang="en-US" dirty="0">
                <a:solidFill>
                  <a:schemeClr val="tx1">
                    <a:lumMod val="50000"/>
                    <a:lumOff val="50000"/>
                  </a:schemeClr>
                </a:solidFill>
              </a:rPr>
              <a:t>Like MAML’s unrolled gradient descent</a:t>
            </a:r>
          </a:p>
          <a:p>
            <a:endParaRPr lang="en-US" dirty="0">
              <a:solidFill>
                <a:schemeClr val="tx1">
                  <a:lumMod val="50000"/>
                  <a:lumOff val="50000"/>
                </a:schemeClr>
              </a:solidFill>
            </a:endParaRPr>
          </a:p>
          <a:p>
            <a:r>
              <a:rPr lang="en-US" dirty="0">
                <a:solidFill>
                  <a:schemeClr val="tx1">
                    <a:lumMod val="50000"/>
                    <a:lumOff val="50000"/>
                  </a:schemeClr>
                </a:solidFill>
              </a:rPr>
              <a:t>Ideal when </a:t>
            </a:r>
            <a:r>
              <a:rPr lang="en-US" b="1" dirty="0">
                <a:solidFill>
                  <a:schemeClr val="tx1">
                    <a:lumMod val="50000"/>
                    <a:lumOff val="50000"/>
                  </a:schemeClr>
                </a:solidFill>
              </a:rPr>
              <a:t>unconstrained</a:t>
            </a:r>
            <a:r>
              <a:rPr lang="en-US" dirty="0">
                <a:solidFill>
                  <a:schemeClr val="tx1">
                    <a:lumMod val="50000"/>
                    <a:lumOff val="50000"/>
                  </a:schemeClr>
                </a:solidFill>
              </a:rPr>
              <a:t> with a </a:t>
            </a:r>
            <a:r>
              <a:rPr lang="en-US" b="1" dirty="0">
                <a:solidFill>
                  <a:schemeClr val="tx1">
                    <a:lumMod val="50000"/>
                    <a:lumOff val="50000"/>
                  </a:schemeClr>
                </a:solidFill>
              </a:rPr>
              <a:t>short horizon</a:t>
            </a:r>
            <a:endParaRPr lang="en-US" dirty="0">
              <a:solidFill>
                <a:schemeClr val="tx1">
                  <a:lumMod val="50000"/>
                  <a:lumOff val="50000"/>
                </a:schemeClr>
              </a:solidFill>
            </a:endParaRPr>
          </a:p>
          <a:p>
            <a:r>
              <a:rPr lang="en-US" dirty="0">
                <a:solidFill>
                  <a:schemeClr val="tx1">
                    <a:lumMod val="50000"/>
                    <a:lumOff val="50000"/>
                  </a:schemeClr>
                </a:solidFill>
              </a:rPr>
              <a:t>Does </a:t>
            </a:r>
            <a:r>
              <a:rPr lang="en-US" b="1" dirty="0">
                <a:solidFill>
                  <a:schemeClr val="tx1">
                    <a:lumMod val="50000"/>
                    <a:lumOff val="50000"/>
                  </a:schemeClr>
                </a:solidFill>
              </a:rPr>
              <a:t>not</a:t>
            </a:r>
            <a:r>
              <a:rPr lang="en-US" dirty="0">
                <a:solidFill>
                  <a:schemeClr val="tx1">
                    <a:lumMod val="50000"/>
                    <a:lumOff val="50000"/>
                  </a:schemeClr>
                </a:solidFill>
              </a:rPr>
              <a:t> require a fixed-point or optimal solution</a:t>
            </a:r>
          </a:p>
          <a:p>
            <a:r>
              <a:rPr lang="en-US" b="1" dirty="0">
                <a:solidFill>
                  <a:schemeClr val="tx1">
                    <a:lumMod val="50000"/>
                    <a:lumOff val="50000"/>
                  </a:schemeClr>
                </a:solidFill>
              </a:rPr>
              <a:t>Instable and resource-intensive</a:t>
            </a:r>
            <a:r>
              <a:rPr lang="en-US" dirty="0">
                <a:solidFill>
                  <a:schemeClr val="tx1">
                    <a:lumMod val="50000"/>
                    <a:lumOff val="50000"/>
                  </a:schemeClr>
                </a:solidFill>
              </a:rPr>
              <a:t> for large horizons</a:t>
            </a:r>
          </a:p>
          <a:p>
            <a:endParaRPr lang="en-US" dirty="0">
              <a:solidFill>
                <a:schemeClr val="tx1">
                  <a:lumMod val="50000"/>
                  <a:lumOff val="50000"/>
                </a:schemeClr>
              </a:solidFill>
            </a:endParaRPr>
          </a:p>
          <a:p>
            <a:r>
              <a:rPr lang="en-US" dirty="0">
                <a:solidFill>
                  <a:schemeClr val="tx1">
                    <a:lumMod val="50000"/>
                    <a:lumOff val="50000"/>
                  </a:schemeClr>
                </a:solidFill>
              </a:rPr>
              <a:t>Can unroll algorithms</a:t>
            </a:r>
            <a:r>
              <a:rPr lang="en-US" b="1" dirty="0">
                <a:solidFill>
                  <a:schemeClr val="tx1">
                    <a:lumMod val="50000"/>
                    <a:lumOff val="50000"/>
                  </a:schemeClr>
                </a:solidFill>
              </a:rPr>
              <a:t> beyond gradient descent</a:t>
            </a:r>
          </a:p>
          <a:p>
            <a:r>
              <a:rPr lang="en-US" dirty="0">
                <a:solidFill>
                  <a:schemeClr val="tx1">
                    <a:lumMod val="50000"/>
                    <a:lumOff val="50000"/>
                  </a:schemeClr>
                </a:solidFill>
              </a:rPr>
              <a:t>The differentiable cross-entropy method</a:t>
            </a:r>
          </a:p>
        </p:txBody>
      </p:sp>
      <p:pic>
        <p:nvPicPr>
          <p:cNvPr id="9" name="Picture 8">
            <a:extLst>
              <a:ext uri="{FF2B5EF4-FFF2-40B4-BE49-F238E27FC236}">
                <a16:creationId xmlns:a16="http://schemas.microsoft.com/office/drawing/2014/main" id="{4E9740C6-8AF2-E28C-8D7F-AD792B5F155D}"/>
              </a:ext>
            </a:extLst>
          </p:cNvPr>
          <p:cNvPicPr>
            <a:picLocks noChangeAspect="1"/>
          </p:cNvPicPr>
          <p:nvPr/>
        </p:nvPicPr>
        <p:blipFill rotWithShape="1">
          <a:blip r:embed="rId2">
            <a:alphaModFix amt="30000"/>
          </a:blip>
          <a:srcRect b="35968"/>
          <a:stretch/>
        </p:blipFill>
        <p:spPr>
          <a:xfrm>
            <a:off x="194872" y="2120900"/>
            <a:ext cx="5859183" cy="10287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26DA2F5-1611-2D38-B62B-9D029D32C02B}"/>
                  </a:ext>
                </a:extLst>
              </p:cNvPr>
              <p:cNvSpPr txBox="1"/>
              <p:nvPr/>
            </p:nvSpPr>
            <p:spPr>
              <a:xfrm>
                <a:off x="6259464" y="2272988"/>
                <a:ext cx="5737650" cy="5406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m:rPr>
                              <m:sty m:val="p"/>
                            </m:rPr>
                            <a:rPr lang="en-US" sz="2200">
                              <a:latin typeface="Cambria Math" panose="02040503050406030204" pitchFamily="18" charset="0"/>
                            </a:rPr>
                            <m:t>D</m:t>
                          </m:r>
                        </m:e>
                        <m:sub>
                          <m:r>
                            <a:rPr lang="en-US" sz="2200" i="1">
                              <a:latin typeface="Cambria Math" panose="02040503050406030204" pitchFamily="18" charset="0"/>
                            </a:rPr>
                            <m:t>𝜃</m:t>
                          </m:r>
                        </m:sub>
                      </m:sSub>
                      <m:sSup>
                        <m:sSupPr>
                          <m:ctrlPr>
                            <a:rPr lang="en-US" sz="2200" i="1">
                              <a:latin typeface="Cambria Math" panose="02040503050406030204" pitchFamily="18" charset="0"/>
                            </a:rPr>
                          </m:ctrlPr>
                        </m:sSupPr>
                        <m:e>
                          <m:r>
                            <a:rPr lang="en-US" sz="2200" i="1">
                              <a:latin typeface="Cambria Math" panose="02040503050406030204" pitchFamily="18" charset="0"/>
                            </a:rPr>
                            <m:t>𝑢</m:t>
                          </m:r>
                        </m:e>
                        <m:sup>
                          <m:r>
                            <a:rPr lang="en-US" sz="2200" i="1">
                              <a:latin typeface="Cambria Math" panose="02040503050406030204" pitchFamily="18" charset="0"/>
                            </a:rPr>
                            <m:t>⋆</m:t>
                          </m:r>
                        </m:sup>
                      </m:sSup>
                      <m:d>
                        <m:dPr>
                          <m:ctrlPr>
                            <a:rPr lang="en-US" sz="2200" i="1">
                              <a:latin typeface="Cambria Math" panose="02040503050406030204" pitchFamily="18" charset="0"/>
                            </a:rPr>
                          </m:ctrlPr>
                        </m:dPr>
                        <m:e>
                          <m:r>
                            <a:rPr lang="en-US" sz="2200" i="1">
                              <a:latin typeface="Cambria Math" panose="02040503050406030204" pitchFamily="18" charset="0"/>
                            </a:rPr>
                            <m:t>𝜃</m:t>
                          </m:r>
                        </m:e>
                      </m:d>
                      <m:r>
                        <a:rPr lang="en-US" sz="2200" i="1">
                          <a:latin typeface="Cambria Math" panose="02040503050406030204" pitchFamily="18" charset="0"/>
                        </a:rPr>
                        <m:t>=−</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D</m:t>
                          </m:r>
                        </m:e>
                        <m:sub>
                          <m:r>
                            <a:rPr lang="en-US" sz="2200" i="1">
                              <a:latin typeface="Cambria Math" panose="02040503050406030204" pitchFamily="18" charset="0"/>
                            </a:rPr>
                            <m:t>𝑢</m:t>
                          </m:r>
                        </m:sub>
                      </m:sSub>
                      <m:r>
                        <a:rPr lang="en-US" sz="2200" i="1">
                          <a:latin typeface="Cambria Math" panose="02040503050406030204" pitchFamily="18" charset="0"/>
                        </a:rPr>
                        <m:t>𝑔</m:t>
                      </m:r>
                      <m:sSup>
                        <m:sSupPr>
                          <m:ctrlPr>
                            <a:rPr lang="en-US" sz="2200" i="1">
                              <a:latin typeface="Cambria Math" panose="02040503050406030204" pitchFamily="18" charset="0"/>
                            </a:rPr>
                          </m:ctrlPr>
                        </m:sSupPr>
                        <m:e>
                          <m:d>
                            <m:dPr>
                              <m:ctrlPr>
                                <a:rPr lang="en-US" sz="2200" i="1">
                                  <a:latin typeface="Cambria Math" panose="02040503050406030204" pitchFamily="18" charset="0"/>
                                </a:rPr>
                              </m:ctrlPr>
                            </m:dPr>
                            <m:e>
                              <m:r>
                                <a:rPr lang="en-US" sz="2200" i="1">
                                  <a:latin typeface="Cambria Math" panose="02040503050406030204" pitchFamily="18" charset="0"/>
                                </a:rPr>
                                <m:t>𝜃</m:t>
                              </m:r>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𝑢</m:t>
                                  </m:r>
                                </m:e>
                                <m:sup>
                                  <m:r>
                                    <a:rPr lang="en-US" sz="2200" i="1">
                                      <a:latin typeface="Cambria Math" panose="02040503050406030204" pitchFamily="18" charset="0"/>
                                    </a:rPr>
                                    <m:t>⋆</m:t>
                                  </m:r>
                                </m:sup>
                              </m:sSup>
                              <m:d>
                                <m:dPr>
                                  <m:ctrlPr>
                                    <a:rPr lang="en-US" sz="2200" i="1">
                                      <a:latin typeface="Cambria Math" panose="02040503050406030204" pitchFamily="18" charset="0"/>
                                    </a:rPr>
                                  </m:ctrlPr>
                                </m:dPr>
                                <m:e>
                                  <m:r>
                                    <a:rPr lang="en-US" sz="2200" i="1">
                                      <a:latin typeface="Cambria Math" panose="02040503050406030204" pitchFamily="18" charset="0"/>
                                    </a:rPr>
                                    <m:t>𝜃</m:t>
                                  </m:r>
                                </m:e>
                              </m:d>
                            </m:e>
                          </m:d>
                        </m:e>
                        <m:sup>
                          <m:r>
                            <a:rPr lang="en-US" sz="2200" i="1">
                              <a:latin typeface="Cambria Math" panose="02040503050406030204" pitchFamily="18" charset="0"/>
                            </a:rPr>
                            <m:t>−1</m:t>
                          </m:r>
                        </m:sup>
                      </m:sSup>
                      <m:sSub>
                        <m:sSubPr>
                          <m:ctrlPr>
                            <a:rPr lang="en-US" sz="2200" i="1">
                              <a:latin typeface="Cambria Math" panose="02040503050406030204" pitchFamily="18" charset="0"/>
                            </a:rPr>
                          </m:ctrlPr>
                        </m:sSubPr>
                        <m:e>
                          <m:r>
                            <m:rPr>
                              <m:sty m:val="p"/>
                            </m:rPr>
                            <a:rPr lang="en-US" sz="2200">
                              <a:latin typeface="Cambria Math" panose="02040503050406030204" pitchFamily="18" charset="0"/>
                            </a:rPr>
                            <m:t>D</m:t>
                          </m:r>
                        </m:e>
                        <m:sub>
                          <m:r>
                            <a:rPr lang="en-US" sz="2200" i="1">
                              <a:latin typeface="Cambria Math" panose="02040503050406030204" pitchFamily="18" charset="0"/>
                            </a:rPr>
                            <m:t>𝜃</m:t>
                          </m:r>
                        </m:sub>
                      </m:sSub>
                      <m:r>
                        <a:rPr lang="en-US" sz="2200" i="1">
                          <a:latin typeface="Cambria Math" panose="02040503050406030204" pitchFamily="18" charset="0"/>
                        </a:rPr>
                        <m:t>𝑔</m:t>
                      </m:r>
                      <m:d>
                        <m:dPr>
                          <m:ctrlPr>
                            <a:rPr lang="en-US" sz="2200" i="1">
                              <a:latin typeface="Cambria Math" panose="02040503050406030204" pitchFamily="18" charset="0"/>
                            </a:rPr>
                          </m:ctrlPr>
                        </m:dPr>
                        <m:e>
                          <m:r>
                            <a:rPr lang="en-US" sz="2200" i="1">
                              <a:latin typeface="Cambria Math" panose="02040503050406030204" pitchFamily="18" charset="0"/>
                            </a:rPr>
                            <m:t>𝜃</m:t>
                          </m:r>
                          <m:r>
                            <a:rPr lang="en-US" sz="2200" i="1">
                              <a:latin typeface="Cambria Math" panose="02040503050406030204" pitchFamily="18" charset="0"/>
                            </a:rPr>
                            <m:t>, </m:t>
                          </m:r>
                          <m:sSup>
                            <m:sSupPr>
                              <m:ctrlPr>
                                <a:rPr lang="en-US" sz="2200" i="1">
                                  <a:latin typeface="Cambria Math" panose="02040503050406030204" pitchFamily="18" charset="0"/>
                                </a:rPr>
                              </m:ctrlPr>
                            </m:sSupPr>
                            <m:e>
                              <m:r>
                                <a:rPr lang="en-US" sz="2200" i="1">
                                  <a:latin typeface="Cambria Math" panose="02040503050406030204" pitchFamily="18" charset="0"/>
                                </a:rPr>
                                <m:t>𝑢</m:t>
                              </m:r>
                            </m:e>
                            <m:sup>
                              <m:r>
                                <a:rPr lang="en-US" sz="2200" i="1">
                                  <a:latin typeface="Cambria Math" panose="02040503050406030204" pitchFamily="18" charset="0"/>
                                </a:rPr>
                                <m:t>⋆</m:t>
                              </m:r>
                            </m:sup>
                          </m:sSup>
                          <m:d>
                            <m:dPr>
                              <m:ctrlPr>
                                <a:rPr lang="en-US" sz="2200" i="1">
                                  <a:latin typeface="Cambria Math" panose="02040503050406030204" pitchFamily="18" charset="0"/>
                                </a:rPr>
                              </m:ctrlPr>
                            </m:dPr>
                            <m:e>
                              <m:r>
                                <a:rPr lang="en-US" sz="2200" i="1">
                                  <a:latin typeface="Cambria Math" panose="02040503050406030204" pitchFamily="18" charset="0"/>
                                </a:rPr>
                                <m:t>𝜃</m:t>
                              </m:r>
                            </m:e>
                          </m:d>
                        </m:e>
                      </m:d>
                    </m:oMath>
                  </m:oMathPara>
                </a14:m>
                <a:endParaRPr lang="en-US" sz="2200"/>
              </a:p>
            </p:txBody>
          </p:sp>
        </mc:Choice>
        <mc:Fallback xmlns="">
          <p:sp>
            <p:nvSpPr>
              <p:cNvPr id="12" name="TextBox 11">
                <a:extLst>
                  <a:ext uri="{FF2B5EF4-FFF2-40B4-BE49-F238E27FC236}">
                    <a16:creationId xmlns:a16="http://schemas.microsoft.com/office/drawing/2014/main" id="{D26DA2F5-1611-2D38-B62B-9D029D32C02B}"/>
                  </a:ext>
                </a:extLst>
              </p:cNvPr>
              <p:cNvSpPr txBox="1">
                <a:spLocks noRot="1" noChangeAspect="1" noMove="1" noResize="1" noEditPoints="1" noAdjustHandles="1" noChangeArrowheads="1" noChangeShapeType="1" noTextEdit="1"/>
              </p:cNvSpPr>
              <p:nvPr/>
            </p:nvSpPr>
            <p:spPr>
              <a:xfrm>
                <a:off x="6259464" y="2272988"/>
                <a:ext cx="5737650" cy="540661"/>
              </a:xfrm>
              <a:prstGeom prst="rect">
                <a:avLst/>
              </a:prstGeom>
              <a:blipFill>
                <a:blip r:embed="rId3"/>
                <a:stretch>
                  <a:fillRect b="-4651"/>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BFF81FB4-A2ED-48D2-4470-FAA5487AEF50}"/>
              </a:ext>
            </a:extLst>
          </p:cNvPr>
          <p:cNvCxnSpPr>
            <a:cxnSpLocks/>
          </p:cNvCxnSpPr>
          <p:nvPr/>
        </p:nvCxnSpPr>
        <p:spPr>
          <a:xfrm flipV="1">
            <a:off x="6096000" y="1598952"/>
            <a:ext cx="0" cy="4756773"/>
          </a:xfrm>
          <a:prstGeom prst="line">
            <a:avLst/>
          </a:prstGeom>
          <a:ln w="50800">
            <a:solidFill>
              <a:srgbClr val="374C81">
                <a:alpha val="3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C84711A-78DD-251B-8C9D-52AAFA5C6989}"/>
              </a:ext>
            </a:extLst>
          </p:cNvPr>
          <p:cNvCxnSpPr>
            <a:cxnSpLocks/>
          </p:cNvCxnSpPr>
          <p:nvPr/>
        </p:nvCxnSpPr>
        <p:spPr>
          <a:xfrm flipH="1">
            <a:off x="194872" y="2089352"/>
            <a:ext cx="11802257" cy="0"/>
          </a:xfrm>
          <a:prstGeom prst="line">
            <a:avLst/>
          </a:prstGeom>
          <a:ln w="50800">
            <a:solidFill>
              <a:srgbClr val="374C81">
                <a:alpha val="3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897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3783-14DF-A241-8ED1-8FE60E283A8F}"/>
              </a:ext>
            </a:extLst>
          </p:cNvPr>
          <p:cNvSpPr>
            <a:spLocks noGrp="1"/>
          </p:cNvSpPr>
          <p:nvPr>
            <p:ph type="title"/>
          </p:nvPr>
        </p:nvSpPr>
        <p:spPr/>
        <p:txBody>
          <a:bodyPr>
            <a:normAutofit/>
          </a:bodyPr>
          <a:lstStyle/>
          <a:p>
            <a:r>
              <a:rPr lang="en-US"/>
              <a:t>The Implicit Function Theorem</a:t>
            </a:r>
          </a:p>
        </p:txBody>
      </p:sp>
      <p:sp>
        <p:nvSpPr>
          <p:cNvPr id="4" name="Date Placeholder 3">
            <a:extLst>
              <a:ext uri="{FF2B5EF4-FFF2-40B4-BE49-F238E27FC236}">
                <a16:creationId xmlns:a16="http://schemas.microsoft.com/office/drawing/2014/main" id="{D1F6DBAA-88F1-854C-BF18-B9D0FCA2D82E}"/>
              </a:ext>
            </a:extLst>
          </p:cNvPr>
          <p:cNvSpPr>
            <a:spLocks noGrp="1"/>
          </p:cNvSpPr>
          <p:nvPr>
            <p:ph type="dt" sz="half" idx="2"/>
          </p:nvPr>
        </p:nvSpPr>
        <p:spPr/>
        <p:txBody>
          <a:bodyPr/>
          <a:lstStyle/>
          <a:p>
            <a:r>
              <a:rPr lang="es-US"/>
              <a:t>Brandon Amos</a:t>
            </a:r>
            <a:endParaRPr lang="en-US"/>
          </a:p>
        </p:txBody>
      </p:sp>
      <p:sp>
        <p:nvSpPr>
          <p:cNvPr id="5" name="Footer Placeholder 4">
            <a:extLst>
              <a:ext uri="{FF2B5EF4-FFF2-40B4-BE49-F238E27FC236}">
                <a16:creationId xmlns:a16="http://schemas.microsoft.com/office/drawing/2014/main" id="{90B47401-CA8D-C346-9335-F3108387AAF7}"/>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116A7BCC-3E67-794E-9CDE-5DFD82E3C4B1}"/>
              </a:ext>
            </a:extLst>
          </p:cNvPr>
          <p:cNvSpPr>
            <a:spLocks noGrp="1"/>
          </p:cNvSpPr>
          <p:nvPr>
            <p:ph type="sldNum" sz="quarter" idx="12"/>
          </p:nvPr>
        </p:nvSpPr>
        <p:spPr/>
        <p:txBody>
          <a:bodyPr/>
          <a:lstStyle/>
          <a:p>
            <a:fld id="{F813B43C-900A-1C44-BF45-66CB67BC66D1}" type="slidenum">
              <a:rPr lang="en-US" smtClean="0"/>
              <a:t>14</a:t>
            </a:fld>
            <a:endParaRPr lang="en-US"/>
          </a:p>
        </p:txBody>
      </p:sp>
      <mc:AlternateContent xmlns:mc="http://schemas.openxmlformats.org/markup-compatibility/2006" xmlns:a14="http://schemas.microsoft.com/office/drawing/2010/main">
        <mc:Choice Requires="a14">
          <p:sp>
            <p:nvSpPr>
              <p:cNvPr id="13" name="Content Placeholder 12">
                <a:extLst>
                  <a:ext uri="{FF2B5EF4-FFF2-40B4-BE49-F238E27FC236}">
                    <a16:creationId xmlns:a16="http://schemas.microsoft.com/office/drawing/2014/main" id="{F7B81470-FE2B-EE4E-A06B-DCD03E4DC6F5}"/>
                  </a:ext>
                </a:extLst>
              </p:cNvPr>
              <p:cNvSpPr>
                <a:spLocks noGrp="1"/>
              </p:cNvSpPr>
              <p:nvPr>
                <p:ph idx="1"/>
              </p:nvPr>
            </p:nvSpPr>
            <p:spPr>
              <a:xfrm>
                <a:off x="609600" y="1975033"/>
                <a:ext cx="5228492" cy="3665710"/>
              </a:xfrm>
            </p:spPr>
            <p:txBody>
              <a:bodyPr>
                <a:normAutofit/>
              </a:bodyPr>
              <a:lstStyle/>
              <a:p>
                <a:r>
                  <a:rPr lang="en-US"/>
                  <a:t>Given an </a:t>
                </a:r>
                <a:r>
                  <a:rPr lang="en-US" b="1">
                    <a:cs typeface="Helvetica Neue" panose="02000503000000020004" pitchFamily="2" charset="0"/>
                  </a:rPr>
                  <a:t>implicit function </a:t>
                </a:r>
                <a14:m>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u</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𝑚</m:t>
                        </m:r>
                      </m:sup>
                    </m:sSup>
                  </m:oMath>
                </a14:m>
                <a:r>
                  <a:rPr lang="en-US"/>
                  <a:t> </a:t>
                </a:r>
                <a:r>
                  <a:rPr lang="en-US">
                    <a:solidFill>
                      <a:schemeClr val="tx1">
                        <a:lumMod val="50000"/>
                        <a:lumOff val="50000"/>
                      </a:schemeClr>
                    </a:solidFill>
                  </a:rPr>
                  <a:t>defined by </a:t>
                </a:r>
                <a14:m>
                  <m:oMath xmlns:m="http://schemas.openxmlformats.org/officeDocument/2006/math">
                    <m:sSup>
                      <m:sSupPr>
                        <m:ctrlPr>
                          <a:rPr lang="en-US" b="0" i="1" smtClean="0">
                            <a:solidFill>
                              <a:schemeClr val="tx1">
                                <a:lumMod val="50000"/>
                                <a:lumOff val="50000"/>
                              </a:schemeClr>
                            </a:solidFill>
                            <a:latin typeface="Cambria Math" panose="02040503050406030204" pitchFamily="18" charset="0"/>
                          </a:rPr>
                        </m:ctrlPr>
                      </m:sSupPr>
                      <m:e>
                        <m:r>
                          <m:rPr>
                            <m:sty m:val="p"/>
                          </m:rPr>
                          <a:rPr lang="en-US" b="0" i="0" smtClean="0">
                            <a:solidFill>
                              <a:schemeClr val="tx1">
                                <a:lumMod val="50000"/>
                                <a:lumOff val="50000"/>
                              </a:schemeClr>
                            </a:solidFill>
                            <a:latin typeface="Cambria Math" panose="02040503050406030204" pitchFamily="18" charset="0"/>
                          </a:rPr>
                          <m:t>u</m:t>
                        </m:r>
                      </m:e>
                      <m:sup>
                        <m:r>
                          <a:rPr lang="en-US" b="0" i="1" smtClean="0">
                            <a:solidFill>
                              <a:schemeClr val="tx1">
                                <a:lumMod val="50000"/>
                                <a:lumOff val="50000"/>
                              </a:schemeClr>
                            </a:solidFill>
                            <a:latin typeface="Cambria Math" panose="02040503050406030204" pitchFamily="18" charset="0"/>
                          </a:rPr>
                          <m:t>⋆</m:t>
                        </m:r>
                      </m:sup>
                    </m:sSup>
                    <m:d>
                      <m:dPr>
                        <m:ctrlPr>
                          <a:rPr lang="en-US" b="0" i="1" smtClean="0">
                            <a:solidFill>
                              <a:schemeClr val="tx1">
                                <a:lumMod val="50000"/>
                                <a:lumOff val="50000"/>
                              </a:schemeClr>
                            </a:solidFill>
                            <a:latin typeface="Cambria Math" panose="02040503050406030204" pitchFamily="18" charset="0"/>
                          </a:rPr>
                        </m:ctrlPr>
                      </m:dPr>
                      <m:e>
                        <m:r>
                          <a:rPr lang="en-US" b="0" i="1" smtClean="0">
                            <a:solidFill>
                              <a:schemeClr val="tx1">
                                <a:lumMod val="50000"/>
                                <a:lumOff val="50000"/>
                              </a:schemeClr>
                            </a:solidFill>
                            <a:latin typeface="Cambria Math" panose="02040503050406030204" pitchFamily="18" charset="0"/>
                          </a:rPr>
                          <m:t>𝜃</m:t>
                        </m:r>
                      </m:e>
                    </m:d>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𝑢</m:t>
                    </m:r>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𝑔</m:t>
                    </m:r>
                    <m:d>
                      <m:dPr>
                        <m:ctrlPr>
                          <a:rPr lang="en-US" b="0" i="1" smtClean="0">
                            <a:solidFill>
                              <a:schemeClr val="tx1">
                                <a:lumMod val="50000"/>
                                <a:lumOff val="50000"/>
                              </a:schemeClr>
                            </a:solidFill>
                            <a:latin typeface="Cambria Math" panose="02040503050406030204" pitchFamily="18" charset="0"/>
                          </a:rPr>
                        </m:ctrlPr>
                      </m:dPr>
                      <m:e>
                        <m:r>
                          <a:rPr lang="en-US" b="0" i="1" smtClean="0">
                            <a:solidFill>
                              <a:schemeClr val="tx1">
                                <a:lumMod val="50000"/>
                                <a:lumOff val="50000"/>
                              </a:schemeClr>
                            </a:solidFill>
                            <a:latin typeface="Cambria Math" panose="02040503050406030204" pitchFamily="18" charset="0"/>
                          </a:rPr>
                          <m:t>𝜃</m:t>
                        </m:r>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𝑢</m:t>
                        </m:r>
                      </m:e>
                    </m:d>
                    <m:r>
                      <a:rPr lang="en-US" b="0" i="1" smtClean="0">
                        <a:solidFill>
                          <a:schemeClr val="tx1">
                            <a:lumMod val="50000"/>
                            <a:lumOff val="50000"/>
                          </a:schemeClr>
                        </a:solidFill>
                        <a:latin typeface="Cambria Math" panose="02040503050406030204" pitchFamily="18" charset="0"/>
                      </a:rPr>
                      <m:t>=0}</m:t>
                    </m:r>
                  </m:oMath>
                </a14:m>
                <a:r>
                  <a:rPr lang="en-US">
                    <a:solidFill>
                      <a:schemeClr val="tx1">
                        <a:lumMod val="50000"/>
                        <a:lumOff val="50000"/>
                      </a:schemeClr>
                    </a:solidFill>
                  </a:rPr>
                  <a:t> where </a:t>
                </a:r>
                <a14:m>
                  <m:oMath xmlns:m="http://schemas.openxmlformats.org/officeDocument/2006/math">
                    <m:r>
                      <a:rPr lang="en-US" b="0" i="1" smtClean="0">
                        <a:solidFill>
                          <a:schemeClr val="tx1">
                            <a:lumMod val="50000"/>
                            <a:lumOff val="50000"/>
                          </a:schemeClr>
                        </a:solidFill>
                        <a:latin typeface="Cambria Math" panose="02040503050406030204" pitchFamily="18" charset="0"/>
                      </a:rPr>
                      <m:t>𝑔</m:t>
                    </m:r>
                    <m:d>
                      <m:dPr>
                        <m:ctrlPr>
                          <a:rPr lang="en-US" b="0" i="1" smtClean="0">
                            <a:solidFill>
                              <a:schemeClr val="tx1">
                                <a:lumMod val="50000"/>
                                <a:lumOff val="50000"/>
                              </a:schemeClr>
                            </a:solidFill>
                            <a:latin typeface="Cambria Math" panose="02040503050406030204" pitchFamily="18" charset="0"/>
                          </a:rPr>
                        </m:ctrlPr>
                      </m:dPr>
                      <m:e>
                        <m:r>
                          <a:rPr lang="en-US" b="0" i="1" smtClean="0">
                            <a:solidFill>
                              <a:schemeClr val="tx1">
                                <a:lumMod val="50000"/>
                                <a:lumOff val="50000"/>
                              </a:schemeClr>
                            </a:solidFill>
                            <a:latin typeface="Cambria Math" panose="02040503050406030204" pitchFamily="18" charset="0"/>
                          </a:rPr>
                          <m:t>𝜃</m:t>
                        </m:r>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𝑢</m:t>
                        </m:r>
                      </m:e>
                    </m:d>
                    <m:r>
                      <a:rPr lang="en-US" b="0" i="1" smtClean="0">
                        <a:solidFill>
                          <a:schemeClr val="tx1">
                            <a:lumMod val="50000"/>
                            <a:lumOff val="50000"/>
                          </a:schemeClr>
                        </a:solidFill>
                        <a:latin typeface="Cambria Math" panose="02040503050406030204" pitchFamily="18" charset="0"/>
                      </a:rPr>
                      <m:t>:</m:t>
                    </m:r>
                    <m:sSup>
                      <m:sSupPr>
                        <m:ctrlPr>
                          <a:rPr lang="en-US" b="0" i="1" smtClean="0">
                            <a:solidFill>
                              <a:schemeClr val="tx1">
                                <a:lumMod val="50000"/>
                                <a:lumOff val="50000"/>
                              </a:schemeClr>
                            </a:solidFill>
                            <a:latin typeface="Cambria Math" panose="02040503050406030204" pitchFamily="18" charset="0"/>
                          </a:rPr>
                        </m:ctrlPr>
                      </m:sSupPr>
                      <m:e>
                        <m:r>
                          <a:rPr lang="en-US" b="0" i="1" smtClean="0">
                            <a:solidFill>
                              <a:schemeClr val="tx1">
                                <a:lumMod val="50000"/>
                                <a:lumOff val="50000"/>
                              </a:schemeClr>
                            </a:solidFill>
                            <a:latin typeface="Cambria Math" panose="02040503050406030204" pitchFamily="18" charset="0"/>
                          </a:rPr>
                          <m:t>ℝ</m:t>
                        </m:r>
                      </m:e>
                      <m:sup>
                        <m:r>
                          <a:rPr lang="en-US" b="0" i="1" smtClean="0">
                            <a:solidFill>
                              <a:schemeClr val="tx1">
                                <a:lumMod val="50000"/>
                                <a:lumOff val="50000"/>
                              </a:schemeClr>
                            </a:solidFill>
                            <a:latin typeface="Cambria Math" panose="02040503050406030204" pitchFamily="18" charset="0"/>
                          </a:rPr>
                          <m:t>𝑛</m:t>
                        </m:r>
                      </m:sup>
                    </m:sSup>
                    <m:r>
                      <a:rPr lang="en-US" b="0" i="1" smtClean="0">
                        <a:solidFill>
                          <a:schemeClr val="tx1">
                            <a:lumMod val="50000"/>
                            <a:lumOff val="50000"/>
                          </a:schemeClr>
                        </a:solidFill>
                        <a:latin typeface="Cambria Math" panose="02040503050406030204" pitchFamily="18" charset="0"/>
                      </a:rPr>
                      <m:t>×</m:t>
                    </m:r>
                    <m:sSup>
                      <m:sSupPr>
                        <m:ctrlPr>
                          <a:rPr lang="en-US" b="0" i="1" smtClean="0">
                            <a:solidFill>
                              <a:schemeClr val="tx1">
                                <a:lumMod val="50000"/>
                                <a:lumOff val="50000"/>
                              </a:schemeClr>
                            </a:solidFill>
                            <a:latin typeface="Cambria Math" panose="02040503050406030204" pitchFamily="18" charset="0"/>
                          </a:rPr>
                        </m:ctrlPr>
                      </m:sSupPr>
                      <m:e>
                        <m:r>
                          <a:rPr lang="en-US" b="0" i="1" smtClean="0">
                            <a:solidFill>
                              <a:schemeClr val="tx1">
                                <a:lumMod val="50000"/>
                                <a:lumOff val="50000"/>
                              </a:schemeClr>
                            </a:solidFill>
                            <a:latin typeface="Cambria Math" panose="02040503050406030204" pitchFamily="18" charset="0"/>
                          </a:rPr>
                          <m:t>ℝ</m:t>
                        </m:r>
                      </m:e>
                      <m:sup>
                        <m:r>
                          <a:rPr lang="en-US" b="0" i="1" smtClean="0">
                            <a:solidFill>
                              <a:schemeClr val="tx1">
                                <a:lumMod val="50000"/>
                                <a:lumOff val="50000"/>
                              </a:schemeClr>
                            </a:solidFill>
                            <a:latin typeface="Cambria Math" panose="02040503050406030204" pitchFamily="18" charset="0"/>
                          </a:rPr>
                          <m:t>𝑚</m:t>
                        </m:r>
                      </m:sup>
                    </m:sSup>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ℝ</m:t>
                    </m:r>
                  </m:oMath>
                </a14:m>
                <a:endParaRPr lang="en-US" b="0">
                  <a:solidFill>
                    <a:schemeClr val="tx1">
                      <a:lumMod val="50000"/>
                      <a:lumOff val="50000"/>
                    </a:schemeClr>
                  </a:solidFill>
                </a:endParaRPr>
              </a:p>
              <a:p>
                <a:endParaRPr lang="en-US" b="0"/>
              </a:p>
              <a:p>
                <a:r>
                  <a:rPr lang="en-US" b="0"/>
                  <a:t>How can we compute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D</m:t>
                        </m:r>
                      </m:e>
                      <m:sub>
                        <m:r>
                          <a:rPr lang="en-US" b="0" i="1" smtClean="0">
                            <a:latin typeface="Cambria Math" panose="02040503050406030204" pitchFamily="18" charset="0"/>
                          </a:rPr>
                          <m:t>𝜃</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oMath>
                </a14:m>
                <a:r>
                  <a:rPr lang="en-US" b="0"/>
                  <a:t>?</a:t>
                </a:r>
              </a:p>
              <a:p>
                <a:endParaRPr lang="en-US"/>
              </a:p>
              <a:p>
                <a:pPr/>
                <a:r>
                  <a:rPr lang="en-US"/>
                  <a:t>T</a:t>
                </a:r>
                <a:r>
                  <a:rPr lang="en-US" b="0"/>
                  <a:t>he </a:t>
                </a:r>
                <a:r>
                  <a:rPr lang="en-US" b="1">
                    <a:cs typeface="Helvetica Neue" panose="02000503000000020004" pitchFamily="2" charset="0"/>
                  </a:rPr>
                  <a:t>Implicit Function Theorem </a:t>
                </a:r>
                <a:r>
                  <a:rPr lang="en-US"/>
                  <a:t>gives</a:t>
                </a:r>
                <a:br>
                  <a:rPr lang="en-US" b="0"/>
                </a:br>
                <a:br>
                  <a:rPr lang="en-US" b="0"/>
                </a:b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D</m:t>
                          </m:r>
                        </m:e>
                        <m:sub>
                          <m:r>
                            <a:rPr lang="en-US" b="0" i="1" smtClean="0">
                              <a:latin typeface="Cambria Math" panose="02040503050406030204" pitchFamily="18" charset="0"/>
                            </a:rPr>
                            <m:t>𝜃</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D</m:t>
                          </m:r>
                        </m:e>
                        <m:sub>
                          <m:r>
                            <a:rPr lang="en-US" b="0" i="1" smtClean="0">
                              <a:latin typeface="Cambria Math" panose="02040503050406030204" pitchFamily="18" charset="0"/>
                            </a:rPr>
                            <m:t>𝑢</m:t>
                          </m:r>
                        </m:sub>
                      </m:sSub>
                      <m:r>
                        <a:rPr lang="en-US" b="0" i="1" smtClean="0">
                          <a:latin typeface="Cambria Math" panose="02040503050406030204" pitchFamily="18" charset="0"/>
                        </a:rPr>
                        <m:t>𝑔</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e>
                          </m:d>
                        </m:e>
                        <m:sup>
                          <m:r>
                            <a:rPr lang="en-US" b="0" i="1" smtClean="0">
                              <a:latin typeface="Cambria Math" panose="02040503050406030204" pitchFamily="18" charset="0"/>
                            </a:rPr>
                            <m:t>−1</m:t>
                          </m:r>
                        </m:sup>
                      </m:sSup>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D</m:t>
                          </m:r>
                        </m:e>
                        <m:sub>
                          <m:r>
                            <a:rPr lang="en-US" b="0" i="1" smtClean="0">
                              <a:latin typeface="Cambria Math" panose="02040503050406030204" pitchFamily="18" charset="0"/>
                            </a:rPr>
                            <m:t>𝜃</m:t>
                          </m:r>
                        </m:sub>
                      </m:sSub>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e>
                      </m:d>
                    </m:oMath>
                  </m:oMathPara>
                </a14:m>
                <a:br>
                  <a:rPr lang="en-US" b="0"/>
                </a:br>
                <a:br>
                  <a:rPr lang="en-US" b="0"/>
                </a:br>
                <a:r>
                  <a:rPr lang="en-US" b="0">
                    <a:solidFill>
                      <a:schemeClr val="bg1">
                        <a:lumMod val="65000"/>
                      </a:schemeClr>
                    </a:solidFill>
                  </a:rPr>
                  <a:t>under mild assumptions</a:t>
                </a:r>
              </a:p>
            </p:txBody>
          </p:sp>
        </mc:Choice>
        <mc:Fallback xmlns="">
          <p:sp>
            <p:nvSpPr>
              <p:cNvPr id="13" name="Content Placeholder 12">
                <a:extLst>
                  <a:ext uri="{FF2B5EF4-FFF2-40B4-BE49-F238E27FC236}">
                    <a16:creationId xmlns:a16="http://schemas.microsoft.com/office/drawing/2014/main" id="{F7B81470-FE2B-EE4E-A06B-DCD03E4DC6F5}"/>
                  </a:ext>
                </a:extLst>
              </p:cNvPr>
              <p:cNvSpPr>
                <a:spLocks noGrp="1" noRot="1" noChangeAspect="1" noMove="1" noResize="1" noEditPoints="1" noAdjustHandles="1" noChangeArrowheads="1" noChangeShapeType="1" noTextEdit="1"/>
              </p:cNvSpPr>
              <p:nvPr>
                <p:ph idx="1"/>
              </p:nvPr>
            </p:nvSpPr>
            <p:spPr>
              <a:xfrm>
                <a:off x="609600" y="1975033"/>
                <a:ext cx="5228492" cy="3665710"/>
              </a:xfrm>
              <a:blipFill>
                <a:blip r:embed="rId2"/>
                <a:stretch>
                  <a:fillRect l="-1214" t="-1034"/>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751BEFB-DD32-3548-A57C-B4A114C9C342}"/>
              </a:ext>
            </a:extLst>
          </p:cNvPr>
          <p:cNvPicPr>
            <a:picLocks noChangeAspect="1"/>
          </p:cNvPicPr>
          <p:nvPr/>
        </p:nvPicPr>
        <p:blipFill rotWithShape="1">
          <a:blip r:embed="rId3"/>
          <a:srcRect l="5380" b="8983"/>
          <a:stretch/>
        </p:blipFill>
        <p:spPr>
          <a:xfrm>
            <a:off x="6438900" y="2218087"/>
            <a:ext cx="5670826" cy="3636613"/>
          </a:xfrm>
          <a:prstGeom prst="rect">
            <a:avLst/>
          </a:prstGeom>
        </p:spPr>
      </p:pic>
      <p:sp>
        <p:nvSpPr>
          <p:cNvPr id="15" name="Marcador de pie de página 4">
            <a:extLst>
              <a:ext uri="{FF2B5EF4-FFF2-40B4-BE49-F238E27FC236}">
                <a16:creationId xmlns:a16="http://schemas.microsoft.com/office/drawing/2014/main" id="{FA2D6E0A-249F-2848-82B2-7C5AFB062A74}"/>
              </a:ext>
            </a:extLst>
          </p:cNvPr>
          <p:cNvSpPr txBox="1">
            <a:spLocks/>
          </p:cNvSpPr>
          <p:nvPr/>
        </p:nvSpPr>
        <p:spPr>
          <a:xfrm>
            <a:off x="1768255" y="999254"/>
            <a:ext cx="8655485" cy="531089"/>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tint val="75000"/>
                  </a:schemeClr>
                </a:solidFill>
                <a:latin typeface="Helvetica Neue Light" charset="0"/>
                <a:ea typeface="Helvetica Neue Light" charset="0"/>
                <a:cs typeface="Helvetica Neue Light"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Dini 1877, Dontchev and Rockafellar 2009</a:t>
            </a:r>
          </a:p>
        </p:txBody>
      </p:sp>
      <p:cxnSp>
        <p:nvCxnSpPr>
          <p:cNvPr id="9" name="Straight Connector 8">
            <a:extLst>
              <a:ext uri="{FF2B5EF4-FFF2-40B4-BE49-F238E27FC236}">
                <a16:creationId xmlns:a16="http://schemas.microsoft.com/office/drawing/2014/main" id="{654E2D2D-9D41-B843-AD40-FCDCDDC9937B}"/>
              </a:ext>
            </a:extLst>
          </p:cNvPr>
          <p:cNvCxnSpPr>
            <a:cxnSpLocks/>
          </p:cNvCxnSpPr>
          <p:nvPr/>
        </p:nvCxnSpPr>
        <p:spPr>
          <a:xfrm>
            <a:off x="9701880" y="2167038"/>
            <a:ext cx="0" cy="3798515"/>
          </a:xfrm>
          <a:prstGeom prst="line">
            <a:avLst/>
          </a:prstGeom>
          <a:ln w="5080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14C18B5-AC60-BE4F-B122-9D2EA2AAD00A}"/>
              </a:ext>
            </a:extLst>
          </p:cNvPr>
          <p:cNvCxnSpPr>
            <a:cxnSpLocks/>
          </p:cNvCxnSpPr>
          <p:nvPr/>
        </p:nvCxnSpPr>
        <p:spPr>
          <a:xfrm>
            <a:off x="6438900" y="3482868"/>
            <a:ext cx="5771793" cy="0"/>
          </a:xfrm>
          <a:prstGeom prst="line">
            <a:avLst/>
          </a:prstGeom>
          <a:ln w="50800">
            <a:solidFill>
              <a:schemeClr val="tx1"/>
            </a:solidFill>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Content Placeholder 12">
                <a:extLst>
                  <a:ext uri="{FF2B5EF4-FFF2-40B4-BE49-F238E27FC236}">
                    <a16:creationId xmlns:a16="http://schemas.microsoft.com/office/drawing/2014/main" id="{436FD7F0-F1BF-D84E-8924-0325B2204342}"/>
                  </a:ext>
                </a:extLst>
              </p:cNvPr>
              <p:cNvSpPr txBox="1">
                <a:spLocks/>
              </p:cNvSpPr>
              <p:nvPr/>
            </p:nvSpPr>
            <p:spPr>
              <a:xfrm>
                <a:off x="9571708" y="5150442"/>
                <a:ext cx="1913184" cy="511346"/>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m:rPr>
                              <m:sty m:val="p"/>
                            </m:rPr>
                            <a:rPr lang="en-US" smtClean="0">
                              <a:solidFill>
                                <a:schemeClr val="bg1"/>
                              </a:solidFill>
                              <a:latin typeface="Cambria Math" panose="02040503050406030204" pitchFamily="18" charset="0"/>
                            </a:rPr>
                            <m:t>D</m:t>
                          </m:r>
                        </m:e>
                        <m:sub>
                          <m:r>
                            <a:rPr lang="en-US" b="0" i="1" smtClean="0">
                              <a:solidFill>
                                <a:schemeClr val="bg1"/>
                              </a:solidFill>
                              <a:latin typeface="Cambria Math" panose="02040503050406030204" pitchFamily="18" charset="0"/>
                            </a:rPr>
                            <m:t>𝑢</m:t>
                          </m:r>
                        </m:sub>
                      </m:sSub>
                      <m:r>
                        <a:rPr lang="en-US" i="1" smtClean="0">
                          <a:solidFill>
                            <a:schemeClr val="bg1"/>
                          </a:solidFill>
                          <a:latin typeface="Cambria Math" panose="02040503050406030204" pitchFamily="18" charset="0"/>
                        </a:rPr>
                        <m:t>𝑔</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𝜃</m:t>
                      </m:r>
                      <m:r>
                        <a:rPr lang="en-US" b="0" i="1" smtClean="0">
                          <a:solidFill>
                            <a:schemeClr val="bg1"/>
                          </a:solidFill>
                          <a:latin typeface="Cambria Math" panose="02040503050406030204" pitchFamily="18" charset="0"/>
                        </a:rPr>
                        <m:t>, </m:t>
                      </m:r>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𝑢</m:t>
                          </m:r>
                        </m:e>
                        <m:sup>
                          <m:r>
                            <a:rPr lang="en-US" b="0" i="1" smtClean="0">
                              <a:solidFill>
                                <a:schemeClr val="bg1"/>
                              </a:solidFill>
                              <a:latin typeface="Cambria Math" panose="02040503050406030204" pitchFamily="18" charset="0"/>
                            </a:rPr>
                            <m:t>⋆</m:t>
                          </m:r>
                        </m:sup>
                      </m:sSup>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𝜃</m:t>
                          </m:r>
                        </m:e>
                      </m:d>
                      <m:r>
                        <a:rPr lang="en-US" b="0" i="1" smtClean="0">
                          <a:solidFill>
                            <a:schemeClr val="bg1"/>
                          </a:solidFill>
                          <a:latin typeface="Cambria Math" panose="02040503050406030204" pitchFamily="18" charset="0"/>
                        </a:rPr>
                        <m:t>)</m:t>
                      </m:r>
                    </m:oMath>
                  </m:oMathPara>
                </a14:m>
                <a:endParaRPr lang="en-US">
                  <a:solidFill>
                    <a:schemeClr val="bg1"/>
                  </a:solidFill>
                </a:endParaRPr>
              </a:p>
            </p:txBody>
          </p:sp>
        </mc:Choice>
        <mc:Fallback xmlns="">
          <p:sp>
            <p:nvSpPr>
              <p:cNvPr id="16" name="Content Placeholder 12">
                <a:extLst>
                  <a:ext uri="{FF2B5EF4-FFF2-40B4-BE49-F238E27FC236}">
                    <a16:creationId xmlns:a16="http://schemas.microsoft.com/office/drawing/2014/main" id="{436FD7F0-F1BF-D84E-8924-0325B2204342}"/>
                  </a:ext>
                </a:extLst>
              </p:cNvPr>
              <p:cNvSpPr txBox="1">
                <a:spLocks noRot="1" noChangeAspect="1" noMove="1" noResize="1" noEditPoints="1" noAdjustHandles="1" noChangeArrowheads="1" noChangeShapeType="1" noTextEdit="1"/>
              </p:cNvSpPr>
              <p:nvPr/>
            </p:nvSpPr>
            <p:spPr>
              <a:xfrm>
                <a:off x="9571708" y="5150442"/>
                <a:ext cx="1913184" cy="51134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12">
                <a:extLst>
                  <a:ext uri="{FF2B5EF4-FFF2-40B4-BE49-F238E27FC236}">
                    <a16:creationId xmlns:a16="http://schemas.microsoft.com/office/drawing/2014/main" id="{4ACDD676-8908-A747-A1E5-4337C93F1326}"/>
                  </a:ext>
                </a:extLst>
              </p:cNvPr>
              <p:cNvSpPr txBox="1">
                <a:spLocks/>
              </p:cNvSpPr>
              <p:nvPr/>
            </p:nvSpPr>
            <p:spPr>
              <a:xfrm>
                <a:off x="6619470" y="3059369"/>
                <a:ext cx="1913184" cy="511346"/>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m:rPr>
                              <m:sty m:val="p"/>
                            </m:rPr>
                            <a:rPr lang="en-US" smtClean="0">
                              <a:solidFill>
                                <a:schemeClr val="bg1"/>
                              </a:solidFill>
                              <a:latin typeface="Cambria Math" panose="02040503050406030204" pitchFamily="18" charset="0"/>
                            </a:rPr>
                            <m:t>D</m:t>
                          </m:r>
                        </m:e>
                        <m:sub>
                          <m:r>
                            <a:rPr lang="en-US" b="0" i="1" smtClean="0">
                              <a:solidFill>
                                <a:schemeClr val="bg1"/>
                              </a:solidFill>
                              <a:latin typeface="Cambria Math" panose="02040503050406030204" pitchFamily="18" charset="0"/>
                            </a:rPr>
                            <m:t>𝜃</m:t>
                          </m:r>
                        </m:sub>
                      </m:sSub>
                      <m:r>
                        <a:rPr lang="en-US" i="1" smtClean="0">
                          <a:solidFill>
                            <a:schemeClr val="bg1"/>
                          </a:solidFill>
                          <a:latin typeface="Cambria Math" panose="02040503050406030204" pitchFamily="18" charset="0"/>
                        </a:rPr>
                        <m:t>𝑔</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𝜃</m:t>
                      </m:r>
                      <m:r>
                        <a:rPr lang="en-US" b="0" i="1" smtClean="0">
                          <a:solidFill>
                            <a:schemeClr val="bg1"/>
                          </a:solidFill>
                          <a:latin typeface="Cambria Math" panose="02040503050406030204" pitchFamily="18" charset="0"/>
                        </a:rPr>
                        <m:t>, </m:t>
                      </m:r>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𝑢</m:t>
                          </m:r>
                        </m:e>
                        <m:sup>
                          <m:r>
                            <a:rPr lang="en-US" b="0" i="1" smtClean="0">
                              <a:solidFill>
                                <a:schemeClr val="bg1"/>
                              </a:solidFill>
                              <a:latin typeface="Cambria Math" panose="02040503050406030204" pitchFamily="18" charset="0"/>
                            </a:rPr>
                            <m:t>⋆</m:t>
                          </m:r>
                        </m:sup>
                      </m:sSup>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𝜃</m:t>
                          </m:r>
                        </m:e>
                      </m:d>
                      <m:r>
                        <a:rPr lang="en-US" b="0" i="1" smtClean="0">
                          <a:solidFill>
                            <a:schemeClr val="bg1"/>
                          </a:solidFill>
                          <a:latin typeface="Cambria Math" panose="02040503050406030204" pitchFamily="18" charset="0"/>
                        </a:rPr>
                        <m:t>)</m:t>
                      </m:r>
                    </m:oMath>
                  </m:oMathPara>
                </a14:m>
                <a:endParaRPr lang="en-US">
                  <a:solidFill>
                    <a:schemeClr val="bg1"/>
                  </a:solidFill>
                </a:endParaRPr>
              </a:p>
            </p:txBody>
          </p:sp>
        </mc:Choice>
        <mc:Fallback xmlns="">
          <p:sp>
            <p:nvSpPr>
              <p:cNvPr id="17" name="Content Placeholder 12">
                <a:extLst>
                  <a:ext uri="{FF2B5EF4-FFF2-40B4-BE49-F238E27FC236}">
                    <a16:creationId xmlns:a16="http://schemas.microsoft.com/office/drawing/2014/main" id="{4ACDD676-8908-A747-A1E5-4337C93F1326}"/>
                  </a:ext>
                </a:extLst>
              </p:cNvPr>
              <p:cNvSpPr txBox="1">
                <a:spLocks noRot="1" noChangeAspect="1" noMove="1" noResize="1" noEditPoints="1" noAdjustHandles="1" noChangeArrowheads="1" noChangeShapeType="1" noTextEdit="1"/>
              </p:cNvSpPr>
              <p:nvPr/>
            </p:nvSpPr>
            <p:spPr>
              <a:xfrm>
                <a:off x="6619470" y="3059369"/>
                <a:ext cx="1913184" cy="51134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ontent Placeholder 12">
                <a:extLst>
                  <a:ext uri="{FF2B5EF4-FFF2-40B4-BE49-F238E27FC236}">
                    <a16:creationId xmlns:a16="http://schemas.microsoft.com/office/drawing/2014/main" id="{F71EEFCC-E2E5-988F-70B3-0DBACC8951CC}"/>
                  </a:ext>
                </a:extLst>
              </p:cNvPr>
              <p:cNvSpPr txBox="1">
                <a:spLocks/>
              </p:cNvSpPr>
              <p:nvPr/>
            </p:nvSpPr>
            <p:spPr>
              <a:xfrm>
                <a:off x="11307137" y="2030083"/>
                <a:ext cx="807686" cy="445832"/>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𝑢</m:t>
                          </m:r>
                        </m:e>
                        <m:sup>
                          <m:r>
                            <a:rPr lang="en-US" b="0" i="1" smtClean="0">
                              <a:solidFill>
                                <a:schemeClr val="tx1"/>
                              </a:solidFill>
                              <a:latin typeface="Cambria Math" panose="02040503050406030204" pitchFamily="18" charset="0"/>
                            </a:rPr>
                            <m:t>⋆</m:t>
                          </m:r>
                        </m:sup>
                      </m:sSup>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𝜃</m:t>
                          </m:r>
                        </m:e>
                      </m:d>
                    </m:oMath>
                  </m:oMathPara>
                </a14:m>
                <a:endParaRPr lang="en-US">
                  <a:solidFill>
                    <a:schemeClr val="tx1"/>
                  </a:solidFill>
                </a:endParaRPr>
              </a:p>
            </p:txBody>
          </p:sp>
        </mc:Choice>
        <mc:Fallback xmlns="">
          <p:sp>
            <p:nvSpPr>
              <p:cNvPr id="18" name="Content Placeholder 12">
                <a:extLst>
                  <a:ext uri="{FF2B5EF4-FFF2-40B4-BE49-F238E27FC236}">
                    <a16:creationId xmlns:a16="http://schemas.microsoft.com/office/drawing/2014/main" id="{F71EEFCC-E2E5-988F-70B3-0DBACC8951CC}"/>
                  </a:ext>
                </a:extLst>
              </p:cNvPr>
              <p:cNvSpPr txBox="1">
                <a:spLocks noRot="1" noChangeAspect="1" noMove="1" noResize="1" noEditPoints="1" noAdjustHandles="1" noChangeArrowheads="1" noChangeShapeType="1" noTextEdit="1"/>
              </p:cNvSpPr>
              <p:nvPr/>
            </p:nvSpPr>
            <p:spPr>
              <a:xfrm>
                <a:off x="11307137" y="2030083"/>
                <a:ext cx="807686" cy="4458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ontent Placeholder 12">
                <a:extLst>
                  <a:ext uri="{FF2B5EF4-FFF2-40B4-BE49-F238E27FC236}">
                    <a16:creationId xmlns:a16="http://schemas.microsoft.com/office/drawing/2014/main" id="{910E44AA-B05B-E489-F490-1925E7382BB8}"/>
                  </a:ext>
                </a:extLst>
              </p:cNvPr>
              <p:cNvSpPr txBox="1">
                <a:spLocks/>
              </p:cNvSpPr>
              <p:nvPr/>
            </p:nvSpPr>
            <p:spPr>
              <a:xfrm>
                <a:off x="6726897" y="1690113"/>
                <a:ext cx="5134708" cy="405974"/>
              </a:xfrm>
              <a:prstGeom prst="rect">
                <a:avLst/>
              </a:prstGeom>
            </p:spPr>
            <p:txBody>
              <a:bodyPr vert="horz" lIns="91440" tIns="45720" rIns="91440" bIns="45720" rtlCol="0">
                <a:normAutofit fontScale="92500"/>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a:solidFill>
                      <a:schemeClr val="tx1"/>
                    </a:solidFill>
                    <a:latin typeface="Source Sans Pro" panose="020B0503030403020204" pitchFamily="34" charset="0"/>
                    <a:ea typeface="Source Sans Pro" panose="020B0503030403020204" pitchFamily="34" charset="0"/>
                  </a:rPr>
                  <a:t>Contour of </a:t>
                </a:r>
                <a14:m>
                  <m:oMath xmlns:m="http://schemas.openxmlformats.org/officeDocument/2006/math">
                    <m:r>
                      <a:rPr lang="en-US" b="0" i="1" smtClean="0">
                        <a:solidFill>
                          <a:schemeClr val="tx1"/>
                        </a:solidFill>
                        <a:latin typeface="Cambria Math" panose="02040503050406030204" pitchFamily="18" charset="0"/>
                      </a:rPr>
                      <m:t>𝑔</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𝜃</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𝑢</m:t>
                        </m:r>
                      </m:e>
                    </m:d>
                  </m:oMath>
                </a14:m>
                <a:r>
                  <a:rPr lang="en-US">
                    <a:solidFill>
                      <a:schemeClr val="tx1"/>
                    </a:solidFill>
                    <a:latin typeface="Source Sans Pro" panose="020B0503030403020204" pitchFamily="34" charset="0"/>
                    <a:ea typeface="Source Sans Pro" panose="020B0503030403020204" pitchFamily="34" charset="0"/>
                  </a:rPr>
                  <a:t> defining an </a:t>
                </a:r>
                <a:r>
                  <a:rPr lang="en-US" b="1">
                    <a:solidFill>
                      <a:schemeClr val="tx1"/>
                    </a:solidFill>
                    <a:latin typeface="Source Sans Pro" panose="020B0503030403020204" pitchFamily="34" charset="0"/>
                    <a:ea typeface="Source Sans Pro" panose="020B0503030403020204" pitchFamily="34" charset="0"/>
                  </a:rPr>
                  <a:t>implicit function</a:t>
                </a:r>
                <a:endParaRPr lang="en-US" b="1">
                  <a:latin typeface="Source Sans Pro" panose="020B0503030403020204" pitchFamily="34" charset="0"/>
                  <a:ea typeface="Source Sans Pro" panose="020B0503030403020204" pitchFamily="34" charset="0"/>
                </a:endParaRPr>
              </a:p>
            </p:txBody>
          </p:sp>
        </mc:Choice>
        <mc:Fallback xmlns="">
          <p:sp>
            <p:nvSpPr>
              <p:cNvPr id="19" name="Content Placeholder 12">
                <a:extLst>
                  <a:ext uri="{FF2B5EF4-FFF2-40B4-BE49-F238E27FC236}">
                    <a16:creationId xmlns:a16="http://schemas.microsoft.com/office/drawing/2014/main" id="{910E44AA-B05B-E489-F490-1925E7382BB8}"/>
                  </a:ext>
                </a:extLst>
              </p:cNvPr>
              <p:cNvSpPr txBox="1">
                <a:spLocks noRot="1" noChangeAspect="1" noMove="1" noResize="1" noEditPoints="1" noAdjustHandles="1" noChangeArrowheads="1" noChangeShapeType="1" noTextEdit="1"/>
              </p:cNvSpPr>
              <p:nvPr/>
            </p:nvSpPr>
            <p:spPr>
              <a:xfrm>
                <a:off x="6726897" y="1690113"/>
                <a:ext cx="5134708" cy="405974"/>
              </a:xfrm>
              <a:prstGeom prst="rect">
                <a:avLst/>
              </a:prstGeom>
              <a:blipFill>
                <a:blip r:embed="rId7"/>
                <a:stretch>
                  <a:fillRect l="-985" t="-5882"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ontent Placeholder 12">
                <a:extLst>
                  <a:ext uri="{FF2B5EF4-FFF2-40B4-BE49-F238E27FC236}">
                    <a16:creationId xmlns:a16="http://schemas.microsoft.com/office/drawing/2014/main" id="{13F43C1B-A0DB-D6DB-6753-8AC0A7C07FF6}"/>
                  </a:ext>
                </a:extLst>
              </p:cNvPr>
              <p:cNvSpPr txBox="1">
                <a:spLocks/>
              </p:cNvSpPr>
              <p:nvPr/>
            </p:nvSpPr>
            <p:spPr>
              <a:xfrm>
                <a:off x="8964048" y="5640292"/>
                <a:ext cx="807686" cy="445832"/>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𝜃</m:t>
                      </m:r>
                    </m:oMath>
                  </m:oMathPara>
                </a14:m>
                <a:endParaRPr lang="en-US">
                  <a:solidFill>
                    <a:schemeClr val="tx1"/>
                  </a:solidFill>
                </a:endParaRPr>
              </a:p>
            </p:txBody>
          </p:sp>
        </mc:Choice>
        <mc:Fallback xmlns="">
          <p:sp>
            <p:nvSpPr>
              <p:cNvPr id="20" name="Content Placeholder 12">
                <a:extLst>
                  <a:ext uri="{FF2B5EF4-FFF2-40B4-BE49-F238E27FC236}">
                    <a16:creationId xmlns:a16="http://schemas.microsoft.com/office/drawing/2014/main" id="{13F43C1B-A0DB-D6DB-6753-8AC0A7C07FF6}"/>
                  </a:ext>
                </a:extLst>
              </p:cNvPr>
              <p:cNvSpPr txBox="1">
                <a:spLocks noRot="1" noChangeAspect="1" noMove="1" noResize="1" noEditPoints="1" noAdjustHandles="1" noChangeArrowheads="1" noChangeShapeType="1" noTextEdit="1"/>
              </p:cNvSpPr>
              <p:nvPr/>
            </p:nvSpPr>
            <p:spPr>
              <a:xfrm>
                <a:off x="8964048" y="5640292"/>
                <a:ext cx="807686" cy="4458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12">
                <a:extLst>
                  <a:ext uri="{FF2B5EF4-FFF2-40B4-BE49-F238E27FC236}">
                    <a16:creationId xmlns:a16="http://schemas.microsoft.com/office/drawing/2014/main" id="{BC62BFC8-F5EE-5D36-21DB-EBFAAAEC621F}"/>
                  </a:ext>
                </a:extLst>
              </p:cNvPr>
              <p:cNvSpPr txBox="1">
                <a:spLocks/>
              </p:cNvSpPr>
              <p:nvPr/>
            </p:nvSpPr>
            <p:spPr>
              <a:xfrm>
                <a:off x="6047249" y="3791473"/>
                <a:ext cx="546254" cy="445832"/>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𝑢</m:t>
                      </m:r>
                    </m:oMath>
                  </m:oMathPara>
                </a14:m>
                <a:endParaRPr lang="en-US">
                  <a:solidFill>
                    <a:schemeClr val="tx1"/>
                  </a:solidFill>
                </a:endParaRPr>
              </a:p>
            </p:txBody>
          </p:sp>
        </mc:Choice>
        <mc:Fallback xmlns="">
          <p:sp>
            <p:nvSpPr>
              <p:cNvPr id="21" name="Content Placeholder 12">
                <a:extLst>
                  <a:ext uri="{FF2B5EF4-FFF2-40B4-BE49-F238E27FC236}">
                    <a16:creationId xmlns:a16="http://schemas.microsoft.com/office/drawing/2014/main" id="{BC62BFC8-F5EE-5D36-21DB-EBFAAAEC621F}"/>
                  </a:ext>
                </a:extLst>
              </p:cNvPr>
              <p:cNvSpPr txBox="1">
                <a:spLocks noRot="1" noChangeAspect="1" noMove="1" noResize="1" noEditPoints="1" noAdjustHandles="1" noChangeArrowheads="1" noChangeShapeType="1" noTextEdit="1"/>
              </p:cNvSpPr>
              <p:nvPr/>
            </p:nvSpPr>
            <p:spPr>
              <a:xfrm>
                <a:off x="6047249" y="3791473"/>
                <a:ext cx="546254" cy="445832"/>
              </a:xfrm>
              <a:prstGeom prst="rect">
                <a:avLst/>
              </a:prstGeom>
              <a:blipFill>
                <a:blip r:embed="rId9"/>
                <a:stretch>
                  <a:fillRect/>
                </a:stretch>
              </a:blipFill>
            </p:spPr>
            <p:txBody>
              <a:bodyPr/>
              <a:lstStyle/>
              <a:p>
                <a:r>
                  <a:rPr lang="en-US">
                    <a:noFill/>
                  </a:rPr>
                  <a:t> </a:t>
                </a:r>
              </a:p>
            </p:txBody>
          </p:sp>
        </mc:Fallback>
      </mc:AlternateContent>
      <p:sp>
        <p:nvSpPr>
          <p:cNvPr id="23" name="Content Placeholder 12">
            <a:extLst>
              <a:ext uri="{FF2B5EF4-FFF2-40B4-BE49-F238E27FC236}">
                <a16:creationId xmlns:a16="http://schemas.microsoft.com/office/drawing/2014/main" id="{29F8E6E5-25D0-B02B-21C6-01777B791067}"/>
              </a:ext>
            </a:extLst>
          </p:cNvPr>
          <p:cNvSpPr txBox="1">
            <a:spLocks/>
          </p:cNvSpPr>
          <p:nvPr/>
        </p:nvSpPr>
        <p:spPr>
          <a:xfrm>
            <a:off x="6726897" y="5983026"/>
            <a:ext cx="5274599" cy="405974"/>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Each vertical slice is a control problem</a:t>
            </a:r>
          </a:p>
        </p:txBody>
      </p:sp>
    </p:spTree>
    <p:extLst>
      <p:ext uri="{BB962C8B-B14F-4D97-AF65-F5344CB8AC3E}">
        <p14:creationId xmlns:p14="http://schemas.microsoft.com/office/powerpoint/2010/main" val="834315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88D7-7C0E-6351-4A0F-72FD49E8914B}"/>
              </a:ext>
            </a:extLst>
          </p:cNvPr>
          <p:cNvSpPr>
            <a:spLocks noGrp="1"/>
          </p:cNvSpPr>
          <p:nvPr>
            <p:ph type="title"/>
          </p:nvPr>
        </p:nvSpPr>
        <p:spPr>
          <a:xfrm>
            <a:off x="203200" y="274638"/>
            <a:ext cx="11785600" cy="1143000"/>
          </a:xfrm>
        </p:spPr>
        <p:txBody>
          <a:bodyPr>
            <a:normAutofit/>
          </a:bodyPr>
          <a:lstStyle/>
          <a:p>
            <a:r>
              <a:rPr lang="en-US"/>
              <a:t>Implicitly differentiating convex LQR control</a:t>
            </a:r>
          </a:p>
        </p:txBody>
      </p:sp>
      <p:pic>
        <p:nvPicPr>
          <p:cNvPr id="8" name="Picture 7">
            <a:extLst>
              <a:ext uri="{FF2B5EF4-FFF2-40B4-BE49-F238E27FC236}">
                <a16:creationId xmlns:a16="http://schemas.microsoft.com/office/drawing/2014/main" id="{BF3F60AA-6E46-C1B4-0BC0-553B83E76B01}"/>
              </a:ext>
            </a:extLst>
          </p:cNvPr>
          <p:cNvPicPr>
            <a:picLocks noChangeAspect="1"/>
          </p:cNvPicPr>
          <p:nvPr/>
        </p:nvPicPr>
        <p:blipFill>
          <a:blip r:embed="rId2"/>
          <a:stretch>
            <a:fillRect/>
          </a:stretch>
        </p:blipFill>
        <p:spPr>
          <a:xfrm>
            <a:off x="6871378" y="2456252"/>
            <a:ext cx="5303490" cy="2381919"/>
          </a:xfrm>
          <a:prstGeom prst="rect">
            <a:avLst/>
          </a:prstGeom>
        </p:spPr>
      </p:pic>
      <p:pic>
        <p:nvPicPr>
          <p:cNvPr id="9" name="Picture 8">
            <a:extLst>
              <a:ext uri="{FF2B5EF4-FFF2-40B4-BE49-F238E27FC236}">
                <a16:creationId xmlns:a16="http://schemas.microsoft.com/office/drawing/2014/main" id="{2860A9AB-C24B-53FC-CD48-25F88E915D80}"/>
              </a:ext>
            </a:extLst>
          </p:cNvPr>
          <p:cNvPicPr>
            <a:picLocks noChangeAspect="1"/>
          </p:cNvPicPr>
          <p:nvPr/>
        </p:nvPicPr>
        <p:blipFill>
          <a:blip r:embed="rId3"/>
          <a:stretch>
            <a:fillRect/>
          </a:stretch>
        </p:blipFill>
        <p:spPr>
          <a:xfrm>
            <a:off x="1140370" y="5754342"/>
            <a:ext cx="5070147" cy="963328"/>
          </a:xfrm>
          <a:prstGeom prst="rect">
            <a:avLst/>
          </a:prstGeom>
        </p:spPr>
      </p:pic>
      <p:pic>
        <p:nvPicPr>
          <p:cNvPr id="10" name="Picture 9">
            <a:extLst>
              <a:ext uri="{FF2B5EF4-FFF2-40B4-BE49-F238E27FC236}">
                <a16:creationId xmlns:a16="http://schemas.microsoft.com/office/drawing/2014/main" id="{43AFF040-158E-DC08-1414-8B00D192F601}"/>
              </a:ext>
            </a:extLst>
          </p:cNvPr>
          <p:cNvPicPr>
            <a:picLocks noChangeAspect="1"/>
          </p:cNvPicPr>
          <p:nvPr/>
        </p:nvPicPr>
        <p:blipFill>
          <a:blip r:embed="rId4"/>
          <a:stretch>
            <a:fillRect/>
          </a:stretch>
        </p:blipFill>
        <p:spPr>
          <a:xfrm>
            <a:off x="7123628" y="5376156"/>
            <a:ext cx="2156126" cy="1350301"/>
          </a:xfrm>
          <a:prstGeom prst="rect">
            <a:avLst/>
          </a:prstGeom>
        </p:spPr>
      </p:pic>
      <p:sp>
        <p:nvSpPr>
          <p:cNvPr id="11" name="Content Placeholder 2">
            <a:extLst>
              <a:ext uri="{FF2B5EF4-FFF2-40B4-BE49-F238E27FC236}">
                <a16:creationId xmlns:a16="http://schemas.microsoft.com/office/drawing/2014/main" id="{5D8C9D54-AC10-D9D8-8291-FAF44E6D54C8}"/>
              </a:ext>
            </a:extLst>
          </p:cNvPr>
          <p:cNvSpPr txBox="1">
            <a:spLocks/>
          </p:cNvSpPr>
          <p:nvPr/>
        </p:nvSpPr>
        <p:spPr>
          <a:xfrm>
            <a:off x="1078394" y="5089465"/>
            <a:ext cx="8625016" cy="722673"/>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latin typeface="Source Sans Pro" panose="020B0503030403020204" pitchFamily="34" charset="0"/>
                <a:ea typeface="Source Sans Pro" panose="020B0503030403020204" pitchFamily="34" charset="0"/>
                <a:cs typeface="Helvetica Neue" panose="02000503000000020004" pitchFamily="2" charset="0"/>
              </a:rPr>
              <a:t>Backward pass: </a:t>
            </a:r>
            <a:r>
              <a:rPr lang="en-US">
                <a:latin typeface="Source Sans Pro" panose="020B0503030403020204" pitchFamily="34" charset="0"/>
                <a:ea typeface="Source Sans Pro" panose="020B0503030403020204" pitchFamily="34" charset="0"/>
              </a:rPr>
              <a:t>implicitly</a:t>
            </a:r>
            <a:r>
              <a:rPr lang="en-US" b="1">
                <a:latin typeface="Source Sans Pro" panose="020B0503030403020204" pitchFamily="34" charset="0"/>
                <a:ea typeface="Source Sans Pro" panose="020B0503030403020204" pitchFamily="34" charset="0"/>
              </a:rPr>
              <a:t> </a:t>
            </a:r>
            <a:r>
              <a:rPr lang="en-US" b="1">
                <a:latin typeface="Source Sans Pro" panose="020B0503030403020204" pitchFamily="34" charset="0"/>
                <a:ea typeface="Source Sans Pro" panose="020B0503030403020204" pitchFamily="34" charset="0"/>
                <a:cs typeface="Helvetica Neue" panose="02000503000000020004" pitchFamily="2" charset="0"/>
              </a:rPr>
              <a:t>differentiate</a:t>
            </a:r>
            <a:r>
              <a:rPr lang="en-US" b="1">
                <a:latin typeface="Source Sans Pro" panose="020B0503030403020204" pitchFamily="34" charset="0"/>
                <a:ea typeface="Source Sans Pro" panose="020B0503030403020204" pitchFamily="34" charset="0"/>
              </a:rPr>
              <a:t> </a:t>
            </a:r>
            <a:r>
              <a:rPr lang="en-US">
                <a:latin typeface="Source Sans Pro" panose="020B0503030403020204" pitchFamily="34" charset="0"/>
                <a:ea typeface="Source Sans Pro" panose="020B0503030403020204" pitchFamily="34" charset="0"/>
              </a:rPr>
              <a:t>the LQR KKT conditions:</a:t>
            </a:r>
          </a:p>
        </p:txBody>
      </p:sp>
      <p:sp>
        <p:nvSpPr>
          <p:cNvPr id="12" name="Content Placeholder 2">
            <a:extLst>
              <a:ext uri="{FF2B5EF4-FFF2-40B4-BE49-F238E27FC236}">
                <a16:creationId xmlns:a16="http://schemas.microsoft.com/office/drawing/2014/main" id="{5C292299-2F7E-A3EB-81B4-AD7FA8E244E6}"/>
              </a:ext>
            </a:extLst>
          </p:cNvPr>
          <p:cNvSpPr txBox="1">
            <a:spLocks/>
          </p:cNvSpPr>
          <p:nvPr/>
        </p:nvSpPr>
        <p:spPr>
          <a:xfrm>
            <a:off x="6212702" y="5833054"/>
            <a:ext cx="945216" cy="46088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where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FBB6333-5AE2-9119-EB6A-8BF2DFB9D6DA}"/>
                  </a:ext>
                </a:extLst>
              </p:cNvPr>
              <p:cNvSpPr txBox="1"/>
              <p:nvPr/>
            </p:nvSpPr>
            <p:spPr>
              <a:xfrm>
                <a:off x="1988111" y="1233531"/>
                <a:ext cx="8174892" cy="105471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min</m:t>
                              </m:r>
                            </m:e>
                            <m:lim>
                              <m:r>
                                <a:rPr lang="en-US" sz="2000" b="0" i="1" smtClean="0">
                                  <a:latin typeface="Cambria Math" panose="02040503050406030204" pitchFamily="18" charset="0"/>
                                </a:rPr>
                                <m:t>𝜏</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lim>
                          </m:limLow>
                        </m:fName>
                        <m:e>
                          <m:r>
                            <a:rPr lang="en-US" sz="2000" b="0" i="1" smtClean="0">
                              <a:latin typeface="Cambria Math" panose="02040503050406030204" pitchFamily="18" charset="0"/>
                            </a:rPr>
                            <m:t> </m:t>
                          </m:r>
                          <m:nary>
                            <m:naryPr>
                              <m:chr m:val="∑"/>
                              <m:supHide m:val="on"/>
                              <m:ctrlPr>
                                <a:rPr lang="en-US" sz="2000" b="0" i="1" smtClean="0">
                                  <a:latin typeface="Cambria Math" panose="02040503050406030204" pitchFamily="18" charset="0"/>
                                </a:rPr>
                              </m:ctrlPr>
                            </m:naryPr>
                            <m:sub>
                              <m:r>
                                <a:rPr lang="en-US" sz="2000" b="0" i="1" smtClean="0">
                                  <a:latin typeface="Cambria Math" panose="02040503050406030204" pitchFamily="18" charset="0"/>
                                </a:rPr>
                                <m:t>𝑡</m:t>
                              </m:r>
                            </m:sub>
                            <m:sup/>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𝜏</m:t>
                                  </m:r>
                                </m:e>
                                <m:sub>
                                  <m:r>
                                    <a:rPr lang="en-US" sz="2000" b="0" i="1" smtClean="0">
                                      <a:latin typeface="Cambria Math" panose="02040503050406030204" pitchFamily="18" charset="0"/>
                                    </a:rPr>
                                    <m:t>𝑡</m:t>
                                  </m:r>
                                </m:sub>
                                <m:sup>
                                  <m:r>
                                    <a:rPr lang="en-US" sz="2000" b="0" i="1" smtClean="0">
                                      <a:latin typeface="Cambria Math" panose="02040503050406030204" pitchFamily="18" charset="0"/>
                                    </a:rPr>
                                    <m:t>𝑇</m:t>
                                  </m:r>
                                </m:sup>
                              </m:sSubSup>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𝑡</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𝑡</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𝑡</m:t>
                                  </m:r>
                                </m:sub>
                              </m:sSub>
                              <m:r>
                                <m:rPr>
                                  <m:nor/>
                                </m:rPr>
                                <a:rPr lang="en-US" sz="2000" b="0" i="0" smtClean="0">
                                  <a:latin typeface="Source Sans Pro" panose="020B0503030403020204" pitchFamily="34" charset="0"/>
                                  <a:ea typeface="Source Sans Pro" panose="020B0503030403020204" pitchFamily="34" charset="0"/>
                                </a:rPr>
                                <m:t> </m:t>
                              </m:r>
                            </m:e>
                          </m:nary>
                        </m:e>
                      </m:func>
                      <m:r>
                        <m:rPr>
                          <m:nor/>
                        </m:rPr>
                        <a:rPr lang="en-US" sz="2000" b="0" i="1" smtClean="0">
                          <a:latin typeface="Cambria Math" panose="02040503050406030204" pitchFamily="18" charset="0"/>
                        </a:rPr>
                        <m:t> </m:t>
                      </m:r>
                      <m:r>
                        <m:rPr>
                          <m:nor/>
                        </m:rPr>
                        <a:rPr lang="en-US" sz="2000" b="0" i="0" smtClean="0">
                          <a:latin typeface="Source Sans Pro" panose="020B0503030403020204" pitchFamily="34" charset="0"/>
                          <a:ea typeface="Source Sans Pro" panose="020B0503030403020204" pitchFamily="34" charset="0"/>
                        </a:rPr>
                        <m:t>s</m:t>
                      </m:r>
                      <m:r>
                        <m:rPr>
                          <m:nor/>
                        </m:rPr>
                        <a:rPr lang="en-US" sz="2000" b="0" i="0" smtClean="0">
                          <a:latin typeface="Source Sans Pro" panose="020B0503030403020204" pitchFamily="34" charset="0"/>
                          <a:ea typeface="Source Sans Pro" panose="020B0503030403020204" pitchFamily="34" charset="0"/>
                        </a:rPr>
                        <m:t>.</m:t>
                      </m:r>
                      <m:r>
                        <m:rPr>
                          <m:nor/>
                        </m:rPr>
                        <a:rPr lang="en-US" sz="2000" b="0" i="0" smtClean="0">
                          <a:latin typeface="Source Sans Pro" panose="020B0503030403020204" pitchFamily="34" charset="0"/>
                          <a:ea typeface="Source Sans Pro" panose="020B0503030403020204" pitchFamily="34" charset="0"/>
                        </a:rPr>
                        <m:t>t</m:t>
                      </m:r>
                      <m:r>
                        <m:rPr>
                          <m:nor/>
                        </m:rPr>
                        <a:rPr lang="en-US" sz="2000" b="0" i="0" smtClean="0">
                          <a:latin typeface="Source Sans Pro" panose="020B0503030403020204" pitchFamily="34" charset="0"/>
                          <a:ea typeface="Source Sans Pro" panose="020B0503030403020204" pitchFamily="34"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𝑡</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m:rPr>
                              <m:nor/>
                            </m:rPr>
                            <a:rPr lang="en-US" sz="2000" b="0" i="0" smtClean="0">
                              <a:latin typeface="Source Sans Pro" panose="020B0503030403020204" pitchFamily="34" charset="0"/>
                              <a:ea typeface="Source Sans Pro" panose="020B0503030403020204" pitchFamily="34" charset="0"/>
                            </a:rPr>
                            <m:t>init</m:t>
                          </m:r>
                        </m:sub>
                      </m:sSub>
                    </m:oMath>
                  </m:oMathPara>
                </a14:m>
                <a:endParaRPr lang="en-US" sz="2000" b="0">
                  <a:latin typeface="Source Sans Pro" panose="020B0503030403020204" pitchFamily="34" charset="0"/>
                  <a:ea typeface="Source Sans Pro" panose="020B0503030403020204" pitchFamily="34" charset="0"/>
                </a:endParaRPr>
              </a:p>
              <a:p>
                <a:pPr algn="ctr"/>
                <a:endParaRPr lang="en-US" sz="2000">
                  <a:latin typeface="Source Sans Pro" panose="020B0503030403020204" pitchFamily="34" charset="0"/>
                  <a:ea typeface="Source Sans Pro" panose="020B0503030403020204" pitchFamily="34" charset="0"/>
                </a:endParaRPr>
              </a:p>
            </p:txBody>
          </p:sp>
        </mc:Choice>
        <mc:Fallback xmlns="">
          <p:sp>
            <p:nvSpPr>
              <p:cNvPr id="16" name="TextBox 15">
                <a:extLst>
                  <a:ext uri="{FF2B5EF4-FFF2-40B4-BE49-F238E27FC236}">
                    <a16:creationId xmlns:a16="http://schemas.microsoft.com/office/drawing/2014/main" id="{FFBB6333-5AE2-9119-EB6A-8BF2DFB9D6DA}"/>
                  </a:ext>
                </a:extLst>
              </p:cNvPr>
              <p:cNvSpPr txBox="1">
                <a:spLocks noRot="1" noChangeAspect="1" noMove="1" noResize="1" noEditPoints="1" noAdjustHandles="1" noChangeArrowheads="1" noChangeShapeType="1" noTextEdit="1"/>
              </p:cNvSpPr>
              <p:nvPr/>
            </p:nvSpPr>
            <p:spPr>
              <a:xfrm>
                <a:off x="1988111" y="1233531"/>
                <a:ext cx="8174892" cy="1054712"/>
              </a:xfrm>
              <a:prstGeom prst="rect">
                <a:avLst/>
              </a:prstGeom>
              <a:blipFill>
                <a:blip r:embed="rId5"/>
                <a:stretch>
                  <a:fillRect t="-102381" b="-115476"/>
                </a:stretch>
              </a:blipFill>
            </p:spPr>
            <p:txBody>
              <a:bodyPr/>
              <a:lstStyle/>
              <a:p>
                <a:r>
                  <a:rPr lang="en-US">
                    <a:noFill/>
                  </a:rPr>
                  <a:t> </a:t>
                </a:r>
              </a:p>
            </p:txBody>
          </p:sp>
        </mc:Fallback>
      </mc:AlternateContent>
      <p:sp>
        <p:nvSpPr>
          <p:cNvPr id="21" name="Content Placeholder 2">
            <a:extLst>
              <a:ext uri="{FF2B5EF4-FFF2-40B4-BE49-F238E27FC236}">
                <a16:creationId xmlns:a16="http://schemas.microsoft.com/office/drawing/2014/main" id="{1360249C-DC38-0908-EFF9-971670D22C67}"/>
              </a:ext>
            </a:extLst>
          </p:cNvPr>
          <p:cNvSpPr txBox="1">
            <a:spLocks/>
          </p:cNvSpPr>
          <p:nvPr/>
        </p:nvSpPr>
        <p:spPr>
          <a:xfrm>
            <a:off x="9285798" y="6216917"/>
            <a:ext cx="2969953" cy="493206"/>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a:latin typeface="Source Sans Pro" panose="020B0503030403020204" pitchFamily="34" charset="0"/>
                <a:ea typeface="Source Sans Pro" panose="020B0503030403020204" pitchFamily="34" charset="0"/>
              </a:rPr>
              <a:t>Just another LQR problem!</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C4AE297-07E9-EFC5-2815-2B23D2B3BA24}"/>
                  </a:ext>
                </a:extLst>
              </p:cNvPr>
              <p:cNvSpPr txBox="1"/>
              <p:nvPr/>
            </p:nvSpPr>
            <p:spPr>
              <a:xfrm>
                <a:off x="2603647" y="1913828"/>
                <a:ext cx="3506420" cy="369332"/>
              </a:xfrm>
              <a:prstGeom prst="rect">
                <a:avLst/>
              </a:prstGeom>
              <a:noFill/>
            </p:spPr>
            <p:txBody>
              <a:bodyPr wrap="square">
                <a:spAutoFit/>
              </a:bodyPr>
              <a:lstStyle/>
              <a:p>
                <a:pPr algn="ctr"/>
                <a:r>
                  <a:rPr lang="en-US" sz="1800" b="1">
                    <a:latin typeface="Source Sans Pro" panose="020B0503030403020204" pitchFamily="34" charset="0"/>
                    <a:ea typeface="Source Sans Pro" panose="020B0503030403020204" pitchFamily="34" charset="0"/>
                  </a:rPr>
                  <a:t>Parameters: </a:t>
                </a:r>
                <a14:m>
                  <m:oMath xmlns:m="http://schemas.openxmlformats.org/officeDocument/2006/math">
                    <m:r>
                      <a:rPr lang="en-US" sz="1800" b="0" i="1" smtClean="0">
                        <a:latin typeface="Cambria Math" panose="02040503050406030204" pitchFamily="18" charset="0"/>
                      </a:rPr>
                      <m:t>𝜃</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𝑐</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oMath>
                </a14:m>
                <a:endParaRPr lang="en-US" sz="1800">
                  <a:latin typeface="Source Sans Pro" panose="020B0503030403020204" pitchFamily="34" charset="0"/>
                  <a:ea typeface="Source Sans Pro" panose="020B0503030403020204" pitchFamily="34" charset="0"/>
                </a:endParaRPr>
              </a:p>
            </p:txBody>
          </p:sp>
        </mc:Choice>
        <mc:Fallback xmlns="">
          <p:sp>
            <p:nvSpPr>
              <p:cNvPr id="22" name="TextBox 21">
                <a:extLst>
                  <a:ext uri="{FF2B5EF4-FFF2-40B4-BE49-F238E27FC236}">
                    <a16:creationId xmlns:a16="http://schemas.microsoft.com/office/drawing/2014/main" id="{CC4AE297-07E9-EFC5-2815-2B23D2B3BA24}"/>
                  </a:ext>
                </a:extLst>
              </p:cNvPr>
              <p:cNvSpPr txBox="1">
                <a:spLocks noRot="1" noChangeAspect="1" noMove="1" noResize="1" noEditPoints="1" noAdjustHandles="1" noChangeArrowheads="1" noChangeShapeType="1" noTextEdit="1"/>
              </p:cNvSpPr>
              <p:nvPr/>
            </p:nvSpPr>
            <p:spPr>
              <a:xfrm>
                <a:off x="2603647" y="1913828"/>
                <a:ext cx="3506420" cy="369332"/>
              </a:xfrm>
              <a:prstGeom prst="rect">
                <a:avLst/>
              </a:prstGeom>
              <a:blipFill>
                <a:blip r:embed="rId6"/>
                <a:stretch>
                  <a:fillRect t="-6667" b="-26667"/>
                </a:stretch>
              </a:blipFill>
            </p:spPr>
            <p:txBody>
              <a:bodyPr/>
              <a:lstStyle/>
              <a:p>
                <a:r>
                  <a:rPr lang="en-US">
                    <a:noFill/>
                  </a:rPr>
                  <a:t> </a:t>
                </a:r>
              </a:p>
            </p:txBody>
          </p:sp>
        </mc:Fallback>
      </mc:AlternateContent>
      <p:sp>
        <p:nvSpPr>
          <p:cNvPr id="23" name="Down Arrow 22">
            <a:extLst>
              <a:ext uri="{FF2B5EF4-FFF2-40B4-BE49-F238E27FC236}">
                <a16:creationId xmlns:a16="http://schemas.microsoft.com/office/drawing/2014/main" id="{77D211B7-1E40-3D4A-FC5D-091B388845C9}"/>
              </a:ext>
            </a:extLst>
          </p:cNvPr>
          <p:cNvSpPr/>
          <p:nvPr/>
        </p:nvSpPr>
        <p:spPr>
          <a:xfrm>
            <a:off x="5788333" y="2295860"/>
            <a:ext cx="643469" cy="697707"/>
          </a:xfrm>
          <a:prstGeom prst="downArrow">
            <a:avLst>
              <a:gd name="adj1" fmla="val 32609"/>
              <a:gd name="adj2" fmla="val 50000"/>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7340174-FF6D-FB14-09F5-781256CE9C74}"/>
                  </a:ext>
                </a:extLst>
              </p:cNvPr>
              <p:cNvSpPr txBox="1"/>
              <p:nvPr/>
            </p:nvSpPr>
            <p:spPr>
              <a:xfrm>
                <a:off x="1078394" y="3182783"/>
                <a:ext cx="5792984" cy="954107"/>
              </a:xfrm>
              <a:prstGeom prst="rect">
                <a:avLst/>
              </a:prstGeom>
              <a:noFill/>
            </p:spPr>
            <p:txBody>
              <a:bodyPr wrap="square">
                <a:spAutoFit/>
              </a:bodyPr>
              <a:lstStyle/>
              <a:p>
                <a:r>
                  <a:rPr lang="en-US">
                    <a:latin typeface="Source Sans Pro" panose="020B0503030403020204" pitchFamily="34" charset="0"/>
                    <a:ea typeface="Source Sans Pro" panose="020B0503030403020204" pitchFamily="34" charset="0"/>
                  </a:rPr>
                  <a:t>Define implicit </a:t>
                </a:r>
                <a:r>
                  <a:rPr lang="en-US" sz="2000">
                    <a:latin typeface="Source Sans Pro" panose="020B0503030403020204" pitchFamily="34" charset="0"/>
                    <a:ea typeface="Source Sans Pro" panose="020B0503030403020204" pitchFamily="34" charset="0"/>
                  </a:rPr>
                  <a:t>function</a:t>
                </a:r>
                <a:r>
                  <a:rPr lang="en-US">
                    <a:latin typeface="Source Sans Pro" panose="020B0503030403020204" pitchFamily="34" charset="0"/>
                    <a:ea typeface="Source Sans Pro" panose="020B0503030403020204" pitchFamily="34" charset="0"/>
                  </a:rPr>
                  <a:t> via </a:t>
                </a:r>
                <a:r>
                  <a:rPr lang="en-US" sz="1800" b="1">
                    <a:latin typeface="Source Sans Pro" panose="020B0503030403020204" pitchFamily="34" charset="0"/>
                    <a:ea typeface="Source Sans Pro" panose="020B0503030403020204" pitchFamily="34" charset="0"/>
                  </a:rPr>
                  <a:t>KKT optimality conditions</a:t>
                </a:r>
              </a:p>
              <a:p>
                <a:r>
                  <a:rPr lang="en-US" sz="1800">
                    <a:solidFill>
                      <a:schemeClr val="tx1">
                        <a:lumMod val="50000"/>
                        <a:lumOff val="50000"/>
                      </a:schemeClr>
                    </a:solidFill>
                    <a:latin typeface="Source Sans Pro" panose="020B0503030403020204" pitchFamily="34" charset="0"/>
                    <a:ea typeface="Source Sans Pro" panose="020B0503030403020204" pitchFamily="34" charset="0"/>
                  </a:rPr>
                  <a:t>Find </a:t>
                </a:r>
                <a14:m>
                  <m:oMath xmlns:m="http://schemas.openxmlformats.org/officeDocument/2006/math">
                    <m:sSup>
                      <m:sSupPr>
                        <m:ctrlPr>
                          <a:rPr lang="en-US" sz="1800" b="0" i="1" smtClean="0">
                            <a:solidFill>
                              <a:schemeClr val="tx1">
                                <a:lumMod val="50000"/>
                                <a:lumOff val="50000"/>
                              </a:schemeClr>
                            </a:solidFill>
                            <a:latin typeface="Cambria Math" panose="02040503050406030204" pitchFamily="18" charset="0"/>
                          </a:rPr>
                        </m:ctrlPr>
                      </m:sSupPr>
                      <m:e>
                        <m:r>
                          <a:rPr lang="en-US" sz="1800" b="0" i="1" smtClean="0">
                            <a:solidFill>
                              <a:schemeClr val="tx1">
                                <a:lumMod val="50000"/>
                                <a:lumOff val="50000"/>
                              </a:schemeClr>
                            </a:solidFill>
                            <a:latin typeface="Cambria Math" panose="02040503050406030204" pitchFamily="18" charset="0"/>
                          </a:rPr>
                          <m:t>𝑧</m:t>
                        </m:r>
                      </m:e>
                      <m:sup>
                        <m:r>
                          <a:rPr lang="en-US" sz="1800" b="0" i="1" smtClean="0">
                            <a:solidFill>
                              <a:schemeClr val="tx1">
                                <a:lumMod val="50000"/>
                                <a:lumOff val="50000"/>
                              </a:schemeClr>
                            </a:solidFill>
                            <a:latin typeface="Cambria Math" panose="02040503050406030204" pitchFamily="18" charset="0"/>
                          </a:rPr>
                          <m:t>⋆</m:t>
                        </m:r>
                      </m:sup>
                    </m:sSup>
                  </m:oMath>
                </a14:m>
                <a:r>
                  <a:rPr lang="en-US" sz="1800">
                    <a:solidFill>
                      <a:schemeClr val="tx1">
                        <a:lumMod val="50000"/>
                        <a:lumOff val="50000"/>
                      </a:schemeClr>
                    </a:solidFill>
                    <a:latin typeface="Source Sans Pro" panose="020B0503030403020204" pitchFamily="34" charset="0"/>
                    <a:ea typeface="Source Sans Pro" panose="020B0503030403020204" pitchFamily="34" charset="0"/>
                  </a:rPr>
                  <a:t> s.t. </a:t>
                </a:r>
                <a14:m>
                  <m:oMath xmlns:m="http://schemas.openxmlformats.org/officeDocument/2006/math">
                    <m:r>
                      <a:rPr lang="en-US" b="0" i="1" smtClean="0">
                        <a:solidFill>
                          <a:schemeClr val="tx1">
                            <a:lumMod val="50000"/>
                            <a:lumOff val="50000"/>
                          </a:schemeClr>
                        </a:solidFill>
                        <a:latin typeface="Cambria Math" panose="02040503050406030204" pitchFamily="18" charset="0"/>
                      </a:rPr>
                      <m:t>𝐾</m:t>
                    </m:r>
                    <m:sSup>
                      <m:sSupPr>
                        <m:ctrlPr>
                          <a:rPr lang="en-US" b="0" i="1" smtClean="0">
                            <a:solidFill>
                              <a:schemeClr val="tx1">
                                <a:lumMod val="50000"/>
                                <a:lumOff val="50000"/>
                              </a:schemeClr>
                            </a:solidFill>
                            <a:latin typeface="Cambria Math" panose="02040503050406030204" pitchFamily="18" charset="0"/>
                          </a:rPr>
                        </m:ctrlPr>
                      </m:sSupPr>
                      <m:e>
                        <m:r>
                          <a:rPr lang="en-US" b="0" i="1" smtClean="0">
                            <a:solidFill>
                              <a:schemeClr val="tx1">
                                <a:lumMod val="50000"/>
                                <a:lumOff val="50000"/>
                              </a:schemeClr>
                            </a:solidFill>
                            <a:latin typeface="Cambria Math" panose="02040503050406030204" pitchFamily="18" charset="0"/>
                          </a:rPr>
                          <m:t>𝑧</m:t>
                        </m:r>
                      </m:e>
                      <m:sup>
                        <m:r>
                          <a:rPr lang="en-US" b="0" i="1" smtClean="0">
                            <a:solidFill>
                              <a:schemeClr val="tx1">
                                <a:lumMod val="50000"/>
                                <a:lumOff val="50000"/>
                              </a:schemeClr>
                            </a:solidFill>
                            <a:latin typeface="Cambria Math" panose="02040503050406030204" pitchFamily="18" charset="0"/>
                          </a:rPr>
                          <m:t>⋆</m:t>
                        </m:r>
                      </m:sup>
                    </m:sSup>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𝑘</m:t>
                    </m:r>
                    <m:r>
                      <a:rPr lang="en-US" sz="1800" b="0" i="1" smtClean="0">
                        <a:solidFill>
                          <a:schemeClr val="tx1">
                            <a:lumMod val="50000"/>
                            <a:lumOff val="50000"/>
                          </a:schemeClr>
                        </a:solidFill>
                        <a:latin typeface="Cambria Math" panose="02040503050406030204" pitchFamily="18" charset="0"/>
                      </a:rPr>
                      <m:t>=0</m:t>
                    </m:r>
                  </m:oMath>
                </a14:m>
                <a:r>
                  <a:rPr lang="en-US" sz="1800">
                    <a:solidFill>
                      <a:schemeClr val="tx1">
                        <a:lumMod val="50000"/>
                        <a:lumOff val="50000"/>
                      </a:schemeClr>
                    </a:solidFill>
                    <a:latin typeface="Source Sans Pro" panose="020B0503030403020204" pitchFamily="34" charset="0"/>
                    <a:ea typeface="Source Sans Pro" panose="020B0503030403020204" pitchFamily="34" charset="0"/>
                  </a:rPr>
                  <a:t> where </a:t>
                </a:r>
                <a14:m>
                  <m:oMath xmlns:m="http://schemas.openxmlformats.org/officeDocument/2006/math">
                    <m:sSup>
                      <m:sSupPr>
                        <m:ctrlPr>
                          <a:rPr lang="en-US" sz="1800" b="0" i="1" smtClean="0">
                            <a:solidFill>
                              <a:schemeClr val="tx1">
                                <a:lumMod val="50000"/>
                                <a:lumOff val="50000"/>
                              </a:schemeClr>
                            </a:solidFill>
                            <a:latin typeface="Cambria Math" panose="02040503050406030204" pitchFamily="18" charset="0"/>
                          </a:rPr>
                        </m:ctrlPr>
                      </m:sSupPr>
                      <m:e>
                        <m:r>
                          <a:rPr lang="en-US" sz="1800" b="0" i="1" smtClean="0">
                            <a:solidFill>
                              <a:schemeClr val="tx1">
                                <a:lumMod val="50000"/>
                                <a:lumOff val="50000"/>
                              </a:schemeClr>
                            </a:solidFill>
                            <a:latin typeface="Cambria Math" panose="02040503050406030204" pitchFamily="18" charset="0"/>
                          </a:rPr>
                          <m:t>𝑧</m:t>
                        </m:r>
                      </m:e>
                      <m:sup>
                        <m:r>
                          <a:rPr lang="en-US" sz="1800" b="0" i="1" smtClean="0">
                            <a:solidFill>
                              <a:schemeClr val="tx1">
                                <a:lumMod val="50000"/>
                                <a:lumOff val="50000"/>
                              </a:schemeClr>
                            </a:solidFill>
                            <a:latin typeface="Cambria Math" panose="02040503050406030204" pitchFamily="18" charset="0"/>
                          </a:rPr>
                          <m:t>⋆</m:t>
                        </m:r>
                      </m:sup>
                    </m:sSup>
                    <m:r>
                      <a:rPr lang="en-US" sz="1800" b="0" i="1" smtClean="0">
                        <a:solidFill>
                          <a:schemeClr val="tx1">
                            <a:lumMod val="50000"/>
                            <a:lumOff val="50000"/>
                          </a:schemeClr>
                        </a:solidFill>
                        <a:latin typeface="Cambria Math" panose="02040503050406030204" pitchFamily="18" charset="0"/>
                      </a:rPr>
                      <m:t>=</m:t>
                    </m:r>
                    <m:d>
                      <m:dPr>
                        <m:begChr m:val="["/>
                        <m:endChr m:val="]"/>
                        <m:ctrlPr>
                          <a:rPr lang="en-US" sz="1800" b="0" i="1" smtClean="0">
                            <a:solidFill>
                              <a:schemeClr val="tx1">
                                <a:lumMod val="50000"/>
                                <a:lumOff val="50000"/>
                              </a:schemeClr>
                            </a:solidFill>
                            <a:latin typeface="Cambria Math" panose="02040503050406030204" pitchFamily="18" charset="0"/>
                          </a:rPr>
                        </m:ctrlPr>
                      </m:dPr>
                      <m:e>
                        <m:sSup>
                          <m:sSupPr>
                            <m:ctrlPr>
                              <a:rPr lang="en-US" sz="1800" b="0" i="1" smtClean="0">
                                <a:solidFill>
                                  <a:schemeClr val="tx1">
                                    <a:lumMod val="50000"/>
                                    <a:lumOff val="50000"/>
                                  </a:schemeClr>
                                </a:solidFill>
                                <a:latin typeface="Cambria Math" panose="02040503050406030204" pitchFamily="18" charset="0"/>
                              </a:rPr>
                            </m:ctrlPr>
                          </m:sSupPr>
                          <m:e>
                            <m:r>
                              <a:rPr lang="en-US" sz="1800" b="0" i="1" smtClean="0">
                                <a:solidFill>
                                  <a:schemeClr val="tx1">
                                    <a:lumMod val="50000"/>
                                    <a:lumOff val="50000"/>
                                  </a:schemeClr>
                                </a:solidFill>
                                <a:latin typeface="Cambria Math" panose="02040503050406030204" pitchFamily="18" charset="0"/>
                              </a:rPr>
                              <m:t>𝜏</m:t>
                            </m:r>
                          </m:e>
                          <m:sup>
                            <m:r>
                              <a:rPr lang="en-US" sz="1800" b="0" i="1" smtClean="0">
                                <a:solidFill>
                                  <a:schemeClr val="tx1">
                                    <a:lumMod val="50000"/>
                                    <a:lumOff val="50000"/>
                                  </a:schemeClr>
                                </a:solidFill>
                                <a:latin typeface="Cambria Math" panose="02040503050406030204" pitchFamily="18" charset="0"/>
                              </a:rPr>
                              <m:t>⋆</m:t>
                            </m:r>
                          </m:sup>
                        </m:sSup>
                        <m:r>
                          <a:rPr lang="en-US" sz="1800" b="0" i="1" smtClean="0">
                            <a:solidFill>
                              <a:schemeClr val="tx1">
                                <a:lumMod val="50000"/>
                                <a:lumOff val="50000"/>
                              </a:schemeClr>
                            </a:solidFill>
                            <a:latin typeface="Cambria Math" panose="02040503050406030204" pitchFamily="18" charset="0"/>
                          </a:rPr>
                          <m:t>,…</m:t>
                        </m:r>
                      </m:e>
                    </m:d>
                  </m:oMath>
                </a14:m>
                <a:endParaRPr lang="en-US" sz="1800" b="0">
                  <a:solidFill>
                    <a:schemeClr val="bg1">
                      <a:lumMod val="65000"/>
                    </a:schemeClr>
                  </a:solidFill>
                  <a:latin typeface="Source Sans Pro" panose="020B0503030403020204" pitchFamily="34" charset="0"/>
                </a:endParaRPr>
              </a:p>
              <a:p>
                <a:r>
                  <a:rPr lang="en-US">
                    <a:solidFill>
                      <a:schemeClr val="tx1">
                        <a:lumMod val="50000"/>
                        <a:lumOff val="50000"/>
                      </a:schemeClr>
                    </a:solidFill>
                    <a:latin typeface="Source Sans Pro" panose="020B0503030403020204" pitchFamily="34" charset="0"/>
                    <a:ea typeface="Source Sans Pro" panose="020B0503030403020204" pitchFamily="34" charset="0"/>
                  </a:rPr>
                  <a:t>S</a:t>
                </a:r>
                <a:r>
                  <a:rPr lang="en-US" sz="1800" b="0">
                    <a:solidFill>
                      <a:schemeClr val="tx1">
                        <a:lumMod val="50000"/>
                        <a:lumOff val="50000"/>
                      </a:schemeClr>
                    </a:solidFill>
                    <a:latin typeface="Source Sans Pro" panose="020B0503030403020204" pitchFamily="34" charset="0"/>
                    <a:ea typeface="Source Sans Pro" panose="020B0503030403020204" pitchFamily="34" charset="0"/>
                  </a:rPr>
                  <a:t>olved with </a:t>
                </a:r>
                <a:r>
                  <a:rPr lang="en-US" sz="1800" b="1" err="1">
                    <a:solidFill>
                      <a:schemeClr val="tx1">
                        <a:lumMod val="50000"/>
                        <a:lumOff val="50000"/>
                      </a:schemeClr>
                    </a:solidFill>
                    <a:latin typeface="Source Sans Pro" panose="020B0503030403020204" pitchFamily="34" charset="0"/>
                    <a:ea typeface="Source Sans Pro" panose="020B0503030403020204" pitchFamily="34" charset="0"/>
                  </a:rPr>
                  <a:t>Riccati</a:t>
                </a:r>
                <a:r>
                  <a:rPr lang="en-US" sz="1800" b="1">
                    <a:solidFill>
                      <a:schemeClr val="tx1">
                        <a:lumMod val="50000"/>
                        <a:lumOff val="50000"/>
                      </a:schemeClr>
                    </a:solidFill>
                    <a:latin typeface="Source Sans Pro" panose="020B0503030403020204" pitchFamily="34" charset="0"/>
                    <a:ea typeface="Source Sans Pro" panose="020B0503030403020204" pitchFamily="34" charset="0"/>
                  </a:rPr>
                  <a:t> recursion</a:t>
                </a:r>
              </a:p>
            </p:txBody>
          </p:sp>
        </mc:Choice>
        <mc:Fallback xmlns="">
          <p:sp>
            <p:nvSpPr>
              <p:cNvPr id="24" name="TextBox 23">
                <a:extLst>
                  <a:ext uri="{FF2B5EF4-FFF2-40B4-BE49-F238E27FC236}">
                    <a16:creationId xmlns:a16="http://schemas.microsoft.com/office/drawing/2014/main" id="{C7340174-FF6D-FB14-09F5-781256CE9C74}"/>
                  </a:ext>
                </a:extLst>
              </p:cNvPr>
              <p:cNvSpPr txBox="1">
                <a:spLocks noRot="1" noChangeAspect="1" noMove="1" noResize="1" noEditPoints="1" noAdjustHandles="1" noChangeArrowheads="1" noChangeShapeType="1" noTextEdit="1"/>
              </p:cNvSpPr>
              <p:nvPr/>
            </p:nvSpPr>
            <p:spPr>
              <a:xfrm>
                <a:off x="1078394" y="3182783"/>
                <a:ext cx="5792984" cy="954107"/>
              </a:xfrm>
              <a:prstGeom prst="rect">
                <a:avLst/>
              </a:prstGeom>
              <a:blipFill>
                <a:blip r:embed="rId7"/>
                <a:stretch>
                  <a:fillRect l="-875" t="-2632" b="-10526"/>
                </a:stretch>
              </a:blipFill>
            </p:spPr>
            <p:txBody>
              <a:bodyPr/>
              <a:lstStyle/>
              <a:p>
                <a:r>
                  <a:rPr lang="en-US">
                    <a:noFill/>
                  </a:rPr>
                  <a:t> </a:t>
                </a:r>
              </a:p>
            </p:txBody>
          </p:sp>
        </mc:Fallback>
      </mc:AlternateContent>
      <p:sp>
        <p:nvSpPr>
          <p:cNvPr id="25" name="Rounded Rectangle 24">
            <a:extLst>
              <a:ext uri="{FF2B5EF4-FFF2-40B4-BE49-F238E27FC236}">
                <a16:creationId xmlns:a16="http://schemas.microsoft.com/office/drawing/2014/main" id="{B9AF202F-FB21-5F2F-D6CE-C7A99FEAE423}"/>
              </a:ext>
            </a:extLst>
          </p:cNvPr>
          <p:cNvSpPr/>
          <p:nvPr/>
        </p:nvSpPr>
        <p:spPr>
          <a:xfrm>
            <a:off x="2665500" y="1233532"/>
            <a:ext cx="6635896" cy="1053656"/>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F906B670-C1C3-4BA4-191A-6D38FD19888C}"/>
              </a:ext>
            </a:extLst>
          </p:cNvPr>
          <p:cNvSpPr/>
          <p:nvPr/>
        </p:nvSpPr>
        <p:spPr>
          <a:xfrm>
            <a:off x="5774265" y="4379058"/>
            <a:ext cx="643469" cy="722674"/>
          </a:xfrm>
          <a:prstGeom prst="downArrow">
            <a:avLst>
              <a:gd name="adj1" fmla="val 32609"/>
              <a:gd name="adj2" fmla="val 50000"/>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A01479D1-F2C0-4D86-161F-46E662AC34F5}"/>
              </a:ext>
            </a:extLst>
          </p:cNvPr>
          <p:cNvSpPr/>
          <p:nvPr/>
        </p:nvSpPr>
        <p:spPr>
          <a:xfrm>
            <a:off x="8935594" y="6063432"/>
            <a:ext cx="731604" cy="383863"/>
          </a:xfrm>
          <a:prstGeom prst="arc">
            <a:avLst/>
          </a:prstGeom>
          <a:ln w="38100">
            <a:headEnd type="triangle" w="lg" len="lg"/>
            <a:tailEnd type="none"/>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68442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88D7-7C0E-6351-4A0F-72FD49E8914B}"/>
              </a:ext>
            </a:extLst>
          </p:cNvPr>
          <p:cNvSpPr>
            <a:spLocks noGrp="1"/>
          </p:cNvSpPr>
          <p:nvPr>
            <p:ph type="title"/>
          </p:nvPr>
        </p:nvSpPr>
        <p:spPr>
          <a:xfrm>
            <a:off x="203200" y="274638"/>
            <a:ext cx="11785600" cy="1143000"/>
          </a:xfrm>
        </p:spPr>
        <p:txBody>
          <a:bodyPr>
            <a:normAutofit/>
          </a:bodyPr>
          <a:lstStyle/>
          <a:p>
            <a:r>
              <a:rPr lang="en-US" dirty="0"/>
              <a:t>Differentiating non-convex MPC</a:t>
            </a:r>
          </a:p>
        </p:txBody>
      </p:sp>
      <p:pic>
        <p:nvPicPr>
          <p:cNvPr id="9" name="Picture 8">
            <a:extLst>
              <a:ext uri="{FF2B5EF4-FFF2-40B4-BE49-F238E27FC236}">
                <a16:creationId xmlns:a16="http://schemas.microsoft.com/office/drawing/2014/main" id="{2860A9AB-C24B-53FC-CD48-25F88E915D80}"/>
              </a:ext>
            </a:extLst>
          </p:cNvPr>
          <p:cNvPicPr>
            <a:picLocks noChangeAspect="1"/>
          </p:cNvPicPr>
          <p:nvPr/>
        </p:nvPicPr>
        <p:blipFill>
          <a:blip r:embed="rId2"/>
          <a:stretch>
            <a:fillRect/>
          </a:stretch>
        </p:blipFill>
        <p:spPr>
          <a:xfrm>
            <a:off x="1140370" y="5754342"/>
            <a:ext cx="5070147" cy="963328"/>
          </a:xfrm>
          <a:prstGeom prst="rect">
            <a:avLst/>
          </a:prstGeom>
        </p:spPr>
      </p:pic>
      <p:pic>
        <p:nvPicPr>
          <p:cNvPr id="10" name="Picture 9">
            <a:extLst>
              <a:ext uri="{FF2B5EF4-FFF2-40B4-BE49-F238E27FC236}">
                <a16:creationId xmlns:a16="http://schemas.microsoft.com/office/drawing/2014/main" id="{43AFF040-158E-DC08-1414-8B00D192F601}"/>
              </a:ext>
            </a:extLst>
          </p:cNvPr>
          <p:cNvPicPr>
            <a:picLocks noChangeAspect="1"/>
          </p:cNvPicPr>
          <p:nvPr/>
        </p:nvPicPr>
        <p:blipFill>
          <a:blip r:embed="rId3"/>
          <a:stretch>
            <a:fillRect/>
          </a:stretch>
        </p:blipFill>
        <p:spPr>
          <a:xfrm>
            <a:off x="7123628" y="5376156"/>
            <a:ext cx="2156126" cy="1350301"/>
          </a:xfrm>
          <a:prstGeom prst="rect">
            <a:avLst/>
          </a:prstGeom>
        </p:spPr>
      </p:pic>
      <p:sp>
        <p:nvSpPr>
          <p:cNvPr id="11" name="Content Placeholder 2">
            <a:extLst>
              <a:ext uri="{FF2B5EF4-FFF2-40B4-BE49-F238E27FC236}">
                <a16:creationId xmlns:a16="http://schemas.microsoft.com/office/drawing/2014/main" id="{5D8C9D54-AC10-D9D8-8291-FAF44E6D54C8}"/>
              </a:ext>
            </a:extLst>
          </p:cNvPr>
          <p:cNvSpPr txBox="1">
            <a:spLocks/>
          </p:cNvSpPr>
          <p:nvPr/>
        </p:nvSpPr>
        <p:spPr>
          <a:xfrm>
            <a:off x="1078394" y="4976502"/>
            <a:ext cx="8625016" cy="722673"/>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latin typeface="Source Sans Pro" panose="020B0503030403020204" pitchFamily="34" charset="0"/>
                <a:ea typeface="Source Sans Pro" panose="020B0503030403020204" pitchFamily="34" charset="0"/>
                <a:cs typeface="Helvetica Neue" panose="02000503000000020004" pitchFamily="2" charset="0"/>
              </a:rPr>
              <a:t>Backward pass: </a:t>
            </a:r>
            <a:r>
              <a:rPr lang="en-US" dirty="0">
                <a:latin typeface="Source Sans Pro" panose="020B0503030403020204" pitchFamily="34" charset="0"/>
                <a:ea typeface="Source Sans Pro" panose="020B0503030403020204" pitchFamily="34" charset="0"/>
                <a:cs typeface="Helvetica Neue" panose="02000503000000020004" pitchFamily="2" charset="0"/>
              </a:rPr>
              <a:t>differentiate</a:t>
            </a:r>
            <a:r>
              <a:rPr lang="en-US" b="1" dirty="0">
                <a:latin typeface="Source Sans Pro" panose="020B0503030403020204" pitchFamily="34" charset="0"/>
                <a:ea typeface="Source Sans Pro" panose="020B0503030403020204" pitchFamily="34" charset="0"/>
              </a:rPr>
              <a:t> </a:t>
            </a:r>
            <a:r>
              <a:rPr lang="en-US" dirty="0">
                <a:latin typeface="Source Sans Pro" panose="020B0503030403020204" pitchFamily="34" charset="0"/>
                <a:ea typeface="Source Sans Pro" panose="020B0503030403020204" pitchFamily="34" charset="0"/>
              </a:rPr>
              <a:t>the </a:t>
            </a:r>
            <a:r>
              <a:rPr lang="en-US" b="1" dirty="0">
                <a:latin typeface="Source Sans Pro" panose="020B0503030403020204" pitchFamily="34" charset="0"/>
                <a:ea typeface="Source Sans Pro" panose="020B0503030403020204" pitchFamily="34" charset="0"/>
              </a:rPr>
              <a:t>convex approximation</a:t>
            </a:r>
            <a:r>
              <a:rPr lang="en-US" dirty="0">
                <a:latin typeface="Source Sans Pro" panose="020B0503030403020204" pitchFamily="34" charset="0"/>
                <a:ea typeface="Source Sans Pro" panose="020B0503030403020204" pitchFamily="34" charset="0"/>
              </a:rPr>
              <a:t>,</a:t>
            </a:r>
            <a:r>
              <a:rPr lang="en-US" dirty="0">
                <a:solidFill>
                  <a:schemeClr val="tx1">
                    <a:lumMod val="50000"/>
                    <a:lumOff val="50000"/>
                  </a:schemeClr>
                </a:solidFill>
                <a:latin typeface="Source Sans Pro" panose="020B0503030403020204" pitchFamily="34" charset="0"/>
                <a:ea typeface="Source Sans Pro" panose="020B0503030403020204" pitchFamily="34" charset="0"/>
              </a:rPr>
              <a:t> e.g., with:</a:t>
            </a:r>
            <a:endParaRPr lang="en-US" b="1" dirty="0">
              <a:solidFill>
                <a:schemeClr val="tx1">
                  <a:lumMod val="50000"/>
                  <a:lumOff val="50000"/>
                </a:schemeClr>
              </a:solidFill>
              <a:latin typeface="Source Sans Pro" panose="020B0503030403020204" pitchFamily="34" charset="0"/>
              <a:ea typeface="Source Sans Pro" panose="020B0503030403020204" pitchFamily="34" charset="0"/>
            </a:endParaRPr>
          </a:p>
        </p:txBody>
      </p:sp>
      <p:sp>
        <p:nvSpPr>
          <p:cNvPr id="12" name="Content Placeholder 2">
            <a:extLst>
              <a:ext uri="{FF2B5EF4-FFF2-40B4-BE49-F238E27FC236}">
                <a16:creationId xmlns:a16="http://schemas.microsoft.com/office/drawing/2014/main" id="{5C292299-2F7E-A3EB-81B4-AD7FA8E244E6}"/>
              </a:ext>
            </a:extLst>
          </p:cNvPr>
          <p:cNvSpPr txBox="1">
            <a:spLocks/>
          </p:cNvSpPr>
          <p:nvPr/>
        </p:nvSpPr>
        <p:spPr>
          <a:xfrm>
            <a:off x="6212702" y="5833054"/>
            <a:ext cx="945216" cy="46088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where</a:t>
            </a:r>
          </a:p>
        </p:txBody>
      </p:sp>
      <p:sp>
        <p:nvSpPr>
          <p:cNvPr id="21" name="Content Placeholder 2">
            <a:extLst>
              <a:ext uri="{FF2B5EF4-FFF2-40B4-BE49-F238E27FC236}">
                <a16:creationId xmlns:a16="http://schemas.microsoft.com/office/drawing/2014/main" id="{1360249C-DC38-0908-EFF9-971670D22C67}"/>
              </a:ext>
            </a:extLst>
          </p:cNvPr>
          <p:cNvSpPr txBox="1">
            <a:spLocks/>
          </p:cNvSpPr>
          <p:nvPr/>
        </p:nvSpPr>
        <p:spPr>
          <a:xfrm>
            <a:off x="9285799" y="6216917"/>
            <a:ext cx="2969952" cy="641084"/>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a:latin typeface="Source Sans Pro" panose="020B0503030403020204" pitchFamily="34" charset="0"/>
                <a:ea typeface="Source Sans Pro" panose="020B0503030403020204" pitchFamily="34" charset="0"/>
              </a:rPr>
              <a:t>Just an LQR problem!</a:t>
            </a:r>
            <a:br>
              <a:rPr lang="en-US" sz="1800" b="1">
                <a:latin typeface="Source Sans Pro" panose="020B0503030403020204" pitchFamily="34" charset="0"/>
                <a:ea typeface="Source Sans Pro" panose="020B0503030403020204" pitchFamily="34" charset="0"/>
              </a:rPr>
            </a:br>
            <a:r>
              <a:rPr lang="en-US" sz="1800">
                <a:solidFill>
                  <a:schemeClr val="tx1">
                    <a:lumMod val="50000"/>
                    <a:lumOff val="50000"/>
                  </a:schemeClr>
                </a:solidFill>
                <a:latin typeface="Source Sans Pro" panose="020B0503030403020204" pitchFamily="34" charset="0"/>
                <a:ea typeface="Source Sans Pro" panose="020B0503030403020204" pitchFamily="34" charset="0"/>
              </a:rPr>
              <a:t>(in some cases)</a:t>
            </a:r>
          </a:p>
        </p:txBody>
      </p:sp>
      <p:sp>
        <p:nvSpPr>
          <p:cNvPr id="23" name="Down Arrow 22">
            <a:extLst>
              <a:ext uri="{FF2B5EF4-FFF2-40B4-BE49-F238E27FC236}">
                <a16:creationId xmlns:a16="http://schemas.microsoft.com/office/drawing/2014/main" id="{77D211B7-1E40-3D4A-FC5D-091B388845C9}"/>
              </a:ext>
            </a:extLst>
          </p:cNvPr>
          <p:cNvSpPr/>
          <p:nvPr/>
        </p:nvSpPr>
        <p:spPr>
          <a:xfrm>
            <a:off x="5774265" y="2576498"/>
            <a:ext cx="643469" cy="697707"/>
          </a:xfrm>
          <a:prstGeom prst="downArrow">
            <a:avLst>
              <a:gd name="adj1" fmla="val 32609"/>
              <a:gd name="adj2" fmla="val 50000"/>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7340174-FF6D-FB14-09F5-781256CE9C74}"/>
              </a:ext>
            </a:extLst>
          </p:cNvPr>
          <p:cNvSpPr txBox="1"/>
          <p:nvPr/>
        </p:nvSpPr>
        <p:spPr>
          <a:xfrm>
            <a:off x="1064635" y="3335271"/>
            <a:ext cx="8726006" cy="707886"/>
          </a:xfrm>
          <a:prstGeom prst="rect">
            <a:avLst/>
          </a:prstGeom>
          <a:noFill/>
        </p:spPr>
        <p:txBody>
          <a:bodyPr wrap="square">
            <a:spAutoFit/>
          </a:bodyPr>
          <a:lstStyle/>
          <a:p>
            <a:r>
              <a:rPr lang="en-US" sz="2000">
                <a:latin typeface="Source Sans Pro" panose="020B0503030403020204" pitchFamily="34" charset="0"/>
                <a:ea typeface="Source Sans Pro" panose="020B0503030403020204" pitchFamily="34" charset="0"/>
              </a:rPr>
              <a:t>Solve with </a:t>
            </a:r>
            <a:r>
              <a:rPr lang="en-US" sz="2000" b="1">
                <a:latin typeface="Source Sans Pro" panose="020B0503030403020204" pitchFamily="34" charset="0"/>
                <a:ea typeface="Source Sans Pro" panose="020B0503030403020204" pitchFamily="34" charset="0"/>
              </a:rPr>
              <a:t>sequential quadratic programming (SQP)</a:t>
            </a:r>
          </a:p>
          <a:p>
            <a:r>
              <a:rPr lang="en-US" sz="2000" b="1">
                <a:latin typeface="Source Sans Pro" panose="020B0503030403020204" pitchFamily="34" charset="0"/>
                <a:ea typeface="Source Sans Pro" panose="020B0503030403020204" pitchFamily="34" charset="0"/>
              </a:rPr>
              <a:t>Approximate non-convex </a:t>
            </a:r>
            <a:r>
              <a:rPr lang="en-US" sz="2000" b="1" err="1">
                <a:latin typeface="Source Sans Pro" panose="020B0503030403020204" pitchFamily="34" charset="0"/>
                <a:ea typeface="Source Sans Pro" panose="020B0503030403020204" pitchFamily="34" charset="0"/>
              </a:rPr>
              <a:t>argmin</a:t>
            </a:r>
            <a:r>
              <a:rPr lang="en-US" sz="2000" b="1">
                <a:latin typeface="Source Sans Pro" panose="020B0503030403020204" pitchFamily="34" charset="0"/>
                <a:ea typeface="Source Sans Pro" panose="020B0503030403020204" pitchFamily="34" charset="0"/>
              </a:rPr>
              <a:t> </a:t>
            </a:r>
            <a:r>
              <a:rPr lang="en-US" sz="2000">
                <a:latin typeface="Source Sans Pro" panose="020B0503030403020204" pitchFamily="34" charset="0"/>
                <a:ea typeface="Source Sans Pro" panose="020B0503030403020204" pitchFamily="34" charset="0"/>
              </a:rPr>
              <a:t>with the </a:t>
            </a:r>
            <a:r>
              <a:rPr lang="en-US" sz="2000" b="1">
                <a:latin typeface="Source Sans Pro" panose="020B0503030403020204" pitchFamily="34" charset="0"/>
                <a:ea typeface="Source Sans Pro" panose="020B0503030403020204" pitchFamily="34" charset="0"/>
              </a:rPr>
              <a:t>final convex approximation</a:t>
            </a:r>
          </a:p>
        </p:txBody>
      </p:sp>
      <p:sp>
        <p:nvSpPr>
          <p:cNvPr id="26" name="Down Arrow 25">
            <a:extLst>
              <a:ext uri="{FF2B5EF4-FFF2-40B4-BE49-F238E27FC236}">
                <a16:creationId xmlns:a16="http://schemas.microsoft.com/office/drawing/2014/main" id="{F906B670-C1C3-4BA4-191A-6D38FD19888C}"/>
              </a:ext>
            </a:extLst>
          </p:cNvPr>
          <p:cNvSpPr/>
          <p:nvPr/>
        </p:nvSpPr>
        <p:spPr>
          <a:xfrm>
            <a:off x="5774265" y="4179574"/>
            <a:ext cx="643469" cy="722674"/>
          </a:xfrm>
          <a:prstGeom prst="downArrow">
            <a:avLst>
              <a:gd name="adj1" fmla="val 32609"/>
              <a:gd name="adj2" fmla="val 50000"/>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A01479D1-F2C0-4D86-161F-46E662AC34F5}"/>
              </a:ext>
            </a:extLst>
          </p:cNvPr>
          <p:cNvSpPr/>
          <p:nvPr/>
        </p:nvSpPr>
        <p:spPr>
          <a:xfrm>
            <a:off x="8935594" y="6063432"/>
            <a:ext cx="731604" cy="383863"/>
          </a:xfrm>
          <a:prstGeom prst="arc">
            <a:avLst/>
          </a:prstGeom>
          <a:ln w="38100">
            <a:headEnd type="triangle" w="lg" len="lg"/>
            <a:tailEnd type="none"/>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0A85174E-47DD-C718-C14F-E6059420EE34}"/>
                  </a:ext>
                </a:extLst>
              </p:cNvPr>
              <p:cNvSpPr txBox="1">
                <a:spLocks/>
              </p:cNvSpPr>
              <p:nvPr/>
            </p:nvSpPr>
            <p:spPr>
              <a:xfrm>
                <a:off x="1370663" y="1607574"/>
                <a:ext cx="9283700" cy="182880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m:t>
                              </m:r>
                            </m:sup>
                          </m:sSubSup>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charset="0"/>
                            </a:rPr>
                            <m:t>⋆</m:t>
                          </m:r>
                        </m:sup>
                      </m:sSubSup>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argmin</m:t>
                              </m:r>
                            </m:e>
                            <m:lim>
                              <m:sSub>
                                <m:sSubPr>
                                  <m:ctrlPr>
                                    <a:rPr lang="en-US" i="1">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Sub>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Sub>
                            </m:lim>
                          </m:limLow>
                        </m:fName>
                        <m:e>
                          <m:r>
                            <m:rPr>
                              <m:nor/>
                            </m:rPr>
                            <a:rPr lang="en-US">
                              <a:latin typeface="Cambria Math" charset="0"/>
                            </a:rPr>
                            <m:t>  </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e>
                          </m:nary>
                        </m:e>
                      </m:func>
                      <m:r>
                        <m:rPr>
                          <m:nor/>
                        </m:rPr>
                        <a:rPr lang="en-US" b="0" i="1" smtClean="0">
                          <a:latin typeface="Cambria Math" panose="02040503050406030204" pitchFamily="18" charset="0"/>
                        </a:rPr>
                        <m:t> </m:t>
                      </m:r>
                      <m:r>
                        <m:rPr>
                          <m:nor/>
                        </m:rPr>
                        <a:rPr lang="en-US" b="0" i="0" smtClean="0">
                          <a:latin typeface="Cambria Math" panose="02040503050406030204" pitchFamily="18" charset="0"/>
                        </a:rPr>
                        <m:t>s</m:t>
                      </m:r>
                      <m:r>
                        <m:rPr>
                          <m:nor/>
                        </m:rPr>
                        <a:rPr lang="en-US" b="0" i="0" smtClean="0">
                          <a:latin typeface="Cambria Math" panose="02040503050406030204" pitchFamily="18" charset="0"/>
                        </a:rPr>
                        <m:t>.</m:t>
                      </m:r>
                      <m:r>
                        <m:rPr>
                          <m:nor/>
                        </m:rPr>
                        <a:rPr lang="en-US" b="0" i="0" smtClean="0">
                          <a:latin typeface="Cambria Math" panose="02040503050406030204" pitchFamily="18" charset="0"/>
                        </a:rPr>
                        <m:t>t</m:t>
                      </m:r>
                      <m:r>
                        <m:rPr>
                          <m:nor/>
                        </m:rP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m:rPr>
                              <m:nor/>
                            </m:rPr>
                            <a:rPr lang="en-US" i="0" smtClean="0">
                              <a:latin typeface="Cambria Math" panose="02040503050406030204" pitchFamily="18" charset="0"/>
                            </a:rPr>
                            <m:t>init</m:t>
                          </m:r>
                        </m:sub>
                      </m:sSub>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𝒰</m:t>
                      </m:r>
                    </m:oMath>
                  </m:oMathPara>
                </a14:m>
                <a:endParaRPr lang="en-US" i="1">
                  <a:latin typeface="Cambria Math" charset="0"/>
                </a:endParaRPr>
              </a:p>
            </p:txBody>
          </p:sp>
        </mc:Choice>
        <mc:Fallback xmlns="">
          <p:sp>
            <p:nvSpPr>
              <p:cNvPr id="17" name="Content Placeholder 2">
                <a:extLst>
                  <a:ext uri="{FF2B5EF4-FFF2-40B4-BE49-F238E27FC236}">
                    <a16:creationId xmlns:a16="http://schemas.microsoft.com/office/drawing/2014/main" id="{0A85174E-47DD-C718-C14F-E6059420EE34}"/>
                  </a:ext>
                </a:extLst>
              </p:cNvPr>
              <p:cNvSpPr txBox="1">
                <a:spLocks noRot="1" noChangeAspect="1" noMove="1" noResize="1" noEditPoints="1" noAdjustHandles="1" noChangeArrowheads="1" noChangeShapeType="1" noTextEdit="1"/>
              </p:cNvSpPr>
              <p:nvPr/>
            </p:nvSpPr>
            <p:spPr>
              <a:xfrm>
                <a:off x="1370663" y="1607574"/>
                <a:ext cx="9283700" cy="1828800"/>
              </a:xfrm>
              <a:prstGeom prst="rect">
                <a:avLst/>
              </a:prstGeom>
              <a:blipFill>
                <a:blip r:embed="rId4"/>
                <a:stretch>
                  <a:fillRect t="-57931" b="-26897"/>
                </a:stretch>
              </a:blipFill>
              <a:ln w="38100">
                <a:noFill/>
              </a:ln>
            </p:spPr>
            <p:txBody>
              <a:bodyPr/>
              <a:lstStyle/>
              <a:p>
                <a:r>
                  <a:rPr lang="en-US">
                    <a:noFill/>
                  </a:rPr>
                  <a:t> </a:t>
                </a:r>
              </a:p>
            </p:txBody>
          </p:sp>
        </mc:Fallback>
      </mc:AlternateContent>
      <p:sp>
        <p:nvSpPr>
          <p:cNvPr id="18" name="Rectangle 17">
            <a:extLst>
              <a:ext uri="{FF2B5EF4-FFF2-40B4-BE49-F238E27FC236}">
                <a16:creationId xmlns:a16="http://schemas.microsoft.com/office/drawing/2014/main" id="{414161CD-A4AD-951C-7FB7-2D83AB199615}"/>
              </a:ext>
            </a:extLst>
          </p:cNvPr>
          <p:cNvSpPr/>
          <p:nvPr/>
        </p:nvSpPr>
        <p:spPr>
          <a:xfrm>
            <a:off x="4489049" y="1817761"/>
            <a:ext cx="1066141" cy="377353"/>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5FF4E11-AE84-F289-B7E1-12E0B0374E55}"/>
              </a:ext>
            </a:extLst>
          </p:cNvPr>
          <p:cNvSpPr/>
          <p:nvPr/>
        </p:nvSpPr>
        <p:spPr>
          <a:xfrm>
            <a:off x="7286561" y="1826814"/>
            <a:ext cx="1892731"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3E39C480-431C-73B7-D766-63792A86401A}"/>
              </a:ext>
            </a:extLst>
          </p:cNvPr>
          <p:cNvSpPr/>
          <p:nvPr/>
        </p:nvSpPr>
        <p:spPr>
          <a:xfrm>
            <a:off x="1530350" y="1435693"/>
            <a:ext cx="9105900" cy="1140421"/>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DD5C5F0-AA93-5619-D7C2-57F59A72C901}"/>
              </a:ext>
            </a:extLst>
          </p:cNvPr>
          <p:cNvSpPr/>
          <p:nvPr/>
        </p:nvSpPr>
        <p:spPr>
          <a:xfrm>
            <a:off x="9331645" y="1829885"/>
            <a:ext cx="847406"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F49FF42-AB96-86DA-0C72-12C611B8CA84}"/>
              </a:ext>
            </a:extLst>
          </p:cNvPr>
          <p:cNvSpPr/>
          <p:nvPr/>
        </p:nvSpPr>
        <p:spPr>
          <a:xfrm>
            <a:off x="6002273" y="1826814"/>
            <a:ext cx="1154619"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3E29DAA-F8D1-B09A-E0C5-2B7BAD657995}"/>
              </a:ext>
            </a:extLst>
          </p:cNvPr>
          <p:cNvSpPr txBox="1"/>
          <p:nvPr/>
        </p:nvSpPr>
        <p:spPr>
          <a:xfrm>
            <a:off x="4728115" y="1520384"/>
            <a:ext cx="590226"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cost</a:t>
            </a:r>
          </a:p>
        </p:txBody>
      </p:sp>
      <p:sp>
        <p:nvSpPr>
          <p:cNvPr id="31" name="TextBox 30">
            <a:extLst>
              <a:ext uri="{FF2B5EF4-FFF2-40B4-BE49-F238E27FC236}">
                <a16:creationId xmlns:a16="http://schemas.microsoft.com/office/drawing/2014/main" id="{A7C1BBFF-EE4F-9C66-597D-9540B2275D8F}"/>
              </a:ext>
            </a:extLst>
          </p:cNvPr>
          <p:cNvSpPr txBox="1"/>
          <p:nvPr/>
        </p:nvSpPr>
        <p:spPr>
          <a:xfrm>
            <a:off x="7664323" y="1520384"/>
            <a:ext cx="1112805"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dynamics</a:t>
            </a:r>
          </a:p>
        </p:txBody>
      </p:sp>
      <p:sp>
        <p:nvSpPr>
          <p:cNvPr id="32" name="TextBox 31">
            <a:extLst>
              <a:ext uri="{FF2B5EF4-FFF2-40B4-BE49-F238E27FC236}">
                <a16:creationId xmlns:a16="http://schemas.microsoft.com/office/drawing/2014/main" id="{EC6C48F3-56CF-2466-50F4-3186FF4AD58C}"/>
              </a:ext>
            </a:extLst>
          </p:cNvPr>
          <p:cNvSpPr txBox="1"/>
          <p:nvPr/>
        </p:nvSpPr>
        <p:spPr>
          <a:xfrm>
            <a:off x="9154890" y="1520384"/>
            <a:ext cx="1271502"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constraints</a:t>
            </a:r>
          </a:p>
        </p:txBody>
      </p:sp>
      <p:sp>
        <p:nvSpPr>
          <p:cNvPr id="33" name="TextBox 32">
            <a:extLst>
              <a:ext uri="{FF2B5EF4-FFF2-40B4-BE49-F238E27FC236}">
                <a16:creationId xmlns:a16="http://schemas.microsoft.com/office/drawing/2014/main" id="{D73B0F0A-AC1E-0033-2EF8-BEE045BBC7A1}"/>
              </a:ext>
            </a:extLst>
          </p:cNvPr>
          <p:cNvSpPr txBox="1"/>
          <p:nvPr/>
        </p:nvSpPr>
        <p:spPr>
          <a:xfrm>
            <a:off x="5975215" y="1520384"/>
            <a:ext cx="1265090"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initial state</a:t>
            </a:r>
          </a:p>
        </p:txBody>
      </p:sp>
    </p:spTree>
    <p:extLst>
      <p:ext uri="{BB962C8B-B14F-4D97-AF65-F5344CB8AC3E}">
        <p14:creationId xmlns:p14="http://schemas.microsoft.com/office/powerpoint/2010/main" val="2488451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E8C41-40E9-F0EE-1953-8DFDD5E2B8A5}"/>
              </a:ext>
            </a:extLst>
          </p:cNvPr>
          <p:cNvSpPr>
            <a:spLocks noGrp="1"/>
          </p:cNvSpPr>
          <p:nvPr>
            <p:ph type="title"/>
          </p:nvPr>
        </p:nvSpPr>
        <p:spPr/>
        <p:txBody>
          <a:bodyPr/>
          <a:lstStyle/>
          <a:p>
            <a:r>
              <a:rPr lang="en-US"/>
              <a:t>This talk: differentiate the controller!</a:t>
            </a:r>
          </a:p>
        </p:txBody>
      </p:sp>
      <p:sp>
        <p:nvSpPr>
          <p:cNvPr id="3" name="Content Placeholder 2">
            <a:extLst>
              <a:ext uri="{FF2B5EF4-FFF2-40B4-BE49-F238E27FC236}">
                <a16:creationId xmlns:a16="http://schemas.microsoft.com/office/drawing/2014/main" id="{D0E56E0F-2747-450D-0557-A0580E4BD7AC}"/>
              </a:ext>
            </a:extLst>
          </p:cNvPr>
          <p:cNvSpPr>
            <a:spLocks noGrp="1"/>
          </p:cNvSpPr>
          <p:nvPr>
            <p:ph idx="1"/>
          </p:nvPr>
        </p:nvSpPr>
        <p:spPr/>
        <p:txBody>
          <a:bodyPr/>
          <a:lstStyle/>
          <a:p>
            <a:r>
              <a:rPr lang="en-US" b="1" dirty="0">
                <a:solidFill>
                  <a:schemeClr val="tx1">
                    <a:lumMod val="50000"/>
                    <a:lumOff val="50000"/>
                  </a:schemeClr>
                </a:solidFill>
              </a:rPr>
              <a:t>Foundations</a:t>
            </a:r>
            <a:r>
              <a:rPr lang="en-US" dirty="0">
                <a:solidFill>
                  <a:schemeClr val="tx1">
                    <a:lumMod val="50000"/>
                    <a:lumOff val="50000"/>
                  </a:schemeClr>
                </a:solidFill>
              </a:rPr>
              <a:t> of differentiable optimization and control</a:t>
            </a:r>
          </a:p>
          <a:p>
            <a:r>
              <a:rPr lang="en-US" dirty="0">
                <a:solidFill>
                  <a:schemeClr val="tx1">
                    <a:lumMod val="50000"/>
                    <a:lumOff val="50000"/>
                  </a:schemeClr>
                </a:solidFill>
              </a:rPr>
              <a:t>    Unrolling or autograd (gradient descent, differentiable cross-entropy method)</a:t>
            </a:r>
          </a:p>
          <a:p>
            <a:r>
              <a:rPr lang="en-US" dirty="0">
                <a:solidFill>
                  <a:schemeClr val="tx1">
                    <a:lumMod val="50000"/>
                    <a:lumOff val="50000"/>
                  </a:schemeClr>
                </a:solidFill>
              </a:rPr>
              <a:t>    Implicit differentiation (convex and non-convex MPC)</a:t>
            </a:r>
          </a:p>
          <a:p>
            <a:endParaRPr lang="en-US" dirty="0"/>
          </a:p>
          <a:p>
            <a:r>
              <a:rPr lang="en-US" dirty="0">
                <a:latin typeface="Menlo" panose="020B0609030804020204" pitchFamily="49" charset="0"/>
                <a:ea typeface="Menlo" panose="020B0609030804020204" pitchFamily="49" charset="0"/>
                <a:cs typeface="Menlo" panose="020B0609030804020204" pitchFamily="49" charset="0"/>
              </a:rPr>
              <a:t>cvxpylayers</a:t>
            </a:r>
            <a:r>
              <a:rPr lang="en-US" dirty="0"/>
              <a:t>: </a:t>
            </a:r>
            <a:r>
              <a:rPr lang="en-US" b="1" dirty="0"/>
              <a:t>Prototyping</a:t>
            </a:r>
            <a:r>
              <a:rPr lang="en-US" dirty="0"/>
              <a:t> differentiable convex optimization and control</a:t>
            </a:r>
          </a:p>
          <a:p>
            <a:endParaRPr lang="en-US" dirty="0"/>
          </a:p>
          <a:p>
            <a:r>
              <a:rPr lang="en-US" b="1" dirty="0">
                <a:solidFill>
                  <a:schemeClr val="tx1">
                    <a:lumMod val="50000"/>
                    <a:lumOff val="50000"/>
                  </a:schemeClr>
                </a:solidFill>
              </a:rPr>
              <a:t>Applications</a:t>
            </a:r>
            <a:r>
              <a:rPr lang="en-US" dirty="0">
                <a:solidFill>
                  <a:schemeClr val="tx1">
                    <a:lumMod val="50000"/>
                    <a:lumOff val="50000"/>
                  </a:schemeClr>
                </a:solidFill>
              </a:rPr>
              <a:t> of differentiable control</a:t>
            </a:r>
          </a:p>
          <a:p>
            <a:r>
              <a:rPr lang="en-US" dirty="0">
                <a:solidFill>
                  <a:schemeClr val="tx1">
                    <a:lumMod val="50000"/>
                    <a:lumOff val="50000"/>
                  </a:schemeClr>
                </a:solidFill>
              </a:rPr>
              <a:t>    Objective mismatch</a:t>
            </a:r>
          </a:p>
          <a:p>
            <a:r>
              <a:rPr lang="en-US" dirty="0">
                <a:solidFill>
                  <a:schemeClr val="tx1">
                    <a:lumMod val="50000"/>
                    <a:lumOff val="50000"/>
                  </a:schemeClr>
                </a:solidFill>
              </a:rPr>
              <a:t>    Amortized control</a:t>
            </a:r>
          </a:p>
          <a:p>
            <a:endParaRPr lang="en-US" dirty="0">
              <a:solidFill>
                <a:schemeClr val="tx1">
                  <a:lumMod val="50000"/>
                  <a:lumOff val="50000"/>
                </a:schemeClr>
              </a:solidFill>
            </a:endParaRPr>
          </a:p>
          <a:p>
            <a:endParaRPr lang="en-US"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4D1F3DCA-50B2-585B-9832-B7EED18CEC93}"/>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A713BCF0-FC07-186A-9D50-1C6B68D0602B}"/>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7708793B-0957-B308-E37D-317D56548E7D}"/>
              </a:ext>
            </a:extLst>
          </p:cNvPr>
          <p:cNvSpPr>
            <a:spLocks noGrp="1"/>
          </p:cNvSpPr>
          <p:nvPr>
            <p:ph type="sldNum" sz="quarter" idx="12"/>
          </p:nvPr>
        </p:nvSpPr>
        <p:spPr/>
        <p:txBody>
          <a:bodyPr/>
          <a:lstStyle/>
          <a:p>
            <a:fld id="{F813B43C-900A-1C44-BF45-66CB67BC66D1}" type="slidenum">
              <a:rPr lang="en-US" smtClean="0"/>
              <a:t>17</a:t>
            </a:fld>
            <a:endParaRPr lang="en-US"/>
          </a:p>
        </p:txBody>
      </p:sp>
    </p:spTree>
    <p:extLst>
      <p:ext uri="{BB962C8B-B14F-4D97-AF65-F5344CB8AC3E}">
        <p14:creationId xmlns:p14="http://schemas.microsoft.com/office/powerpoint/2010/main" val="2680054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C2F73AE-AE9D-7E49-88B6-3763B79A8FEE}"/>
              </a:ext>
            </a:extLst>
          </p:cNvPr>
          <p:cNvSpPr>
            <a:spLocks noGrp="1"/>
          </p:cNvSpPr>
          <p:nvPr>
            <p:ph type="dt" sz="half" idx="2"/>
          </p:nvPr>
        </p:nvSpPr>
        <p:spPr/>
        <p:txBody>
          <a:bodyPr/>
          <a:lstStyle/>
          <a:p>
            <a:r>
              <a:rPr lang="es-US"/>
              <a:t>Brandon Amos</a:t>
            </a:r>
            <a:endParaRPr lang="en-US"/>
          </a:p>
        </p:txBody>
      </p:sp>
      <p:sp>
        <p:nvSpPr>
          <p:cNvPr id="5" name="Marcador de pie de página 4">
            <a:extLst>
              <a:ext uri="{FF2B5EF4-FFF2-40B4-BE49-F238E27FC236}">
                <a16:creationId xmlns:a16="http://schemas.microsoft.com/office/drawing/2014/main" id="{4B9C4E63-EA40-AF4F-8546-46658E28540F}"/>
              </a:ext>
            </a:extLst>
          </p:cNvPr>
          <p:cNvSpPr>
            <a:spLocks noGrp="1"/>
          </p:cNvSpPr>
          <p:nvPr>
            <p:ph type="ftr" sz="quarter" idx="3"/>
          </p:nvPr>
        </p:nvSpPr>
        <p:spPr/>
        <p:txBody>
          <a:bodyPr/>
          <a:lstStyle/>
          <a:p>
            <a:r>
              <a:rPr lang="en-US"/>
              <a:t>Differentiable optimization for control and RL</a:t>
            </a:r>
          </a:p>
        </p:txBody>
      </p:sp>
      <p:sp>
        <p:nvSpPr>
          <p:cNvPr id="6" name="Marcador de número de diapositiva 5">
            <a:extLst>
              <a:ext uri="{FF2B5EF4-FFF2-40B4-BE49-F238E27FC236}">
                <a16:creationId xmlns:a16="http://schemas.microsoft.com/office/drawing/2014/main" id="{CEC3C681-3074-6045-B126-59503F68FAB0}"/>
              </a:ext>
            </a:extLst>
          </p:cNvPr>
          <p:cNvSpPr>
            <a:spLocks noGrp="1"/>
          </p:cNvSpPr>
          <p:nvPr>
            <p:ph type="sldNum" sz="quarter" idx="12"/>
          </p:nvPr>
        </p:nvSpPr>
        <p:spPr/>
        <p:txBody>
          <a:bodyPr/>
          <a:lstStyle/>
          <a:p>
            <a:fld id="{F813B43C-900A-1C44-BF45-66CB67BC66D1}" type="slidenum">
              <a:rPr lang="en-US" smtClean="0"/>
              <a:pPr/>
              <a:t>18</a:t>
            </a:fld>
            <a:endParaRPr lang="en-US"/>
          </a:p>
        </p:txBody>
      </p:sp>
      <p:pic>
        <p:nvPicPr>
          <p:cNvPr id="9" name="Picture 8">
            <a:extLst>
              <a:ext uri="{FF2B5EF4-FFF2-40B4-BE49-F238E27FC236}">
                <a16:creationId xmlns:a16="http://schemas.microsoft.com/office/drawing/2014/main" id="{9A47EED2-F9B1-5E45-B394-5748BC8D78F1}"/>
              </a:ext>
            </a:extLst>
          </p:cNvPr>
          <p:cNvPicPr>
            <a:picLocks noChangeAspect="1"/>
          </p:cNvPicPr>
          <p:nvPr/>
        </p:nvPicPr>
        <p:blipFill rotWithShape="1">
          <a:blip r:embed="rId2"/>
          <a:srcRect r="26735"/>
          <a:stretch/>
        </p:blipFill>
        <p:spPr>
          <a:xfrm>
            <a:off x="2860988" y="5251848"/>
            <a:ext cx="4638965" cy="1203024"/>
          </a:xfrm>
          <a:prstGeom prst="rect">
            <a:avLst/>
          </a:prstGeom>
        </p:spPr>
      </p:pic>
      <p:pic>
        <p:nvPicPr>
          <p:cNvPr id="10" name="Picture 9">
            <a:extLst>
              <a:ext uri="{FF2B5EF4-FFF2-40B4-BE49-F238E27FC236}">
                <a16:creationId xmlns:a16="http://schemas.microsoft.com/office/drawing/2014/main" id="{19EABF1A-474E-C14E-B376-32B8F122F474}"/>
              </a:ext>
            </a:extLst>
          </p:cNvPr>
          <p:cNvPicPr>
            <a:picLocks noChangeAspect="1"/>
          </p:cNvPicPr>
          <p:nvPr/>
        </p:nvPicPr>
        <p:blipFill>
          <a:blip r:embed="rId3"/>
          <a:stretch>
            <a:fillRect/>
          </a:stretch>
        </p:blipFill>
        <p:spPr>
          <a:xfrm>
            <a:off x="133833" y="5236926"/>
            <a:ext cx="2062262" cy="1291518"/>
          </a:xfrm>
          <a:prstGeom prst="rect">
            <a:avLst/>
          </a:prstGeom>
        </p:spPr>
      </p:pic>
      <p:pic>
        <p:nvPicPr>
          <p:cNvPr id="12" name="Imagen 11">
            <a:extLst>
              <a:ext uri="{FF2B5EF4-FFF2-40B4-BE49-F238E27FC236}">
                <a16:creationId xmlns:a16="http://schemas.microsoft.com/office/drawing/2014/main" id="{B2CD520D-A1A5-9B4E-A7E9-D28E691CA87F}"/>
              </a:ext>
            </a:extLst>
          </p:cNvPr>
          <p:cNvPicPr>
            <a:picLocks noChangeAspect="1"/>
          </p:cNvPicPr>
          <p:nvPr/>
        </p:nvPicPr>
        <p:blipFill>
          <a:blip r:embed="rId4"/>
          <a:stretch>
            <a:fillRect/>
          </a:stretch>
        </p:blipFill>
        <p:spPr>
          <a:xfrm>
            <a:off x="4310307" y="1274870"/>
            <a:ext cx="3794218" cy="1307371"/>
          </a:xfrm>
          <a:prstGeom prst="rect">
            <a:avLst/>
          </a:prstGeom>
        </p:spPr>
      </p:pic>
      <p:pic>
        <p:nvPicPr>
          <p:cNvPr id="13" name="Imagen 12">
            <a:extLst>
              <a:ext uri="{FF2B5EF4-FFF2-40B4-BE49-F238E27FC236}">
                <a16:creationId xmlns:a16="http://schemas.microsoft.com/office/drawing/2014/main" id="{C21BDB89-5E18-7343-8AA5-9EA13CC7BF9A}"/>
              </a:ext>
            </a:extLst>
          </p:cNvPr>
          <p:cNvPicPr>
            <a:picLocks noChangeAspect="1"/>
          </p:cNvPicPr>
          <p:nvPr/>
        </p:nvPicPr>
        <p:blipFill>
          <a:blip r:embed="rId5"/>
          <a:stretch>
            <a:fillRect/>
          </a:stretch>
        </p:blipFill>
        <p:spPr>
          <a:xfrm>
            <a:off x="145654" y="1272094"/>
            <a:ext cx="4158096" cy="1160132"/>
          </a:xfrm>
          <a:prstGeom prst="rect">
            <a:avLst/>
          </a:prstGeom>
        </p:spPr>
      </p:pic>
      <p:pic>
        <p:nvPicPr>
          <p:cNvPr id="14" name="Imagen 13">
            <a:extLst>
              <a:ext uri="{FF2B5EF4-FFF2-40B4-BE49-F238E27FC236}">
                <a16:creationId xmlns:a16="http://schemas.microsoft.com/office/drawing/2014/main" id="{3614FE9C-D54A-FA4A-A762-3156C0923F9C}"/>
              </a:ext>
            </a:extLst>
          </p:cNvPr>
          <p:cNvPicPr>
            <a:picLocks noChangeAspect="1"/>
          </p:cNvPicPr>
          <p:nvPr/>
        </p:nvPicPr>
        <p:blipFill>
          <a:blip r:embed="rId6"/>
          <a:stretch>
            <a:fillRect/>
          </a:stretch>
        </p:blipFill>
        <p:spPr>
          <a:xfrm>
            <a:off x="852873" y="2428566"/>
            <a:ext cx="6791162" cy="1052694"/>
          </a:xfrm>
          <a:prstGeom prst="rect">
            <a:avLst/>
          </a:prstGeom>
        </p:spPr>
      </p:pic>
      <p:pic>
        <p:nvPicPr>
          <p:cNvPr id="15" name="Imagen 14">
            <a:extLst>
              <a:ext uri="{FF2B5EF4-FFF2-40B4-BE49-F238E27FC236}">
                <a16:creationId xmlns:a16="http://schemas.microsoft.com/office/drawing/2014/main" id="{884A3287-D549-D34E-BB8A-75AE8A512172}"/>
              </a:ext>
            </a:extLst>
          </p:cNvPr>
          <p:cNvPicPr>
            <a:picLocks noChangeAspect="1"/>
          </p:cNvPicPr>
          <p:nvPr/>
        </p:nvPicPr>
        <p:blipFill>
          <a:blip r:embed="rId7"/>
          <a:stretch>
            <a:fillRect/>
          </a:stretch>
        </p:blipFill>
        <p:spPr>
          <a:xfrm>
            <a:off x="7753529" y="5321008"/>
            <a:ext cx="4019721" cy="913034"/>
          </a:xfrm>
          <a:prstGeom prst="rect">
            <a:avLst/>
          </a:prstGeom>
        </p:spPr>
      </p:pic>
      <p:pic>
        <p:nvPicPr>
          <p:cNvPr id="16" name="Imagen 15">
            <a:extLst>
              <a:ext uri="{FF2B5EF4-FFF2-40B4-BE49-F238E27FC236}">
                <a16:creationId xmlns:a16="http://schemas.microsoft.com/office/drawing/2014/main" id="{A996EFD5-EC9B-364C-8D73-59F84481AD78}"/>
              </a:ext>
            </a:extLst>
          </p:cNvPr>
          <p:cNvPicPr>
            <a:picLocks noChangeAspect="1"/>
          </p:cNvPicPr>
          <p:nvPr/>
        </p:nvPicPr>
        <p:blipFill>
          <a:blip r:embed="rId8"/>
          <a:stretch>
            <a:fillRect/>
          </a:stretch>
        </p:blipFill>
        <p:spPr>
          <a:xfrm>
            <a:off x="4541594" y="3794627"/>
            <a:ext cx="3445782" cy="997463"/>
          </a:xfrm>
          <a:prstGeom prst="rect">
            <a:avLst/>
          </a:prstGeom>
        </p:spPr>
      </p:pic>
      <p:pic>
        <p:nvPicPr>
          <p:cNvPr id="8" name="Picture 7">
            <a:extLst>
              <a:ext uri="{FF2B5EF4-FFF2-40B4-BE49-F238E27FC236}">
                <a16:creationId xmlns:a16="http://schemas.microsoft.com/office/drawing/2014/main" id="{0A8A237D-408E-7F4B-AEF1-58C27641DB3E}"/>
              </a:ext>
            </a:extLst>
          </p:cNvPr>
          <p:cNvPicPr>
            <a:picLocks noChangeAspect="1"/>
          </p:cNvPicPr>
          <p:nvPr/>
        </p:nvPicPr>
        <p:blipFill>
          <a:blip r:embed="rId9"/>
          <a:stretch>
            <a:fillRect/>
          </a:stretch>
        </p:blipFill>
        <p:spPr>
          <a:xfrm>
            <a:off x="31517" y="3303549"/>
            <a:ext cx="4386371" cy="1970019"/>
          </a:xfrm>
          <a:prstGeom prst="rect">
            <a:avLst/>
          </a:prstGeom>
        </p:spPr>
      </p:pic>
      <p:pic>
        <p:nvPicPr>
          <p:cNvPr id="3" name="Picture 2">
            <a:extLst>
              <a:ext uri="{FF2B5EF4-FFF2-40B4-BE49-F238E27FC236}">
                <a16:creationId xmlns:a16="http://schemas.microsoft.com/office/drawing/2014/main" id="{2E137E8F-AFFF-6848-98B6-81CDF33E17D1}"/>
              </a:ext>
            </a:extLst>
          </p:cNvPr>
          <p:cNvPicPr>
            <a:picLocks noChangeAspect="1"/>
          </p:cNvPicPr>
          <p:nvPr/>
        </p:nvPicPr>
        <p:blipFill rotWithShape="1">
          <a:blip r:embed="rId10"/>
          <a:srcRect l="3851" t="33407" r="20245" b="13469"/>
          <a:stretch/>
        </p:blipFill>
        <p:spPr>
          <a:xfrm>
            <a:off x="8111083" y="1452069"/>
            <a:ext cx="4019721" cy="3483197"/>
          </a:xfrm>
          <a:prstGeom prst="rect">
            <a:avLst/>
          </a:prstGeom>
        </p:spPr>
      </p:pic>
      <p:sp>
        <p:nvSpPr>
          <p:cNvPr id="11" name="Title 10">
            <a:extLst>
              <a:ext uri="{FF2B5EF4-FFF2-40B4-BE49-F238E27FC236}">
                <a16:creationId xmlns:a16="http://schemas.microsoft.com/office/drawing/2014/main" id="{AF1E6C42-F56B-3299-08F3-5AE148EBA5C8}"/>
              </a:ext>
            </a:extLst>
          </p:cNvPr>
          <p:cNvSpPr>
            <a:spLocks noGrp="1"/>
          </p:cNvSpPr>
          <p:nvPr>
            <p:ph type="title"/>
          </p:nvPr>
        </p:nvSpPr>
        <p:spPr>
          <a:xfrm>
            <a:off x="-130629" y="274638"/>
            <a:ext cx="12453258" cy="1143000"/>
          </a:xfrm>
        </p:spPr>
        <p:txBody>
          <a:bodyPr>
            <a:normAutofit fontScale="90000"/>
          </a:bodyPr>
          <a:lstStyle/>
          <a:p>
            <a:r>
              <a:rPr lang="en-US"/>
              <a:t>Optimization layers need to be carefully implemented</a:t>
            </a:r>
          </a:p>
        </p:txBody>
      </p:sp>
    </p:spTree>
    <p:extLst>
      <p:ext uri="{BB962C8B-B14F-4D97-AF65-F5344CB8AC3E}">
        <p14:creationId xmlns:p14="http://schemas.microsoft.com/office/powerpoint/2010/main" val="3209604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B96DF9-5B38-E748-97BB-AE617E72708D}"/>
              </a:ext>
            </a:extLst>
          </p:cNvPr>
          <p:cNvPicPr>
            <a:picLocks noChangeAspect="1"/>
          </p:cNvPicPr>
          <p:nvPr/>
        </p:nvPicPr>
        <p:blipFill rotWithShape="1">
          <a:blip r:embed="rId2">
            <a:alphaModFix amt="40000"/>
          </a:blip>
          <a:srcRect r="26735"/>
          <a:stretch/>
        </p:blipFill>
        <p:spPr>
          <a:xfrm>
            <a:off x="2860988" y="5251848"/>
            <a:ext cx="4638965" cy="1203024"/>
          </a:xfrm>
          <a:prstGeom prst="rect">
            <a:avLst/>
          </a:prstGeom>
        </p:spPr>
      </p:pic>
      <p:pic>
        <p:nvPicPr>
          <p:cNvPr id="21" name="Picture 20">
            <a:extLst>
              <a:ext uri="{FF2B5EF4-FFF2-40B4-BE49-F238E27FC236}">
                <a16:creationId xmlns:a16="http://schemas.microsoft.com/office/drawing/2014/main" id="{ED7B83BE-796E-CE46-9625-21E2FCA39470}"/>
              </a:ext>
            </a:extLst>
          </p:cNvPr>
          <p:cNvPicPr>
            <a:picLocks noChangeAspect="1"/>
          </p:cNvPicPr>
          <p:nvPr/>
        </p:nvPicPr>
        <p:blipFill>
          <a:blip r:embed="rId3">
            <a:alphaModFix amt="40000"/>
          </a:blip>
          <a:stretch>
            <a:fillRect/>
          </a:stretch>
        </p:blipFill>
        <p:spPr>
          <a:xfrm>
            <a:off x="133833" y="5236926"/>
            <a:ext cx="2062262" cy="1291518"/>
          </a:xfrm>
          <a:prstGeom prst="rect">
            <a:avLst/>
          </a:prstGeom>
        </p:spPr>
      </p:pic>
      <p:pic>
        <p:nvPicPr>
          <p:cNvPr id="22" name="Imagen 11">
            <a:extLst>
              <a:ext uri="{FF2B5EF4-FFF2-40B4-BE49-F238E27FC236}">
                <a16:creationId xmlns:a16="http://schemas.microsoft.com/office/drawing/2014/main" id="{88237F53-E07D-4846-983A-38AACFEC5921}"/>
              </a:ext>
            </a:extLst>
          </p:cNvPr>
          <p:cNvPicPr>
            <a:picLocks noChangeAspect="1"/>
          </p:cNvPicPr>
          <p:nvPr/>
        </p:nvPicPr>
        <p:blipFill>
          <a:blip r:embed="rId4">
            <a:alphaModFix amt="40000"/>
          </a:blip>
          <a:stretch>
            <a:fillRect/>
          </a:stretch>
        </p:blipFill>
        <p:spPr>
          <a:xfrm>
            <a:off x="4310307" y="1274870"/>
            <a:ext cx="3794218" cy="1307371"/>
          </a:xfrm>
          <a:prstGeom prst="rect">
            <a:avLst/>
          </a:prstGeom>
        </p:spPr>
      </p:pic>
      <p:pic>
        <p:nvPicPr>
          <p:cNvPr id="23" name="Imagen 12">
            <a:extLst>
              <a:ext uri="{FF2B5EF4-FFF2-40B4-BE49-F238E27FC236}">
                <a16:creationId xmlns:a16="http://schemas.microsoft.com/office/drawing/2014/main" id="{A60A5991-7FB0-EB46-A1DF-495C92C44608}"/>
              </a:ext>
            </a:extLst>
          </p:cNvPr>
          <p:cNvPicPr>
            <a:picLocks noChangeAspect="1"/>
          </p:cNvPicPr>
          <p:nvPr/>
        </p:nvPicPr>
        <p:blipFill>
          <a:blip r:embed="rId5">
            <a:alphaModFix amt="40000"/>
          </a:blip>
          <a:stretch>
            <a:fillRect/>
          </a:stretch>
        </p:blipFill>
        <p:spPr>
          <a:xfrm>
            <a:off x="145654" y="1272094"/>
            <a:ext cx="4158096" cy="1160132"/>
          </a:xfrm>
          <a:prstGeom prst="rect">
            <a:avLst/>
          </a:prstGeom>
        </p:spPr>
      </p:pic>
      <p:pic>
        <p:nvPicPr>
          <p:cNvPr id="24" name="Imagen 13">
            <a:extLst>
              <a:ext uri="{FF2B5EF4-FFF2-40B4-BE49-F238E27FC236}">
                <a16:creationId xmlns:a16="http://schemas.microsoft.com/office/drawing/2014/main" id="{FFC19959-8A25-F248-B04E-9D657468ABFF}"/>
              </a:ext>
            </a:extLst>
          </p:cNvPr>
          <p:cNvPicPr>
            <a:picLocks noChangeAspect="1"/>
          </p:cNvPicPr>
          <p:nvPr/>
        </p:nvPicPr>
        <p:blipFill>
          <a:blip r:embed="rId6">
            <a:alphaModFix amt="40000"/>
          </a:blip>
          <a:stretch>
            <a:fillRect/>
          </a:stretch>
        </p:blipFill>
        <p:spPr>
          <a:xfrm>
            <a:off x="852873" y="2428566"/>
            <a:ext cx="6791162" cy="1052694"/>
          </a:xfrm>
          <a:prstGeom prst="rect">
            <a:avLst/>
          </a:prstGeom>
        </p:spPr>
      </p:pic>
      <p:pic>
        <p:nvPicPr>
          <p:cNvPr id="25" name="Imagen 14">
            <a:extLst>
              <a:ext uri="{FF2B5EF4-FFF2-40B4-BE49-F238E27FC236}">
                <a16:creationId xmlns:a16="http://schemas.microsoft.com/office/drawing/2014/main" id="{21F33F89-9948-C94A-BDE5-0D9B828FB153}"/>
              </a:ext>
            </a:extLst>
          </p:cNvPr>
          <p:cNvPicPr>
            <a:picLocks noChangeAspect="1"/>
          </p:cNvPicPr>
          <p:nvPr/>
        </p:nvPicPr>
        <p:blipFill>
          <a:blip r:embed="rId7">
            <a:alphaModFix amt="40000"/>
          </a:blip>
          <a:stretch>
            <a:fillRect/>
          </a:stretch>
        </p:blipFill>
        <p:spPr>
          <a:xfrm>
            <a:off x="7753529" y="5321008"/>
            <a:ext cx="4019721" cy="913034"/>
          </a:xfrm>
          <a:prstGeom prst="rect">
            <a:avLst/>
          </a:prstGeom>
        </p:spPr>
      </p:pic>
      <p:pic>
        <p:nvPicPr>
          <p:cNvPr id="26" name="Imagen 15">
            <a:extLst>
              <a:ext uri="{FF2B5EF4-FFF2-40B4-BE49-F238E27FC236}">
                <a16:creationId xmlns:a16="http://schemas.microsoft.com/office/drawing/2014/main" id="{F2C478F4-6FC4-3649-947A-51D2736A9E5C}"/>
              </a:ext>
            </a:extLst>
          </p:cNvPr>
          <p:cNvPicPr>
            <a:picLocks noChangeAspect="1"/>
          </p:cNvPicPr>
          <p:nvPr/>
        </p:nvPicPr>
        <p:blipFill>
          <a:blip r:embed="rId8">
            <a:alphaModFix amt="40000"/>
          </a:blip>
          <a:stretch>
            <a:fillRect/>
          </a:stretch>
        </p:blipFill>
        <p:spPr>
          <a:xfrm>
            <a:off x="4541594" y="3794627"/>
            <a:ext cx="3445782" cy="997463"/>
          </a:xfrm>
          <a:prstGeom prst="rect">
            <a:avLst/>
          </a:prstGeom>
        </p:spPr>
      </p:pic>
      <p:pic>
        <p:nvPicPr>
          <p:cNvPr id="27" name="Picture 26">
            <a:extLst>
              <a:ext uri="{FF2B5EF4-FFF2-40B4-BE49-F238E27FC236}">
                <a16:creationId xmlns:a16="http://schemas.microsoft.com/office/drawing/2014/main" id="{47F6C98A-B382-DA4F-B9F6-059856729DB0}"/>
              </a:ext>
            </a:extLst>
          </p:cNvPr>
          <p:cNvPicPr>
            <a:picLocks noChangeAspect="1"/>
          </p:cNvPicPr>
          <p:nvPr/>
        </p:nvPicPr>
        <p:blipFill>
          <a:blip r:embed="rId9">
            <a:alphaModFix amt="40000"/>
          </a:blip>
          <a:stretch>
            <a:fillRect/>
          </a:stretch>
        </p:blipFill>
        <p:spPr>
          <a:xfrm>
            <a:off x="31517" y="3303549"/>
            <a:ext cx="4386371" cy="1970019"/>
          </a:xfrm>
          <a:prstGeom prst="rect">
            <a:avLst/>
          </a:prstGeom>
        </p:spPr>
      </p:pic>
      <p:pic>
        <p:nvPicPr>
          <p:cNvPr id="28" name="Picture 27">
            <a:extLst>
              <a:ext uri="{FF2B5EF4-FFF2-40B4-BE49-F238E27FC236}">
                <a16:creationId xmlns:a16="http://schemas.microsoft.com/office/drawing/2014/main" id="{E4125A86-1A4E-D44A-A6E3-A714B08F40A7}"/>
              </a:ext>
            </a:extLst>
          </p:cNvPr>
          <p:cNvPicPr>
            <a:picLocks noChangeAspect="1"/>
          </p:cNvPicPr>
          <p:nvPr/>
        </p:nvPicPr>
        <p:blipFill rotWithShape="1">
          <a:blip r:embed="rId10">
            <a:alphaModFix amt="40000"/>
          </a:blip>
          <a:srcRect l="3851" t="33407" r="20245" b="13469"/>
          <a:stretch/>
        </p:blipFill>
        <p:spPr>
          <a:xfrm>
            <a:off x="8111083" y="1452069"/>
            <a:ext cx="4019721" cy="3483197"/>
          </a:xfrm>
          <a:prstGeom prst="rect">
            <a:avLst/>
          </a:prstGeom>
        </p:spPr>
      </p:pic>
      <p:sp>
        <p:nvSpPr>
          <p:cNvPr id="2" name="Título 1">
            <a:extLst>
              <a:ext uri="{FF2B5EF4-FFF2-40B4-BE49-F238E27FC236}">
                <a16:creationId xmlns:a16="http://schemas.microsoft.com/office/drawing/2014/main" id="{E18B3BCB-E70E-114D-9066-BD9E641AE15A}"/>
              </a:ext>
            </a:extLst>
          </p:cNvPr>
          <p:cNvSpPr>
            <a:spLocks noGrp="1"/>
          </p:cNvSpPr>
          <p:nvPr>
            <p:ph type="title"/>
          </p:nvPr>
        </p:nvSpPr>
        <p:spPr/>
        <p:txBody>
          <a:bodyPr/>
          <a:lstStyle/>
          <a:p>
            <a:r>
              <a:rPr lang="es-US"/>
              <a:t>Why should practitioners care?</a:t>
            </a:r>
          </a:p>
        </p:txBody>
      </p:sp>
      <p:sp>
        <p:nvSpPr>
          <p:cNvPr id="4" name="Marcador de fecha 3">
            <a:extLst>
              <a:ext uri="{FF2B5EF4-FFF2-40B4-BE49-F238E27FC236}">
                <a16:creationId xmlns:a16="http://schemas.microsoft.com/office/drawing/2014/main" id="{EC2F73AE-AE9D-7E49-88B6-3763B79A8FEE}"/>
              </a:ext>
            </a:extLst>
          </p:cNvPr>
          <p:cNvSpPr>
            <a:spLocks noGrp="1"/>
          </p:cNvSpPr>
          <p:nvPr>
            <p:ph type="dt" sz="half" idx="2"/>
          </p:nvPr>
        </p:nvSpPr>
        <p:spPr/>
        <p:txBody>
          <a:bodyPr/>
          <a:lstStyle/>
          <a:p>
            <a:r>
              <a:rPr lang="es-US"/>
              <a:t>Brandon Amos</a:t>
            </a:r>
            <a:endParaRPr lang="en-US"/>
          </a:p>
        </p:txBody>
      </p:sp>
      <p:sp>
        <p:nvSpPr>
          <p:cNvPr id="5" name="Marcador de pie de página 4">
            <a:extLst>
              <a:ext uri="{FF2B5EF4-FFF2-40B4-BE49-F238E27FC236}">
                <a16:creationId xmlns:a16="http://schemas.microsoft.com/office/drawing/2014/main" id="{4B9C4E63-EA40-AF4F-8546-46658E28540F}"/>
              </a:ext>
            </a:extLst>
          </p:cNvPr>
          <p:cNvSpPr>
            <a:spLocks noGrp="1"/>
          </p:cNvSpPr>
          <p:nvPr>
            <p:ph type="ftr" sz="quarter" idx="3"/>
          </p:nvPr>
        </p:nvSpPr>
        <p:spPr/>
        <p:txBody>
          <a:bodyPr/>
          <a:lstStyle/>
          <a:p>
            <a:r>
              <a:rPr lang="en-US"/>
              <a:t>Differentiable optimization for control and RL</a:t>
            </a:r>
          </a:p>
        </p:txBody>
      </p:sp>
      <p:sp>
        <p:nvSpPr>
          <p:cNvPr id="6" name="Marcador de número de diapositiva 5">
            <a:extLst>
              <a:ext uri="{FF2B5EF4-FFF2-40B4-BE49-F238E27FC236}">
                <a16:creationId xmlns:a16="http://schemas.microsoft.com/office/drawing/2014/main" id="{CEC3C681-3074-6045-B126-59503F68FAB0}"/>
              </a:ext>
            </a:extLst>
          </p:cNvPr>
          <p:cNvSpPr>
            <a:spLocks noGrp="1"/>
          </p:cNvSpPr>
          <p:nvPr>
            <p:ph type="sldNum" sz="quarter" idx="12"/>
          </p:nvPr>
        </p:nvSpPr>
        <p:spPr/>
        <p:txBody>
          <a:bodyPr/>
          <a:lstStyle/>
          <a:p>
            <a:fld id="{F813B43C-900A-1C44-BF45-66CB67BC66D1}" type="slidenum">
              <a:rPr lang="en-US" smtClean="0"/>
              <a:pPr/>
              <a:t>19</a:t>
            </a:fld>
            <a:endParaRPr lang="en-US"/>
          </a:p>
        </p:txBody>
      </p:sp>
      <p:sp>
        <p:nvSpPr>
          <p:cNvPr id="18" name="Rectángulo 10">
            <a:extLst>
              <a:ext uri="{FF2B5EF4-FFF2-40B4-BE49-F238E27FC236}">
                <a16:creationId xmlns:a16="http://schemas.microsoft.com/office/drawing/2014/main" id="{34EB1489-FA28-1144-8A87-DBF67D01010E}"/>
              </a:ext>
            </a:extLst>
          </p:cNvPr>
          <p:cNvSpPr/>
          <p:nvPr/>
        </p:nvSpPr>
        <p:spPr>
          <a:xfrm rot="4049581">
            <a:off x="5973241" y="-2162906"/>
            <a:ext cx="263236" cy="12095431"/>
          </a:xfrm>
          <a:prstGeom prst="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S"/>
          </a:p>
        </p:txBody>
      </p:sp>
      <p:sp>
        <p:nvSpPr>
          <p:cNvPr id="33" name="Rectángulo 10">
            <a:extLst>
              <a:ext uri="{FF2B5EF4-FFF2-40B4-BE49-F238E27FC236}">
                <a16:creationId xmlns:a16="http://schemas.microsoft.com/office/drawing/2014/main" id="{236B5E1B-8F9B-B549-85FF-82785016B300}"/>
              </a:ext>
            </a:extLst>
          </p:cNvPr>
          <p:cNvSpPr/>
          <p:nvPr/>
        </p:nvSpPr>
        <p:spPr>
          <a:xfrm rot="17547562">
            <a:off x="6002349" y="-2210179"/>
            <a:ext cx="263236" cy="12095431"/>
          </a:xfrm>
          <a:prstGeom prst="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2604318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EE77-D97D-231D-111A-462F77503624}"/>
              </a:ext>
            </a:extLst>
          </p:cNvPr>
          <p:cNvSpPr>
            <a:spLocks noGrp="1"/>
          </p:cNvSpPr>
          <p:nvPr>
            <p:ph type="title"/>
          </p:nvPr>
        </p:nvSpPr>
        <p:spPr>
          <a:xfrm>
            <a:off x="609600" y="274638"/>
            <a:ext cx="8603165" cy="1143000"/>
          </a:xfrm>
        </p:spPr>
        <p:txBody>
          <a:bodyPr>
            <a:normAutofit/>
          </a:bodyPr>
          <a:lstStyle/>
          <a:p>
            <a:r>
              <a:rPr lang="en-US" dirty="0"/>
              <a:t>Control is powerful*</a:t>
            </a:r>
          </a:p>
        </p:txBody>
      </p:sp>
      <p:sp>
        <p:nvSpPr>
          <p:cNvPr id="6" name="Slide Number Placeholder 5">
            <a:extLst>
              <a:ext uri="{FF2B5EF4-FFF2-40B4-BE49-F238E27FC236}">
                <a16:creationId xmlns:a16="http://schemas.microsoft.com/office/drawing/2014/main" id="{FC733FE5-4A60-58D5-ADB6-183C6F94D493}"/>
              </a:ext>
            </a:extLst>
          </p:cNvPr>
          <p:cNvSpPr>
            <a:spLocks noGrp="1"/>
          </p:cNvSpPr>
          <p:nvPr>
            <p:ph type="sldNum" sz="quarter" idx="12"/>
          </p:nvPr>
        </p:nvSpPr>
        <p:spPr/>
        <p:txBody>
          <a:bodyPr/>
          <a:lstStyle/>
          <a:p>
            <a:fld id="{F813B43C-900A-1C44-BF45-66CB67BC66D1}" type="slidenum">
              <a:rPr lang="en-US" smtClean="0"/>
              <a:t>2</a:t>
            </a:fld>
            <a:endParaRPr lang="en-US"/>
          </a:p>
        </p:txBody>
      </p:sp>
      <mc:AlternateContent xmlns:mc="http://schemas.openxmlformats.org/markup-compatibility/2006">
        <mc:Choice xmlns:a14="http://schemas.microsoft.com/office/drawing/2010/main" Requires="a14">
          <p:sp>
            <p:nvSpPr>
              <p:cNvPr id="13" name="Content Placeholder 29">
                <a:extLst>
                  <a:ext uri="{FF2B5EF4-FFF2-40B4-BE49-F238E27FC236}">
                    <a16:creationId xmlns:a16="http://schemas.microsoft.com/office/drawing/2014/main" id="{DC11AD16-20D3-1D3C-26C3-5B63B2742B6E}"/>
                  </a:ext>
                </a:extLst>
              </p:cNvPr>
              <p:cNvSpPr txBox="1">
                <a:spLocks/>
              </p:cNvSpPr>
              <p:nvPr/>
            </p:nvSpPr>
            <p:spPr>
              <a:xfrm>
                <a:off x="195913" y="1602835"/>
                <a:ext cx="9618455" cy="5440362"/>
              </a:xfrm>
              <a:prstGeom prst="rect">
                <a:avLst/>
              </a:prstGeom>
            </p:spPr>
            <p:txBody>
              <a:bodyPr vert="horz" lIns="91440" tIns="45720" rIns="91440" bIns="45720" rtlCol="0">
                <a:normAutofit lnSpcReduction="10000"/>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b="1" dirty="0">
                    <a:latin typeface="Source Sans Pro" panose="020B0503030403020204" pitchFamily="34" charset="0"/>
                    <a:ea typeface="Source Sans Pro" panose="020B0503030403020204" pitchFamily="34" charset="0"/>
                    <a:cs typeface="Helvetica Neue" panose="02000503000000020004" pitchFamily="2" charset="0"/>
                  </a:rPr>
                  <a:t>Setting: </a:t>
                </a:r>
                <a:r>
                  <a:rPr lang="en-US" dirty="0">
                    <a:latin typeface="Source Sans Pro" panose="020B0503030403020204" pitchFamily="34" charset="0"/>
                    <a:ea typeface="Source Sans Pro" panose="020B0503030403020204" pitchFamily="34" charset="0"/>
                    <a:cs typeface="Helvetica Neue" panose="02000503000000020004" pitchFamily="2" charset="0"/>
                  </a:rPr>
                  <a:t>deterministic, discrete-time system with a </a:t>
                </a:r>
                <a:r>
                  <a:rPr lang="en-US" b="1" dirty="0">
                    <a:latin typeface="Source Sans Pro" panose="020B0503030403020204" pitchFamily="34" charset="0"/>
                    <a:ea typeface="Source Sans Pro" panose="020B0503030403020204" pitchFamily="34" charset="0"/>
                    <a:cs typeface="Helvetica Neue" panose="02000503000000020004" pitchFamily="2" charset="0"/>
                  </a:rPr>
                  <a:t>continuous state-action space</a:t>
                </a:r>
              </a:p>
              <a:p>
                <a:pPr>
                  <a:spcBef>
                    <a:spcPts val="0"/>
                  </a:spcBef>
                </a:pPr>
                <a:endParaRPr lang="en-US" b="1"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endParaRPr lang="en-US" b="1"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endParaRPr lang="en-US" b="1"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endParaRPr lang="en-US" b="1"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endParaRPr lang="en-US" b="1"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endParaRPr lang="en-US" b="1"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endParaRPr lang="en-US"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endParaRPr lang="en-US"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r>
                  <a:rPr lang="en-US" b="1" dirty="0">
                    <a:latin typeface="Source Sans Pro" panose="020B0503030403020204" pitchFamily="34" charset="0"/>
                    <a:ea typeface="Source Sans Pro" panose="020B0503030403020204" pitchFamily="34" charset="0"/>
                    <a:cs typeface="Helvetica Neue" panose="02000503000000020004" pitchFamily="2" charset="0"/>
                  </a:rPr>
                  <a:t>Widely deployed </a:t>
                </a:r>
                <a:r>
                  <a:rPr lang="en-US" dirty="0">
                    <a:latin typeface="Source Sans Pro" panose="020B0503030403020204" pitchFamily="34" charset="0"/>
                    <a:ea typeface="Source Sans Pro" panose="020B0503030403020204" pitchFamily="34" charset="0"/>
                    <a:cs typeface="Helvetica Neue" panose="02000503000000020004" pitchFamily="2" charset="0"/>
                  </a:rPr>
                  <a:t>over the past century </a:t>
                </a:r>
                <a:r>
                  <a:rPr lang="en-US" dirty="0">
                    <a:solidFill>
                      <a:schemeClr val="tx1">
                        <a:lumMod val="50000"/>
                        <a:lumOff val="50000"/>
                      </a:schemeClr>
                    </a:solidFill>
                    <a:latin typeface="Source Sans Pro" panose="020B0503030403020204" pitchFamily="34" charset="0"/>
                    <a:ea typeface="Source Sans Pro" panose="020B0503030403020204" pitchFamily="34" charset="0"/>
                    <a:cs typeface="Helvetica Neue" panose="02000503000000020004" pitchFamily="2" charset="0"/>
                  </a:rPr>
                  <a:t>for aviation, robotics, autonomous driving, HVAC</a:t>
                </a:r>
              </a:p>
              <a:p>
                <a:pPr>
                  <a:spcBef>
                    <a:spcPts val="0"/>
                  </a:spcBef>
                </a:pPr>
                <a:r>
                  <a:rPr lang="en-US" dirty="0">
                    <a:latin typeface="Source Sans Pro" panose="020B0503030403020204" pitchFamily="34" charset="0"/>
                    <a:ea typeface="Source Sans Pro" panose="020B0503030403020204" pitchFamily="34" charset="0"/>
                    <a:cs typeface="Helvetica Neue" panose="02000503000000020004" pitchFamily="2" charset="0"/>
                  </a:rPr>
                  <a:t>Often for a </a:t>
                </a:r>
                <a:r>
                  <a:rPr lang="en-US" b="1" dirty="0">
                    <a:latin typeface="Source Sans Pro" panose="020B0503030403020204" pitchFamily="34" charset="0"/>
                    <a:ea typeface="Source Sans Pro" panose="020B0503030403020204" pitchFamily="34" charset="0"/>
                    <a:cs typeface="Helvetica Neue" panose="02000503000000020004" pitchFamily="2" charset="0"/>
                  </a:rPr>
                  <a:t>Markov decision process </a:t>
                </a:r>
                <a:r>
                  <a:rPr lang="en-US" dirty="0">
                    <a:solidFill>
                      <a:schemeClr val="tx1">
                        <a:lumMod val="50000"/>
                        <a:lumOff val="50000"/>
                      </a:schemeClr>
                    </a:solidFill>
                    <a:latin typeface="Source Sans Pro" panose="020B0503030403020204" pitchFamily="34" charset="0"/>
                    <a:ea typeface="Source Sans Pro" panose="020B0503030403020204" pitchFamily="34" charset="0"/>
                    <a:cs typeface="Helvetica Neue" panose="02000503000000020004" pitchFamily="2" charset="0"/>
                  </a:rPr>
                  <a:t>but doesn’t have to be</a:t>
                </a:r>
              </a:p>
              <a:p>
                <a:pPr>
                  <a:spcBef>
                    <a:spcPts val="0"/>
                  </a:spcBef>
                </a:pPr>
                <a:endParaRPr lang="en-US"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r>
                  <a:rPr lang="en-US" dirty="0">
                    <a:latin typeface="Source Sans Pro" panose="020B0503030403020204" pitchFamily="34" charset="0"/>
                    <a:ea typeface="Source Sans Pro" panose="020B0503030403020204" pitchFamily="34" charset="0"/>
                    <a:cs typeface="Helvetica Neue" panose="02000503000000020004" pitchFamily="2" charset="0"/>
                  </a:rPr>
                  <a:t>The </a:t>
                </a:r>
                <a:r>
                  <a:rPr lang="en-US" b="1" dirty="0">
                    <a:latin typeface="Source Sans Pro" panose="020B0503030403020204" pitchFamily="34" charset="0"/>
                    <a:ea typeface="Source Sans Pro" panose="020B0503030403020204" pitchFamily="34" charset="0"/>
                    <a:cs typeface="Helvetica Neue" panose="02000503000000020004" pitchFamily="2" charset="0"/>
                  </a:rPr>
                  <a:t>real-world is non-convex</a:t>
                </a:r>
                <a:r>
                  <a:rPr lang="en-US" dirty="0">
                    <a:latin typeface="Source Sans Pro" panose="020B0503030403020204" pitchFamily="34" charset="0"/>
                    <a:ea typeface="Source Sans Pro" panose="020B0503030403020204" pitchFamily="34" charset="0"/>
                    <a:cs typeface="Helvetica Neue" panose="02000503000000020004" pitchFamily="2" charset="0"/>
                  </a:rPr>
                  <a:t>, so are our controllers</a:t>
                </a:r>
              </a:p>
              <a:p>
                <a:pPr>
                  <a:spcBef>
                    <a:spcPts val="0"/>
                  </a:spcBef>
                </a:pPr>
                <a:r>
                  <a:rPr lang="en-US" b="1" dirty="0">
                    <a:latin typeface="Source Sans Pro" panose="020B0503030403020204" pitchFamily="34" charset="0"/>
                    <a:ea typeface="Source Sans Pro" panose="020B0503030403020204" pitchFamily="34" charset="0"/>
                    <a:cs typeface="Helvetica Neue" panose="02000503000000020004" pitchFamily="2" charset="0"/>
                  </a:rPr>
                  <a:t>Convex</a:t>
                </a:r>
                <a:r>
                  <a:rPr lang="en-US" dirty="0">
                    <a:latin typeface="Source Sans Pro" panose="020B0503030403020204" pitchFamily="34" charset="0"/>
                    <a:ea typeface="Source Sans Pro" panose="020B0503030403020204" pitchFamily="34" charset="0"/>
                    <a:cs typeface="Helvetica Neue" panose="02000503000000020004" pitchFamily="2" charset="0"/>
                  </a:rPr>
                  <a:t> in some cases and subproblems</a:t>
                </a:r>
                <a:r>
                  <a:rPr lang="en-US" dirty="0">
                    <a:solidFill>
                      <a:schemeClr val="tx1">
                        <a:lumMod val="50000"/>
                        <a:lumOff val="50000"/>
                      </a:schemeClr>
                    </a:solidFill>
                    <a:latin typeface="Source Sans Pro" panose="020B0503030403020204" pitchFamily="34" charset="0"/>
                    <a:ea typeface="Source Sans Pro" panose="020B0503030403020204" pitchFamily="34" charset="0"/>
                    <a:cs typeface="Helvetica Neue" panose="02000503000000020004" pitchFamily="2" charset="0"/>
                  </a:rPr>
                  <a:t>, e.g., with quadratic cost/linear dynamics (LQR)</a:t>
                </a:r>
              </a:p>
              <a:p>
                <a:pPr>
                  <a:spcBef>
                    <a:spcPts val="0"/>
                  </a:spcBef>
                </a:pPr>
                <a:endParaRPr lang="en-US" b="1"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r>
                  <a:rPr lang="en-US" b="1" dirty="0">
                    <a:latin typeface="Source Sans Pro" panose="020B0503030403020204" pitchFamily="34" charset="0"/>
                    <a:ea typeface="Source Sans Pro" panose="020B0503030403020204" pitchFamily="34" charset="0"/>
                    <a:cs typeface="Helvetica Neue" panose="02000503000000020004" pitchFamily="2" charset="0"/>
                  </a:rPr>
                  <a:t>NO LEARNING NECESSARY </a:t>
                </a:r>
                <a:r>
                  <a:rPr lang="en-US" dirty="0">
                    <a:solidFill>
                      <a:schemeClr val="tx1">
                        <a:lumMod val="50000"/>
                        <a:lumOff val="50000"/>
                      </a:schemeClr>
                    </a:solidFill>
                    <a:latin typeface="Source Sans Pro" panose="020B0503030403020204" pitchFamily="34" charset="0"/>
                    <a:ea typeface="Source Sans Pro" panose="020B0503030403020204" pitchFamily="34" charset="0"/>
                    <a:cs typeface="Helvetica Neue" panose="02000503000000020004" pitchFamily="2" charset="0"/>
                  </a:rPr>
                  <a:t>if we know the system </a:t>
                </a:r>
                <a:r>
                  <a:rPr lang="en-US" dirty="0">
                    <a:latin typeface="Source Sans Pro" panose="020B0503030403020204" pitchFamily="34" charset="0"/>
                    <a:ea typeface="Source Sans Pro" panose="020B0503030403020204" pitchFamily="34" charset="0"/>
                    <a:cs typeface="Helvetica Neue" panose="02000503000000020004" pitchFamily="2" charset="0"/>
                  </a:rPr>
                  <a:t>— just pure optimization</a:t>
                </a:r>
              </a:p>
              <a:p>
                <a:pPr>
                  <a:spcBef>
                    <a:spcPts val="0"/>
                  </a:spcBef>
                </a:pPr>
                <a:endParaRPr lang="en-US" dirty="0">
                  <a:solidFill>
                    <a:schemeClr val="tx1">
                      <a:lumMod val="50000"/>
                      <a:lumOff val="50000"/>
                    </a:schemeClr>
                  </a:solidFill>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r>
                  <a:rPr lang="en-US" b="1" dirty="0">
                    <a:latin typeface="Source Sans Pro" panose="020B0503030403020204" pitchFamily="34" charset="0"/>
                    <a:ea typeface="Source Sans Pro" panose="020B0503030403020204" pitchFamily="34" charset="0"/>
                    <a:cs typeface="Helvetica Neue" panose="02000503000000020004" pitchFamily="2" charset="0"/>
                  </a:rPr>
                  <a:t>Notation: </a:t>
                </a:r>
                <a14:m>
                  <m:oMath xmlns:m="http://schemas.openxmlformats.org/officeDocument/2006/math">
                    <m:r>
                      <a:rPr lang="en-US" b="0" i="1" smtClean="0">
                        <a:latin typeface="Cambria Math" panose="02040503050406030204" pitchFamily="18" charset="0"/>
                        <a:ea typeface="Source Sans Pro" panose="020B0503030403020204" pitchFamily="34" charset="0"/>
                        <a:cs typeface="Helvetica Neue" panose="02000503000000020004" pitchFamily="2" charset="0"/>
                      </a:rPr>
                      <m:t>𝜃</m:t>
                    </m:r>
                  </m:oMath>
                </a14:m>
                <a:r>
                  <a:rPr lang="en-US" dirty="0">
                    <a:latin typeface="Source Sans Pro" panose="020B0503030403020204" pitchFamily="34" charset="0"/>
                    <a:ea typeface="Source Sans Pro" panose="020B0503030403020204" pitchFamily="34" charset="0"/>
                    <a:cs typeface="Helvetica Neue" panose="02000503000000020004" pitchFamily="2" charset="0"/>
                  </a:rPr>
                  <a:t> are the </a:t>
                </a:r>
                <a:r>
                  <a:rPr lang="en-US" b="1" dirty="0">
                    <a:latin typeface="Source Sans Pro" panose="020B0503030403020204" pitchFamily="34" charset="0"/>
                    <a:ea typeface="Source Sans Pro" panose="020B0503030403020204" pitchFamily="34" charset="0"/>
                    <a:cs typeface="Helvetica Neue" panose="02000503000000020004" pitchFamily="2" charset="0"/>
                  </a:rPr>
                  <a:t>parameters</a:t>
                </a:r>
                <a:r>
                  <a:rPr lang="en-US" dirty="0">
                    <a:latin typeface="Source Sans Pro" panose="020B0503030403020204" pitchFamily="34" charset="0"/>
                    <a:ea typeface="Source Sans Pro" panose="020B0503030403020204" pitchFamily="34" charset="0"/>
                    <a:cs typeface="Helvetica Neue" panose="02000503000000020004" pitchFamily="2" charset="0"/>
                  </a:rPr>
                  <a:t> of the controller </a:t>
                </a:r>
                <a:r>
                  <a:rPr lang="en-US" dirty="0">
                    <a:solidFill>
                      <a:schemeClr val="tx1">
                        <a:lumMod val="50000"/>
                        <a:lumOff val="50000"/>
                      </a:schemeClr>
                    </a:solidFill>
                    <a:latin typeface="Source Sans Pro" panose="020B0503030403020204" pitchFamily="34" charset="0"/>
                    <a:ea typeface="Source Sans Pro" panose="020B0503030403020204" pitchFamily="34" charset="0"/>
                    <a:cs typeface="Helvetica Neue" panose="02000503000000020004" pitchFamily="2" charset="0"/>
                  </a:rPr>
                  <a:t>(usually of the cost or dynamics)</a:t>
                </a:r>
              </a:p>
            </p:txBody>
          </p:sp>
        </mc:Choice>
        <mc:Fallback>
          <p:sp>
            <p:nvSpPr>
              <p:cNvPr id="13" name="Content Placeholder 29">
                <a:extLst>
                  <a:ext uri="{FF2B5EF4-FFF2-40B4-BE49-F238E27FC236}">
                    <a16:creationId xmlns:a16="http://schemas.microsoft.com/office/drawing/2014/main" id="{DC11AD16-20D3-1D3C-26C3-5B63B2742B6E}"/>
                  </a:ext>
                </a:extLst>
              </p:cNvPr>
              <p:cNvSpPr txBox="1">
                <a:spLocks noRot="1" noChangeAspect="1" noMove="1" noResize="1" noEditPoints="1" noAdjustHandles="1" noChangeArrowheads="1" noChangeShapeType="1" noTextEdit="1"/>
              </p:cNvSpPr>
              <p:nvPr/>
            </p:nvSpPr>
            <p:spPr>
              <a:xfrm>
                <a:off x="195913" y="1602835"/>
                <a:ext cx="9618455" cy="5440362"/>
              </a:xfrm>
              <a:prstGeom prst="rect">
                <a:avLst/>
              </a:prstGeom>
              <a:blipFill>
                <a:blip r:embed="rId4"/>
                <a:stretch>
                  <a:fillRect l="-660" t="-139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CD50B8F4-0697-DF50-D577-F8E6E3C9D2FC}"/>
              </a:ext>
            </a:extLst>
          </p:cNvPr>
          <p:cNvGrpSpPr/>
          <p:nvPr/>
        </p:nvGrpSpPr>
        <p:grpSpPr>
          <a:xfrm>
            <a:off x="9859880" y="2478156"/>
            <a:ext cx="2385129" cy="4718469"/>
            <a:chOff x="3913772" y="2510854"/>
            <a:chExt cx="1836291" cy="3632710"/>
          </a:xfrm>
        </p:grpSpPr>
        <p:pic>
          <p:nvPicPr>
            <p:cNvPr id="18" name="Picture 2">
              <a:extLst>
                <a:ext uri="{FF2B5EF4-FFF2-40B4-BE49-F238E27FC236}">
                  <a16:creationId xmlns:a16="http://schemas.microsoft.com/office/drawing/2014/main" id="{E15D3CE1-85F3-EEDA-3C47-51224943A4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 t="-205" r="-205" b="-205"/>
            <a:stretch/>
          </p:blipFill>
          <p:spPr bwMode="auto">
            <a:xfrm>
              <a:off x="3913772" y="2510854"/>
              <a:ext cx="1836291" cy="18362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8303F035-3522-002E-32F4-62CA381AE0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 t="96" r="96" b="96"/>
            <a:stretch/>
          </p:blipFill>
          <p:spPr bwMode="auto">
            <a:xfrm>
              <a:off x="3919527" y="4318783"/>
              <a:ext cx="1824781" cy="1824781"/>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final" descr="final">
            <a:hlinkClick r:id="" action="ppaction://media"/>
            <a:extLst>
              <a:ext uri="{FF2B5EF4-FFF2-40B4-BE49-F238E27FC236}">
                <a16:creationId xmlns:a16="http://schemas.microsoft.com/office/drawing/2014/main" id="{1958C6A7-EAFF-2AE7-3D09-591945DC0CA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59880" y="-106031"/>
            <a:ext cx="2339617" cy="2599574"/>
          </a:xfrm>
          <a:prstGeom prst="rect">
            <a:avLst/>
          </a:prstGeom>
        </p:spPr>
      </p:pic>
      <mc:AlternateContent xmlns:mc="http://schemas.openxmlformats.org/markup-compatibility/2006">
        <mc:Choice xmlns:a14="http://schemas.microsoft.com/office/drawing/2010/main" Requires="a14">
          <p:sp>
            <p:nvSpPr>
              <p:cNvPr id="15" name="Content Placeholder 2">
                <a:extLst>
                  <a:ext uri="{FF2B5EF4-FFF2-40B4-BE49-F238E27FC236}">
                    <a16:creationId xmlns:a16="http://schemas.microsoft.com/office/drawing/2014/main" id="{A0BBC7D3-07F5-33F9-C420-B5F73041A1FE}"/>
                  </a:ext>
                </a:extLst>
              </p:cNvPr>
              <p:cNvSpPr txBox="1">
                <a:spLocks/>
              </p:cNvSpPr>
              <p:nvPr/>
            </p:nvSpPr>
            <p:spPr>
              <a:xfrm>
                <a:off x="195913" y="2616547"/>
                <a:ext cx="9283700" cy="182880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m:t>
                              </m:r>
                            </m:sup>
                          </m:sSubSup>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charset="0"/>
                            </a:rPr>
                            <m:t>⋆</m:t>
                          </m:r>
                        </m:sup>
                      </m:sSubSup>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argmin</m:t>
                              </m:r>
                            </m:e>
                            <m:lim>
                              <m:sSub>
                                <m:sSubPr>
                                  <m:ctrlPr>
                                    <a:rPr lang="en-US" i="1">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Sub>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Sub>
                            </m:lim>
                          </m:limLow>
                        </m:fName>
                        <m:e>
                          <m:r>
                            <m:rPr>
                              <m:nor/>
                            </m:rPr>
                            <a:rPr lang="en-US">
                              <a:latin typeface="Cambria Math" charset="0"/>
                            </a:rPr>
                            <m:t>  </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e>
                          </m:nary>
                        </m:e>
                      </m:func>
                      <m:r>
                        <m:rPr>
                          <m:nor/>
                        </m:rPr>
                        <a:rPr lang="en-US" b="0" i="1" smtClean="0">
                          <a:latin typeface="Cambria Math" panose="02040503050406030204" pitchFamily="18" charset="0"/>
                        </a:rPr>
                        <m:t> </m:t>
                      </m:r>
                      <m:r>
                        <m:rPr>
                          <m:nor/>
                        </m:rPr>
                        <a:rPr lang="en-US" b="0" i="0" smtClean="0">
                          <a:latin typeface="Cambria Math" panose="02040503050406030204" pitchFamily="18" charset="0"/>
                        </a:rPr>
                        <m:t>s</m:t>
                      </m:r>
                      <m:r>
                        <m:rPr>
                          <m:nor/>
                        </m:rPr>
                        <a:rPr lang="en-US" b="0" i="0" smtClean="0">
                          <a:latin typeface="Cambria Math" panose="02040503050406030204" pitchFamily="18" charset="0"/>
                        </a:rPr>
                        <m:t>.</m:t>
                      </m:r>
                      <m:r>
                        <m:rPr>
                          <m:nor/>
                        </m:rPr>
                        <a:rPr lang="en-US" b="0" i="0" smtClean="0">
                          <a:latin typeface="Cambria Math" panose="02040503050406030204" pitchFamily="18" charset="0"/>
                        </a:rPr>
                        <m:t>t</m:t>
                      </m:r>
                      <m:r>
                        <m:rPr>
                          <m:nor/>
                        </m:rP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m:rPr>
                              <m:nor/>
                            </m:rPr>
                            <a:rPr lang="en-US" i="0" smtClean="0">
                              <a:latin typeface="Cambria Math" panose="02040503050406030204" pitchFamily="18" charset="0"/>
                            </a:rPr>
                            <m:t>init</m:t>
                          </m:r>
                        </m:sub>
                      </m:sSub>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𝒰</m:t>
                      </m:r>
                    </m:oMath>
                  </m:oMathPara>
                </a14:m>
                <a:endParaRPr lang="en-US" i="1">
                  <a:latin typeface="Cambria Math" charset="0"/>
                </a:endParaRPr>
              </a:p>
            </p:txBody>
          </p:sp>
        </mc:Choice>
        <mc:Fallback>
          <p:sp>
            <p:nvSpPr>
              <p:cNvPr id="15" name="Content Placeholder 2">
                <a:extLst>
                  <a:ext uri="{FF2B5EF4-FFF2-40B4-BE49-F238E27FC236}">
                    <a16:creationId xmlns:a16="http://schemas.microsoft.com/office/drawing/2014/main" id="{A0BBC7D3-07F5-33F9-C420-B5F73041A1FE}"/>
                  </a:ext>
                </a:extLst>
              </p:cNvPr>
              <p:cNvSpPr txBox="1">
                <a:spLocks noRot="1" noChangeAspect="1" noMove="1" noResize="1" noEditPoints="1" noAdjustHandles="1" noChangeArrowheads="1" noChangeShapeType="1" noTextEdit="1"/>
              </p:cNvSpPr>
              <p:nvPr/>
            </p:nvSpPr>
            <p:spPr>
              <a:xfrm>
                <a:off x="195913" y="2616547"/>
                <a:ext cx="9283700" cy="1828800"/>
              </a:xfrm>
              <a:prstGeom prst="rect">
                <a:avLst/>
              </a:prstGeom>
              <a:blipFill>
                <a:blip r:embed="rId8"/>
                <a:stretch>
                  <a:fillRect t="-57241" b="-26897"/>
                </a:stretch>
              </a:blipFill>
              <a:ln w="38100">
                <a:noFill/>
              </a:ln>
            </p:spPr>
            <p:txBody>
              <a:bodyPr/>
              <a:lstStyle/>
              <a:p>
                <a:r>
                  <a:rPr lang="en-US">
                    <a:noFill/>
                  </a:rPr>
                  <a:t> </a:t>
                </a:r>
              </a:p>
            </p:txBody>
          </p:sp>
        </mc:Fallback>
      </mc:AlternateContent>
      <p:sp>
        <p:nvSpPr>
          <p:cNvPr id="16" name="Rectangle 15">
            <a:extLst>
              <a:ext uri="{FF2B5EF4-FFF2-40B4-BE49-F238E27FC236}">
                <a16:creationId xmlns:a16="http://schemas.microsoft.com/office/drawing/2014/main" id="{319B37E6-7813-F77D-0A50-49E515D2E0B8}"/>
              </a:ext>
            </a:extLst>
          </p:cNvPr>
          <p:cNvSpPr/>
          <p:nvPr/>
        </p:nvSpPr>
        <p:spPr>
          <a:xfrm>
            <a:off x="3314299" y="2826734"/>
            <a:ext cx="1066141" cy="377353"/>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C0B2EB-25AC-B443-83A5-92A19B065E63}"/>
              </a:ext>
            </a:extLst>
          </p:cNvPr>
          <p:cNvSpPr/>
          <p:nvPr/>
        </p:nvSpPr>
        <p:spPr>
          <a:xfrm>
            <a:off x="6111811" y="2835787"/>
            <a:ext cx="1892731"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A88AC25-9295-74C6-D4D3-E0C6829224BC}"/>
              </a:ext>
            </a:extLst>
          </p:cNvPr>
          <p:cNvSpPr/>
          <p:nvPr/>
        </p:nvSpPr>
        <p:spPr>
          <a:xfrm>
            <a:off x="355600" y="2444666"/>
            <a:ext cx="9105900" cy="1140421"/>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ontent Placeholder 29">
            <a:extLst>
              <a:ext uri="{FF2B5EF4-FFF2-40B4-BE49-F238E27FC236}">
                <a16:creationId xmlns:a16="http://schemas.microsoft.com/office/drawing/2014/main" id="{029EA2B3-BF94-A4CF-1574-06FA34898621}"/>
              </a:ext>
            </a:extLst>
          </p:cNvPr>
          <p:cNvSpPr txBox="1">
            <a:spLocks/>
          </p:cNvSpPr>
          <p:nvPr/>
        </p:nvSpPr>
        <p:spPr>
          <a:xfrm>
            <a:off x="2458387" y="1098496"/>
            <a:ext cx="4701138" cy="650623"/>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pPr>
            <a:r>
              <a:rPr lang="en-US" dirty="0">
                <a:solidFill>
                  <a:schemeClr val="tx1">
                    <a:lumMod val="50000"/>
                    <a:lumOff val="50000"/>
                  </a:schemeClr>
                </a:solidFill>
                <a:latin typeface="Source Sans Pro" panose="020B0503030403020204" pitchFamily="34" charset="0"/>
                <a:ea typeface="Source Sans Pro" panose="020B0503030403020204" pitchFamily="34" charset="0"/>
                <a:cs typeface="Helvetica Neue" panose="02000503000000020004" pitchFamily="2" charset="0"/>
              </a:rPr>
              <a:t>*when properly set up</a:t>
            </a:r>
            <a:endParaRPr lang="en-US" dirty="0">
              <a:solidFill>
                <a:schemeClr val="tx1">
                  <a:lumMod val="50000"/>
                  <a:lumOff val="50000"/>
                </a:schemeClr>
              </a:solidFill>
              <a:latin typeface="Source Sans Pro" panose="020B0503030403020204" pitchFamily="34" charset="0"/>
              <a:ea typeface="Source Sans Pro" panose="020B0503030403020204" pitchFamily="34" charset="0"/>
            </a:endParaRPr>
          </a:p>
        </p:txBody>
      </p:sp>
      <p:sp>
        <p:nvSpPr>
          <p:cNvPr id="25" name="Rectangle 24">
            <a:extLst>
              <a:ext uri="{FF2B5EF4-FFF2-40B4-BE49-F238E27FC236}">
                <a16:creationId xmlns:a16="http://schemas.microsoft.com/office/drawing/2014/main" id="{125BEC4D-37B0-0DAD-7011-FC536B36096D}"/>
              </a:ext>
            </a:extLst>
          </p:cNvPr>
          <p:cNvSpPr/>
          <p:nvPr/>
        </p:nvSpPr>
        <p:spPr>
          <a:xfrm>
            <a:off x="8156895" y="2838858"/>
            <a:ext cx="847406"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A8FC84D-19D6-99E8-E39B-343FB2015BFF}"/>
              </a:ext>
            </a:extLst>
          </p:cNvPr>
          <p:cNvSpPr/>
          <p:nvPr/>
        </p:nvSpPr>
        <p:spPr>
          <a:xfrm>
            <a:off x="4827523" y="2835787"/>
            <a:ext cx="1154619"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8922E63-57A9-B9F4-67D7-4A36F53FB1B6}"/>
              </a:ext>
            </a:extLst>
          </p:cNvPr>
          <p:cNvSpPr txBox="1"/>
          <p:nvPr/>
        </p:nvSpPr>
        <p:spPr>
          <a:xfrm>
            <a:off x="3553365" y="2529357"/>
            <a:ext cx="590226"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cost</a:t>
            </a:r>
          </a:p>
        </p:txBody>
      </p:sp>
      <p:sp>
        <p:nvSpPr>
          <p:cNvPr id="21" name="TextBox 20">
            <a:extLst>
              <a:ext uri="{FF2B5EF4-FFF2-40B4-BE49-F238E27FC236}">
                <a16:creationId xmlns:a16="http://schemas.microsoft.com/office/drawing/2014/main" id="{0E202FC5-B9AA-BA40-ECAC-63C7D946BCB9}"/>
              </a:ext>
            </a:extLst>
          </p:cNvPr>
          <p:cNvSpPr txBox="1"/>
          <p:nvPr/>
        </p:nvSpPr>
        <p:spPr>
          <a:xfrm>
            <a:off x="6489573" y="2529357"/>
            <a:ext cx="1112805"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cs typeface="Helvetica Neue" panose="02000503000000020004" pitchFamily="2" charset="0"/>
              </a:rPr>
              <a:t>dynamics</a:t>
            </a:r>
          </a:p>
        </p:txBody>
      </p:sp>
      <p:sp>
        <p:nvSpPr>
          <p:cNvPr id="26" name="TextBox 25">
            <a:extLst>
              <a:ext uri="{FF2B5EF4-FFF2-40B4-BE49-F238E27FC236}">
                <a16:creationId xmlns:a16="http://schemas.microsoft.com/office/drawing/2014/main" id="{AA7EEB32-2217-A878-F5A1-787D723DF928}"/>
              </a:ext>
            </a:extLst>
          </p:cNvPr>
          <p:cNvSpPr txBox="1"/>
          <p:nvPr/>
        </p:nvSpPr>
        <p:spPr>
          <a:xfrm>
            <a:off x="7980140" y="2529357"/>
            <a:ext cx="1271502"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constraints</a:t>
            </a:r>
          </a:p>
        </p:txBody>
      </p:sp>
      <p:sp>
        <p:nvSpPr>
          <p:cNvPr id="28" name="TextBox 27">
            <a:extLst>
              <a:ext uri="{FF2B5EF4-FFF2-40B4-BE49-F238E27FC236}">
                <a16:creationId xmlns:a16="http://schemas.microsoft.com/office/drawing/2014/main" id="{21D551FA-5449-454B-37BC-5A7518246987}"/>
              </a:ext>
            </a:extLst>
          </p:cNvPr>
          <p:cNvSpPr txBox="1"/>
          <p:nvPr/>
        </p:nvSpPr>
        <p:spPr>
          <a:xfrm>
            <a:off x="4800465" y="2529357"/>
            <a:ext cx="1265090"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initial state</a:t>
            </a:r>
          </a:p>
        </p:txBody>
      </p:sp>
      <mc:AlternateContent xmlns:mc="http://schemas.openxmlformats.org/markup-compatibility/2006">
        <mc:Choice xmlns:a14="http://schemas.microsoft.com/office/drawing/2010/main" Requires="a14">
          <p:sp>
            <p:nvSpPr>
              <p:cNvPr id="29" name="Content Placeholder 2">
                <a:extLst>
                  <a:ext uri="{FF2B5EF4-FFF2-40B4-BE49-F238E27FC236}">
                    <a16:creationId xmlns:a16="http://schemas.microsoft.com/office/drawing/2014/main" id="{F91827ED-B96E-C91B-5A44-02FBAA728BAA}"/>
                  </a:ext>
                </a:extLst>
              </p:cNvPr>
              <p:cNvSpPr txBox="1">
                <a:spLocks/>
              </p:cNvSpPr>
              <p:nvPr/>
            </p:nvSpPr>
            <p:spPr>
              <a:xfrm>
                <a:off x="524953" y="3567799"/>
                <a:ext cx="2814746" cy="42575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solidFill>
                      <a:schemeClr val="tx1">
                        <a:lumMod val="50000"/>
                        <a:lumOff val="50000"/>
                      </a:schemeClr>
                    </a:solidFill>
                    <a:latin typeface="Source Sans Pro" panose="020B0503030403020204" pitchFamily="34" charset="0"/>
                    <a:ea typeface="Source Sans Pro" panose="020B0503030403020204" pitchFamily="34" charset="0"/>
                  </a:rPr>
                  <a:t>Full notation: </a:t>
                </a:r>
                <a14:m>
                  <m:oMath xmlns:m="http://schemas.openxmlformats.org/officeDocument/2006/math">
                    <m:sSubSup>
                      <m:sSubSupPr>
                        <m:ctrlPr>
                          <a:rPr lang="en-US" sz="1800" i="1" smtClean="0">
                            <a:solidFill>
                              <a:schemeClr val="tx1">
                                <a:lumMod val="50000"/>
                                <a:lumOff val="50000"/>
                              </a:schemeClr>
                            </a:solidFill>
                            <a:latin typeface="Cambria Math" panose="02040503050406030204" pitchFamily="18" charset="0"/>
                          </a:rPr>
                        </m:ctrlPr>
                      </m:sSubSupPr>
                      <m:e>
                        <m:r>
                          <a:rPr lang="en-US" sz="1800" b="0" i="1" smtClean="0">
                            <a:solidFill>
                              <a:schemeClr val="tx1">
                                <a:lumMod val="50000"/>
                                <a:lumOff val="50000"/>
                              </a:schemeClr>
                            </a:solidFill>
                            <a:latin typeface="Cambria Math" panose="02040503050406030204" pitchFamily="18" charset="0"/>
                          </a:rPr>
                          <m:t>𝑢</m:t>
                        </m:r>
                      </m:e>
                      <m:sub>
                        <m:r>
                          <a:rPr lang="en-US" sz="1800" i="1">
                            <a:solidFill>
                              <a:schemeClr val="tx1">
                                <a:lumMod val="50000"/>
                                <a:lumOff val="50000"/>
                              </a:schemeClr>
                            </a:solidFill>
                            <a:latin typeface="Cambria Math" panose="02040503050406030204" pitchFamily="18" charset="0"/>
                          </a:rPr>
                          <m:t>1:</m:t>
                        </m:r>
                        <m:r>
                          <a:rPr lang="en-US" sz="1800" i="1">
                            <a:solidFill>
                              <a:schemeClr val="tx1">
                                <a:lumMod val="50000"/>
                                <a:lumOff val="50000"/>
                              </a:schemeClr>
                            </a:solidFill>
                            <a:latin typeface="Cambria Math" panose="02040503050406030204" pitchFamily="18" charset="0"/>
                          </a:rPr>
                          <m:t>𝑇</m:t>
                        </m:r>
                      </m:sub>
                      <m:sup>
                        <m:r>
                          <a:rPr lang="en-US" sz="1800" i="1">
                            <a:solidFill>
                              <a:schemeClr val="tx1">
                                <a:lumMod val="50000"/>
                                <a:lumOff val="50000"/>
                              </a:schemeClr>
                            </a:solidFill>
                            <a:latin typeface="Cambria Math" panose="02040503050406030204" pitchFamily="18" charset="0"/>
                          </a:rPr>
                          <m:t>⋆</m:t>
                        </m:r>
                      </m:sup>
                    </m:sSubSup>
                    <m:r>
                      <a:rPr lang="en-US" sz="1800" b="0" i="1" smtClean="0">
                        <a:solidFill>
                          <a:schemeClr val="tx1">
                            <a:lumMod val="50000"/>
                            <a:lumOff val="50000"/>
                          </a:schemeClr>
                        </a:solidFill>
                        <a:latin typeface="Cambria Math" panose="02040503050406030204" pitchFamily="18" charset="0"/>
                      </a:rPr>
                      <m:t>(</m:t>
                    </m:r>
                    <m:sSub>
                      <m:sSubPr>
                        <m:ctrlPr>
                          <a:rPr lang="en-US" sz="1800" b="0" i="1" smtClean="0">
                            <a:solidFill>
                              <a:schemeClr val="tx1">
                                <a:lumMod val="50000"/>
                                <a:lumOff val="50000"/>
                              </a:schemeClr>
                            </a:solidFill>
                            <a:latin typeface="Cambria Math" panose="02040503050406030204" pitchFamily="18" charset="0"/>
                          </a:rPr>
                        </m:ctrlPr>
                      </m:sSubPr>
                      <m:e>
                        <m:r>
                          <a:rPr lang="en-US" sz="1800" b="0" i="1" smtClean="0">
                            <a:solidFill>
                              <a:schemeClr val="tx1">
                                <a:lumMod val="50000"/>
                                <a:lumOff val="50000"/>
                              </a:schemeClr>
                            </a:solidFill>
                            <a:latin typeface="Cambria Math" panose="02040503050406030204" pitchFamily="18" charset="0"/>
                          </a:rPr>
                          <m:t>𝑥</m:t>
                        </m:r>
                      </m:e>
                      <m:sub>
                        <m:r>
                          <m:rPr>
                            <m:nor/>
                          </m:rPr>
                          <a:rPr lang="en-US" sz="1800" b="0" i="0" smtClean="0">
                            <a:solidFill>
                              <a:schemeClr val="tx1">
                                <a:lumMod val="50000"/>
                                <a:lumOff val="50000"/>
                              </a:schemeClr>
                            </a:solidFill>
                            <a:latin typeface=""/>
                          </a:rPr>
                          <m:t>init</m:t>
                        </m:r>
                      </m:sub>
                    </m:sSub>
                    <m:r>
                      <a:rPr lang="en-US" sz="1800" b="0" i="1" smtClean="0">
                        <a:solidFill>
                          <a:schemeClr val="tx1">
                            <a:lumMod val="50000"/>
                            <a:lumOff val="50000"/>
                          </a:schemeClr>
                        </a:solidFill>
                        <a:latin typeface="Cambria Math" panose="02040503050406030204" pitchFamily="18" charset="0"/>
                      </a:rPr>
                      <m:t>, </m:t>
                    </m:r>
                    <m:r>
                      <a:rPr lang="en-US" sz="1800" b="0" i="1" smtClean="0">
                        <a:solidFill>
                          <a:schemeClr val="tx1">
                            <a:lumMod val="50000"/>
                            <a:lumOff val="50000"/>
                          </a:schemeClr>
                        </a:solidFill>
                        <a:latin typeface="Cambria Math" panose="02040503050406030204" pitchFamily="18" charset="0"/>
                      </a:rPr>
                      <m:t>𝜃</m:t>
                    </m:r>
                    <m:r>
                      <a:rPr lang="en-US" sz="1800" b="0" i="1" smtClean="0">
                        <a:solidFill>
                          <a:schemeClr val="tx1">
                            <a:lumMod val="50000"/>
                            <a:lumOff val="50000"/>
                          </a:schemeClr>
                        </a:solidFill>
                        <a:latin typeface="Cambria Math" panose="02040503050406030204" pitchFamily="18" charset="0"/>
                      </a:rPr>
                      <m:t>)</m:t>
                    </m:r>
                  </m:oMath>
                </a14:m>
                <a:endParaRPr lang="en-US" sz="1800" i="1">
                  <a:solidFill>
                    <a:schemeClr val="tx1">
                      <a:lumMod val="50000"/>
                      <a:lumOff val="50000"/>
                    </a:schemeClr>
                  </a:solidFill>
                  <a:latin typeface="Source Sans Pro" panose="020B0503030403020204" pitchFamily="34" charset="0"/>
                  <a:ea typeface="Source Sans Pro" panose="020B0503030403020204" pitchFamily="34" charset="0"/>
                </a:endParaRPr>
              </a:p>
            </p:txBody>
          </p:sp>
        </mc:Choice>
        <mc:Fallback>
          <p:sp>
            <p:nvSpPr>
              <p:cNvPr id="29" name="Content Placeholder 2">
                <a:extLst>
                  <a:ext uri="{FF2B5EF4-FFF2-40B4-BE49-F238E27FC236}">
                    <a16:creationId xmlns:a16="http://schemas.microsoft.com/office/drawing/2014/main" id="{F91827ED-B96E-C91B-5A44-02FBAA728BAA}"/>
                  </a:ext>
                </a:extLst>
              </p:cNvPr>
              <p:cNvSpPr txBox="1">
                <a:spLocks noRot="1" noChangeAspect="1" noMove="1" noResize="1" noEditPoints="1" noAdjustHandles="1" noChangeArrowheads="1" noChangeShapeType="1" noTextEdit="1"/>
              </p:cNvSpPr>
              <p:nvPr/>
            </p:nvSpPr>
            <p:spPr>
              <a:xfrm>
                <a:off x="524953" y="3567799"/>
                <a:ext cx="2814746" cy="425750"/>
              </a:xfrm>
              <a:prstGeom prst="rect">
                <a:avLst/>
              </a:prstGeom>
              <a:blipFill>
                <a:blip r:embed="rId9"/>
                <a:stretch>
                  <a:fillRect l="-1794" t="-5714" b="-8571"/>
                </a:stretch>
              </a:blipFill>
              <a:ln w="38100">
                <a:noFill/>
              </a:ln>
            </p:spPr>
            <p:txBody>
              <a:bodyPr/>
              <a:lstStyle/>
              <a:p>
                <a:r>
                  <a:rPr lang="en-US">
                    <a:noFill/>
                  </a:rPr>
                  <a:t> </a:t>
                </a:r>
              </a:p>
            </p:txBody>
          </p:sp>
        </mc:Fallback>
      </mc:AlternateContent>
    </p:spTree>
    <p:extLst>
      <p:ext uri="{BB962C8B-B14F-4D97-AF65-F5344CB8AC3E}">
        <p14:creationId xmlns:p14="http://schemas.microsoft.com/office/powerpoint/2010/main" val="420507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A0896-705E-04BD-2EA0-4226D8FB9B37}"/>
              </a:ext>
            </a:extLst>
          </p:cNvPr>
          <p:cNvSpPr>
            <a:spLocks noGrp="1"/>
          </p:cNvSpPr>
          <p:nvPr>
            <p:ph type="title"/>
          </p:nvPr>
        </p:nvSpPr>
        <p:spPr/>
        <p:txBody>
          <a:bodyPr/>
          <a:lstStyle/>
          <a:p>
            <a:r>
              <a:rPr lang="en-US" dirty="0"/>
              <a:t>Differentiable convex optimization layers</a:t>
            </a:r>
          </a:p>
        </p:txBody>
      </p:sp>
      <p:sp>
        <p:nvSpPr>
          <p:cNvPr id="3" name="Content Placeholder 2">
            <a:extLst>
              <a:ext uri="{FF2B5EF4-FFF2-40B4-BE49-F238E27FC236}">
                <a16:creationId xmlns:a16="http://schemas.microsoft.com/office/drawing/2014/main" id="{60CBA2AC-5B7C-0D45-0719-1C324A860582}"/>
              </a:ext>
            </a:extLst>
          </p:cNvPr>
          <p:cNvSpPr>
            <a:spLocks noGrp="1"/>
          </p:cNvSpPr>
          <p:nvPr>
            <p:ph idx="1"/>
          </p:nvPr>
        </p:nvSpPr>
        <p:spPr/>
        <p:txBody>
          <a:bodyPr/>
          <a:lstStyle/>
          <a:p>
            <a:r>
              <a:rPr lang="en-US" b="1" dirty="0"/>
              <a:t>NeurIPS 2019 </a:t>
            </a:r>
            <a:r>
              <a:rPr lang="en-US" dirty="0">
                <a:solidFill>
                  <a:schemeClr val="tx1">
                    <a:lumMod val="50000"/>
                    <a:lumOff val="50000"/>
                  </a:schemeClr>
                </a:solidFill>
              </a:rPr>
              <a:t>and officially in CVXPY!</a:t>
            </a:r>
            <a:endParaRPr lang="en-US" dirty="0"/>
          </a:p>
          <a:p>
            <a:r>
              <a:rPr lang="en-US" dirty="0"/>
              <a:t>Joint work with A. Agrawal, S. Barratt, S. Boyd, S. Diamond, J. Z. Kolter</a:t>
            </a:r>
          </a:p>
          <a:p>
            <a:endParaRPr lang="en-US" dirty="0"/>
          </a:p>
          <a:p>
            <a:r>
              <a:rPr lang="en-US" dirty="0"/>
              <a:t>Useful for </a:t>
            </a:r>
            <a:r>
              <a:rPr lang="en-US" b="1" dirty="0"/>
              <a:t>convex control </a:t>
            </a:r>
            <a:r>
              <a:rPr lang="en-US" dirty="0"/>
              <a:t>problems and subproblems</a:t>
            </a:r>
          </a:p>
          <a:p>
            <a:endParaRPr lang="en-US" dirty="0"/>
          </a:p>
          <a:p>
            <a:endParaRPr lang="en-US" dirty="0"/>
          </a:p>
        </p:txBody>
      </p:sp>
      <p:sp>
        <p:nvSpPr>
          <p:cNvPr id="4" name="Date Placeholder 3">
            <a:extLst>
              <a:ext uri="{FF2B5EF4-FFF2-40B4-BE49-F238E27FC236}">
                <a16:creationId xmlns:a16="http://schemas.microsoft.com/office/drawing/2014/main" id="{5C2209DA-5DF7-0B61-A7CB-8321A2FE3A90}"/>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EFA7E5B5-D026-95CA-26C4-02AB26A62A7A}"/>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0D7961BC-AAB9-5A79-5E62-88EAD5714599}"/>
              </a:ext>
            </a:extLst>
          </p:cNvPr>
          <p:cNvSpPr>
            <a:spLocks noGrp="1"/>
          </p:cNvSpPr>
          <p:nvPr>
            <p:ph type="sldNum" sz="quarter" idx="12"/>
          </p:nvPr>
        </p:nvSpPr>
        <p:spPr/>
        <p:txBody>
          <a:bodyPr/>
          <a:lstStyle/>
          <a:p>
            <a:fld id="{F813B43C-900A-1C44-BF45-66CB67BC66D1}" type="slidenum">
              <a:rPr lang="en-US" smtClean="0"/>
              <a:t>20</a:t>
            </a:fld>
            <a:endParaRPr lang="en-US"/>
          </a:p>
        </p:txBody>
      </p:sp>
      <p:pic>
        <p:nvPicPr>
          <p:cNvPr id="7" name="Picture 1" descr="page1image2929280">
            <a:extLst>
              <a:ext uri="{FF2B5EF4-FFF2-40B4-BE49-F238E27FC236}">
                <a16:creationId xmlns:a16="http://schemas.microsoft.com/office/drawing/2014/main" id="{2D1A0ECB-2FBD-CB81-268C-460F6A776F7E}"/>
              </a:ext>
            </a:extLst>
          </p:cNvPr>
          <p:cNvPicPr>
            <a:picLocks noChangeAspect="1" noChangeArrowheads="1"/>
          </p:cNvPicPr>
          <p:nvPr/>
        </p:nvPicPr>
        <p:blipFill>
          <a:blip r:embed="rId2">
            <a:alphaModFix amt="36000"/>
            <a:extLst>
              <a:ext uri="{28A0092B-C50C-407E-A947-70E740481C1C}">
                <a14:useLocalDpi xmlns:a14="http://schemas.microsoft.com/office/drawing/2010/main" val="0"/>
              </a:ext>
            </a:extLst>
          </a:blip>
          <a:srcRect/>
          <a:stretch>
            <a:fillRect/>
          </a:stretch>
        </p:blipFill>
        <p:spPr bwMode="auto">
          <a:xfrm>
            <a:off x="2097179" y="5826132"/>
            <a:ext cx="536633" cy="5233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vxpylayers logo">
            <a:extLst>
              <a:ext uri="{FF2B5EF4-FFF2-40B4-BE49-F238E27FC236}">
                <a16:creationId xmlns:a16="http://schemas.microsoft.com/office/drawing/2014/main" id="{A6A040E7-C7B1-61BC-C352-F9711F501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19" y="3219830"/>
            <a:ext cx="9557795" cy="24952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7E8CC68-D91F-A985-CA1D-45DC2ACEAD28}"/>
              </a:ext>
            </a:extLst>
          </p:cNvPr>
          <p:cNvSpPr txBox="1"/>
          <p:nvPr/>
        </p:nvSpPr>
        <p:spPr>
          <a:xfrm>
            <a:off x="2633812" y="5939395"/>
            <a:ext cx="6096000" cy="369332"/>
          </a:xfrm>
          <a:prstGeom prst="rect">
            <a:avLst/>
          </a:prstGeom>
          <a:noFill/>
        </p:spPr>
        <p:txBody>
          <a:bodyPr wrap="square">
            <a:spAutoFit/>
          </a:bodyPr>
          <a:lstStyle/>
          <a:p>
            <a:pPr>
              <a:spcBef>
                <a:spcPts val="0"/>
              </a:spcBef>
            </a:pPr>
            <a:r>
              <a:rPr lang="en-US" dirty="0">
                <a:latin typeface="Menlo" panose="020B0609030804020204" pitchFamily="49" charset="0"/>
                <a:ea typeface="Menlo" panose="020B0609030804020204" pitchFamily="49" charset="0"/>
                <a:cs typeface="Menlo" panose="020B0609030804020204" pitchFamily="49" charset="0"/>
                <a:hlinkClick r:id="rId4">
                  <a:extLst>
                    <a:ext uri="{A12FA001-AC4F-418D-AE19-62706E023703}">
                      <ahyp:hlinkClr xmlns:ahyp="http://schemas.microsoft.com/office/drawing/2018/hyperlinkcolor" val="tx"/>
                    </a:ext>
                  </a:extLst>
                </a:hlinkClick>
              </a:rPr>
              <a:t>locuslab.github.io/2019-10-28-cvxpylayers</a:t>
            </a:r>
            <a:endParaRPr lang="en-US" dirty="0">
              <a:latin typeface="Menlo" panose="020B0609030804020204" pitchFamily="49" charset="0"/>
              <a:ea typeface="Menlo" panose="020B0609030804020204" pitchFamily="49" charset="0"/>
              <a:cs typeface="Menlo" panose="020B0609030804020204" pitchFamily="49" charset="0"/>
            </a:endParaRPr>
          </a:p>
        </p:txBody>
      </p:sp>
    </p:spTree>
    <p:extLst>
      <p:ext uri="{BB962C8B-B14F-4D97-AF65-F5344CB8AC3E}">
        <p14:creationId xmlns:p14="http://schemas.microsoft.com/office/powerpoint/2010/main" val="2831445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D484B-45F1-5F43-A736-294110D4AB50}"/>
              </a:ext>
            </a:extLst>
          </p:cNvPr>
          <p:cNvSpPr>
            <a:spLocks noGrp="1"/>
          </p:cNvSpPr>
          <p:nvPr>
            <p:ph type="title"/>
          </p:nvPr>
        </p:nvSpPr>
        <p:spPr/>
        <p:txBody>
          <a:bodyPr/>
          <a:lstStyle/>
          <a:p>
            <a:r>
              <a:rPr lang="en-US"/>
              <a:t>Rapidly prototyping optimization layers</a:t>
            </a:r>
          </a:p>
        </p:txBody>
      </p:sp>
      <p:sp>
        <p:nvSpPr>
          <p:cNvPr id="4" name="Marcador de fecha 3">
            <a:extLst>
              <a:ext uri="{FF2B5EF4-FFF2-40B4-BE49-F238E27FC236}">
                <a16:creationId xmlns:a16="http://schemas.microsoft.com/office/drawing/2014/main" id="{DD60B5AF-7790-9C40-934C-29D7615DA8A9}"/>
              </a:ext>
            </a:extLst>
          </p:cNvPr>
          <p:cNvSpPr>
            <a:spLocks noGrp="1"/>
          </p:cNvSpPr>
          <p:nvPr>
            <p:ph type="dt" sz="half" idx="2"/>
          </p:nvPr>
        </p:nvSpPr>
        <p:spPr/>
        <p:txBody>
          <a:bodyPr/>
          <a:lstStyle/>
          <a:p>
            <a:r>
              <a:rPr lang="es-US"/>
              <a:t>Brandon Amos</a:t>
            </a:r>
            <a:endParaRPr lang="en-US"/>
          </a:p>
        </p:txBody>
      </p:sp>
      <p:sp>
        <p:nvSpPr>
          <p:cNvPr id="5" name="Marcador de pie de página 4">
            <a:extLst>
              <a:ext uri="{FF2B5EF4-FFF2-40B4-BE49-F238E27FC236}">
                <a16:creationId xmlns:a16="http://schemas.microsoft.com/office/drawing/2014/main" id="{55816501-1BAD-634D-B2E0-C8A7009270FC}"/>
              </a:ext>
            </a:extLst>
          </p:cNvPr>
          <p:cNvSpPr>
            <a:spLocks noGrp="1"/>
          </p:cNvSpPr>
          <p:nvPr>
            <p:ph type="ftr" sz="quarter" idx="3"/>
          </p:nvPr>
        </p:nvSpPr>
        <p:spPr/>
        <p:txBody>
          <a:bodyPr/>
          <a:lstStyle/>
          <a:p>
            <a:r>
              <a:rPr lang="en-US"/>
              <a:t>Differentiable optimization for control and RL</a:t>
            </a:r>
          </a:p>
        </p:txBody>
      </p:sp>
      <p:sp>
        <p:nvSpPr>
          <p:cNvPr id="6" name="Marcador de número de diapositiva 5">
            <a:extLst>
              <a:ext uri="{FF2B5EF4-FFF2-40B4-BE49-F238E27FC236}">
                <a16:creationId xmlns:a16="http://schemas.microsoft.com/office/drawing/2014/main" id="{DAFEAD9B-4243-AB4A-960B-B1ADDDA140C5}"/>
              </a:ext>
            </a:extLst>
          </p:cNvPr>
          <p:cNvSpPr>
            <a:spLocks noGrp="1"/>
          </p:cNvSpPr>
          <p:nvPr>
            <p:ph type="sldNum" sz="quarter" idx="12"/>
          </p:nvPr>
        </p:nvSpPr>
        <p:spPr/>
        <p:txBody>
          <a:bodyPr/>
          <a:lstStyle/>
          <a:p>
            <a:fld id="{F813B43C-900A-1C44-BF45-66CB67BC66D1}" type="slidenum">
              <a:rPr lang="en-US" smtClean="0"/>
              <a:pPr/>
              <a:t>21</a:t>
            </a:fld>
            <a:endParaRPr lang="en-US"/>
          </a:p>
        </p:txBody>
      </p:sp>
      <p:pic>
        <p:nvPicPr>
          <p:cNvPr id="8" name="Imagen 7">
            <a:extLst>
              <a:ext uri="{FF2B5EF4-FFF2-40B4-BE49-F238E27FC236}">
                <a16:creationId xmlns:a16="http://schemas.microsoft.com/office/drawing/2014/main" id="{1A1CA25C-02D4-884E-8D1C-2B8F7A98CBD6}"/>
              </a:ext>
            </a:extLst>
          </p:cNvPr>
          <p:cNvPicPr>
            <a:picLocks noChangeAspect="1"/>
          </p:cNvPicPr>
          <p:nvPr/>
        </p:nvPicPr>
        <p:blipFill>
          <a:blip r:embed="rId2"/>
          <a:stretch>
            <a:fillRect/>
          </a:stretch>
        </p:blipFill>
        <p:spPr>
          <a:xfrm>
            <a:off x="1329690" y="1852929"/>
            <a:ext cx="9532620" cy="3463805"/>
          </a:xfrm>
          <a:prstGeom prst="rect">
            <a:avLst/>
          </a:prstGeom>
        </p:spPr>
      </p:pic>
    </p:spTree>
    <p:extLst>
      <p:ext uri="{BB962C8B-B14F-4D97-AF65-F5344CB8AC3E}">
        <p14:creationId xmlns:p14="http://schemas.microsoft.com/office/powerpoint/2010/main" val="282381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6CDA-9AFD-F6BB-6B74-5392778795E3}"/>
              </a:ext>
            </a:extLst>
          </p:cNvPr>
          <p:cNvSpPr>
            <a:spLocks noGrp="1"/>
          </p:cNvSpPr>
          <p:nvPr>
            <p:ph type="title"/>
          </p:nvPr>
        </p:nvSpPr>
        <p:spPr/>
        <p:txBody>
          <a:bodyPr/>
          <a:lstStyle/>
          <a:p>
            <a:r>
              <a:rPr lang="en-US"/>
              <a:t>Code example: OptNet QP</a:t>
            </a:r>
          </a:p>
        </p:txBody>
      </p:sp>
      <p:sp>
        <p:nvSpPr>
          <p:cNvPr id="4" name="Date Placeholder 3">
            <a:extLst>
              <a:ext uri="{FF2B5EF4-FFF2-40B4-BE49-F238E27FC236}">
                <a16:creationId xmlns:a16="http://schemas.microsoft.com/office/drawing/2014/main" id="{78CA9CD2-73B2-99D8-E76D-6854F68D909D}"/>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B2B02994-E249-5A0E-5DC8-AF2AFBB4B6D7}"/>
              </a:ext>
            </a:extLst>
          </p:cNvPr>
          <p:cNvSpPr>
            <a:spLocks noGrp="1"/>
          </p:cNvSpPr>
          <p:nvPr>
            <p:ph type="ftr" sz="quarter" idx="3"/>
          </p:nvPr>
        </p:nvSpPr>
        <p:spPr/>
        <p:txBody>
          <a:bodyPr/>
          <a:lstStyle/>
          <a:p>
            <a:r>
              <a:rPr lang="en-US" dirty="0"/>
              <a:t>Differentiable optimization for control and RL</a:t>
            </a:r>
          </a:p>
        </p:txBody>
      </p:sp>
      <p:sp>
        <p:nvSpPr>
          <p:cNvPr id="6" name="Slide Number Placeholder 5">
            <a:extLst>
              <a:ext uri="{FF2B5EF4-FFF2-40B4-BE49-F238E27FC236}">
                <a16:creationId xmlns:a16="http://schemas.microsoft.com/office/drawing/2014/main" id="{6CE18665-1C2A-256C-D783-EC60CE819457}"/>
              </a:ext>
            </a:extLst>
          </p:cNvPr>
          <p:cNvSpPr>
            <a:spLocks noGrp="1"/>
          </p:cNvSpPr>
          <p:nvPr>
            <p:ph type="sldNum" sz="quarter" idx="12"/>
          </p:nvPr>
        </p:nvSpPr>
        <p:spPr/>
        <p:txBody>
          <a:bodyPr/>
          <a:lstStyle/>
          <a:p>
            <a:fld id="{F813B43C-900A-1C44-BF45-66CB67BC66D1}" type="slidenum">
              <a:rPr lang="en-US" smtClean="0"/>
              <a:t>22</a:t>
            </a:fld>
            <a:endParaRPr lang="en-US"/>
          </a:p>
        </p:txBody>
      </p:sp>
      <p:pic>
        <p:nvPicPr>
          <p:cNvPr id="7" name="Imagen 10">
            <a:extLst>
              <a:ext uri="{FF2B5EF4-FFF2-40B4-BE49-F238E27FC236}">
                <a16:creationId xmlns:a16="http://schemas.microsoft.com/office/drawing/2014/main" id="{6F012296-438F-F22D-E791-719BF9816DD2}"/>
              </a:ext>
            </a:extLst>
          </p:cNvPr>
          <p:cNvPicPr>
            <a:picLocks noChangeAspect="1"/>
          </p:cNvPicPr>
          <p:nvPr/>
        </p:nvPicPr>
        <p:blipFill rotWithShape="1">
          <a:blip r:embed="rId2"/>
          <a:srcRect l="2857" t="60664" r="24042" b="5514"/>
          <a:stretch/>
        </p:blipFill>
        <p:spPr>
          <a:xfrm>
            <a:off x="328559" y="4892727"/>
            <a:ext cx="7708184" cy="1092915"/>
          </a:xfrm>
          <a:prstGeom prst="rect">
            <a:avLst/>
          </a:prstGeom>
        </p:spPr>
      </p:pic>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8643E2C2-885E-8566-76F4-CE55B16DBEC8}"/>
                  </a:ext>
                </a:extLst>
              </p:cNvPr>
              <p:cNvSpPr>
                <a:spLocks noGrp="1"/>
              </p:cNvSpPr>
              <p:nvPr>
                <p:ph idx="1"/>
              </p:nvPr>
            </p:nvSpPr>
            <p:spPr>
              <a:xfrm>
                <a:off x="3873587" y="2479590"/>
                <a:ext cx="4415920" cy="2211189"/>
              </a:xfrm>
              <a:ln w="38100">
                <a:noFill/>
              </a:ln>
            </p:spPr>
            <p:txBody>
              <a:bodyPr>
                <a:norm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i="1">
                          <a:latin typeface="Cambria Math" charset="0"/>
                        </a:rPr>
                        <m:t>=</m:t>
                      </m:r>
                      <m:func>
                        <m:funcPr>
                          <m:ctrlPr>
                            <a:rPr lang="en-US" i="1" smtClean="0">
                              <a:latin typeface="Cambria Math" panose="02040503050406030204" pitchFamily="18" charset="0"/>
                            </a:rPr>
                          </m:ctrlPr>
                        </m:funcPr>
                        <m:fName>
                          <m:r>
                            <a:rPr lang="en-US" i="1">
                              <a:latin typeface="Cambria Math" charset="0"/>
                            </a:rPr>
                            <m:t> </m:t>
                          </m:r>
                          <m:limLow>
                            <m:limLowPr>
                              <m:ctrlPr>
                                <a:rPr lang="en-US" i="1">
                                  <a:latin typeface="Cambria Math" panose="02040503050406030204" pitchFamily="18" charset="0"/>
                                </a:rPr>
                              </m:ctrlPr>
                            </m:limLowPr>
                            <m:e>
                              <m:r>
                                <m:rPr>
                                  <m:sty m:val="p"/>
                                </m:rPr>
                                <a:rPr lang="en-US">
                                  <a:latin typeface="Cambria Math" charset="0"/>
                                </a:rPr>
                                <m:t>argmin</m:t>
                              </m:r>
                            </m:e>
                            <m:lim>
                              <m:r>
                                <a:rPr lang="en-US" i="1">
                                  <a:latin typeface="Cambria Math" charset="0"/>
                                </a:rPr>
                                <m:t>𝑧</m:t>
                              </m:r>
                            </m:lim>
                          </m:limLow>
                          <m:r>
                            <a:rPr lang="en-US" i="1">
                              <a:latin typeface="Cambria Math" charset="0"/>
                            </a:rPr>
                            <m:t> </m:t>
                          </m:r>
                        </m:fName>
                        <m:e>
                          <m:f>
                            <m:fPr>
                              <m:ctrlPr>
                                <a:rPr lang="en-US" i="1">
                                  <a:latin typeface="Cambria Math" panose="02040503050406030204" pitchFamily="18" charset="0"/>
                                </a:rPr>
                              </m:ctrlPr>
                            </m:fPr>
                            <m:num>
                              <m:r>
                                <a:rPr lang="en-US" i="1">
                                  <a:latin typeface="Cambria Math" charset="0"/>
                                </a:rPr>
                                <m:t>1</m:t>
                              </m:r>
                            </m:num>
                            <m:den>
                              <m:r>
                                <a:rPr lang="en-US" i="1">
                                  <a:latin typeface="Cambria Math" charset="0"/>
                                </a:rPr>
                                <m:t>2</m:t>
                              </m:r>
                            </m:den>
                          </m:f>
                          <m:sSup>
                            <m:sSupPr>
                              <m:ctrlPr>
                                <a:rPr lang="en-US" i="1">
                                  <a:latin typeface="Cambria Math" panose="02040503050406030204" pitchFamily="18" charset="0"/>
                                </a:rPr>
                              </m:ctrlPr>
                            </m:sSupPr>
                            <m:e>
                              <m:r>
                                <a:rPr lang="en-US" b="0" i="1" smtClean="0">
                                  <a:latin typeface="Cambria Math" panose="02040503050406030204" pitchFamily="18" charset="0"/>
                                </a:rPr>
                                <m:t>𝑥</m:t>
                              </m:r>
                            </m:e>
                            <m:sup>
                              <m:r>
                                <a:rPr lang="en-US" i="1">
                                  <a:latin typeface="Cambria Math" charset="0"/>
                                </a:rPr>
                                <m:t>𝑇</m:t>
                              </m:r>
                            </m:sup>
                          </m:sSup>
                          <m:r>
                            <a:rPr lang="en-US" i="1">
                              <a:latin typeface="Cambria Math" charset="0"/>
                            </a:rPr>
                            <m:t>𝑄</m:t>
                          </m:r>
                          <m:r>
                            <a:rPr lang="en-US" b="0" i="1" smtClean="0">
                              <a:latin typeface="Cambria Math" panose="02040503050406030204" pitchFamily="18" charset="0"/>
                            </a:rPr>
                            <m:t>𝑥</m:t>
                          </m:r>
                          <m:r>
                            <a:rPr lang="en-US" i="1">
                              <a:latin typeface="Cambria Math"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𝑥</m:t>
                          </m:r>
                        </m:e>
                      </m:func>
                    </m:oMath>
                    <m:oMath xmlns:m="http://schemas.openxmlformats.org/officeDocument/2006/math">
                      <m:r>
                        <m:rPr>
                          <m:nor/>
                        </m:rPr>
                        <a:rPr lang="en-US" i="0">
                          <a:latin typeface="Cambria Math" charset="0"/>
                        </a:rPr>
                        <m:t>    </m:t>
                      </m:r>
                      <m:r>
                        <m:rPr>
                          <m:nor/>
                        </m:rPr>
                        <a:rPr lang="en-US" b="0" i="0" smtClean="0">
                          <a:latin typeface="Cambria Math" charset="0"/>
                        </a:rPr>
                        <m:t>             </m:t>
                      </m:r>
                      <m:r>
                        <m:rPr>
                          <m:nor/>
                        </m:rPr>
                        <a:rPr lang="en-US" i="0">
                          <a:latin typeface="Cambria Math" charset="0"/>
                        </a:rPr>
                        <m:t>   </m:t>
                      </m:r>
                      <m:r>
                        <m:rPr>
                          <m:nor/>
                        </m:rPr>
                        <a:rPr lang="en-US" i="0">
                          <a:latin typeface="Cambria Math" charset="0"/>
                        </a:rPr>
                        <m:t>s</m:t>
                      </m:r>
                      <m:r>
                        <m:rPr>
                          <m:nor/>
                        </m:rPr>
                        <a:rPr lang="en-US" b="0" i="0" smtClean="0">
                          <a:latin typeface="Cambria Math" panose="02040503050406030204" pitchFamily="18" charset="0"/>
                        </a:rPr>
                        <m:t>.</m:t>
                      </m:r>
                      <m:r>
                        <m:rPr>
                          <m:nor/>
                        </m:rPr>
                        <a:rPr lang="en-US" b="0" i="0" smtClean="0">
                          <a:latin typeface="Cambria Math" panose="02040503050406030204" pitchFamily="18" charset="0"/>
                        </a:rPr>
                        <m:t>t</m:t>
                      </m:r>
                      <m:r>
                        <m:rPr>
                          <m:nor/>
                        </m:rPr>
                        <a:rPr lang="en-US" b="0" i="0" smtClean="0">
                          <a:latin typeface="Cambria Math" panose="02040503050406030204" pitchFamily="18" charset="0"/>
                        </a:rPr>
                        <m:t>. </m:t>
                      </m:r>
                      <m:r>
                        <a:rPr lang="en-US" b="0" i="1" smtClean="0">
                          <a:latin typeface="Cambria Math" panose="02040503050406030204" pitchFamily="18" charset="0"/>
                        </a:rPr>
                        <m:t> </m:t>
                      </m:r>
                      <m:r>
                        <a:rPr lang="en-US" i="1">
                          <a:latin typeface="Cambria Math" charset="0"/>
                        </a:rPr>
                        <m:t>𝐴</m:t>
                      </m:r>
                      <m:r>
                        <a:rPr lang="en-US" b="0" i="1" smtClean="0">
                          <a:latin typeface="Cambria Math" panose="02040503050406030204" pitchFamily="18" charset="0"/>
                        </a:rPr>
                        <m:t>𝑥</m:t>
                      </m:r>
                      <m:r>
                        <a:rPr lang="en-US" i="1">
                          <a:latin typeface="Cambria Math" charset="0"/>
                        </a:rPr>
                        <m:t>=</m:t>
                      </m:r>
                      <m:r>
                        <a:rPr lang="en-US" i="1">
                          <a:latin typeface="Cambria Math" charset="0"/>
                        </a:rPr>
                        <m:t>𝑏</m:t>
                      </m:r>
                    </m:oMath>
                    <m:oMath xmlns:m="http://schemas.openxmlformats.org/officeDocument/2006/math">
                      <m:r>
                        <a:rPr lang="en-US" i="1">
                          <a:latin typeface="Cambria Math" charset="0"/>
                        </a:rPr>
                        <m:t>                      </m:t>
                      </m:r>
                      <m:r>
                        <a:rPr lang="en-US" b="0" i="1" smtClean="0">
                          <a:latin typeface="Cambria Math" panose="02040503050406030204" pitchFamily="18" charset="0"/>
                        </a:rPr>
                        <m:t>  </m:t>
                      </m:r>
                      <m:r>
                        <a:rPr lang="en-US" i="1">
                          <a:latin typeface="Cambria Math" charset="0"/>
                        </a:rPr>
                        <m:t> </m:t>
                      </m:r>
                      <m:r>
                        <a:rPr lang="en-US" b="0" i="1" smtClean="0">
                          <a:latin typeface="Cambria Math" panose="02040503050406030204" pitchFamily="18" charset="0"/>
                        </a:rPr>
                        <m:t>  </m:t>
                      </m:r>
                      <m:r>
                        <a:rPr lang="en-US" i="1">
                          <a:latin typeface="Cambria Math" charset="0"/>
                        </a:rPr>
                        <m:t> </m:t>
                      </m:r>
                      <m:r>
                        <a:rPr lang="en-US" i="1">
                          <a:latin typeface="Cambria Math" charset="0"/>
                        </a:rPr>
                        <m:t>𝐺𝑥</m:t>
                      </m:r>
                      <m:r>
                        <a:rPr lang="en-US" i="1">
                          <a:latin typeface="Cambria Math" charset="0"/>
                        </a:rPr>
                        <m:t>≤</m:t>
                      </m:r>
                      <m:r>
                        <a:rPr lang="en-US" i="1">
                          <a:latin typeface="Cambria Math" charset="0"/>
                        </a:rPr>
                        <m:t>h</m:t>
                      </m:r>
                    </m:oMath>
                  </m:oMathPara>
                </a14:m>
                <a:endParaRPr lang="en-US"/>
              </a:p>
              <a:p>
                <a:pPr algn="ctr"/>
                <a:br>
                  <a:rPr lang="en-US" b="0" i="1">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r>
                        <a:rPr lang="en-US" i="1">
                          <a:latin typeface="Cambria Math" charset="0"/>
                        </a:rPr>
                        <m:t>𝑄</m:t>
                      </m:r>
                      <m:r>
                        <a:rPr lang="en-US" i="1">
                          <a:latin typeface="Cambria Math" charset="0"/>
                        </a:rPr>
                        <m:t>,</m:t>
                      </m:r>
                      <m:r>
                        <a:rPr lang="en-US" b="0" i="1" smtClean="0">
                          <a:latin typeface="Cambria Math" panose="02040503050406030204" pitchFamily="18" charset="0"/>
                        </a:rPr>
                        <m:t>𝑝</m:t>
                      </m:r>
                      <m:r>
                        <a:rPr lang="en-US" i="1">
                          <a:latin typeface="Cambria Math" charset="0"/>
                        </a:rPr>
                        <m:t>,</m:t>
                      </m:r>
                      <m:r>
                        <a:rPr lang="en-US" i="1">
                          <a:latin typeface="Cambria Math" charset="0"/>
                        </a:rPr>
                        <m:t>𝐴</m:t>
                      </m:r>
                      <m:r>
                        <a:rPr lang="en-US" i="1">
                          <a:latin typeface="Cambria Math" charset="0"/>
                        </a:rPr>
                        <m:t>,</m:t>
                      </m:r>
                      <m:r>
                        <a:rPr lang="en-US" i="1">
                          <a:latin typeface="Cambria Math" charset="0"/>
                        </a:rPr>
                        <m:t>𝑏</m:t>
                      </m:r>
                      <m:r>
                        <a:rPr lang="en-US" i="1">
                          <a:latin typeface="Cambria Math" charset="0"/>
                        </a:rPr>
                        <m:t>,</m:t>
                      </m:r>
                      <m:r>
                        <a:rPr lang="en-US" i="1">
                          <a:latin typeface="Cambria Math" charset="0"/>
                        </a:rPr>
                        <m:t>𝐺</m:t>
                      </m:r>
                      <m:r>
                        <a:rPr lang="en-US" i="1">
                          <a:latin typeface="Cambria Math" charset="0"/>
                        </a:rPr>
                        <m:t>,</m:t>
                      </m:r>
                      <m:r>
                        <a:rPr lang="en-US" i="1">
                          <a:latin typeface="Cambria Math" charset="0"/>
                        </a:rPr>
                        <m:t>h</m:t>
                      </m:r>
                      <m:r>
                        <a:rPr lang="en-US" b="0" i="1" smtClean="0">
                          <a:latin typeface="Cambria Math" panose="02040503050406030204" pitchFamily="18" charset="0"/>
                        </a:rPr>
                        <m:t>}</m:t>
                      </m:r>
                    </m:oMath>
                  </m:oMathPara>
                </a14:m>
                <a:endParaRPr lang="en-US"/>
              </a:p>
            </p:txBody>
          </p:sp>
        </mc:Choice>
        <mc:Fallback xmlns="">
          <p:sp>
            <p:nvSpPr>
              <p:cNvPr id="8" name="Content Placeholder 2">
                <a:extLst>
                  <a:ext uri="{FF2B5EF4-FFF2-40B4-BE49-F238E27FC236}">
                    <a16:creationId xmlns:a16="http://schemas.microsoft.com/office/drawing/2014/main" id="{8643E2C2-885E-8566-76F4-CE55B16DBEC8}"/>
                  </a:ext>
                </a:extLst>
              </p:cNvPr>
              <p:cNvSpPr>
                <a:spLocks noGrp="1" noRot="1" noChangeAspect="1" noMove="1" noResize="1" noEditPoints="1" noAdjustHandles="1" noChangeArrowheads="1" noChangeShapeType="1" noTextEdit="1"/>
              </p:cNvSpPr>
              <p:nvPr>
                <p:ph idx="1"/>
              </p:nvPr>
            </p:nvSpPr>
            <p:spPr>
              <a:xfrm>
                <a:off x="3873587" y="2479590"/>
                <a:ext cx="4415920" cy="2211189"/>
              </a:xfrm>
              <a:blipFill>
                <a:blip r:embed="rId3"/>
                <a:stretch>
                  <a:fillRect/>
                </a:stretch>
              </a:blipFill>
              <a:ln w="38100">
                <a:noFill/>
              </a:ln>
            </p:spPr>
            <p:txBody>
              <a:bodyPr/>
              <a:lstStyle/>
              <a:p>
                <a:r>
                  <a:rPr lang="en-US">
                    <a:noFill/>
                  </a:rPr>
                  <a:t> </a:t>
                </a:r>
              </a:p>
            </p:txBody>
          </p:sp>
        </mc:Fallback>
      </mc:AlternateContent>
      <p:sp>
        <p:nvSpPr>
          <p:cNvPr id="9" name="Rounded Rectangle 5">
            <a:extLst>
              <a:ext uri="{FF2B5EF4-FFF2-40B4-BE49-F238E27FC236}">
                <a16:creationId xmlns:a16="http://schemas.microsoft.com/office/drawing/2014/main" id="{00E751C0-FC29-A1DF-2D98-1354806CA4A2}"/>
              </a:ext>
            </a:extLst>
          </p:cNvPr>
          <p:cNvSpPr/>
          <p:nvPr/>
        </p:nvSpPr>
        <p:spPr>
          <a:xfrm>
            <a:off x="4310380" y="2484083"/>
            <a:ext cx="3576320" cy="1965960"/>
          </a:xfrm>
          <a:prstGeom prst="roundRect">
            <a:avLst/>
          </a:prstGeom>
          <a:noFill/>
          <a:ln w="38100">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7">
            <a:extLst>
              <a:ext uri="{FF2B5EF4-FFF2-40B4-BE49-F238E27FC236}">
                <a16:creationId xmlns:a16="http://schemas.microsoft.com/office/drawing/2014/main" id="{5F81DFAB-4704-2611-DE23-2D74CE069D1A}"/>
              </a:ext>
            </a:extLst>
          </p:cNvPr>
          <p:cNvCxnSpPr>
            <a:cxnSpLocks/>
          </p:cNvCxnSpPr>
          <p:nvPr/>
        </p:nvCxnSpPr>
        <p:spPr>
          <a:xfrm>
            <a:off x="4310380" y="3920646"/>
            <a:ext cx="3576320" cy="0"/>
          </a:xfrm>
          <a:prstGeom prst="line">
            <a:avLst/>
          </a:prstGeom>
          <a:ln w="38100">
            <a:solidFill>
              <a:srgbClr val="374C81"/>
            </a:solidFill>
          </a:ln>
        </p:spPr>
        <p:style>
          <a:lnRef idx="2">
            <a:schemeClr val="accent1"/>
          </a:lnRef>
          <a:fillRef idx="0">
            <a:schemeClr val="accent1"/>
          </a:fillRef>
          <a:effectRef idx="1">
            <a:schemeClr val="accent1"/>
          </a:effectRef>
          <a:fontRef idx="minor">
            <a:schemeClr val="tx1"/>
          </a:fontRef>
        </p:style>
      </p:cxnSp>
      <p:sp>
        <p:nvSpPr>
          <p:cNvPr id="12" name="Subtitle 2">
            <a:extLst>
              <a:ext uri="{FF2B5EF4-FFF2-40B4-BE49-F238E27FC236}">
                <a16:creationId xmlns:a16="http://schemas.microsoft.com/office/drawing/2014/main" id="{95CBC5D3-1B8C-C570-AC4A-BCE6B832CD1B}"/>
              </a:ext>
            </a:extLst>
          </p:cNvPr>
          <p:cNvSpPr txBox="1">
            <a:spLocks/>
          </p:cNvSpPr>
          <p:nvPr/>
        </p:nvSpPr>
        <p:spPr>
          <a:xfrm>
            <a:off x="1679169" y="1409870"/>
            <a:ext cx="4016861" cy="937633"/>
          </a:xfrm>
          <a:prstGeom prst="rect">
            <a:avLst/>
          </a:prstGeom>
        </p:spPr>
        <p:txBody>
          <a:bodyPr vert="horz" lIns="91440" tIns="45720" rIns="91440" bIns="45720" rtlCol="0">
            <a:normAutofit fontScale="92500"/>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pPr>
            <a:r>
              <a:rPr lang="en-US" sz="2200" b="1">
                <a:latin typeface="Source Sans Pro" panose="020B0503030403020204" pitchFamily="34" charset="0"/>
                <a:ea typeface="Source Sans Pro" panose="020B0503030403020204" pitchFamily="34" charset="0"/>
              </a:rPr>
              <a:t>Before: </a:t>
            </a:r>
            <a:r>
              <a:rPr lang="en-US" sz="2200">
                <a:latin typeface="Source Sans Pro" panose="020B0503030403020204" pitchFamily="34" charset="0"/>
                <a:ea typeface="Source Sans Pro" panose="020B0503030403020204" pitchFamily="34" charset="0"/>
              </a:rPr>
              <a:t>1k lines of code</a:t>
            </a:r>
            <a:br>
              <a:rPr lang="en-US">
                <a:latin typeface="Source Sans Pro" panose="020B0503030403020204" pitchFamily="34" charset="0"/>
                <a:ea typeface="Source Sans Pro" panose="020B0503030403020204" pitchFamily="34" charset="0"/>
              </a:rPr>
            </a:br>
            <a:r>
              <a:rPr lang="en-US" sz="1500">
                <a:solidFill>
                  <a:schemeClr val="tx1">
                    <a:lumMod val="50000"/>
                    <a:lumOff val="50000"/>
                  </a:schemeClr>
                </a:solidFill>
                <a:latin typeface="Source Sans Pro" panose="020B0503030403020204" pitchFamily="34" charset="0"/>
                <a:ea typeface="Source Sans Pro" panose="020B0503030403020204" pitchFamily="34" charset="0"/>
              </a:rPr>
              <a:t>Hand-implemented and optimized PyTorch GPU-capable batched primal-dual interior point method</a:t>
            </a:r>
            <a:endParaRPr lang="en-US">
              <a:solidFill>
                <a:schemeClr val="tx1">
                  <a:lumMod val="50000"/>
                  <a:lumOff val="50000"/>
                </a:schemeClr>
              </a:solidFill>
              <a:latin typeface="Source Sans Pro" panose="020B0503030403020204" pitchFamily="34" charset="0"/>
              <a:ea typeface="Source Sans Pro" panose="020B0503030403020204" pitchFamily="34" charset="0"/>
            </a:endParaRPr>
          </a:p>
        </p:txBody>
      </p:sp>
      <p:sp>
        <p:nvSpPr>
          <p:cNvPr id="13" name="Subtitle 2">
            <a:extLst>
              <a:ext uri="{FF2B5EF4-FFF2-40B4-BE49-F238E27FC236}">
                <a16:creationId xmlns:a16="http://schemas.microsoft.com/office/drawing/2014/main" id="{928ED00C-2016-4CF2-1A29-D2CA7072BDD5}"/>
              </a:ext>
            </a:extLst>
          </p:cNvPr>
          <p:cNvSpPr txBox="1">
            <a:spLocks/>
          </p:cNvSpPr>
          <p:nvPr/>
        </p:nvSpPr>
        <p:spPr>
          <a:xfrm>
            <a:off x="6605666" y="1404011"/>
            <a:ext cx="3894708" cy="746152"/>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b="1">
                <a:latin typeface="Source Sans Pro" panose="020B0503030403020204" pitchFamily="34" charset="0"/>
                <a:ea typeface="Source Sans Pro" panose="020B0503030403020204" pitchFamily="34" charset="0"/>
              </a:rPr>
              <a:t>Now: </a:t>
            </a:r>
            <a:r>
              <a:rPr lang="en-US">
                <a:latin typeface="Source Sans Pro" panose="020B0503030403020204" pitchFamily="34" charset="0"/>
                <a:ea typeface="Source Sans Pro" panose="020B0503030403020204" pitchFamily="34" charset="0"/>
              </a:rPr>
              <a:t>&lt;10 lines of code</a:t>
            </a:r>
            <a:br>
              <a:rPr lang="en-US">
                <a:latin typeface="Source Sans Pro" panose="020B0503030403020204" pitchFamily="34" charset="0"/>
                <a:ea typeface="Source Sans Pro" panose="020B0503030403020204" pitchFamily="34" charset="0"/>
              </a:rPr>
            </a:br>
            <a:r>
              <a:rPr lang="en-US" sz="1400">
                <a:solidFill>
                  <a:schemeClr val="tx1">
                    <a:lumMod val="50000"/>
                    <a:lumOff val="50000"/>
                  </a:schemeClr>
                </a:solidFill>
                <a:latin typeface="Source Sans Pro" panose="020B0503030403020204" pitchFamily="34" charset="0"/>
                <a:ea typeface="Source Sans Pro" panose="020B0503030403020204" pitchFamily="34" charset="0"/>
              </a:rPr>
              <a:t>Same speed</a:t>
            </a:r>
          </a:p>
        </p:txBody>
      </p:sp>
      <p:sp>
        <p:nvSpPr>
          <p:cNvPr id="14" name="Down Arrow 10">
            <a:extLst>
              <a:ext uri="{FF2B5EF4-FFF2-40B4-BE49-F238E27FC236}">
                <a16:creationId xmlns:a16="http://schemas.microsoft.com/office/drawing/2014/main" id="{4487C74F-0C5B-2A49-3C73-2813CD64D9F8}"/>
              </a:ext>
            </a:extLst>
          </p:cNvPr>
          <p:cNvSpPr/>
          <p:nvPr/>
        </p:nvSpPr>
        <p:spPr>
          <a:xfrm rot="16200000">
            <a:off x="5836669" y="1183668"/>
            <a:ext cx="666441" cy="846083"/>
          </a:xfrm>
          <a:prstGeom prst="downArrow">
            <a:avLst/>
          </a:prstGeom>
          <a:solidFill>
            <a:schemeClr val="accent1">
              <a:lumMod val="60000"/>
              <a:lumOff val="40000"/>
            </a:schemeClr>
          </a:solidFill>
          <a:ln w="254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BFED58A-6A8B-D47E-4E46-2DFB0F6D888F}"/>
              </a:ext>
            </a:extLst>
          </p:cNvPr>
          <p:cNvSpPr txBox="1"/>
          <p:nvPr/>
        </p:nvSpPr>
        <p:spPr>
          <a:xfrm>
            <a:off x="8100243" y="5074599"/>
            <a:ext cx="3894708" cy="923330"/>
          </a:xfrm>
          <a:prstGeom prst="rect">
            <a:avLst/>
          </a:prstGeom>
          <a:noFill/>
        </p:spPr>
        <p:txBody>
          <a:bodyPr wrap="square">
            <a:spAutoFit/>
          </a:bodyPr>
          <a:lstStyle/>
          <a:p>
            <a:r>
              <a:rPr lang="en-US">
                <a:latin typeface="Source Sans Pro" panose="020B0503030403020204" pitchFamily="34" charset="0"/>
                <a:ea typeface="Source Sans Pro" panose="020B0503030403020204" pitchFamily="34" charset="0"/>
              </a:rPr>
              <a:t>Write </a:t>
            </a:r>
            <a:r>
              <a:rPr lang="en-US" b="1">
                <a:latin typeface="Source Sans Pro" panose="020B0503030403020204" pitchFamily="34" charset="0"/>
                <a:ea typeface="Source Sans Pro" panose="020B0503030403020204" pitchFamily="34" charset="0"/>
              </a:rPr>
              <a:t>standard CVXPY </a:t>
            </a:r>
            <a:r>
              <a:rPr lang="en-US">
                <a:latin typeface="Source Sans Pro" panose="020B0503030403020204" pitchFamily="34" charset="0"/>
                <a:ea typeface="Source Sans Pro" panose="020B0503030403020204" pitchFamily="34" charset="0"/>
              </a:rPr>
              <a:t>problem</a:t>
            </a:r>
          </a:p>
          <a:p>
            <a:br>
              <a:rPr lang="en-US">
                <a:latin typeface="Source Sans Pro" panose="020B0503030403020204" pitchFamily="34" charset="0"/>
                <a:ea typeface="Source Sans Pro" panose="020B0503030403020204" pitchFamily="34" charset="0"/>
              </a:rPr>
            </a:br>
            <a:r>
              <a:rPr lang="en-US" b="1">
                <a:latin typeface="Source Sans Pro" panose="020B0503030403020204" pitchFamily="34" charset="0"/>
                <a:ea typeface="Source Sans Pro" panose="020B0503030403020204" pitchFamily="34" charset="0"/>
              </a:rPr>
              <a:t>Export</a:t>
            </a:r>
            <a:r>
              <a:rPr lang="en-US">
                <a:latin typeface="Source Sans Pro" panose="020B0503030403020204" pitchFamily="34" charset="0"/>
                <a:ea typeface="Source Sans Pro" panose="020B0503030403020204" pitchFamily="34" charset="0"/>
              </a:rPr>
              <a:t> to </a:t>
            </a:r>
            <a:r>
              <a:rPr lang="en-US" err="1">
                <a:latin typeface="Source Sans Pro" panose="020B0503030403020204" pitchFamily="34" charset="0"/>
                <a:ea typeface="Source Sans Pro" panose="020B0503030403020204" pitchFamily="34" charset="0"/>
              </a:rPr>
              <a:t>PyTorch</a:t>
            </a:r>
            <a:r>
              <a:rPr lang="en-US">
                <a:latin typeface="Source Sans Pro" panose="020B0503030403020204" pitchFamily="34" charset="0"/>
                <a:ea typeface="Source Sans Pro" panose="020B0503030403020204" pitchFamily="34" charset="0"/>
              </a:rPr>
              <a:t>, TensorFlow, JAX</a:t>
            </a:r>
          </a:p>
        </p:txBody>
      </p:sp>
    </p:spTree>
    <p:extLst>
      <p:ext uri="{BB962C8B-B14F-4D97-AF65-F5344CB8AC3E}">
        <p14:creationId xmlns:p14="http://schemas.microsoft.com/office/powerpoint/2010/main" val="2826955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793C-CEEC-FC46-9F59-87F18263CDA8}"/>
              </a:ext>
            </a:extLst>
          </p:cNvPr>
          <p:cNvSpPr>
            <a:spLocks noGrp="1"/>
          </p:cNvSpPr>
          <p:nvPr>
            <p:ph type="title"/>
          </p:nvPr>
        </p:nvSpPr>
        <p:spPr/>
        <p:txBody>
          <a:bodyPr>
            <a:normAutofit fontScale="90000"/>
          </a:bodyPr>
          <a:lstStyle/>
          <a:p>
            <a:r>
              <a:rPr lang="en-US"/>
              <a:t>Under the hood: cone program differentiation</a:t>
            </a:r>
          </a:p>
        </p:txBody>
      </p:sp>
      <p:sp>
        <p:nvSpPr>
          <p:cNvPr id="4" name="Date Placeholder 3">
            <a:extLst>
              <a:ext uri="{FF2B5EF4-FFF2-40B4-BE49-F238E27FC236}">
                <a16:creationId xmlns:a16="http://schemas.microsoft.com/office/drawing/2014/main" id="{83E3FC20-3869-4246-8A67-639F20B33EC4}"/>
              </a:ext>
            </a:extLst>
          </p:cNvPr>
          <p:cNvSpPr>
            <a:spLocks noGrp="1"/>
          </p:cNvSpPr>
          <p:nvPr>
            <p:ph type="dt" sz="half" idx="2"/>
          </p:nvPr>
        </p:nvSpPr>
        <p:spPr/>
        <p:txBody>
          <a:bodyPr/>
          <a:lstStyle/>
          <a:p>
            <a:r>
              <a:rPr lang="es-US"/>
              <a:t>Brandon Amos</a:t>
            </a:r>
            <a:endParaRPr lang="en-US"/>
          </a:p>
        </p:txBody>
      </p:sp>
      <p:sp>
        <p:nvSpPr>
          <p:cNvPr id="5" name="Footer Placeholder 4">
            <a:extLst>
              <a:ext uri="{FF2B5EF4-FFF2-40B4-BE49-F238E27FC236}">
                <a16:creationId xmlns:a16="http://schemas.microsoft.com/office/drawing/2014/main" id="{F8E9A92E-272B-DA43-A641-8CF3ABE98F9A}"/>
              </a:ext>
            </a:extLst>
          </p:cNvPr>
          <p:cNvSpPr>
            <a:spLocks noGrp="1"/>
          </p:cNvSpPr>
          <p:nvPr>
            <p:ph type="ftr" sz="quarter" idx="3"/>
          </p:nvPr>
        </p:nvSpPr>
        <p:spPr/>
        <p:txBody>
          <a:bodyPr/>
          <a:lstStyle/>
          <a:p>
            <a:r>
              <a:rPr lang="en-US" dirty="0"/>
              <a:t>Differentiable optimization for control and RL</a:t>
            </a:r>
          </a:p>
        </p:txBody>
      </p:sp>
      <p:sp>
        <p:nvSpPr>
          <p:cNvPr id="6" name="Slide Number Placeholder 5">
            <a:extLst>
              <a:ext uri="{FF2B5EF4-FFF2-40B4-BE49-F238E27FC236}">
                <a16:creationId xmlns:a16="http://schemas.microsoft.com/office/drawing/2014/main" id="{B8886D04-EE14-A341-9438-27FED7D11134}"/>
              </a:ext>
            </a:extLst>
          </p:cNvPr>
          <p:cNvSpPr>
            <a:spLocks noGrp="1"/>
          </p:cNvSpPr>
          <p:nvPr>
            <p:ph type="sldNum" sz="quarter" idx="12"/>
          </p:nvPr>
        </p:nvSpPr>
        <p:spPr/>
        <p:txBody>
          <a:bodyPr/>
          <a:lstStyle/>
          <a:p>
            <a:fld id="{F813B43C-900A-1C44-BF45-66CB67BC66D1}" type="slidenum">
              <a:rPr lang="en-US" smtClean="0"/>
              <a:t>23</a:t>
            </a:fld>
            <a:endParaRPr lang="en-US"/>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7E24B316-BC9B-FD4B-97EB-D54CA45716E6}"/>
                  </a:ext>
                </a:extLst>
              </p:cNvPr>
              <p:cNvSpPr txBox="1">
                <a:spLocks/>
              </p:cNvSpPr>
              <p:nvPr/>
            </p:nvSpPr>
            <p:spPr>
              <a:xfrm>
                <a:off x="3102681" y="1619185"/>
                <a:ext cx="6049393" cy="1567524"/>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sSup>
                        <m:sSupPr>
                          <m:ctrlPr>
                            <a:rPr lang="en-US" sz="2600" b="0" i="1" smtClean="0">
                              <a:latin typeface="Cambria Math" panose="02040503050406030204" pitchFamily="18" charset="0"/>
                            </a:rPr>
                          </m:ctrlPr>
                        </m:sSupPr>
                        <m:e>
                          <m:r>
                            <a:rPr lang="en-US" sz="2600" b="0" i="1" smtClean="0">
                              <a:latin typeface="Cambria Math" panose="02040503050406030204" pitchFamily="18" charset="0"/>
                            </a:rPr>
                            <m:t>𝑥</m:t>
                          </m:r>
                        </m:e>
                        <m:sup>
                          <m:r>
                            <a:rPr lang="en-US" sz="2600" b="0" i="1" smtClean="0">
                              <a:latin typeface="Cambria Math" panose="02040503050406030204" pitchFamily="18" charset="0"/>
                            </a:rPr>
                            <m:t>⋆</m:t>
                          </m:r>
                        </m:sup>
                      </m:sSup>
                      <m:r>
                        <a:rPr lang="en-US" sz="2600" i="1">
                          <a:latin typeface="Cambria Math" charset="0"/>
                        </a:rPr>
                        <m:t>=</m:t>
                      </m:r>
                      <m:func>
                        <m:funcPr>
                          <m:ctrlPr>
                            <a:rPr lang="en-US" sz="2600" i="1">
                              <a:latin typeface="Cambria Math" panose="02040503050406030204" pitchFamily="18" charset="0"/>
                            </a:rPr>
                          </m:ctrlPr>
                        </m:funcPr>
                        <m:fName>
                          <m:r>
                            <a:rPr lang="en-US" sz="2600" i="1">
                              <a:latin typeface="Cambria Math" charset="0"/>
                            </a:rPr>
                            <m:t>     </m:t>
                          </m:r>
                          <m:limLow>
                            <m:limLowPr>
                              <m:ctrlPr>
                                <a:rPr lang="en-US" sz="2600" i="1">
                                  <a:latin typeface="Cambria Math" panose="02040503050406030204" pitchFamily="18" charset="0"/>
                                </a:rPr>
                              </m:ctrlPr>
                            </m:limLowPr>
                            <m:e>
                              <m:r>
                                <m:rPr>
                                  <m:sty m:val="p"/>
                                </m:rPr>
                                <a:rPr lang="en-US" sz="2600">
                                  <a:latin typeface="Cambria Math" charset="0"/>
                                </a:rPr>
                                <m:t>argmin</m:t>
                              </m:r>
                            </m:e>
                            <m:lim>
                              <m:r>
                                <a:rPr lang="en-US" sz="2600" b="0" i="1" smtClean="0">
                                  <a:latin typeface="Cambria Math" panose="02040503050406030204" pitchFamily="18" charset="0"/>
                                </a:rPr>
                                <m:t>𝑥</m:t>
                              </m:r>
                            </m:lim>
                          </m:limLow>
                          <m:r>
                            <a:rPr lang="en-US" sz="2600" i="1">
                              <a:latin typeface="Cambria Math" charset="0"/>
                            </a:rPr>
                            <m:t> </m:t>
                          </m:r>
                        </m:fName>
                        <m:e>
                          <m:sSup>
                            <m:sSupPr>
                              <m:ctrlPr>
                                <a:rPr lang="en-US" sz="2600" b="0" i="1" smtClean="0">
                                  <a:latin typeface="Cambria Math" panose="02040503050406030204" pitchFamily="18" charset="0"/>
                                </a:rPr>
                              </m:ctrlPr>
                            </m:sSupPr>
                            <m:e>
                              <m:r>
                                <a:rPr lang="en-US" sz="2600" b="0" i="1" smtClean="0">
                                  <a:latin typeface="Cambria Math" panose="02040503050406030204" pitchFamily="18" charset="0"/>
                                </a:rPr>
                                <m:t>𝑐</m:t>
                              </m:r>
                            </m:e>
                            <m:sup>
                              <m:r>
                                <a:rPr lang="en-US" sz="2600" b="0" i="1" smtClean="0">
                                  <a:latin typeface="Cambria Math" panose="02040503050406030204" pitchFamily="18" charset="0"/>
                                </a:rPr>
                                <m:t>⊤</m:t>
                              </m:r>
                            </m:sup>
                          </m:sSup>
                          <m:r>
                            <a:rPr lang="en-US" sz="2600" b="0" i="1" smtClean="0">
                              <a:latin typeface="Cambria Math" panose="02040503050406030204" pitchFamily="18" charset="0"/>
                            </a:rPr>
                            <m:t>𝑥</m:t>
                          </m:r>
                        </m:e>
                      </m:func>
                    </m:oMath>
                    <m:oMath xmlns:m="http://schemas.openxmlformats.org/officeDocument/2006/math">
                      <m:r>
                        <a:rPr lang="en-US" sz="2600" i="1">
                          <a:latin typeface="Cambria Math" charset="0"/>
                        </a:rPr>
                        <m:t>  </m:t>
                      </m:r>
                      <m:r>
                        <a:rPr lang="en-US" sz="2600" b="0" i="1" smtClean="0">
                          <a:latin typeface="Cambria Math" panose="02040503050406030204" pitchFamily="18" charset="0"/>
                        </a:rPr>
                        <m:t>  </m:t>
                      </m:r>
                      <m:r>
                        <a:rPr lang="en-US" sz="2600" i="1">
                          <a:latin typeface="Cambria Math" charset="0"/>
                        </a:rPr>
                        <m:t>   </m:t>
                      </m:r>
                      <m:r>
                        <a:rPr lang="en-US" sz="2600" i="1">
                          <a:latin typeface="Cambria Math" panose="02040503050406030204" pitchFamily="18" charset="0"/>
                        </a:rPr>
                        <m:t>  </m:t>
                      </m:r>
                      <m:r>
                        <a:rPr lang="en-US" sz="2600" i="1">
                          <a:latin typeface="Cambria Math" charset="0"/>
                        </a:rPr>
                        <m:t> </m:t>
                      </m:r>
                      <m:r>
                        <m:rPr>
                          <m:sty m:val="p"/>
                        </m:rPr>
                        <a:rPr lang="en-US" sz="2600">
                          <a:latin typeface="Cambria Math" charset="0"/>
                        </a:rPr>
                        <m:t>subject</m:t>
                      </m:r>
                      <m:r>
                        <a:rPr lang="en-US" sz="2600">
                          <a:latin typeface="Cambria Math" charset="0"/>
                        </a:rPr>
                        <m:t> </m:t>
                      </m:r>
                      <m:r>
                        <m:rPr>
                          <m:sty m:val="p"/>
                        </m:rPr>
                        <a:rPr lang="en-US" sz="2600">
                          <a:latin typeface="Cambria Math" charset="0"/>
                        </a:rPr>
                        <m:t>to</m:t>
                      </m:r>
                      <m:r>
                        <a:rPr lang="en-US" sz="2600">
                          <a:latin typeface="Cambria Math" charset="0"/>
                        </a:rPr>
                        <m:t> </m:t>
                      </m:r>
                      <m:r>
                        <a:rPr lang="en-US" sz="2600" i="1">
                          <a:latin typeface="Cambria Math" panose="02040503050406030204" pitchFamily="18" charset="0"/>
                        </a:rPr>
                        <m:t> </m:t>
                      </m:r>
                      <m:r>
                        <a:rPr lang="en-US" sz="2600" b="0" i="1" smtClean="0">
                          <a:latin typeface="Cambria Math" panose="02040503050406030204" pitchFamily="18" charset="0"/>
                        </a:rPr>
                        <m:t>𝑏</m:t>
                      </m:r>
                      <m:r>
                        <a:rPr lang="en-US" sz="2600" b="0" i="1" smtClean="0">
                          <a:latin typeface="Cambria Math" panose="02040503050406030204" pitchFamily="18" charset="0"/>
                        </a:rPr>
                        <m:t>−</m:t>
                      </m:r>
                      <m:r>
                        <a:rPr lang="en-US" sz="2600" b="0" i="1" smtClean="0">
                          <a:latin typeface="Cambria Math" panose="02040503050406030204" pitchFamily="18" charset="0"/>
                        </a:rPr>
                        <m:t>𝐴𝑥</m:t>
                      </m:r>
                      <m:r>
                        <a:rPr lang="en-US" sz="2600" b="0" i="1" smtClean="0">
                          <a:latin typeface="Cambria Math" panose="02040503050406030204" pitchFamily="18" charset="0"/>
                        </a:rPr>
                        <m:t>∈</m:t>
                      </m:r>
                      <m:r>
                        <a:rPr lang="en-US" sz="2600" b="0" i="1" smtClean="0">
                          <a:latin typeface="Cambria Math" panose="02040503050406030204" pitchFamily="18" charset="0"/>
                        </a:rPr>
                        <m:t>𝒦</m:t>
                      </m:r>
                    </m:oMath>
                  </m:oMathPara>
                </a14:m>
                <a:endParaRPr lang="en-US" sz="2600"/>
              </a:p>
            </p:txBody>
          </p:sp>
        </mc:Choice>
        <mc:Fallback xmlns="">
          <p:sp>
            <p:nvSpPr>
              <p:cNvPr id="7" name="Content Placeholder 2">
                <a:extLst>
                  <a:ext uri="{FF2B5EF4-FFF2-40B4-BE49-F238E27FC236}">
                    <a16:creationId xmlns:a16="http://schemas.microsoft.com/office/drawing/2014/main" id="{7E24B316-BC9B-FD4B-97EB-D54CA45716E6}"/>
                  </a:ext>
                </a:extLst>
              </p:cNvPr>
              <p:cNvSpPr txBox="1">
                <a:spLocks noRot="1" noChangeAspect="1" noMove="1" noResize="1" noEditPoints="1" noAdjustHandles="1" noChangeArrowheads="1" noChangeShapeType="1" noTextEdit="1"/>
              </p:cNvSpPr>
              <p:nvPr/>
            </p:nvSpPr>
            <p:spPr>
              <a:xfrm>
                <a:off x="3102681" y="1619185"/>
                <a:ext cx="6049393" cy="1567524"/>
              </a:xfrm>
              <a:prstGeom prst="rect">
                <a:avLst/>
              </a:prstGeom>
              <a:blipFill>
                <a:blip r:embed="rId2"/>
                <a:stretch>
                  <a:fillRect/>
                </a:stretch>
              </a:blipFill>
              <a:ln w="38100">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ontent Placeholder 2">
                <a:extLst>
                  <a:ext uri="{FF2B5EF4-FFF2-40B4-BE49-F238E27FC236}">
                    <a16:creationId xmlns:a16="http://schemas.microsoft.com/office/drawing/2014/main" id="{E201ACAD-2E89-F24E-A4C4-0C98B7E9BC87}"/>
                  </a:ext>
                </a:extLst>
              </p:cNvPr>
              <p:cNvSpPr txBox="1">
                <a:spLocks/>
              </p:cNvSpPr>
              <p:nvPr/>
            </p:nvSpPr>
            <p:spPr>
              <a:xfrm>
                <a:off x="271398" y="3767202"/>
                <a:ext cx="11582399" cy="2570967"/>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t>Find </a:t>
                </a:r>
                <a14:m>
                  <m:oMath xmlns:m="http://schemas.openxmlformats.org/officeDocument/2006/math">
                    <m:sSup>
                      <m:sSupPr>
                        <m:ctrlPr>
                          <a:rPr lang="en-US" sz="2800" i="1" smtClean="0">
                            <a:latin typeface="Cambria Math" panose="02040503050406030204" pitchFamily="18" charset="0"/>
                          </a:rPr>
                        </m:ctrlPr>
                      </m:sSupPr>
                      <m:e>
                        <m:r>
                          <a:rPr lang="en-US" sz="2800" i="1" smtClean="0">
                            <a:latin typeface="Cambria Math" panose="02040503050406030204" pitchFamily="18" charset="0"/>
                          </a:rPr>
                          <m:t>𝑧</m:t>
                        </m:r>
                      </m:e>
                      <m:sup>
                        <m:r>
                          <a:rPr lang="en-US" sz="2800" i="1" smtClean="0">
                            <a:latin typeface="Cambria Math" panose="02040503050406030204" pitchFamily="18" charset="0"/>
                          </a:rPr>
                          <m:t>⋆</m:t>
                        </m:r>
                      </m:sup>
                    </m:sSup>
                  </m:oMath>
                </a14:m>
                <a:r>
                  <a:rPr lang="en-US" sz="2800" dirty="0"/>
                  <a:t> s.t. </a:t>
                </a:r>
                <a14:m>
                  <m:oMath xmlns:m="http://schemas.openxmlformats.org/officeDocument/2006/math">
                    <m:r>
                      <a:rPr lang="en-US" sz="2800" i="1" smtClean="0">
                        <a:latin typeface="Cambria Math" panose="02040503050406030204" pitchFamily="18" charset="0"/>
                      </a:rPr>
                      <m:t>ℛ</m:t>
                    </m:r>
                    <m:d>
                      <m:dPr>
                        <m:ctrlPr>
                          <a:rPr lang="en-US" sz="2800" i="1" smtClean="0">
                            <a:latin typeface="Cambria Math" panose="02040503050406030204" pitchFamily="18" charset="0"/>
                          </a:rPr>
                        </m:ctrlPr>
                      </m:dPr>
                      <m:e>
                        <m:sSup>
                          <m:sSupPr>
                            <m:ctrlPr>
                              <a:rPr lang="en-US" sz="2800" i="1" smtClean="0">
                                <a:latin typeface="Cambria Math" panose="02040503050406030204" pitchFamily="18" charset="0"/>
                              </a:rPr>
                            </m:ctrlPr>
                          </m:sSupPr>
                          <m:e>
                            <m:r>
                              <a:rPr lang="en-US" sz="2800" i="1" smtClean="0">
                                <a:latin typeface="Cambria Math" panose="02040503050406030204" pitchFamily="18" charset="0"/>
                              </a:rPr>
                              <m:t>𝑧</m:t>
                            </m:r>
                          </m:e>
                          <m:sup>
                            <m:r>
                              <a:rPr lang="en-US" sz="2800" i="1" smtClean="0">
                                <a:latin typeface="Cambria Math" panose="02040503050406030204" pitchFamily="18" charset="0"/>
                              </a:rPr>
                              <m:t>⋆</m:t>
                            </m:r>
                          </m:sup>
                        </m:sSup>
                        <m:r>
                          <a:rPr lang="en-US" sz="2800" i="1" smtClean="0">
                            <a:latin typeface="Cambria Math" panose="02040503050406030204" pitchFamily="18" charset="0"/>
                          </a:rPr>
                          <m:t>, </m:t>
                        </m:r>
                        <m:r>
                          <a:rPr lang="en-US" sz="2800" i="1" smtClean="0">
                            <a:latin typeface="Cambria Math" panose="02040503050406030204" pitchFamily="18" charset="0"/>
                          </a:rPr>
                          <m:t>𝜃</m:t>
                        </m:r>
                      </m:e>
                    </m:d>
                    <m:r>
                      <a:rPr lang="en-US" sz="2800" i="1" smtClean="0">
                        <a:latin typeface="Cambria Math" panose="02040503050406030204" pitchFamily="18" charset="0"/>
                      </a:rPr>
                      <m:t>=0</m:t>
                    </m:r>
                  </m:oMath>
                </a14:m>
                <a:r>
                  <a:rPr lang="en-US" sz="2800" dirty="0"/>
                  <a:t> </a:t>
                </a:r>
                <a:r>
                  <a:rPr lang="en-US" sz="2800" dirty="0">
                    <a:solidFill>
                      <a:schemeClr val="bg1">
                        <a:lumMod val="65000"/>
                      </a:schemeClr>
                    </a:solidFill>
                  </a:rPr>
                  <a:t>where </a:t>
                </a:r>
                <a14:m>
                  <m:oMath xmlns:m="http://schemas.openxmlformats.org/officeDocument/2006/math">
                    <m:sSup>
                      <m:sSupPr>
                        <m:ctrlPr>
                          <a:rPr lang="en-US" sz="2800" i="1" smtClean="0">
                            <a:solidFill>
                              <a:schemeClr val="bg1">
                                <a:lumMod val="65000"/>
                              </a:schemeClr>
                            </a:solidFill>
                            <a:latin typeface="Cambria Math" panose="02040503050406030204" pitchFamily="18" charset="0"/>
                          </a:rPr>
                        </m:ctrlPr>
                      </m:sSupPr>
                      <m:e>
                        <m:r>
                          <a:rPr lang="en-US" sz="2800" i="1" smtClean="0">
                            <a:solidFill>
                              <a:schemeClr val="bg1">
                                <a:lumMod val="65000"/>
                              </a:schemeClr>
                            </a:solidFill>
                            <a:latin typeface="Cambria Math" panose="02040503050406030204" pitchFamily="18" charset="0"/>
                          </a:rPr>
                          <m:t>𝑧</m:t>
                        </m:r>
                      </m:e>
                      <m:sup>
                        <m:r>
                          <a:rPr lang="en-US" sz="2800" i="1" smtClean="0">
                            <a:solidFill>
                              <a:schemeClr val="bg1">
                                <a:lumMod val="65000"/>
                              </a:schemeClr>
                            </a:solidFill>
                            <a:latin typeface="Cambria Math" panose="02040503050406030204" pitchFamily="18" charset="0"/>
                          </a:rPr>
                          <m:t>⋆</m:t>
                        </m:r>
                      </m:sup>
                    </m:sSup>
                    <m:r>
                      <a:rPr lang="en-US" sz="2800" i="1" smtClean="0">
                        <a:solidFill>
                          <a:schemeClr val="bg1">
                            <a:lumMod val="65000"/>
                          </a:schemeClr>
                        </a:solidFill>
                        <a:latin typeface="Cambria Math" panose="02040503050406030204" pitchFamily="18" charset="0"/>
                      </a:rPr>
                      <m:t>=[</m:t>
                    </m:r>
                    <m:sSup>
                      <m:sSupPr>
                        <m:ctrlPr>
                          <a:rPr lang="en-US" sz="2800" i="1" smtClean="0">
                            <a:solidFill>
                              <a:schemeClr val="bg1">
                                <a:lumMod val="65000"/>
                              </a:schemeClr>
                            </a:solidFill>
                            <a:latin typeface="Cambria Math" panose="02040503050406030204" pitchFamily="18" charset="0"/>
                          </a:rPr>
                        </m:ctrlPr>
                      </m:sSupPr>
                      <m:e>
                        <m:r>
                          <a:rPr lang="en-US" sz="2800" i="1" smtClean="0">
                            <a:solidFill>
                              <a:schemeClr val="bg1">
                                <a:lumMod val="65000"/>
                              </a:schemeClr>
                            </a:solidFill>
                            <a:latin typeface="Cambria Math" panose="02040503050406030204" pitchFamily="18" charset="0"/>
                          </a:rPr>
                          <m:t>𝑥</m:t>
                        </m:r>
                      </m:e>
                      <m:sup>
                        <m:r>
                          <a:rPr lang="en-US" sz="2800" i="1" smtClean="0">
                            <a:solidFill>
                              <a:schemeClr val="bg1">
                                <a:lumMod val="65000"/>
                              </a:schemeClr>
                            </a:solidFill>
                            <a:latin typeface="Cambria Math" panose="02040503050406030204" pitchFamily="18" charset="0"/>
                          </a:rPr>
                          <m:t>⋆</m:t>
                        </m:r>
                      </m:sup>
                    </m:sSup>
                    <m:r>
                      <a:rPr lang="en-US" sz="2800" i="1" smtClean="0">
                        <a:solidFill>
                          <a:schemeClr val="bg1">
                            <a:lumMod val="65000"/>
                          </a:schemeClr>
                        </a:solidFill>
                        <a:latin typeface="Cambria Math" panose="02040503050406030204" pitchFamily="18" charset="0"/>
                      </a:rPr>
                      <m:t>,…]</m:t>
                    </m:r>
                  </m:oMath>
                </a14:m>
                <a:r>
                  <a:rPr lang="en-US" sz="2800" dirty="0">
                    <a:solidFill>
                      <a:schemeClr val="bg1">
                        <a:lumMod val="65000"/>
                      </a:schemeClr>
                    </a:solidFill>
                  </a:rPr>
                  <a:t> and </a:t>
                </a:r>
                <a14:m>
                  <m:oMath xmlns:m="http://schemas.openxmlformats.org/officeDocument/2006/math">
                    <m:r>
                      <a:rPr lang="en-US" sz="2800" i="1" smtClean="0">
                        <a:solidFill>
                          <a:schemeClr val="bg1">
                            <a:lumMod val="65000"/>
                          </a:schemeClr>
                        </a:solidFill>
                        <a:latin typeface="Cambria Math" panose="02040503050406030204" pitchFamily="18" charset="0"/>
                      </a:rPr>
                      <m:t>𝜃</m:t>
                    </m:r>
                    <m:r>
                      <a:rPr lang="en-US" sz="2800" i="1" smtClean="0">
                        <a:solidFill>
                          <a:schemeClr val="bg1">
                            <a:lumMod val="65000"/>
                          </a:schemeClr>
                        </a:solidFill>
                        <a:latin typeface="Cambria Math" panose="02040503050406030204" pitchFamily="18" charset="0"/>
                      </a:rPr>
                      <m:t>={</m:t>
                    </m:r>
                    <m:r>
                      <a:rPr lang="en-US" sz="2800" i="1" smtClean="0">
                        <a:solidFill>
                          <a:schemeClr val="bg1">
                            <a:lumMod val="65000"/>
                          </a:schemeClr>
                        </a:solidFill>
                        <a:latin typeface="Cambria Math" panose="02040503050406030204" pitchFamily="18" charset="0"/>
                      </a:rPr>
                      <m:t>𝐴</m:t>
                    </m:r>
                    <m:r>
                      <a:rPr lang="en-US" sz="2800" i="1" smtClean="0">
                        <a:solidFill>
                          <a:schemeClr val="bg1">
                            <a:lumMod val="65000"/>
                          </a:schemeClr>
                        </a:solidFill>
                        <a:latin typeface="Cambria Math" panose="02040503050406030204" pitchFamily="18" charset="0"/>
                      </a:rPr>
                      <m:t>,</m:t>
                    </m:r>
                    <m:r>
                      <a:rPr lang="en-US" sz="2800" i="1" smtClean="0">
                        <a:solidFill>
                          <a:schemeClr val="bg1">
                            <a:lumMod val="65000"/>
                          </a:schemeClr>
                        </a:solidFill>
                        <a:latin typeface="Cambria Math" panose="02040503050406030204" pitchFamily="18" charset="0"/>
                      </a:rPr>
                      <m:t>𝑏</m:t>
                    </m:r>
                    <m:r>
                      <a:rPr lang="en-US" sz="2800" i="1" smtClean="0">
                        <a:solidFill>
                          <a:schemeClr val="bg1">
                            <a:lumMod val="65000"/>
                          </a:schemeClr>
                        </a:solidFill>
                        <a:latin typeface="Cambria Math" panose="02040503050406030204" pitchFamily="18" charset="0"/>
                      </a:rPr>
                      <m:t>,</m:t>
                    </m:r>
                    <m:r>
                      <a:rPr lang="en-US" sz="2800" i="1" smtClean="0">
                        <a:solidFill>
                          <a:schemeClr val="bg1">
                            <a:lumMod val="65000"/>
                          </a:schemeClr>
                        </a:solidFill>
                        <a:latin typeface="Cambria Math" panose="02040503050406030204" pitchFamily="18" charset="0"/>
                      </a:rPr>
                      <m:t>𝑐</m:t>
                    </m:r>
                    <m:r>
                      <a:rPr lang="en-US" sz="2800" i="1" smtClean="0">
                        <a:solidFill>
                          <a:schemeClr val="bg1">
                            <a:lumMod val="65000"/>
                          </a:schemeClr>
                        </a:solidFill>
                        <a:latin typeface="Cambria Math" panose="02040503050406030204" pitchFamily="18" charset="0"/>
                      </a:rPr>
                      <m:t>}</m:t>
                    </m:r>
                  </m:oMath>
                </a14:m>
                <a:endParaRPr lang="en-US" sz="2800" dirty="0">
                  <a:solidFill>
                    <a:schemeClr val="bg1">
                      <a:lumMod val="65000"/>
                    </a:schemeClr>
                  </a:solidFill>
                </a:endParaRPr>
              </a:p>
              <a:p>
                <a:pPr algn="ctr"/>
                <a:br>
                  <a:rPr lang="en-US" sz="2800" dirty="0"/>
                </a:br>
                <a:br>
                  <a:rPr lang="en-US" sz="2800" dirty="0"/>
                </a:br>
                <a:r>
                  <a:rPr lang="en-US" sz="2800" b="1" dirty="0">
                    <a:latin typeface="Helvetica Neue" panose="02000503000000020004" pitchFamily="2" charset="0"/>
                    <a:ea typeface="Helvetica Neue" panose="02000503000000020004" pitchFamily="2" charset="0"/>
                    <a:cs typeface="Helvetica Neue" panose="02000503000000020004" pitchFamily="2" charset="0"/>
                  </a:rPr>
                  <a:t>Implicitly differentiating </a:t>
                </a:r>
                <a14:m>
                  <m:oMath xmlns:m="http://schemas.openxmlformats.org/officeDocument/2006/math">
                    <m:r>
                      <a:rPr lang="en-US" sz="2800" i="1" smtClean="0">
                        <a:latin typeface="Cambria Math" panose="02040503050406030204" pitchFamily="18" charset="0"/>
                      </a:rPr>
                      <m:t>ℛ</m:t>
                    </m:r>
                  </m:oMath>
                </a14:m>
                <a:r>
                  <a:rPr lang="en-US" sz="2800" dirty="0"/>
                  <a:t> gives </a:t>
                </a:r>
                <a14:m>
                  <m:oMath xmlns:m="http://schemas.openxmlformats.org/officeDocument/2006/math">
                    <m:sSub>
                      <m:sSubPr>
                        <m:ctrlPr>
                          <a:rPr lang="en-US" sz="2800" i="1">
                            <a:latin typeface="Cambria Math" panose="02040503050406030204" pitchFamily="18" charset="0"/>
                          </a:rPr>
                        </m:ctrlPr>
                      </m:sSubPr>
                      <m:e>
                        <m:r>
                          <a:rPr lang="en-US" sz="2800" i="1" smtClean="0">
                            <a:latin typeface="Cambria Math" panose="02040503050406030204" pitchFamily="18" charset="0"/>
                          </a:rPr>
                          <m:t>𝐷</m:t>
                        </m:r>
                      </m:e>
                      <m:sub>
                        <m:r>
                          <a:rPr lang="en-US" sz="2800" i="1" smtClean="0">
                            <a:latin typeface="Cambria Math" panose="02040503050406030204" pitchFamily="18" charset="0"/>
                          </a:rPr>
                          <m:t>𝜃</m:t>
                        </m:r>
                      </m:sub>
                    </m:sSub>
                    <m:d>
                      <m:dPr>
                        <m:ctrlPr>
                          <a:rPr lang="en-US" sz="2800" i="1">
                            <a:latin typeface="Cambria Math" panose="02040503050406030204" pitchFamily="18" charset="0"/>
                          </a:rPr>
                        </m:ctrlPr>
                      </m:dPr>
                      <m:e>
                        <m:sSup>
                          <m:sSupPr>
                            <m:ctrlPr>
                              <a:rPr lang="en-US" sz="2800" i="1" smtClean="0">
                                <a:latin typeface="Cambria Math" panose="02040503050406030204" pitchFamily="18" charset="0"/>
                              </a:rPr>
                            </m:ctrlPr>
                          </m:sSupPr>
                          <m:e>
                            <m:r>
                              <a:rPr lang="en-US" sz="2800" i="1" smtClean="0">
                                <a:latin typeface="Cambria Math" panose="02040503050406030204" pitchFamily="18" charset="0"/>
                              </a:rPr>
                              <m:t>𝑧</m:t>
                            </m:r>
                          </m:e>
                          <m:sup>
                            <m:r>
                              <a:rPr lang="en-US" sz="2800" i="1" smtClean="0">
                                <a:latin typeface="Cambria Math" panose="02040503050406030204" pitchFamily="18" charset="0"/>
                              </a:rPr>
                              <m:t>⋆</m:t>
                            </m:r>
                          </m:sup>
                        </m:sSup>
                      </m:e>
                    </m:d>
                    <m:r>
                      <a:rPr lang="en-US" sz="2800" i="1" smtClean="0">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smtClean="0">
                                    <a:latin typeface="Cambria Math" panose="02040503050406030204" pitchFamily="18" charset="0"/>
                                  </a:rPr>
                                  <m:t>𝐷</m:t>
                                </m:r>
                              </m:e>
                              <m:sub>
                                <m:r>
                                  <a:rPr lang="en-US" sz="2800" i="1" smtClean="0">
                                    <a:latin typeface="Cambria Math" panose="02040503050406030204" pitchFamily="18" charset="0"/>
                                  </a:rPr>
                                  <m:t>𝑧</m:t>
                                </m:r>
                              </m:sub>
                            </m:sSub>
                            <m:r>
                              <a:rPr lang="en-US" sz="2800" i="1" smtClean="0">
                                <a:latin typeface="Cambria Math" panose="02040503050406030204" pitchFamily="18" charset="0"/>
                              </a:rPr>
                              <m:t>ℛ</m:t>
                            </m:r>
                            <m:d>
                              <m:dPr>
                                <m:ctrlPr>
                                  <a:rPr lang="en-US" sz="2800" i="1">
                                    <a:latin typeface="Cambria Math" panose="02040503050406030204" pitchFamily="18" charset="0"/>
                                  </a:rPr>
                                </m:ctrlPr>
                              </m:dPr>
                              <m:e>
                                <m:sSup>
                                  <m:sSupPr>
                                    <m:ctrlPr>
                                      <a:rPr lang="en-US" sz="2800" i="1" smtClean="0">
                                        <a:latin typeface="Cambria Math" panose="02040503050406030204" pitchFamily="18" charset="0"/>
                                      </a:rPr>
                                    </m:ctrlPr>
                                  </m:sSupPr>
                                  <m:e>
                                    <m:r>
                                      <a:rPr lang="en-US" sz="2800" i="1" smtClean="0">
                                        <a:latin typeface="Cambria Math" panose="02040503050406030204" pitchFamily="18" charset="0"/>
                                      </a:rPr>
                                      <m:t>𝑧</m:t>
                                    </m:r>
                                  </m:e>
                                  <m:sup>
                                    <m:r>
                                      <a:rPr lang="en-US" sz="2800" i="1" smtClean="0">
                                        <a:latin typeface="Cambria Math" panose="02040503050406030204" pitchFamily="18" charset="0"/>
                                      </a:rPr>
                                      <m:t>⋆</m:t>
                                    </m:r>
                                  </m:sup>
                                </m:sSup>
                              </m:e>
                            </m:d>
                          </m:e>
                        </m:d>
                      </m:e>
                      <m:sup>
                        <m:r>
                          <a:rPr lang="en-US" sz="2800" i="1" smtClean="0">
                            <a:latin typeface="Cambria Math" panose="02040503050406030204" pitchFamily="18" charset="0"/>
                          </a:rPr>
                          <m:t>−1</m:t>
                        </m:r>
                      </m:sup>
                    </m:sSup>
                    <m:sSub>
                      <m:sSubPr>
                        <m:ctrlPr>
                          <a:rPr lang="en-US" sz="2800" i="1">
                            <a:latin typeface="Cambria Math" panose="02040503050406030204" pitchFamily="18" charset="0"/>
                          </a:rPr>
                        </m:ctrlPr>
                      </m:sSubPr>
                      <m:e>
                        <m:r>
                          <a:rPr lang="en-US" sz="2800" i="1" smtClean="0">
                            <a:latin typeface="Cambria Math" panose="02040503050406030204" pitchFamily="18" charset="0"/>
                          </a:rPr>
                          <m:t>𝐷</m:t>
                        </m:r>
                      </m:e>
                      <m:sub>
                        <m:r>
                          <a:rPr lang="en-US" sz="2800" i="1" smtClean="0">
                            <a:latin typeface="Cambria Math" panose="02040503050406030204" pitchFamily="18" charset="0"/>
                          </a:rPr>
                          <m:t>𝜃</m:t>
                        </m:r>
                      </m:sub>
                    </m:sSub>
                    <m:r>
                      <a:rPr lang="en-US" sz="2800" i="1" smtClean="0">
                        <a:latin typeface="Cambria Math" panose="02040503050406030204" pitchFamily="18" charset="0"/>
                      </a:rPr>
                      <m:t>ℛ</m:t>
                    </m:r>
                    <m:d>
                      <m:dPr>
                        <m:ctrlPr>
                          <a:rPr lang="en-US" sz="2800" i="1">
                            <a:latin typeface="Cambria Math" panose="02040503050406030204" pitchFamily="18" charset="0"/>
                          </a:rPr>
                        </m:ctrlPr>
                      </m:dPr>
                      <m:e>
                        <m:sSup>
                          <m:sSupPr>
                            <m:ctrlPr>
                              <a:rPr lang="en-US" sz="2800" i="1" smtClean="0">
                                <a:latin typeface="Cambria Math" panose="02040503050406030204" pitchFamily="18" charset="0"/>
                              </a:rPr>
                            </m:ctrlPr>
                          </m:sSupPr>
                          <m:e>
                            <m:r>
                              <a:rPr lang="en-US" sz="2800" i="1" smtClean="0">
                                <a:latin typeface="Cambria Math" panose="02040503050406030204" pitchFamily="18" charset="0"/>
                              </a:rPr>
                              <m:t>𝑧</m:t>
                            </m:r>
                          </m:e>
                          <m:sup>
                            <m:r>
                              <a:rPr lang="en-US" sz="2800" i="1" smtClean="0">
                                <a:latin typeface="Cambria Math" panose="02040503050406030204" pitchFamily="18" charset="0"/>
                              </a:rPr>
                              <m:t>⋆</m:t>
                            </m:r>
                          </m:sup>
                        </m:sSup>
                      </m:e>
                    </m:d>
                  </m:oMath>
                </a14:m>
                <a:endParaRPr lang="en-US" sz="2800" dirty="0"/>
              </a:p>
            </p:txBody>
          </p:sp>
        </mc:Choice>
        <mc:Fallback>
          <p:sp>
            <p:nvSpPr>
              <p:cNvPr id="9" name="Content Placeholder 2">
                <a:extLst>
                  <a:ext uri="{FF2B5EF4-FFF2-40B4-BE49-F238E27FC236}">
                    <a16:creationId xmlns:a16="http://schemas.microsoft.com/office/drawing/2014/main" id="{E201ACAD-2E89-F24E-A4C4-0C98B7E9BC87}"/>
                  </a:ext>
                </a:extLst>
              </p:cNvPr>
              <p:cNvSpPr txBox="1">
                <a:spLocks noRot="1" noChangeAspect="1" noMove="1" noResize="1" noEditPoints="1" noAdjustHandles="1" noChangeArrowheads="1" noChangeShapeType="1" noTextEdit="1"/>
              </p:cNvSpPr>
              <p:nvPr/>
            </p:nvSpPr>
            <p:spPr>
              <a:xfrm>
                <a:off x="271398" y="3767202"/>
                <a:ext cx="11582399" cy="2570967"/>
              </a:xfrm>
              <a:prstGeom prst="rect">
                <a:avLst/>
              </a:prstGeom>
              <a:blipFill>
                <a:blip r:embed="rId3"/>
                <a:stretch>
                  <a:fillRect t="-2941"/>
                </a:stretch>
              </a:blipFill>
              <a:ln w="38100">
                <a:noFill/>
              </a:ln>
            </p:spPr>
            <p:txBody>
              <a:bodyPr/>
              <a:lstStyle/>
              <a:p>
                <a:r>
                  <a:rPr lang="en-US">
                    <a:noFill/>
                  </a:rPr>
                  <a:t> </a:t>
                </a:r>
              </a:p>
            </p:txBody>
          </p:sp>
        </mc:Fallback>
      </mc:AlternateContent>
      <p:sp>
        <p:nvSpPr>
          <p:cNvPr id="11" name="Marcador de pie de página 4">
            <a:extLst>
              <a:ext uri="{FF2B5EF4-FFF2-40B4-BE49-F238E27FC236}">
                <a16:creationId xmlns:a16="http://schemas.microsoft.com/office/drawing/2014/main" id="{FFD0E8F6-7696-2B4D-9C35-2A8AAC520EBE}"/>
              </a:ext>
            </a:extLst>
          </p:cNvPr>
          <p:cNvSpPr txBox="1">
            <a:spLocks/>
          </p:cNvSpPr>
          <p:nvPr/>
        </p:nvSpPr>
        <p:spPr>
          <a:xfrm>
            <a:off x="1643743" y="990008"/>
            <a:ext cx="9237197" cy="607404"/>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tx1">
                    <a:tint val="75000"/>
                  </a:schemeClr>
                </a:solidFill>
                <a:latin typeface="Helvetica Neue Light" charset="0"/>
                <a:ea typeface="Helvetica Neue Light" charset="0"/>
                <a:cs typeface="Helvetica Neue Light"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50000"/>
                    <a:lumOff val="50000"/>
                  </a:schemeClr>
                </a:solidFill>
              </a:rPr>
              <a:t>Section 7 of my thesis and in Agrawal et al.</a:t>
            </a:r>
          </a:p>
        </p:txBody>
      </p:sp>
      <p:sp>
        <p:nvSpPr>
          <p:cNvPr id="12" name="Down Arrow 11">
            <a:extLst>
              <a:ext uri="{FF2B5EF4-FFF2-40B4-BE49-F238E27FC236}">
                <a16:creationId xmlns:a16="http://schemas.microsoft.com/office/drawing/2014/main" id="{13D1F595-B9B1-194B-9AAF-848D38ABA523}"/>
              </a:ext>
            </a:extLst>
          </p:cNvPr>
          <p:cNvSpPr/>
          <p:nvPr/>
        </p:nvSpPr>
        <p:spPr>
          <a:xfrm>
            <a:off x="5774262" y="2873837"/>
            <a:ext cx="643469" cy="827908"/>
          </a:xfrm>
          <a:prstGeom prst="downArrow">
            <a:avLst>
              <a:gd name="adj1" fmla="val 32609"/>
              <a:gd name="adj2" fmla="val 50000"/>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1B8AF0BF-0BB3-6047-98C9-E6B36A8AAA28}"/>
              </a:ext>
            </a:extLst>
          </p:cNvPr>
          <p:cNvSpPr/>
          <p:nvPr/>
        </p:nvSpPr>
        <p:spPr>
          <a:xfrm>
            <a:off x="5785322" y="4519394"/>
            <a:ext cx="643469" cy="827908"/>
          </a:xfrm>
          <a:prstGeom prst="downArrow">
            <a:avLst>
              <a:gd name="adj1" fmla="val 32609"/>
              <a:gd name="adj2" fmla="val 50000"/>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18E8C563-7121-1C47-AE7B-5B5245722392}"/>
              </a:ext>
            </a:extLst>
          </p:cNvPr>
          <p:cNvSpPr txBox="1">
            <a:spLocks/>
          </p:cNvSpPr>
          <p:nvPr/>
        </p:nvSpPr>
        <p:spPr>
          <a:xfrm>
            <a:off x="1327514" y="3321978"/>
            <a:ext cx="4245428" cy="698627"/>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Conic Optimality</a:t>
            </a:r>
          </a:p>
        </p:txBody>
      </p:sp>
    </p:spTree>
    <p:extLst>
      <p:ext uri="{BB962C8B-B14F-4D97-AF65-F5344CB8AC3E}">
        <p14:creationId xmlns:p14="http://schemas.microsoft.com/office/powerpoint/2010/main" val="415350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E8C41-40E9-F0EE-1953-8DFDD5E2B8A5}"/>
              </a:ext>
            </a:extLst>
          </p:cNvPr>
          <p:cNvSpPr>
            <a:spLocks noGrp="1"/>
          </p:cNvSpPr>
          <p:nvPr>
            <p:ph type="title"/>
          </p:nvPr>
        </p:nvSpPr>
        <p:spPr/>
        <p:txBody>
          <a:bodyPr/>
          <a:lstStyle/>
          <a:p>
            <a:r>
              <a:rPr lang="en-US"/>
              <a:t>This talk: differentiate the controller!</a:t>
            </a:r>
          </a:p>
        </p:txBody>
      </p:sp>
      <p:sp>
        <p:nvSpPr>
          <p:cNvPr id="3" name="Content Placeholder 2">
            <a:extLst>
              <a:ext uri="{FF2B5EF4-FFF2-40B4-BE49-F238E27FC236}">
                <a16:creationId xmlns:a16="http://schemas.microsoft.com/office/drawing/2014/main" id="{D0E56E0F-2747-450D-0557-A0580E4BD7AC}"/>
              </a:ext>
            </a:extLst>
          </p:cNvPr>
          <p:cNvSpPr>
            <a:spLocks noGrp="1"/>
          </p:cNvSpPr>
          <p:nvPr>
            <p:ph idx="1"/>
          </p:nvPr>
        </p:nvSpPr>
        <p:spPr/>
        <p:txBody>
          <a:bodyPr/>
          <a:lstStyle/>
          <a:p>
            <a:r>
              <a:rPr lang="en-US" b="1" dirty="0">
                <a:solidFill>
                  <a:schemeClr val="tx1">
                    <a:lumMod val="50000"/>
                    <a:lumOff val="50000"/>
                  </a:schemeClr>
                </a:solidFill>
              </a:rPr>
              <a:t>Foundations</a:t>
            </a:r>
            <a:r>
              <a:rPr lang="en-US" dirty="0">
                <a:solidFill>
                  <a:schemeClr val="tx1">
                    <a:lumMod val="50000"/>
                    <a:lumOff val="50000"/>
                  </a:schemeClr>
                </a:solidFill>
              </a:rPr>
              <a:t> of differentiable optimization and control</a:t>
            </a:r>
          </a:p>
          <a:p>
            <a:r>
              <a:rPr lang="en-US" dirty="0">
                <a:solidFill>
                  <a:schemeClr val="tx1">
                    <a:lumMod val="50000"/>
                    <a:lumOff val="50000"/>
                  </a:schemeClr>
                </a:solidFill>
              </a:rPr>
              <a:t>    Unrolling or autograd (gradient descent, differentiable cross-entropy method)</a:t>
            </a:r>
          </a:p>
          <a:p>
            <a:r>
              <a:rPr lang="en-US" dirty="0">
                <a:solidFill>
                  <a:schemeClr val="tx1">
                    <a:lumMod val="50000"/>
                    <a:lumOff val="50000"/>
                  </a:schemeClr>
                </a:solidFill>
              </a:rPr>
              <a:t>    Implicit differentiation (convex and non-convex MPC)</a:t>
            </a:r>
          </a:p>
          <a:p>
            <a:endParaRPr lang="en-US" dirty="0"/>
          </a:p>
          <a:p>
            <a:r>
              <a:rPr lang="en-US" dirty="0">
                <a:solidFill>
                  <a:schemeClr val="tx1">
                    <a:lumMod val="50000"/>
                    <a:lumOff val="50000"/>
                  </a:schemeClr>
                </a:solidFill>
                <a:latin typeface="Menlo" panose="020B0609030804020204" pitchFamily="49" charset="0"/>
                <a:ea typeface="Menlo" panose="020B0609030804020204" pitchFamily="49" charset="0"/>
                <a:cs typeface="Menlo" panose="020B0609030804020204" pitchFamily="49" charset="0"/>
              </a:rPr>
              <a:t>cvxpylayers</a:t>
            </a:r>
            <a:r>
              <a:rPr lang="en-US" dirty="0">
                <a:solidFill>
                  <a:schemeClr val="tx1">
                    <a:lumMod val="50000"/>
                    <a:lumOff val="50000"/>
                  </a:schemeClr>
                </a:solidFill>
              </a:rPr>
              <a:t>: </a:t>
            </a:r>
            <a:r>
              <a:rPr lang="en-US" b="1" dirty="0">
                <a:solidFill>
                  <a:schemeClr val="tx1">
                    <a:lumMod val="50000"/>
                    <a:lumOff val="50000"/>
                  </a:schemeClr>
                </a:solidFill>
              </a:rPr>
              <a:t>Prototyping</a:t>
            </a:r>
            <a:r>
              <a:rPr lang="en-US" dirty="0">
                <a:solidFill>
                  <a:schemeClr val="tx1">
                    <a:lumMod val="50000"/>
                    <a:lumOff val="50000"/>
                  </a:schemeClr>
                </a:solidFill>
              </a:rPr>
              <a:t> differentiable convex optimization and control</a:t>
            </a:r>
          </a:p>
          <a:p>
            <a:endParaRPr lang="en-US" dirty="0"/>
          </a:p>
          <a:p>
            <a:r>
              <a:rPr lang="en-US" b="1" dirty="0"/>
              <a:t>Applications</a:t>
            </a:r>
            <a:r>
              <a:rPr lang="en-US" dirty="0"/>
              <a:t> of differentiable control</a:t>
            </a:r>
          </a:p>
          <a:p>
            <a:r>
              <a:rPr lang="en-US" dirty="0"/>
              <a:t>    Objective mismatch</a:t>
            </a:r>
          </a:p>
          <a:p>
            <a:r>
              <a:rPr lang="en-US" dirty="0">
                <a:solidFill>
                  <a:schemeClr val="tx1">
                    <a:lumMod val="50000"/>
                    <a:lumOff val="50000"/>
                  </a:schemeClr>
                </a:solidFill>
              </a:rPr>
              <a:t>    Amortized control</a:t>
            </a:r>
          </a:p>
          <a:p>
            <a:endParaRPr lang="en-US" dirty="0">
              <a:solidFill>
                <a:schemeClr val="tx1">
                  <a:lumMod val="50000"/>
                  <a:lumOff val="50000"/>
                </a:schemeClr>
              </a:solidFill>
            </a:endParaRPr>
          </a:p>
          <a:p>
            <a:endParaRPr lang="en-US"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4D1F3DCA-50B2-585B-9832-B7EED18CEC93}"/>
              </a:ext>
            </a:extLst>
          </p:cNvPr>
          <p:cNvSpPr>
            <a:spLocks noGrp="1"/>
          </p:cNvSpPr>
          <p:nvPr>
            <p:ph type="dt" sz="half" idx="2"/>
          </p:nvPr>
        </p:nvSpPr>
        <p:spPr/>
        <p:txBody>
          <a:bodyPr/>
          <a:lstStyle/>
          <a:p>
            <a:r>
              <a:rPr lang="en-US" dirty="0"/>
              <a:t>Brandon Amos</a:t>
            </a:r>
          </a:p>
        </p:txBody>
      </p:sp>
      <p:sp>
        <p:nvSpPr>
          <p:cNvPr id="5" name="Footer Placeholder 4">
            <a:extLst>
              <a:ext uri="{FF2B5EF4-FFF2-40B4-BE49-F238E27FC236}">
                <a16:creationId xmlns:a16="http://schemas.microsoft.com/office/drawing/2014/main" id="{A713BCF0-FC07-186A-9D50-1C6B68D0602B}"/>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7708793B-0957-B308-E37D-317D56548E7D}"/>
              </a:ext>
            </a:extLst>
          </p:cNvPr>
          <p:cNvSpPr>
            <a:spLocks noGrp="1"/>
          </p:cNvSpPr>
          <p:nvPr>
            <p:ph type="sldNum" sz="quarter" idx="12"/>
          </p:nvPr>
        </p:nvSpPr>
        <p:spPr/>
        <p:txBody>
          <a:bodyPr/>
          <a:lstStyle/>
          <a:p>
            <a:fld id="{F813B43C-900A-1C44-BF45-66CB67BC66D1}" type="slidenum">
              <a:rPr lang="en-US" smtClean="0"/>
              <a:t>24</a:t>
            </a:fld>
            <a:endParaRPr lang="en-US"/>
          </a:p>
        </p:txBody>
      </p:sp>
    </p:spTree>
    <p:extLst>
      <p:ext uri="{BB962C8B-B14F-4D97-AF65-F5344CB8AC3E}">
        <p14:creationId xmlns:p14="http://schemas.microsoft.com/office/powerpoint/2010/main" val="573181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852BA-545B-AE47-97F2-E1E20B678658}"/>
              </a:ext>
            </a:extLst>
          </p:cNvPr>
          <p:cNvSpPr>
            <a:spLocks noGrp="1"/>
          </p:cNvSpPr>
          <p:nvPr>
            <p:ph type="title"/>
          </p:nvPr>
        </p:nvSpPr>
        <p:spPr/>
        <p:txBody>
          <a:bodyPr/>
          <a:lstStyle/>
          <a:p>
            <a:r>
              <a:rPr lang="en-US"/>
              <a:t>The Objective Mismatch Problem</a:t>
            </a:r>
          </a:p>
        </p:txBody>
      </p:sp>
      <p:pic>
        <p:nvPicPr>
          <p:cNvPr id="8" name="Picture 7">
            <a:extLst>
              <a:ext uri="{FF2B5EF4-FFF2-40B4-BE49-F238E27FC236}">
                <a16:creationId xmlns:a16="http://schemas.microsoft.com/office/drawing/2014/main" id="{03FCF53C-DE3C-404A-9E46-655D0A55E933}"/>
              </a:ext>
            </a:extLst>
          </p:cNvPr>
          <p:cNvPicPr>
            <a:picLocks noChangeAspect="1"/>
          </p:cNvPicPr>
          <p:nvPr/>
        </p:nvPicPr>
        <p:blipFill>
          <a:blip r:embed="rId2"/>
          <a:stretch>
            <a:fillRect/>
          </a:stretch>
        </p:blipFill>
        <p:spPr>
          <a:xfrm>
            <a:off x="951444" y="4160419"/>
            <a:ext cx="9564155" cy="2043759"/>
          </a:xfrm>
          <a:prstGeom prst="rect">
            <a:avLst/>
          </a:prstGeom>
        </p:spPr>
      </p:pic>
      <p:sp>
        <p:nvSpPr>
          <p:cNvPr id="7" name="Content Placeholder 2">
            <a:extLst>
              <a:ext uri="{FF2B5EF4-FFF2-40B4-BE49-F238E27FC236}">
                <a16:creationId xmlns:a16="http://schemas.microsoft.com/office/drawing/2014/main" id="{516625D7-0218-6DC9-11C2-B581CD157C91}"/>
              </a:ext>
            </a:extLst>
          </p:cNvPr>
          <p:cNvSpPr>
            <a:spLocks noGrp="1"/>
          </p:cNvSpPr>
          <p:nvPr>
            <p:ph idx="1"/>
          </p:nvPr>
        </p:nvSpPr>
        <p:spPr>
          <a:xfrm>
            <a:off x="609600" y="1295401"/>
            <a:ext cx="10972800" cy="4830764"/>
          </a:xfrm>
        </p:spPr>
        <p:txBody>
          <a:bodyPr/>
          <a:lstStyle/>
          <a:p>
            <a:r>
              <a:rPr lang="en-US" b="1" dirty="0"/>
              <a:t>Summary: </a:t>
            </a:r>
            <a:r>
              <a:rPr lang="en-US" dirty="0"/>
              <a:t>Maximum-likelihood training of dynamics separate from controlling the dynamics</a:t>
            </a:r>
          </a:p>
          <a:p>
            <a:r>
              <a:rPr lang="en-US" dirty="0"/>
              <a:t>Especially problematic with inaccurate models</a:t>
            </a:r>
          </a:p>
          <a:p>
            <a:endParaRPr lang="en-US" dirty="0"/>
          </a:p>
          <a:p>
            <a:r>
              <a:rPr lang="en-US" dirty="0"/>
              <a:t>The </a:t>
            </a:r>
            <a:r>
              <a:rPr lang="en-US" b="1" dirty="0"/>
              <a:t>controller</a:t>
            </a:r>
            <a:r>
              <a:rPr lang="en-US" dirty="0"/>
              <a:t> </a:t>
            </a:r>
            <a:r>
              <a:rPr lang="en-US" dirty="0">
                <a:solidFill>
                  <a:schemeClr val="tx1">
                    <a:lumMod val="50000"/>
                    <a:lumOff val="50000"/>
                  </a:schemeClr>
                </a:solidFill>
              </a:rPr>
              <a:t>(i.e. policy) </a:t>
            </a:r>
            <a:r>
              <a:rPr lang="en-US" b="1" dirty="0"/>
              <a:t>optimizes over the dynamics</a:t>
            </a:r>
          </a:p>
          <a:p>
            <a:r>
              <a:rPr lang="en-US" dirty="0"/>
              <a:t>Can find </a:t>
            </a:r>
            <a:r>
              <a:rPr lang="en-US" b="1" dirty="0"/>
              <a:t>adversarial trajectories </a:t>
            </a:r>
            <a:r>
              <a:rPr lang="en-US" dirty="0"/>
              <a:t>that </a:t>
            </a:r>
            <a:r>
              <a:rPr lang="en-US" b="1" dirty="0"/>
              <a:t>appear deceptively “good”</a:t>
            </a:r>
          </a:p>
          <a:p>
            <a:endParaRPr lang="en-US" b="1" dirty="0"/>
          </a:p>
          <a:p>
            <a:r>
              <a:rPr lang="en-US" b="1" dirty="0"/>
              <a:t>Differentiable control </a:t>
            </a:r>
            <a:r>
              <a:rPr lang="en-US" dirty="0"/>
              <a:t>one potential solution, may be </a:t>
            </a:r>
            <a:r>
              <a:rPr lang="en-US" b="1" dirty="0"/>
              <a:t>combined with many others:</a:t>
            </a:r>
          </a:p>
          <a:p>
            <a:r>
              <a:rPr lang="en-US" dirty="0">
                <a:solidFill>
                  <a:schemeClr val="tx1">
                    <a:lumMod val="50000"/>
                    <a:lumOff val="50000"/>
                  </a:schemeClr>
                </a:solidFill>
              </a:rPr>
              <a:t>advantage weighting, value-gradient weighting, value-aware model learning</a:t>
            </a:r>
          </a:p>
        </p:txBody>
      </p:sp>
      <p:sp>
        <p:nvSpPr>
          <p:cNvPr id="5" name="Date Placeholder 3">
            <a:extLst>
              <a:ext uri="{FF2B5EF4-FFF2-40B4-BE49-F238E27FC236}">
                <a16:creationId xmlns:a16="http://schemas.microsoft.com/office/drawing/2014/main" id="{00D81CE6-8BC1-DEE5-432E-46DAAAD535E1}"/>
              </a:ext>
            </a:extLst>
          </p:cNvPr>
          <p:cNvSpPr>
            <a:spLocks noGrp="1"/>
          </p:cNvSpPr>
          <p:nvPr>
            <p:ph type="dt" sz="half" idx="2"/>
          </p:nvPr>
        </p:nvSpPr>
        <p:spPr>
          <a:xfrm>
            <a:off x="609600" y="6356351"/>
            <a:ext cx="2844800" cy="365125"/>
          </a:xfrm>
        </p:spPr>
        <p:txBody>
          <a:bodyPr/>
          <a:lstStyle/>
          <a:p>
            <a:r>
              <a:rPr lang="en-US" dirty="0"/>
              <a:t>Brandon Amos</a:t>
            </a:r>
          </a:p>
        </p:txBody>
      </p:sp>
      <p:sp>
        <p:nvSpPr>
          <p:cNvPr id="6" name="Footer Placeholder 4">
            <a:extLst>
              <a:ext uri="{FF2B5EF4-FFF2-40B4-BE49-F238E27FC236}">
                <a16:creationId xmlns:a16="http://schemas.microsoft.com/office/drawing/2014/main" id="{AD926855-3450-ED62-DF89-925A52123D6E}"/>
              </a:ext>
            </a:extLst>
          </p:cNvPr>
          <p:cNvSpPr>
            <a:spLocks noGrp="1"/>
          </p:cNvSpPr>
          <p:nvPr>
            <p:ph type="ftr" sz="quarter" idx="3"/>
          </p:nvPr>
        </p:nvSpPr>
        <p:spPr>
          <a:xfrm>
            <a:off x="3602181" y="6356350"/>
            <a:ext cx="5135419" cy="365125"/>
          </a:xfrm>
        </p:spPr>
        <p:txBody>
          <a:bodyPr/>
          <a:lstStyle/>
          <a:p>
            <a:r>
              <a:rPr lang="en-US"/>
              <a:t>Differentiable optimization for control and RL</a:t>
            </a:r>
          </a:p>
        </p:txBody>
      </p:sp>
      <p:sp>
        <p:nvSpPr>
          <p:cNvPr id="9" name="Slide Number Placeholder 5">
            <a:extLst>
              <a:ext uri="{FF2B5EF4-FFF2-40B4-BE49-F238E27FC236}">
                <a16:creationId xmlns:a16="http://schemas.microsoft.com/office/drawing/2014/main" id="{AC306CC3-D201-9FBD-2148-5C1EABB9FCA5}"/>
              </a:ext>
            </a:extLst>
          </p:cNvPr>
          <p:cNvSpPr>
            <a:spLocks noGrp="1"/>
          </p:cNvSpPr>
          <p:nvPr>
            <p:ph type="sldNum" sz="quarter" idx="12"/>
          </p:nvPr>
        </p:nvSpPr>
        <p:spPr>
          <a:xfrm>
            <a:off x="8737600" y="6356351"/>
            <a:ext cx="2844800" cy="365125"/>
          </a:xfrm>
        </p:spPr>
        <p:txBody>
          <a:bodyPr/>
          <a:lstStyle/>
          <a:p>
            <a:fld id="{F813B43C-900A-1C44-BF45-66CB67BC66D1}" type="slidenum">
              <a:rPr lang="en-US" smtClean="0"/>
              <a:t>25</a:t>
            </a:fld>
            <a:endParaRPr lang="en-US"/>
          </a:p>
        </p:txBody>
      </p:sp>
    </p:spTree>
    <p:extLst>
      <p:ext uri="{BB962C8B-B14F-4D97-AF65-F5344CB8AC3E}">
        <p14:creationId xmlns:p14="http://schemas.microsoft.com/office/powerpoint/2010/main" val="3551360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E6101C50-0AE5-EA45-B7C4-84EFA0C6814D}"/>
              </a:ext>
            </a:extLst>
          </p:cNvPr>
          <p:cNvCxnSpPr>
            <a:cxnSpLocks/>
          </p:cNvCxnSpPr>
          <p:nvPr/>
        </p:nvCxnSpPr>
        <p:spPr>
          <a:xfrm flipV="1">
            <a:off x="4936504" y="2074843"/>
            <a:ext cx="47360" cy="722394"/>
          </a:xfrm>
          <a:prstGeom prst="line">
            <a:avLst/>
          </a:prstGeom>
          <a:ln w="38100">
            <a:prstDash val="sysDot"/>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94CE43EC-7F8E-EC45-93D1-A20DD7433999}"/>
              </a:ext>
            </a:extLst>
          </p:cNvPr>
          <p:cNvCxnSpPr/>
          <p:nvPr/>
        </p:nvCxnSpPr>
        <p:spPr>
          <a:xfrm flipV="1">
            <a:off x="4886101" y="2716551"/>
            <a:ext cx="589413" cy="90089"/>
          </a:xfrm>
          <a:prstGeom prst="line">
            <a:avLst/>
          </a:prstGeom>
          <a:ln w="38100">
            <a:prstDash val="sysDot"/>
          </a:ln>
        </p:spPr>
        <p:style>
          <a:lnRef idx="2">
            <a:schemeClr val="dk1"/>
          </a:lnRef>
          <a:fillRef idx="0">
            <a:schemeClr val="dk1"/>
          </a:fillRef>
          <a:effectRef idx="1">
            <a:schemeClr val="dk1"/>
          </a:effectRef>
          <a:fontRef idx="minor">
            <a:schemeClr val="tx1"/>
          </a:fontRef>
        </p:style>
      </p:cxnSp>
      <p:sp>
        <p:nvSpPr>
          <p:cNvPr id="2" name="Title 1">
            <a:extLst>
              <a:ext uri="{FF2B5EF4-FFF2-40B4-BE49-F238E27FC236}">
                <a16:creationId xmlns:a16="http://schemas.microsoft.com/office/drawing/2014/main" id="{B4325E25-F042-3945-9DDB-ED33F206EBDD}"/>
              </a:ext>
            </a:extLst>
          </p:cNvPr>
          <p:cNvSpPr>
            <a:spLocks noGrp="1"/>
          </p:cNvSpPr>
          <p:nvPr>
            <p:ph type="title"/>
          </p:nvPr>
        </p:nvSpPr>
        <p:spPr>
          <a:xfrm>
            <a:off x="703385" y="321147"/>
            <a:ext cx="10879015" cy="1143000"/>
          </a:xfrm>
        </p:spPr>
        <p:txBody>
          <a:bodyPr>
            <a:normAutofit fontScale="90000"/>
          </a:bodyPr>
          <a:lstStyle/>
          <a:p>
            <a:r>
              <a:rPr lang="en-US"/>
              <a:t>Optimizing the task loss is better than </a:t>
            </a:r>
            <a:r>
              <a:rPr lang="en-US" err="1"/>
              <a:t>SysID</a:t>
            </a:r>
            <a:endParaRPr lang="en-US"/>
          </a:p>
        </p:txBody>
      </p:sp>
      <p:sp>
        <p:nvSpPr>
          <p:cNvPr id="4" name="Date Placeholder 3">
            <a:extLst>
              <a:ext uri="{FF2B5EF4-FFF2-40B4-BE49-F238E27FC236}">
                <a16:creationId xmlns:a16="http://schemas.microsoft.com/office/drawing/2014/main" id="{5BE75FC0-8736-1040-9852-088EAD68D87A}"/>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577404A7-4513-E141-991B-199BAE23EB1B}"/>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39548011-1F8B-7E4F-817F-8BA94C7F92ED}"/>
              </a:ext>
            </a:extLst>
          </p:cNvPr>
          <p:cNvSpPr>
            <a:spLocks noGrp="1"/>
          </p:cNvSpPr>
          <p:nvPr>
            <p:ph type="sldNum" sz="quarter" idx="12"/>
          </p:nvPr>
        </p:nvSpPr>
        <p:spPr/>
        <p:txBody>
          <a:bodyPr/>
          <a:lstStyle/>
          <a:p>
            <a:fld id="{F813B43C-900A-1C44-BF45-66CB67BC66D1}" type="slidenum">
              <a:rPr lang="en-US" smtClean="0"/>
              <a:t>26</a:t>
            </a:fld>
            <a:endParaRPr lang="en-US"/>
          </a:p>
        </p:txBody>
      </p:sp>
      <p:pic>
        <p:nvPicPr>
          <p:cNvPr id="7" name="Picture 6">
            <a:extLst>
              <a:ext uri="{FF2B5EF4-FFF2-40B4-BE49-F238E27FC236}">
                <a16:creationId xmlns:a16="http://schemas.microsoft.com/office/drawing/2014/main" id="{165969DB-350D-934A-91DB-7F905E52E7FB}"/>
              </a:ext>
            </a:extLst>
          </p:cNvPr>
          <p:cNvPicPr>
            <a:picLocks noChangeAspect="1"/>
          </p:cNvPicPr>
          <p:nvPr/>
        </p:nvPicPr>
        <p:blipFill>
          <a:blip r:embed="rId2"/>
          <a:stretch>
            <a:fillRect/>
          </a:stretch>
        </p:blipFill>
        <p:spPr>
          <a:xfrm>
            <a:off x="1524000" y="3814880"/>
            <a:ext cx="9144000" cy="2507719"/>
          </a:xfrm>
          <a:prstGeom prst="rect">
            <a:avLst/>
          </a:prstGeom>
        </p:spPr>
      </p:pic>
      <p:sp>
        <p:nvSpPr>
          <p:cNvPr id="8" name="Content Placeholder 2">
            <a:extLst>
              <a:ext uri="{FF2B5EF4-FFF2-40B4-BE49-F238E27FC236}">
                <a16:creationId xmlns:a16="http://schemas.microsoft.com/office/drawing/2014/main" id="{7C8D7115-8E65-E747-A79F-6D05228AE885}"/>
              </a:ext>
            </a:extLst>
          </p:cNvPr>
          <p:cNvSpPr>
            <a:spLocks noGrp="1"/>
          </p:cNvSpPr>
          <p:nvPr>
            <p:ph idx="1"/>
          </p:nvPr>
        </p:nvSpPr>
        <p:spPr>
          <a:xfrm>
            <a:off x="1712259" y="3050495"/>
            <a:ext cx="8767482" cy="764385"/>
          </a:xfrm>
        </p:spPr>
        <p:txBody>
          <a:bodyPr/>
          <a:lstStyle/>
          <a:p>
            <a:r>
              <a:rPr lang="en-US" b="1"/>
              <a:t>True System: </a:t>
            </a:r>
            <a:r>
              <a:rPr lang="en-US"/>
              <a:t>Pendulum environment with noise (damping and a wind force)</a:t>
            </a:r>
            <a:br>
              <a:rPr lang="en-US"/>
            </a:br>
            <a:r>
              <a:rPr lang="en-US" b="1"/>
              <a:t>Approximate Model</a:t>
            </a:r>
            <a:r>
              <a:rPr lang="en-US"/>
              <a:t>: Pendulum without the noise terms</a:t>
            </a:r>
          </a:p>
        </p:txBody>
      </p:sp>
      <p:sp>
        <p:nvSpPr>
          <p:cNvPr id="3" name="5-Point Star 2">
            <a:extLst>
              <a:ext uri="{FF2B5EF4-FFF2-40B4-BE49-F238E27FC236}">
                <a16:creationId xmlns:a16="http://schemas.microsoft.com/office/drawing/2014/main" id="{BF9C9988-BC1C-F54B-8894-8CC4FC6C9E17}"/>
              </a:ext>
            </a:extLst>
          </p:cNvPr>
          <p:cNvSpPr/>
          <p:nvPr/>
        </p:nvSpPr>
        <p:spPr>
          <a:xfrm>
            <a:off x="4746756" y="2640726"/>
            <a:ext cx="309716" cy="309716"/>
          </a:xfrm>
          <a:prstGeom prst="star5">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6AA2FA8D-D041-B644-A8D5-40A889BBBA82}"/>
              </a:ext>
            </a:extLst>
          </p:cNvPr>
          <p:cNvSpPr txBox="1">
            <a:spLocks/>
          </p:cNvSpPr>
          <p:nvPr/>
        </p:nvSpPr>
        <p:spPr>
          <a:xfrm>
            <a:off x="3636447" y="2646918"/>
            <a:ext cx="1427859" cy="44961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latin typeface="Source Sans Pro" panose="020B0503030403020204" pitchFamily="34" charset="0"/>
                <a:ea typeface="Source Sans Pro" panose="020B0503030403020204" pitchFamily="34" charset="0"/>
              </a:rPr>
              <a:t>True Model</a:t>
            </a:r>
          </a:p>
        </p:txBody>
      </p:sp>
      <p:sp>
        <p:nvSpPr>
          <p:cNvPr id="11" name="Freeform 10">
            <a:extLst>
              <a:ext uri="{FF2B5EF4-FFF2-40B4-BE49-F238E27FC236}">
                <a16:creationId xmlns:a16="http://schemas.microsoft.com/office/drawing/2014/main" id="{F598FF5F-22FB-BF4A-B0A0-D1DC7FB5DB5E}"/>
              </a:ext>
            </a:extLst>
          </p:cNvPr>
          <p:cNvSpPr/>
          <p:nvPr/>
        </p:nvSpPr>
        <p:spPr>
          <a:xfrm>
            <a:off x="4821723" y="1662489"/>
            <a:ext cx="3495921" cy="1222993"/>
          </a:xfrm>
          <a:custGeom>
            <a:avLst/>
            <a:gdLst>
              <a:gd name="connsiteX0" fmla="*/ 34312 w 1732653"/>
              <a:gd name="connsiteY0" fmla="*/ 318702 h 1161518"/>
              <a:gd name="connsiteX1" fmla="*/ 668493 w 1732653"/>
              <a:gd name="connsiteY1" fmla="*/ 436689 h 1161518"/>
              <a:gd name="connsiteX2" fmla="*/ 801228 w 1732653"/>
              <a:gd name="connsiteY2" fmla="*/ 1100367 h 1161518"/>
              <a:gd name="connsiteX3" fmla="*/ 1700880 w 1732653"/>
              <a:gd name="connsiteY3" fmla="*/ 1026625 h 1161518"/>
              <a:gd name="connsiteX4" fmla="*/ 1405912 w 1732653"/>
              <a:gd name="connsiteY4" fmla="*/ 171218 h 1161518"/>
              <a:gd name="connsiteX5" fmla="*/ 226041 w 1732653"/>
              <a:gd name="connsiteY5" fmla="*/ 8986 h 1161518"/>
              <a:gd name="connsiteX6" fmla="*/ 34312 w 1732653"/>
              <a:gd name="connsiteY6" fmla="*/ 318702 h 1161518"/>
              <a:gd name="connsiteX0" fmla="*/ 34312 w 3445076"/>
              <a:gd name="connsiteY0" fmla="*/ 318702 h 1128749"/>
              <a:gd name="connsiteX1" fmla="*/ 668493 w 3445076"/>
              <a:gd name="connsiteY1" fmla="*/ 436689 h 1128749"/>
              <a:gd name="connsiteX2" fmla="*/ 801228 w 3445076"/>
              <a:gd name="connsiteY2" fmla="*/ 1100367 h 1128749"/>
              <a:gd name="connsiteX3" fmla="*/ 3441189 w 3445076"/>
              <a:gd name="connsiteY3" fmla="*/ 923386 h 1128749"/>
              <a:gd name="connsiteX4" fmla="*/ 1405912 w 3445076"/>
              <a:gd name="connsiteY4" fmla="*/ 171218 h 1128749"/>
              <a:gd name="connsiteX5" fmla="*/ 226041 w 3445076"/>
              <a:gd name="connsiteY5" fmla="*/ 8986 h 1128749"/>
              <a:gd name="connsiteX6" fmla="*/ 34312 w 3445076"/>
              <a:gd name="connsiteY6" fmla="*/ 318702 h 1128749"/>
              <a:gd name="connsiteX0" fmla="*/ 63853 w 3494695"/>
              <a:gd name="connsiteY0" fmla="*/ 408618 h 1222993"/>
              <a:gd name="connsiteX1" fmla="*/ 698034 w 3494695"/>
              <a:gd name="connsiteY1" fmla="*/ 526605 h 1222993"/>
              <a:gd name="connsiteX2" fmla="*/ 830769 w 3494695"/>
              <a:gd name="connsiteY2" fmla="*/ 1190283 h 1222993"/>
              <a:gd name="connsiteX3" fmla="*/ 3470730 w 3494695"/>
              <a:gd name="connsiteY3" fmla="*/ 1013302 h 1222993"/>
              <a:gd name="connsiteX4" fmla="*/ 2128627 w 3494695"/>
              <a:gd name="connsiteY4" fmla="*/ 84153 h 1222993"/>
              <a:gd name="connsiteX5" fmla="*/ 255582 w 3494695"/>
              <a:gd name="connsiteY5" fmla="*/ 98902 h 1222993"/>
              <a:gd name="connsiteX6" fmla="*/ 63853 w 3494695"/>
              <a:gd name="connsiteY6" fmla="*/ 408618 h 1222993"/>
              <a:gd name="connsiteX0" fmla="*/ 63853 w 3495921"/>
              <a:gd name="connsiteY0" fmla="*/ 408618 h 1222993"/>
              <a:gd name="connsiteX1" fmla="*/ 698034 w 3495921"/>
              <a:gd name="connsiteY1" fmla="*/ 526605 h 1222993"/>
              <a:gd name="connsiteX2" fmla="*/ 830769 w 3495921"/>
              <a:gd name="connsiteY2" fmla="*/ 1190283 h 1222993"/>
              <a:gd name="connsiteX3" fmla="*/ 3470730 w 3495921"/>
              <a:gd name="connsiteY3" fmla="*/ 1013302 h 1222993"/>
              <a:gd name="connsiteX4" fmla="*/ 2128627 w 3495921"/>
              <a:gd name="connsiteY4" fmla="*/ 84153 h 1222993"/>
              <a:gd name="connsiteX5" fmla="*/ 255582 w 3495921"/>
              <a:gd name="connsiteY5" fmla="*/ 98902 h 1222993"/>
              <a:gd name="connsiteX6" fmla="*/ 63853 w 3495921"/>
              <a:gd name="connsiteY6" fmla="*/ 408618 h 122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5921" h="1222993">
                <a:moveTo>
                  <a:pt x="63853" y="408618"/>
                </a:moveTo>
                <a:cubicBezTo>
                  <a:pt x="137595" y="479902"/>
                  <a:pt x="570215" y="396327"/>
                  <a:pt x="698034" y="526605"/>
                </a:cubicBezTo>
                <a:cubicBezTo>
                  <a:pt x="825853" y="656883"/>
                  <a:pt x="368653" y="1109167"/>
                  <a:pt x="830769" y="1190283"/>
                </a:cubicBezTo>
                <a:cubicBezTo>
                  <a:pt x="1292885" y="1271399"/>
                  <a:pt x="3254420" y="1197657"/>
                  <a:pt x="3470730" y="1013302"/>
                </a:cubicBezTo>
                <a:cubicBezTo>
                  <a:pt x="3687040" y="828947"/>
                  <a:pt x="2448175" y="150521"/>
                  <a:pt x="2128627" y="84153"/>
                </a:cubicBezTo>
                <a:cubicBezTo>
                  <a:pt x="1882821" y="-85453"/>
                  <a:pt x="599711" y="44824"/>
                  <a:pt x="255582" y="98902"/>
                </a:cubicBezTo>
                <a:cubicBezTo>
                  <a:pt x="-88547" y="152980"/>
                  <a:pt x="-9889" y="337334"/>
                  <a:pt x="63853" y="408618"/>
                </a:cubicBezTo>
                <a:close/>
              </a:path>
            </a:pathLst>
          </a:custGeom>
          <a:solidFill>
            <a:schemeClr val="bg1">
              <a:lumMod val="85000"/>
            </a:schemeClr>
          </a:solid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E22AE8FB-31AF-104C-9C97-44D662A92601}"/>
              </a:ext>
            </a:extLst>
          </p:cNvPr>
          <p:cNvSpPr/>
          <p:nvPr/>
        </p:nvSpPr>
        <p:spPr>
          <a:xfrm>
            <a:off x="5318878" y="2554447"/>
            <a:ext cx="309716" cy="309716"/>
          </a:xfrm>
          <a:prstGeom prst="star5">
            <a:avLst/>
          </a:prstGeom>
          <a:solidFill>
            <a:srgbClr val="4D88B8"/>
          </a:solidFill>
          <a:ln>
            <a:solidFill>
              <a:srgbClr val="4D88B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a:extLst>
              <a:ext uri="{FF2B5EF4-FFF2-40B4-BE49-F238E27FC236}">
                <a16:creationId xmlns:a16="http://schemas.microsoft.com/office/drawing/2014/main" id="{1630A492-C5B8-C34A-9DEB-8C44EC436E2C}"/>
              </a:ext>
            </a:extLst>
          </p:cNvPr>
          <p:cNvSpPr/>
          <p:nvPr/>
        </p:nvSpPr>
        <p:spPr>
          <a:xfrm>
            <a:off x="4829006" y="1926169"/>
            <a:ext cx="309716" cy="309716"/>
          </a:xfrm>
          <a:prstGeom prst="star5">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403CF302-4C6C-844B-BF36-BD0325031B70}"/>
              </a:ext>
            </a:extLst>
          </p:cNvPr>
          <p:cNvSpPr txBox="1">
            <a:spLocks/>
          </p:cNvSpPr>
          <p:nvPr/>
        </p:nvSpPr>
        <p:spPr>
          <a:xfrm>
            <a:off x="5878424" y="1820788"/>
            <a:ext cx="1699516" cy="830194"/>
          </a:xfrm>
          <a:prstGeom prst="rect">
            <a:avLst/>
          </a:prstGeom>
        </p:spPr>
        <p:txBody>
          <a:bodyPr vert="horz" lIns="91440" tIns="45720" rIns="91440" bIns="45720" rtlCol="0">
            <a:no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latin typeface="Source Sans Pro" panose="020B0503030403020204" pitchFamily="34" charset="0"/>
                <a:ea typeface="Source Sans Pro" panose="020B0503030403020204" pitchFamily="34" charset="0"/>
              </a:rPr>
              <a:t>Approximate Model Class</a:t>
            </a:r>
          </a:p>
        </p:txBody>
      </p:sp>
      <p:sp>
        <p:nvSpPr>
          <p:cNvPr id="16" name="Content Placeholder 2">
            <a:extLst>
              <a:ext uri="{FF2B5EF4-FFF2-40B4-BE49-F238E27FC236}">
                <a16:creationId xmlns:a16="http://schemas.microsoft.com/office/drawing/2014/main" id="{36A42785-EAB0-874A-A710-410D6293A87C}"/>
              </a:ext>
            </a:extLst>
          </p:cNvPr>
          <p:cNvSpPr txBox="1">
            <a:spLocks/>
          </p:cNvSpPr>
          <p:nvPr/>
        </p:nvSpPr>
        <p:spPr>
          <a:xfrm>
            <a:off x="2578872" y="1927952"/>
            <a:ext cx="2307229" cy="507911"/>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600">
                <a:latin typeface="Source Sans Pro" panose="020B0503030403020204" pitchFamily="34" charset="0"/>
                <a:ea typeface="Source Sans Pro" panose="020B0503030403020204" pitchFamily="34" charset="0"/>
              </a:rPr>
              <a:t>Best Imitation Loss</a:t>
            </a:r>
          </a:p>
        </p:txBody>
      </p:sp>
      <p:sp>
        <p:nvSpPr>
          <p:cNvPr id="17" name="Content Placeholder 2">
            <a:extLst>
              <a:ext uri="{FF2B5EF4-FFF2-40B4-BE49-F238E27FC236}">
                <a16:creationId xmlns:a16="http://schemas.microsoft.com/office/drawing/2014/main" id="{1AD50A12-79A1-CF49-A88E-07C2FCF59749}"/>
              </a:ext>
            </a:extLst>
          </p:cNvPr>
          <p:cNvSpPr txBox="1">
            <a:spLocks/>
          </p:cNvSpPr>
          <p:nvPr/>
        </p:nvSpPr>
        <p:spPr>
          <a:xfrm>
            <a:off x="5599098" y="2573177"/>
            <a:ext cx="1670729" cy="434872"/>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latin typeface="Source Sans Pro" panose="020B0503030403020204" pitchFamily="34" charset="0"/>
                <a:ea typeface="Source Sans Pro" panose="020B0503030403020204" pitchFamily="34" charset="0"/>
              </a:rPr>
              <a:t>Best MSE</a:t>
            </a:r>
          </a:p>
        </p:txBody>
      </p:sp>
      <p:sp>
        <p:nvSpPr>
          <p:cNvPr id="18" name="Rectangle 62">
            <a:extLst>
              <a:ext uri="{FF2B5EF4-FFF2-40B4-BE49-F238E27FC236}">
                <a16:creationId xmlns:a16="http://schemas.microsoft.com/office/drawing/2014/main" id="{F3E5CB06-E8D5-4D4F-9D10-18C9C756B43E}"/>
              </a:ext>
            </a:extLst>
          </p:cNvPr>
          <p:cNvSpPr/>
          <p:nvPr/>
        </p:nvSpPr>
        <p:spPr>
          <a:xfrm>
            <a:off x="10049164" y="4440711"/>
            <a:ext cx="526473" cy="738910"/>
          </a:xfrm>
          <a:prstGeom prst="rect">
            <a:avLst/>
          </a:prstGeom>
          <a:solidFill>
            <a:schemeClr val="accent1">
              <a:lumMod val="40000"/>
              <a:lumOff val="60000"/>
              <a:alpha val="1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9" name="Content Placeholder 2">
            <a:extLst>
              <a:ext uri="{FF2B5EF4-FFF2-40B4-BE49-F238E27FC236}">
                <a16:creationId xmlns:a16="http://schemas.microsoft.com/office/drawing/2014/main" id="{5679E5A9-87A5-0E48-82AE-1B91CF26DE81}"/>
              </a:ext>
            </a:extLst>
          </p:cNvPr>
          <p:cNvSpPr txBox="1">
            <a:spLocks/>
          </p:cNvSpPr>
          <p:nvPr/>
        </p:nvSpPr>
        <p:spPr>
          <a:xfrm>
            <a:off x="9088582" y="4225833"/>
            <a:ext cx="1579418" cy="276148"/>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latin typeface="Source Sans Pro" panose="020B0503030403020204" pitchFamily="34" charset="0"/>
                <a:ea typeface="Source Sans Pro" panose="020B0503030403020204" pitchFamily="34" charset="0"/>
              </a:rPr>
              <a:t>~1.8x difference!</a:t>
            </a:r>
          </a:p>
        </p:txBody>
      </p:sp>
    </p:spTree>
    <p:extLst>
      <p:ext uri="{BB962C8B-B14F-4D97-AF65-F5344CB8AC3E}">
        <p14:creationId xmlns:p14="http://schemas.microsoft.com/office/powerpoint/2010/main" val="1805960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224E1-B854-67D8-2A8B-377136702704}"/>
              </a:ext>
            </a:extLst>
          </p:cNvPr>
          <p:cNvSpPr>
            <a:spLocks noGrp="1"/>
          </p:cNvSpPr>
          <p:nvPr>
            <p:ph type="title"/>
          </p:nvPr>
        </p:nvSpPr>
        <p:spPr/>
        <p:txBody>
          <a:bodyPr>
            <a:normAutofit/>
          </a:bodyPr>
          <a:lstStyle/>
          <a:p>
            <a:r>
              <a:rPr lang="en-US"/>
              <a:t>Optimizing system models with a task loss</a:t>
            </a:r>
          </a:p>
        </p:txBody>
      </p:sp>
      <p:sp>
        <p:nvSpPr>
          <p:cNvPr id="4" name="Date Placeholder 3">
            <a:extLst>
              <a:ext uri="{FF2B5EF4-FFF2-40B4-BE49-F238E27FC236}">
                <a16:creationId xmlns:a16="http://schemas.microsoft.com/office/drawing/2014/main" id="{3912C40B-9639-9A07-5A26-A08DB60B3504}"/>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9CE195E1-5690-33F4-1B5E-FB92B81DC660}"/>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2DCDBE9D-2788-588E-62F3-ECBB4B5C5A93}"/>
              </a:ext>
            </a:extLst>
          </p:cNvPr>
          <p:cNvSpPr>
            <a:spLocks noGrp="1"/>
          </p:cNvSpPr>
          <p:nvPr>
            <p:ph type="sldNum" sz="quarter" idx="12"/>
          </p:nvPr>
        </p:nvSpPr>
        <p:spPr/>
        <p:txBody>
          <a:bodyPr/>
          <a:lstStyle/>
          <a:p>
            <a:fld id="{F813B43C-900A-1C44-BF45-66CB67BC66D1}" type="slidenum">
              <a:rPr lang="en-US" smtClean="0"/>
              <a:t>27</a:t>
            </a:fld>
            <a:endParaRPr lang="en-US"/>
          </a:p>
        </p:txBody>
      </p:sp>
      <p:pic>
        <p:nvPicPr>
          <p:cNvPr id="7" name="Picture 6">
            <a:extLst>
              <a:ext uri="{FF2B5EF4-FFF2-40B4-BE49-F238E27FC236}">
                <a16:creationId xmlns:a16="http://schemas.microsoft.com/office/drawing/2014/main" id="{8C5BAFC8-11D0-84E6-A4D7-244A67BD3955}"/>
              </a:ext>
            </a:extLst>
          </p:cNvPr>
          <p:cNvPicPr>
            <a:picLocks noChangeAspect="1"/>
          </p:cNvPicPr>
          <p:nvPr/>
        </p:nvPicPr>
        <p:blipFill>
          <a:blip r:embed="rId2"/>
          <a:stretch>
            <a:fillRect/>
          </a:stretch>
        </p:blipFill>
        <p:spPr>
          <a:xfrm>
            <a:off x="305584" y="3297874"/>
            <a:ext cx="5514474" cy="125078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84275F42-ECB8-08E9-396D-49EF71CDA7DA}"/>
              </a:ext>
            </a:extLst>
          </p:cNvPr>
          <p:cNvPicPr>
            <a:picLocks noChangeAspect="1"/>
          </p:cNvPicPr>
          <p:nvPr/>
        </p:nvPicPr>
        <p:blipFill rotWithShape="1">
          <a:blip r:embed="rId3"/>
          <a:srcRect l="5121" r="4711"/>
          <a:stretch/>
        </p:blipFill>
        <p:spPr>
          <a:xfrm>
            <a:off x="6320852" y="1644584"/>
            <a:ext cx="5691910" cy="276716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E74AB5D-C4ED-2AC1-D536-18A86068EFB4}"/>
              </a:ext>
            </a:extLst>
          </p:cNvPr>
          <p:cNvPicPr>
            <a:picLocks noChangeAspect="1"/>
          </p:cNvPicPr>
          <p:nvPr/>
        </p:nvPicPr>
        <p:blipFill>
          <a:blip r:embed="rId4"/>
          <a:stretch>
            <a:fillRect/>
          </a:stretch>
        </p:blipFill>
        <p:spPr>
          <a:xfrm>
            <a:off x="6204881" y="4638694"/>
            <a:ext cx="5923852" cy="1613808"/>
          </a:xfrm>
          <a:prstGeom prst="rect">
            <a:avLst/>
          </a:prstGeom>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600525CC-96A3-18E4-39D4-763231DFDB37}"/>
              </a:ext>
            </a:extLst>
          </p:cNvPr>
          <p:cNvSpPr>
            <a:spLocks noGrp="1"/>
          </p:cNvSpPr>
          <p:nvPr>
            <p:ph idx="1"/>
          </p:nvPr>
        </p:nvSpPr>
        <p:spPr>
          <a:xfrm>
            <a:off x="4711700" y="1026025"/>
            <a:ext cx="2743200" cy="463226"/>
          </a:xfrm>
        </p:spPr>
        <p:txBody>
          <a:bodyPr>
            <a:normAutofit/>
          </a:bodyPr>
          <a:lstStyle/>
          <a:p>
            <a:r>
              <a:rPr lang="en-US">
                <a:solidFill>
                  <a:schemeClr val="tx1">
                    <a:lumMod val="50000"/>
                    <a:lumOff val="50000"/>
                  </a:schemeClr>
                </a:solidFill>
              </a:rPr>
              <a:t>Among many others!</a:t>
            </a:r>
          </a:p>
        </p:txBody>
      </p:sp>
      <p:pic>
        <p:nvPicPr>
          <p:cNvPr id="13" name="Picture 12">
            <a:extLst>
              <a:ext uri="{FF2B5EF4-FFF2-40B4-BE49-F238E27FC236}">
                <a16:creationId xmlns:a16="http://schemas.microsoft.com/office/drawing/2014/main" id="{7B25DCC4-99A2-2EBF-2118-2BD8AFAB56C9}"/>
              </a:ext>
            </a:extLst>
          </p:cNvPr>
          <p:cNvPicPr>
            <a:picLocks noChangeAspect="1"/>
          </p:cNvPicPr>
          <p:nvPr/>
        </p:nvPicPr>
        <p:blipFill>
          <a:blip r:embed="rId5"/>
          <a:stretch>
            <a:fillRect/>
          </a:stretch>
        </p:blipFill>
        <p:spPr>
          <a:xfrm>
            <a:off x="194176" y="4682950"/>
            <a:ext cx="5737291" cy="1569552"/>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7639EFBC-383A-2341-1B8C-96E5539EAA19}"/>
              </a:ext>
            </a:extLst>
          </p:cNvPr>
          <p:cNvPicPr>
            <a:picLocks noChangeAspect="1"/>
          </p:cNvPicPr>
          <p:nvPr/>
        </p:nvPicPr>
        <p:blipFill>
          <a:blip r:embed="rId6"/>
          <a:stretch>
            <a:fillRect/>
          </a:stretch>
        </p:blipFill>
        <p:spPr>
          <a:xfrm>
            <a:off x="510121" y="1717587"/>
            <a:ext cx="5105400" cy="1447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2887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E8C41-40E9-F0EE-1953-8DFDD5E2B8A5}"/>
              </a:ext>
            </a:extLst>
          </p:cNvPr>
          <p:cNvSpPr>
            <a:spLocks noGrp="1"/>
          </p:cNvSpPr>
          <p:nvPr>
            <p:ph type="title"/>
          </p:nvPr>
        </p:nvSpPr>
        <p:spPr/>
        <p:txBody>
          <a:bodyPr/>
          <a:lstStyle/>
          <a:p>
            <a:r>
              <a:rPr lang="en-US"/>
              <a:t>This talk: differentiate the controller!</a:t>
            </a:r>
          </a:p>
        </p:txBody>
      </p:sp>
      <p:sp>
        <p:nvSpPr>
          <p:cNvPr id="3" name="Content Placeholder 2">
            <a:extLst>
              <a:ext uri="{FF2B5EF4-FFF2-40B4-BE49-F238E27FC236}">
                <a16:creationId xmlns:a16="http://schemas.microsoft.com/office/drawing/2014/main" id="{D0E56E0F-2747-450D-0557-A0580E4BD7AC}"/>
              </a:ext>
            </a:extLst>
          </p:cNvPr>
          <p:cNvSpPr>
            <a:spLocks noGrp="1"/>
          </p:cNvSpPr>
          <p:nvPr>
            <p:ph idx="1"/>
          </p:nvPr>
        </p:nvSpPr>
        <p:spPr/>
        <p:txBody>
          <a:bodyPr/>
          <a:lstStyle/>
          <a:p>
            <a:r>
              <a:rPr lang="en-US" b="1" dirty="0">
                <a:solidFill>
                  <a:schemeClr val="tx1">
                    <a:lumMod val="50000"/>
                    <a:lumOff val="50000"/>
                  </a:schemeClr>
                </a:solidFill>
              </a:rPr>
              <a:t>Foundations</a:t>
            </a:r>
            <a:r>
              <a:rPr lang="en-US" dirty="0">
                <a:solidFill>
                  <a:schemeClr val="tx1">
                    <a:lumMod val="50000"/>
                    <a:lumOff val="50000"/>
                  </a:schemeClr>
                </a:solidFill>
              </a:rPr>
              <a:t> of differentiable optimization and control</a:t>
            </a:r>
          </a:p>
          <a:p>
            <a:r>
              <a:rPr lang="en-US" dirty="0">
                <a:solidFill>
                  <a:schemeClr val="tx1">
                    <a:lumMod val="50000"/>
                    <a:lumOff val="50000"/>
                  </a:schemeClr>
                </a:solidFill>
              </a:rPr>
              <a:t>    Unrolling or autograd (gradient descent, differentiable cross-entropy method)</a:t>
            </a:r>
          </a:p>
          <a:p>
            <a:r>
              <a:rPr lang="en-US" dirty="0">
                <a:solidFill>
                  <a:schemeClr val="tx1">
                    <a:lumMod val="50000"/>
                    <a:lumOff val="50000"/>
                  </a:schemeClr>
                </a:solidFill>
              </a:rPr>
              <a:t>    Implicit differentiation (convex and non-convex MPC)</a:t>
            </a:r>
          </a:p>
          <a:p>
            <a:endParaRPr lang="en-US" dirty="0"/>
          </a:p>
          <a:p>
            <a:r>
              <a:rPr lang="en-US" dirty="0">
                <a:solidFill>
                  <a:schemeClr val="tx1">
                    <a:lumMod val="50000"/>
                    <a:lumOff val="50000"/>
                  </a:schemeClr>
                </a:solidFill>
                <a:latin typeface="Menlo" panose="020B0609030804020204" pitchFamily="49" charset="0"/>
                <a:ea typeface="Menlo" panose="020B0609030804020204" pitchFamily="49" charset="0"/>
                <a:cs typeface="Menlo" panose="020B0609030804020204" pitchFamily="49" charset="0"/>
              </a:rPr>
              <a:t>cvxpylayers</a:t>
            </a:r>
            <a:r>
              <a:rPr lang="en-US" dirty="0">
                <a:solidFill>
                  <a:schemeClr val="tx1">
                    <a:lumMod val="50000"/>
                    <a:lumOff val="50000"/>
                  </a:schemeClr>
                </a:solidFill>
              </a:rPr>
              <a:t>: </a:t>
            </a:r>
            <a:r>
              <a:rPr lang="en-US" b="1" dirty="0">
                <a:solidFill>
                  <a:schemeClr val="tx1">
                    <a:lumMod val="50000"/>
                    <a:lumOff val="50000"/>
                  </a:schemeClr>
                </a:solidFill>
              </a:rPr>
              <a:t>Prototyping</a:t>
            </a:r>
            <a:r>
              <a:rPr lang="en-US" dirty="0">
                <a:solidFill>
                  <a:schemeClr val="tx1">
                    <a:lumMod val="50000"/>
                    <a:lumOff val="50000"/>
                  </a:schemeClr>
                </a:solidFill>
              </a:rPr>
              <a:t> differentiable convex optimization and control</a:t>
            </a:r>
          </a:p>
          <a:p>
            <a:endParaRPr lang="en-US" dirty="0"/>
          </a:p>
          <a:p>
            <a:r>
              <a:rPr lang="en-US" b="1" dirty="0"/>
              <a:t>Applications</a:t>
            </a:r>
            <a:r>
              <a:rPr lang="en-US" dirty="0"/>
              <a:t> of differentiable control</a:t>
            </a:r>
          </a:p>
          <a:p>
            <a:r>
              <a:rPr lang="en-US" dirty="0">
                <a:solidFill>
                  <a:schemeClr val="tx1">
                    <a:lumMod val="50000"/>
                    <a:lumOff val="50000"/>
                  </a:schemeClr>
                </a:solidFill>
              </a:rPr>
              <a:t>    Objective mismatch</a:t>
            </a:r>
          </a:p>
          <a:p>
            <a:r>
              <a:rPr lang="en-US" dirty="0"/>
              <a:t>    Amortized control</a:t>
            </a:r>
          </a:p>
          <a:p>
            <a:endParaRPr lang="en-US" dirty="0">
              <a:solidFill>
                <a:schemeClr val="tx1">
                  <a:lumMod val="50000"/>
                  <a:lumOff val="50000"/>
                </a:schemeClr>
              </a:solidFill>
            </a:endParaRPr>
          </a:p>
          <a:p>
            <a:endParaRPr lang="en-US"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4D1F3DCA-50B2-585B-9832-B7EED18CEC93}"/>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A713BCF0-FC07-186A-9D50-1C6B68D0602B}"/>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7708793B-0957-B308-E37D-317D56548E7D}"/>
              </a:ext>
            </a:extLst>
          </p:cNvPr>
          <p:cNvSpPr>
            <a:spLocks noGrp="1"/>
          </p:cNvSpPr>
          <p:nvPr>
            <p:ph type="sldNum" sz="quarter" idx="12"/>
          </p:nvPr>
        </p:nvSpPr>
        <p:spPr/>
        <p:txBody>
          <a:bodyPr/>
          <a:lstStyle/>
          <a:p>
            <a:fld id="{F813B43C-900A-1C44-BF45-66CB67BC66D1}" type="slidenum">
              <a:rPr lang="en-US" smtClean="0"/>
              <a:t>28</a:t>
            </a:fld>
            <a:endParaRPr lang="en-US"/>
          </a:p>
        </p:txBody>
      </p:sp>
    </p:spTree>
    <p:extLst>
      <p:ext uri="{BB962C8B-B14F-4D97-AF65-F5344CB8AC3E}">
        <p14:creationId xmlns:p14="http://schemas.microsoft.com/office/powerpoint/2010/main" val="2531552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654A-5B97-AF5E-DDD6-19EB14BC1B0D}"/>
              </a:ext>
            </a:extLst>
          </p:cNvPr>
          <p:cNvSpPr>
            <a:spLocks noGrp="1"/>
          </p:cNvSpPr>
          <p:nvPr>
            <p:ph type="title"/>
          </p:nvPr>
        </p:nvSpPr>
        <p:spPr/>
        <p:txBody>
          <a:bodyPr>
            <a:normAutofit fontScale="90000"/>
          </a:bodyPr>
          <a:lstStyle/>
          <a:p>
            <a:r>
              <a:rPr lang="en-US" dirty="0"/>
              <a:t>RL policy learning is amortized optimization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EFE44D3-9E05-11E2-76BC-D105FCEAE281}"/>
                  </a:ext>
                </a:extLst>
              </p:cNvPr>
              <p:cNvSpPr>
                <a:spLocks noGrp="1"/>
              </p:cNvSpPr>
              <p:nvPr>
                <p:ph idx="1"/>
              </p:nvPr>
            </p:nvSpPr>
            <p:spPr>
              <a:xfrm>
                <a:off x="609600" y="1325039"/>
                <a:ext cx="10675716" cy="2468405"/>
              </a:xfrm>
            </p:spPr>
            <p:txBody>
              <a:bodyPr>
                <a:norm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Setup: </a:t>
                </a:r>
                <a:r>
                  <a:rPr lang="en-US" dirty="0"/>
                  <a:t>controlling a </a:t>
                </a:r>
                <a:r>
                  <a:rPr lang="en-US" b="1" dirty="0"/>
                  <a:t>continuous MDP </a:t>
                </a:r>
                <a:r>
                  <a:rPr lang="en-US" dirty="0"/>
                  <a:t>with a </a:t>
                </a:r>
                <a:r>
                  <a:rPr lang="en-US" b="1" dirty="0"/>
                  <a:t>model-free policy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e>
                    </m:d>
                  </m:oMath>
                </a14:m>
                <a:endParaRPr lang="en-US" dirty="0"/>
              </a:p>
              <a:p>
                <a:endParaRPr lang="en-US" dirty="0"/>
              </a:p>
              <a:p>
                <a:r>
                  <a:rPr lang="en-US" b="1" dirty="0"/>
                  <a:t>Review: </a:t>
                </a:r>
                <a:r>
                  <a:rPr lang="en-US" dirty="0"/>
                  <a:t>Learning a policy with a </a:t>
                </a:r>
                <a:r>
                  <a:rPr lang="en-US" b="1" dirty="0"/>
                  <a:t>value gradient </a:t>
                </a:r>
                <a:r>
                  <a:rPr lang="en-US" dirty="0"/>
                  <a:t>amortizes over the </a:t>
                </a:r>
                <a14:m>
                  <m:oMath xmlns:m="http://schemas.openxmlformats.org/officeDocument/2006/math">
                    <m:r>
                      <a:rPr lang="en-US" b="0" i="1" smtClean="0">
                        <a:latin typeface="Cambria Math" panose="02040503050406030204" pitchFamily="18" charset="0"/>
                      </a:rPr>
                      <m:t>𝑄</m:t>
                    </m:r>
                  </m:oMath>
                </a14:m>
                <a:r>
                  <a:rPr lang="en-US" dirty="0"/>
                  <a:t>-value:</a:t>
                </a:r>
              </a:p>
              <a:p>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m:t>
                              </m:r>
                              <m:r>
                                <m:rPr>
                                  <m:sty m:val="p"/>
                                </m:rPr>
                                <a:rPr lang="en-US" b="0" i="0" smtClean="0">
                                  <a:latin typeface="Cambria Math" panose="02040503050406030204" pitchFamily="18" charset="0"/>
                                </a:rPr>
                                <m:t>ax</m:t>
                              </m:r>
                            </m:e>
                            <m:lim>
                              <m:r>
                                <a:rPr lang="en-US" b="0" i="1" smtClean="0">
                                  <a:latin typeface="Cambria Math" panose="02040503050406030204" pitchFamily="18" charset="0"/>
                                </a:rPr>
                                <m:t>𝜃</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sub>
                          </m:sSub>
                          <m:r>
                            <a:rPr lang="en-US" b="0" i="1" smtClean="0">
                              <a:latin typeface="Cambria Math" panose="02040503050406030204" pitchFamily="18" charset="0"/>
                            </a:rPr>
                            <m:t> </m:t>
                          </m:r>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e>
                      </m:func>
                    </m:oMath>
                  </m:oMathPara>
                </a14:m>
                <a:endParaRPr lang="en-US" b="0" dirty="0"/>
              </a:p>
              <a:p>
                <a:endParaRPr lang="en-US" b="0" i="1" dirty="0">
                  <a:latin typeface="Cambria Math" panose="02040503050406030204" pitchFamily="18" charset="0"/>
                </a:endParaRP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b="0" dirty="0"/>
                  <a:t> is </a:t>
                </a:r>
                <a:r>
                  <a:rPr lang="en-US" b="1" dirty="0"/>
                  <a:t>fully amortized</a:t>
                </a:r>
                <a:r>
                  <a:rPr lang="en-US" b="0" dirty="0"/>
                  <a:t>: </a:t>
                </a:r>
                <a:r>
                  <a:rPr lang="en-US" b="0" dirty="0">
                    <a:solidFill>
                      <a:schemeClr val="tx1">
                        <a:lumMod val="50000"/>
                        <a:lumOff val="50000"/>
                      </a:schemeClr>
                    </a:solidFill>
                  </a:rPr>
                  <a:t>tries to </a:t>
                </a:r>
                <a:r>
                  <a:rPr lang="en-US" b="1" dirty="0">
                    <a:solidFill>
                      <a:schemeClr val="tx1">
                        <a:lumMod val="50000"/>
                        <a:lumOff val="50000"/>
                      </a:schemeClr>
                    </a:solidFill>
                  </a:rPr>
                  <a:t>predict</a:t>
                </a:r>
                <a:r>
                  <a:rPr lang="en-US" b="0" dirty="0">
                    <a:solidFill>
                      <a:schemeClr val="tx1">
                        <a:lumMod val="50000"/>
                        <a:lumOff val="50000"/>
                      </a:schemeClr>
                    </a:solidFill>
                  </a:rPr>
                  <a:t> the max-</a:t>
                </a:r>
                <a14:m>
                  <m:oMath xmlns:m="http://schemas.openxmlformats.org/officeDocument/2006/math">
                    <m:r>
                      <a:rPr lang="en-US" b="0" i="1" smtClean="0">
                        <a:solidFill>
                          <a:schemeClr val="tx1">
                            <a:lumMod val="50000"/>
                            <a:lumOff val="50000"/>
                          </a:schemeClr>
                        </a:solidFill>
                        <a:latin typeface="Cambria Math" panose="02040503050406030204" pitchFamily="18" charset="0"/>
                      </a:rPr>
                      <m:t>𝑄</m:t>
                    </m:r>
                  </m:oMath>
                </a14:m>
                <a:r>
                  <a:rPr lang="en-US" b="0" dirty="0">
                    <a:solidFill>
                      <a:schemeClr val="tx1">
                        <a:lumMod val="50000"/>
                        <a:lumOff val="50000"/>
                      </a:schemeClr>
                    </a:solidFill>
                  </a:rPr>
                  <a:t> operation </a:t>
                </a:r>
                <a:r>
                  <a:rPr lang="en-US" b="1" dirty="0">
                    <a:solidFill>
                      <a:schemeClr val="tx1">
                        <a:lumMod val="50000"/>
                        <a:lumOff val="50000"/>
                      </a:schemeClr>
                    </a:solidFill>
                  </a:rPr>
                  <a:t>without looking at the </a:t>
                </a:r>
                <a14:m>
                  <m:oMath xmlns:m="http://schemas.openxmlformats.org/officeDocument/2006/math">
                    <m:r>
                      <a:rPr lang="en-US" b="1" i="1" smtClean="0">
                        <a:solidFill>
                          <a:schemeClr val="tx1">
                            <a:lumMod val="50000"/>
                            <a:lumOff val="50000"/>
                          </a:schemeClr>
                        </a:solidFill>
                        <a:latin typeface="Cambria Math" panose="02040503050406030204" pitchFamily="18" charset="0"/>
                      </a:rPr>
                      <m:t>𝑸</m:t>
                    </m:r>
                  </m:oMath>
                </a14:m>
                <a:r>
                  <a:rPr lang="en-US" b="1" dirty="0">
                    <a:solidFill>
                      <a:schemeClr val="tx1">
                        <a:lumMod val="50000"/>
                        <a:lumOff val="50000"/>
                      </a:schemeClr>
                    </a:solidFill>
                  </a:rPr>
                  <a:t> function!</a:t>
                </a:r>
              </a:p>
              <a:p>
                <a:r>
                  <a:rPr lang="en-US" dirty="0"/>
                  <a:t>The </a:t>
                </a:r>
                <a:r>
                  <a:rPr lang="en-US" b="1" dirty="0"/>
                  <a:t>amortization perspective </a:t>
                </a:r>
                <a:r>
                  <a:rPr lang="en-US" dirty="0"/>
                  <a:t>easily enables us to consider other policies</a:t>
                </a:r>
                <a:endParaRPr lang="en-US" b="1" dirty="0"/>
              </a:p>
            </p:txBody>
          </p:sp>
        </mc:Choice>
        <mc:Fallback>
          <p:sp>
            <p:nvSpPr>
              <p:cNvPr id="3" name="Content Placeholder 2">
                <a:extLst>
                  <a:ext uri="{FF2B5EF4-FFF2-40B4-BE49-F238E27FC236}">
                    <a16:creationId xmlns:a16="http://schemas.microsoft.com/office/drawing/2014/main" id="{AEFE44D3-9E05-11E2-76BC-D105FCEAE281}"/>
                  </a:ext>
                </a:extLst>
              </p:cNvPr>
              <p:cNvSpPr>
                <a:spLocks noGrp="1" noRot="1" noChangeAspect="1" noMove="1" noResize="1" noEditPoints="1" noAdjustHandles="1" noChangeArrowheads="1" noChangeShapeType="1" noTextEdit="1"/>
              </p:cNvSpPr>
              <p:nvPr>
                <p:ph idx="1"/>
              </p:nvPr>
            </p:nvSpPr>
            <p:spPr>
              <a:xfrm>
                <a:off x="609600" y="1325039"/>
                <a:ext cx="10675716" cy="2468405"/>
              </a:xfrm>
              <a:blipFill>
                <a:blip r:embed="rId2"/>
                <a:stretch>
                  <a:fillRect l="-595" t="-2051" r="-357" b="-51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B440469-99C3-CBDE-31C6-2472DAF55B33}"/>
              </a:ext>
            </a:extLst>
          </p:cNvPr>
          <p:cNvPicPr>
            <a:picLocks noChangeAspect="1"/>
          </p:cNvPicPr>
          <p:nvPr/>
        </p:nvPicPr>
        <p:blipFill rotWithShape="1">
          <a:blip r:embed="rId3"/>
          <a:srcRect l="49583"/>
          <a:stretch/>
        </p:blipFill>
        <p:spPr>
          <a:xfrm>
            <a:off x="6244544" y="3772659"/>
            <a:ext cx="4387176" cy="1666696"/>
          </a:xfrm>
          <a:prstGeom prst="rect">
            <a:avLst/>
          </a:prstGeom>
        </p:spPr>
      </p:pic>
      <p:pic>
        <p:nvPicPr>
          <p:cNvPr id="9" name="Picture 8">
            <a:extLst>
              <a:ext uri="{FF2B5EF4-FFF2-40B4-BE49-F238E27FC236}">
                <a16:creationId xmlns:a16="http://schemas.microsoft.com/office/drawing/2014/main" id="{7C3E6DEC-F4B5-DF9C-64A0-8BA10FB68A0C}"/>
              </a:ext>
            </a:extLst>
          </p:cNvPr>
          <p:cNvPicPr>
            <a:picLocks noChangeAspect="1"/>
          </p:cNvPicPr>
          <p:nvPr/>
        </p:nvPicPr>
        <p:blipFill rotWithShape="1">
          <a:blip r:embed="rId4"/>
          <a:srcRect b="-8492"/>
          <a:stretch/>
        </p:blipFill>
        <p:spPr>
          <a:xfrm>
            <a:off x="3186334" y="5304687"/>
            <a:ext cx="5819331" cy="1553313"/>
          </a:xfrm>
          <a:prstGeom prst="rect">
            <a:avLst/>
          </a:prstGeom>
        </p:spPr>
      </p:pic>
      <p:pic>
        <p:nvPicPr>
          <p:cNvPr id="17" name="Picture 16">
            <a:extLst>
              <a:ext uri="{FF2B5EF4-FFF2-40B4-BE49-F238E27FC236}">
                <a16:creationId xmlns:a16="http://schemas.microsoft.com/office/drawing/2014/main" id="{8A798263-4DD3-460C-7944-EF298FC896BF}"/>
              </a:ext>
            </a:extLst>
          </p:cNvPr>
          <p:cNvPicPr>
            <a:picLocks noChangeAspect="1"/>
          </p:cNvPicPr>
          <p:nvPr/>
        </p:nvPicPr>
        <p:blipFill rotWithShape="1">
          <a:blip r:embed="rId3"/>
          <a:srcRect r="52057"/>
          <a:stretch/>
        </p:blipFill>
        <p:spPr>
          <a:xfrm>
            <a:off x="1775603" y="3772659"/>
            <a:ext cx="4171854" cy="1666696"/>
          </a:xfrm>
          <a:prstGeom prst="rect">
            <a:avLst/>
          </a:prstGeom>
        </p:spPr>
      </p:pic>
    </p:spTree>
    <p:extLst>
      <p:ext uri="{BB962C8B-B14F-4D97-AF65-F5344CB8AC3E}">
        <p14:creationId xmlns:p14="http://schemas.microsoft.com/office/powerpoint/2010/main" val="1437274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EE77-D97D-231D-111A-462F77503624}"/>
              </a:ext>
            </a:extLst>
          </p:cNvPr>
          <p:cNvSpPr>
            <a:spLocks noGrp="1"/>
          </p:cNvSpPr>
          <p:nvPr>
            <p:ph type="title"/>
          </p:nvPr>
        </p:nvSpPr>
        <p:spPr>
          <a:xfrm>
            <a:off x="609600" y="274638"/>
            <a:ext cx="8603165" cy="1143000"/>
          </a:xfrm>
        </p:spPr>
        <p:txBody>
          <a:bodyPr>
            <a:normAutofit/>
          </a:bodyPr>
          <a:lstStyle/>
          <a:p>
            <a:r>
              <a:rPr lang="en-US" dirty="0"/>
              <a:t>Model-free RL and control</a:t>
            </a:r>
          </a:p>
        </p:txBody>
      </p:sp>
      <p:sp>
        <p:nvSpPr>
          <p:cNvPr id="6" name="Slide Number Placeholder 5">
            <a:extLst>
              <a:ext uri="{FF2B5EF4-FFF2-40B4-BE49-F238E27FC236}">
                <a16:creationId xmlns:a16="http://schemas.microsoft.com/office/drawing/2014/main" id="{FC733FE5-4A60-58D5-ADB6-183C6F94D493}"/>
              </a:ext>
            </a:extLst>
          </p:cNvPr>
          <p:cNvSpPr>
            <a:spLocks noGrp="1"/>
          </p:cNvSpPr>
          <p:nvPr>
            <p:ph type="sldNum" sz="quarter" idx="12"/>
          </p:nvPr>
        </p:nvSpPr>
        <p:spPr/>
        <p:txBody>
          <a:bodyPr/>
          <a:lstStyle/>
          <a:p>
            <a:fld id="{F813B43C-900A-1C44-BF45-66CB67BC66D1}" type="slidenum">
              <a:rPr lang="en-US" smtClean="0"/>
              <a:t>3</a:t>
            </a:fld>
            <a:endParaRPr lang="en-US"/>
          </a:p>
        </p:txBody>
      </p:sp>
      <p:sp>
        <p:nvSpPr>
          <p:cNvPr id="13" name="Content Placeholder 29">
            <a:extLst>
              <a:ext uri="{FF2B5EF4-FFF2-40B4-BE49-F238E27FC236}">
                <a16:creationId xmlns:a16="http://schemas.microsoft.com/office/drawing/2014/main" id="{DC11AD16-20D3-1D3C-26C3-5B63B2742B6E}"/>
              </a:ext>
            </a:extLst>
          </p:cNvPr>
          <p:cNvSpPr txBox="1">
            <a:spLocks/>
          </p:cNvSpPr>
          <p:nvPr/>
        </p:nvSpPr>
        <p:spPr>
          <a:xfrm>
            <a:off x="195913" y="1182669"/>
            <a:ext cx="9457373" cy="238512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a:latin typeface="Source Sans Pro" panose="020B0503030403020204" pitchFamily="34" charset="0"/>
                <a:ea typeface="Source Sans Pro" panose="020B0503030403020204" pitchFamily="34" charset="0"/>
                <a:cs typeface="Helvetica Neue" panose="02000503000000020004" pitchFamily="2" charset="0"/>
              </a:rPr>
              <a:t>Take the </a:t>
            </a:r>
            <a:r>
              <a:rPr lang="en-US" b="1" dirty="0">
                <a:latin typeface="Source Sans Pro" panose="020B0503030403020204" pitchFamily="34" charset="0"/>
                <a:ea typeface="Source Sans Pro" panose="020B0503030403020204" pitchFamily="34" charset="0"/>
                <a:cs typeface="Helvetica Neue" panose="02000503000000020004" pitchFamily="2" charset="0"/>
              </a:rPr>
              <a:t>cost</a:t>
            </a:r>
            <a:r>
              <a:rPr lang="en-US" dirty="0">
                <a:latin typeface="Source Sans Pro" panose="020B0503030403020204" pitchFamily="34" charset="0"/>
                <a:ea typeface="Source Sans Pro" panose="020B0503030403020204" pitchFamily="34" charset="0"/>
                <a:cs typeface="Helvetica Neue" panose="02000503000000020004" pitchFamily="2" charset="0"/>
              </a:rPr>
              <a:t> to be the </a:t>
            </a:r>
            <a:r>
              <a:rPr lang="en-US" dirty="0">
                <a:solidFill>
                  <a:schemeClr val="tx1">
                    <a:lumMod val="50000"/>
                    <a:lumOff val="50000"/>
                  </a:schemeClr>
                </a:solidFill>
                <a:latin typeface="Source Sans Pro" panose="020B0503030403020204" pitchFamily="34" charset="0"/>
                <a:ea typeface="Source Sans Pro" panose="020B0503030403020204" pitchFamily="34" charset="0"/>
                <a:cs typeface="Helvetica Neue" panose="02000503000000020004" pitchFamily="2" charset="0"/>
              </a:rPr>
              <a:t>(negated) </a:t>
            </a:r>
            <a:r>
              <a:rPr lang="en-US" b="1" dirty="0">
                <a:latin typeface="Source Sans Pro" panose="020B0503030403020204" pitchFamily="34" charset="0"/>
                <a:ea typeface="Source Sans Pro" panose="020B0503030403020204" pitchFamily="34" charset="0"/>
                <a:cs typeface="Helvetica Neue" panose="02000503000000020004" pitchFamily="2" charset="0"/>
              </a:rPr>
              <a:t>value estimate</a:t>
            </a:r>
            <a:r>
              <a:rPr lang="en-US" dirty="0">
                <a:latin typeface="Source Sans Pro" panose="020B0503030403020204" pitchFamily="34" charset="0"/>
                <a:ea typeface="Source Sans Pro" panose="020B0503030403020204" pitchFamily="34" charset="0"/>
                <a:cs typeface="Helvetica Neue" panose="02000503000000020004" pitchFamily="2" charset="0"/>
              </a:rPr>
              <a:t>, </a:t>
            </a:r>
            <a:r>
              <a:rPr lang="en-US" b="1" dirty="0">
                <a:latin typeface="Source Sans Pro" panose="020B0503030403020204" pitchFamily="34" charset="0"/>
                <a:ea typeface="Source Sans Pro" panose="020B0503030403020204" pitchFamily="34" charset="0"/>
                <a:cs typeface="Helvetica Neue" panose="02000503000000020004" pitchFamily="2" charset="0"/>
              </a:rPr>
              <a:t>no dynamics</a:t>
            </a:r>
          </a:p>
          <a:p>
            <a:pPr>
              <a:spcBef>
                <a:spcPts val="0"/>
              </a:spcBef>
            </a:pPr>
            <a:r>
              <a:rPr lang="en-US" b="1" dirty="0">
                <a:latin typeface="Source Sans Pro" panose="020B0503030403020204" pitchFamily="34" charset="0"/>
                <a:ea typeface="Source Sans Pro" panose="020B0503030403020204" pitchFamily="34" charset="0"/>
                <a:cs typeface="Helvetica Neue" panose="02000503000000020004" pitchFamily="2" charset="0"/>
              </a:rPr>
              <a:t>Value estimate </a:t>
            </a:r>
            <a:r>
              <a:rPr lang="en-US" dirty="0">
                <a:latin typeface="Source Sans Pro" panose="020B0503030403020204" pitchFamily="34" charset="0"/>
                <a:ea typeface="Source Sans Pro" panose="020B0503030403020204" pitchFamily="34" charset="0"/>
                <a:cs typeface="Helvetica Neue" panose="02000503000000020004" pitchFamily="2" charset="0"/>
              </a:rPr>
              <a:t>approximates the </a:t>
            </a:r>
            <a:r>
              <a:rPr lang="en-US" b="1" dirty="0">
                <a:latin typeface="Source Sans Pro" panose="020B0503030403020204" pitchFamily="34" charset="0"/>
                <a:ea typeface="Source Sans Pro" panose="020B0503030403020204" pitchFamily="34" charset="0"/>
                <a:cs typeface="Helvetica Neue" panose="02000503000000020004" pitchFamily="2" charset="0"/>
              </a:rPr>
              <a:t>model-based objective</a:t>
            </a:r>
          </a:p>
          <a:p>
            <a:pPr>
              <a:spcBef>
                <a:spcPts val="0"/>
              </a:spcBef>
            </a:pPr>
            <a:r>
              <a:rPr lang="en-US" b="1" dirty="0">
                <a:latin typeface="Source Sans Pro" panose="020B0503030403020204" pitchFamily="34" charset="0"/>
                <a:ea typeface="Source Sans Pro" panose="020B0503030403020204" pitchFamily="34" charset="0"/>
                <a:cs typeface="Helvetica Neue" panose="02000503000000020004" pitchFamily="2" charset="0"/>
              </a:rPr>
              <a:t>Policy learning </a:t>
            </a:r>
            <a:r>
              <a:rPr lang="en-US" dirty="0">
                <a:latin typeface="Source Sans Pro" panose="020B0503030403020204" pitchFamily="34" charset="0"/>
                <a:ea typeface="Source Sans Pro" panose="020B0503030403020204" pitchFamily="34" charset="0"/>
                <a:cs typeface="Helvetica Neue" panose="02000503000000020004" pitchFamily="2" charset="0"/>
              </a:rPr>
              <a:t>performs </a:t>
            </a:r>
            <a:r>
              <a:rPr lang="en-US" b="1" dirty="0">
                <a:latin typeface="Source Sans Pro" panose="020B0503030403020204" pitchFamily="34" charset="0"/>
                <a:ea typeface="Source Sans Pro" panose="020B0503030403020204" pitchFamily="34" charset="0"/>
                <a:cs typeface="Helvetica Neue" panose="02000503000000020004" pitchFamily="2" charset="0"/>
              </a:rPr>
              <a:t>amortized optimization</a:t>
            </a:r>
            <a:endParaRPr lang="en-US"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endParaRPr lang="en-US"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r>
              <a:rPr lang="en-US" dirty="0">
                <a:latin typeface="Source Sans Pro" panose="020B0503030403020204" pitchFamily="34" charset="0"/>
                <a:ea typeface="Source Sans Pro" panose="020B0503030403020204" pitchFamily="34" charset="0"/>
                <a:cs typeface="Helvetica Neue" panose="02000503000000020004" pitchFamily="2" charset="0"/>
              </a:rPr>
              <a:t>Viewpoint leads to a </a:t>
            </a:r>
            <a:r>
              <a:rPr lang="en-US" b="1" dirty="0">
                <a:latin typeface="Source Sans Pro" panose="020B0503030403020204" pitchFamily="34" charset="0"/>
                <a:ea typeface="Source Sans Pro" panose="020B0503030403020204" pitchFamily="34" charset="0"/>
                <a:cs typeface="Helvetica Neue" panose="02000503000000020004" pitchFamily="2" charset="0"/>
              </a:rPr>
              <a:t>model-based to model-free spectrum:</a:t>
            </a:r>
          </a:p>
          <a:p>
            <a:pPr>
              <a:spcBef>
                <a:spcPts val="0"/>
              </a:spcBef>
            </a:pPr>
            <a:r>
              <a:rPr lang="en-US" dirty="0">
                <a:latin typeface="Source Sans Pro" panose="020B0503030403020204" pitchFamily="34" charset="0"/>
                <a:ea typeface="Source Sans Pro" panose="020B0503030403020204" pitchFamily="34" charset="0"/>
                <a:cs typeface="Helvetica Neue" panose="02000503000000020004" pitchFamily="2" charset="0"/>
              </a:rPr>
              <a:t>take </a:t>
            </a:r>
            <a:r>
              <a:rPr lang="en-US" b="1" dirty="0">
                <a:latin typeface="Source Sans Pro" panose="020B0503030403020204" pitchFamily="34" charset="0"/>
                <a:ea typeface="Source Sans Pro" panose="020B0503030403020204" pitchFamily="34" charset="0"/>
                <a:cs typeface="Helvetica Neue" panose="02000503000000020004" pitchFamily="2" charset="0"/>
              </a:rPr>
              <a:t>short-horizon model-based rollouts</a:t>
            </a:r>
            <a:r>
              <a:rPr lang="en-US" dirty="0">
                <a:latin typeface="Source Sans Pro" panose="020B0503030403020204" pitchFamily="34" charset="0"/>
                <a:ea typeface="Source Sans Pro" panose="020B0503030403020204" pitchFamily="34" charset="0"/>
                <a:cs typeface="Helvetica Neue" panose="02000503000000020004" pitchFamily="2" charset="0"/>
              </a:rPr>
              <a:t> with a </a:t>
            </a:r>
            <a:r>
              <a:rPr lang="en-US" b="1" dirty="0">
                <a:latin typeface="Source Sans Pro" panose="020B0503030403020204" pitchFamily="34" charset="0"/>
                <a:ea typeface="Source Sans Pro" panose="020B0503030403020204" pitchFamily="34" charset="0"/>
                <a:cs typeface="Helvetica Neue" panose="02000503000000020004" pitchFamily="2" charset="0"/>
              </a:rPr>
              <a:t>value estimate at the end</a:t>
            </a:r>
          </a:p>
          <a:p>
            <a:pPr>
              <a:spcBef>
                <a:spcPts val="0"/>
              </a:spcBef>
            </a:pPr>
            <a:endParaRPr lang="en-US" b="1"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endParaRPr lang="en-US"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endParaRPr lang="en-US" dirty="0">
              <a:latin typeface="Source Sans Pro" panose="020B0503030403020204" pitchFamily="34" charset="0"/>
              <a:ea typeface="Source Sans Pro" panose="020B0503030403020204" pitchFamily="34" charset="0"/>
              <a:cs typeface="Helvetica Neue" panose="02000503000000020004" pitchFamily="2" charset="0"/>
            </a:endParaRPr>
          </a:p>
          <a:p>
            <a:pPr>
              <a:spcBef>
                <a:spcPts val="0"/>
              </a:spcBef>
            </a:pPr>
            <a:endParaRPr lang="en-US" dirty="0">
              <a:latin typeface="Source Sans Pro" panose="020B0503030403020204" pitchFamily="34" charset="0"/>
              <a:ea typeface="Source Sans Pro" panose="020B0503030403020204" pitchFamily="34" charset="0"/>
              <a:cs typeface="Helvetica Neue" panose="02000503000000020004" pitchFamily="2" charset="0"/>
            </a:endParaRPr>
          </a:p>
        </p:txBody>
      </p:sp>
      <p:grpSp>
        <p:nvGrpSpPr>
          <p:cNvPr id="14" name="Group 13">
            <a:extLst>
              <a:ext uri="{FF2B5EF4-FFF2-40B4-BE49-F238E27FC236}">
                <a16:creationId xmlns:a16="http://schemas.microsoft.com/office/drawing/2014/main" id="{CD50B8F4-0697-DF50-D577-F8E6E3C9D2FC}"/>
              </a:ext>
            </a:extLst>
          </p:cNvPr>
          <p:cNvGrpSpPr/>
          <p:nvPr/>
        </p:nvGrpSpPr>
        <p:grpSpPr>
          <a:xfrm>
            <a:off x="9859880" y="2478156"/>
            <a:ext cx="2385129" cy="4718469"/>
            <a:chOff x="3913772" y="2510854"/>
            <a:chExt cx="1836291" cy="3632710"/>
          </a:xfrm>
        </p:grpSpPr>
        <p:pic>
          <p:nvPicPr>
            <p:cNvPr id="18" name="Picture 2">
              <a:extLst>
                <a:ext uri="{FF2B5EF4-FFF2-40B4-BE49-F238E27FC236}">
                  <a16:creationId xmlns:a16="http://schemas.microsoft.com/office/drawing/2014/main" id="{E15D3CE1-85F3-EEDA-3C47-51224943A4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 t="-205" r="-205" b="-205"/>
            <a:stretch/>
          </p:blipFill>
          <p:spPr bwMode="auto">
            <a:xfrm>
              <a:off x="3913772" y="2510854"/>
              <a:ext cx="1836291" cy="18362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8303F035-3522-002E-32F4-62CA381AE0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 t="96" r="96" b="96"/>
            <a:stretch/>
          </p:blipFill>
          <p:spPr bwMode="auto">
            <a:xfrm>
              <a:off x="3919527" y="4318783"/>
              <a:ext cx="1824781" cy="1824781"/>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final" descr="final">
            <a:hlinkClick r:id="" action="ppaction://media"/>
            <a:extLst>
              <a:ext uri="{FF2B5EF4-FFF2-40B4-BE49-F238E27FC236}">
                <a16:creationId xmlns:a16="http://schemas.microsoft.com/office/drawing/2014/main" id="{1958C6A7-EAFF-2AE7-3D09-591945DC0C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59880" y="-106031"/>
            <a:ext cx="2339617" cy="2599574"/>
          </a:xfrm>
          <a:prstGeom prst="rect">
            <a:avLst/>
          </a:prstGeom>
        </p:spPr>
      </p:pic>
      <mc:AlternateContent xmlns:mc="http://schemas.openxmlformats.org/markup-compatibility/2006">
        <mc:Choice xmlns:a14="http://schemas.microsoft.com/office/drawing/2010/main" Requires="a14">
          <p:sp>
            <p:nvSpPr>
              <p:cNvPr id="15" name="Content Placeholder 2">
                <a:extLst>
                  <a:ext uri="{FF2B5EF4-FFF2-40B4-BE49-F238E27FC236}">
                    <a16:creationId xmlns:a16="http://schemas.microsoft.com/office/drawing/2014/main" id="{A0BBC7D3-07F5-33F9-C420-B5F73041A1FE}"/>
                  </a:ext>
                </a:extLst>
              </p:cNvPr>
              <p:cNvSpPr txBox="1">
                <a:spLocks/>
              </p:cNvSpPr>
              <p:nvPr/>
            </p:nvSpPr>
            <p:spPr>
              <a:xfrm>
                <a:off x="195913" y="3477900"/>
                <a:ext cx="9283700" cy="951252"/>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m:t>
                              </m:r>
                            </m:sup>
                          </m:sSubSup>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charset="0"/>
                            </a:rPr>
                            <m:t>⋆</m:t>
                          </m:r>
                        </m:sup>
                      </m:sSubSup>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argmin</m:t>
                              </m:r>
                            </m:e>
                            <m:lim>
                              <m:sSub>
                                <m:sSubPr>
                                  <m:ctrlPr>
                                    <a:rPr lang="en-US" i="1">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Sub>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Sub>
                            </m:lim>
                          </m:limLow>
                        </m:fName>
                        <m:e>
                          <m:r>
                            <m:rPr>
                              <m:nor/>
                            </m:rPr>
                            <a:rPr lang="en-US">
                              <a:latin typeface="Cambria Math" charset="0"/>
                            </a:rPr>
                            <m:t>  </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e>
                          </m:nary>
                        </m:e>
                      </m:func>
                      <m:r>
                        <m:rPr>
                          <m:nor/>
                        </m:rPr>
                        <a:rPr lang="en-US" b="0" i="1" smtClean="0">
                          <a:latin typeface="Cambria Math" panose="02040503050406030204" pitchFamily="18" charset="0"/>
                        </a:rPr>
                        <m:t> </m:t>
                      </m:r>
                      <m:r>
                        <m:rPr>
                          <m:nor/>
                        </m:rPr>
                        <a:rPr lang="en-US" b="0" i="0" smtClean="0">
                          <a:latin typeface="Cambria Math" panose="02040503050406030204" pitchFamily="18" charset="0"/>
                        </a:rPr>
                        <m:t>s</m:t>
                      </m:r>
                      <m:r>
                        <m:rPr>
                          <m:nor/>
                        </m:rPr>
                        <a:rPr lang="en-US" b="0" i="0" smtClean="0">
                          <a:latin typeface="Cambria Math" panose="02040503050406030204" pitchFamily="18" charset="0"/>
                        </a:rPr>
                        <m:t>.</m:t>
                      </m:r>
                      <m:r>
                        <m:rPr>
                          <m:nor/>
                        </m:rPr>
                        <a:rPr lang="en-US" b="0" i="0" smtClean="0">
                          <a:latin typeface="Cambria Math" panose="02040503050406030204" pitchFamily="18" charset="0"/>
                        </a:rPr>
                        <m:t>t</m:t>
                      </m:r>
                      <m:r>
                        <m:rPr>
                          <m:nor/>
                        </m:rP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m:rPr>
                              <m:nor/>
                            </m:rPr>
                            <a:rPr lang="en-US" i="0" smtClean="0">
                              <a:latin typeface="Cambria Math" panose="02040503050406030204" pitchFamily="18" charset="0"/>
                            </a:rPr>
                            <m:t>init</m:t>
                          </m:r>
                        </m:sub>
                      </m:sSub>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𝒰</m:t>
                      </m:r>
                    </m:oMath>
                  </m:oMathPara>
                </a14:m>
                <a:endParaRPr lang="en-US" i="1" dirty="0">
                  <a:latin typeface="Cambria Math" charset="0"/>
                </a:endParaRPr>
              </a:p>
            </p:txBody>
          </p:sp>
        </mc:Choice>
        <mc:Fallback>
          <p:sp>
            <p:nvSpPr>
              <p:cNvPr id="15" name="Content Placeholder 2">
                <a:extLst>
                  <a:ext uri="{FF2B5EF4-FFF2-40B4-BE49-F238E27FC236}">
                    <a16:creationId xmlns:a16="http://schemas.microsoft.com/office/drawing/2014/main" id="{A0BBC7D3-07F5-33F9-C420-B5F73041A1FE}"/>
                  </a:ext>
                </a:extLst>
              </p:cNvPr>
              <p:cNvSpPr txBox="1">
                <a:spLocks noRot="1" noChangeAspect="1" noMove="1" noResize="1" noEditPoints="1" noAdjustHandles="1" noChangeArrowheads="1" noChangeShapeType="1" noTextEdit="1"/>
              </p:cNvSpPr>
              <p:nvPr/>
            </p:nvSpPr>
            <p:spPr>
              <a:xfrm>
                <a:off x="195913" y="3477900"/>
                <a:ext cx="9283700" cy="951252"/>
              </a:xfrm>
              <a:prstGeom prst="rect">
                <a:avLst/>
              </a:prstGeom>
              <a:blipFill>
                <a:blip r:embed="rId7"/>
                <a:stretch>
                  <a:fillRect t="-112000" b="-144000"/>
                </a:stretch>
              </a:blipFill>
              <a:ln w="38100">
                <a:noFill/>
              </a:ln>
            </p:spPr>
            <p:txBody>
              <a:bodyPr/>
              <a:lstStyle/>
              <a:p>
                <a:r>
                  <a:rPr lang="en-US">
                    <a:noFill/>
                  </a:rPr>
                  <a:t> </a:t>
                </a:r>
              </a:p>
            </p:txBody>
          </p:sp>
        </mc:Fallback>
      </mc:AlternateContent>
      <p:sp>
        <p:nvSpPr>
          <p:cNvPr id="16" name="Rectangle 15">
            <a:extLst>
              <a:ext uri="{FF2B5EF4-FFF2-40B4-BE49-F238E27FC236}">
                <a16:creationId xmlns:a16="http://schemas.microsoft.com/office/drawing/2014/main" id="{319B37E6-7813-F77D-0A50-49E515D2E0B8}"/>
              </a:ext>
            </a:extLst>
          </p:cNvPr>
          <p:cNvSpPr/>
          <p:nvPr/>
        </p:nvSpPr>
        <p:spPr>
          <a:xfrm>
            <a:off x="3314299" y="3688087"/>
            <a:ext cx="1066141" cy="377353"/>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C0B2EB-25AC-B443-83A5-92A19B065E63}"/>
              </a:ext>
            </a:extLst>
          </p:cNvPr>
          <p:cNvSpPr/>
          <p:nvPr/>
        </p:nvSpPr>
        <p:spPr>
          <a:xfrm>
            <a:off x="6111811" y="3697140"/>
            <a:ext cx="1892731"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A88AC25-9295-74C6-D4D3-E0C6829224BC}"/>
              </a:ext>
            </a:extLst>
          </p:cNvPr>
          <p:cNvSpPr/>
          <p:nvPr/>
        </p:nvSpPr>
        <p:spPr>
          <a:xfrm>
            <a:off x="355600" y="3306019"/>
            <a:ext cx="9105900" cy="1140421"/>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25BEC4D-37B0-0DAD-7011-FC536B36096D}"/>
              </a:ext>
            </a:extLst>
          </p:cNvPr>
          <p:cNvSpPr/>
          <p:nvPr/>
        </p:nvSpPr>
        <p:spPr>
          <a:xfrm>
            <a:off x="8156895" y="3700211"/>
            <a:ext cx="847406"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A8FC84D-19D6-99E8-E39B-343FB2015BFF}"/>
              </a:ext>
            </a:extLst>
          </p:cNvPr>
          <p:cNvSpPr/>
          <p:nvPr/>
        </p:nvSpPr>
        <p:spPr>
          <a:xfrm>
            <a:off x="4827523" y="3697140"/>
            <a:ext cx="1154619"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8922E63-57A9-B9F4-67D7-4A36F53FB1B6}"/>
              </a:ext>
            </a:extLst>
          </p:cNvPr>
          <p:cNvSpPr txBox="1"/>
          <p:nvPr/>
        </p:nvSpPr>
        <p:spPr>
          <a:xfrm>
            <a:off x="3553365" y="3390710"/>
            <a:ext cx="590226"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cost</a:t>
            </a:r>
          </a:p>
        </p:txBody>
      </p:sp>
      <p:sp>
        <p:nvSpPr>
          <p:cNvPr id="21" name="TextBox 20">
            <a:extLst>
              <a:ext uri="{FF2B5EF4-FFF2-40B4-BE49-F238E27FC236}">
                <a16:creationId xmlns:a16="http://schemas.microsoft.com/office/drawing/2014/main" id="{0E202FC5-B9AA-BA40-ECAC-63C7D946BCB9}"/>
              </a:ext>
            </a:extLst>
          </p:cNvPr>
          <p:cNvSpPr txBox="1"/>
          <p:nvPr/>
        </p:nvSpPr>
        <p:spPr>
          <a:xfrm>
            <a:off x="6489573" y="3390710"/>
            <a:ext cx="1112805"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cs typeface="Helvetica Neue" panose="02000503000000020004" pitchFamily="2" charset="0"/>
              </a:rPr>
              <a:t>dynamics</a:t>
            </a:r>
          </a:p>
        </p:txBody>
      </p:sp>
      <p:sp>
        <p:nvSpPr>
          <p:cNvPr id="26" name="TextBox 25">
            <a:extLst>
              <a:ext uri="{FF2B5EF4-FFF2-40B4-BE49-F238E27FC236}">
                <a16:creationId xmlns:a16="http://schemas.microsoft.com/office/drawing/2014/main" id="{AA7EEB32-2217-A878-F5A1-787D723DF928}"/>
              </a:ext>
            </a:extLst>
          </p:cNvPr>
          <p:cNvSpPr txBox="1"/>
          <p:nvPr/>
        </p:nvSpPr>
        <p:spPr>
          <a:xfrm>
            <a:off x="7980140" y="3390710"/>
            <a:ext cx="1271502"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constraints</a:t>
            </a:r>
          </a:p>
        </p:txBody>
      </p:sp>
      <p:sp>
        <p:nvSpPr>
          <p:cNvPr id="28" name="TextBox 27">
            <a:extLst>
              <a:ext uri="{FF2B5EF4-FFF2-40B4-BE49-F238E27FC236}">
                <a16:creationId xmlns:a16="http://schemas.microsoft.com/office/drawing/2014/main" id="{21D551FA-5449-454B-37BC-5A7518246987}"/>
              </a:ext>
            </a:extLst>
          </p:cNvPr>
          <p:cNvSpPr txBox="1"/>
          <p:nvPr/>
        </p:nvSpPr>
        <p:spPr>
          <a:xfrm>
            <a:off x="4800465" y="3390710"/>
            <a:ext cx="1265090"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initial state</a:t>
            </a:r>
          </a:p>
        </p:txBody>
      </p:sp>
      <mc:AlternateContent xmlns:mc="http://schemas.openxmlformats.org/markup-compatibility/2006">
        <mc:Choice xmlns:a14="http://schemas.microsoft.com/office/drawing/2010/main" Requires="a14">
          <p:sp>
            <p:nvSpPr>
              <p:cNvPr id="29" name="Content Placeholder 2">
                <a:extLst>
                  <a:ext uri="{FF2B5EF4-FFF2-40B4-BE49-F238E27FC236}">
                    <a16:creationId xmlns:a16="http://schemas.microsoft.com/office/drawing/2014/main" id="{F91827ED-B96E-C91B-5A44-02FBAA728BAA}"/>
                  </a:ext>
                </a:extLst>
              </p:cNvPr>
              <p:cNvSpPr txBox="1">
                <a:spLocks/>
              </p:cNvSpPr>
              <p:nvPr/>
            </p:nvSpPr>
            <p:spPr>
              <a:xfrm>
                <a:off x="524953" y="4429152"/>
                <a:ext cx="2814746" cy="42575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solidFill>
                      <a:schemeClr val="tx1">
                        <a:lumMod val="50000"/>
                        <a:lumOff val="50000"/>
                      </a:schemeClr>
                    </a:solidFill>
                    <a:latin typeface="Source Sans Pro" panose="020B0503030403020204" pitchFamily="34" charset="0"/>
                    <a:ea typeface="Source Sans Pro" panose="020B0503030403020204" pitchFamily="34" charset="0"/>
                  </a:rPr>
                  <a:t>Full notation: </a:t>
                </a:r>
                <a14:m>
                  <m:oMath xmlns:m="http://schemas.openxmlformats.org/officeDocument/2006/math">
                    <m:sSubSup>
                      <m:sSubSupPr>
                        <m:ctrlPr>
                          <a:rPr lang="en-US" sz="1800" i="1" smtClean="0">
                            <a:solidFill>
                              <a:schemeClr val="tx1">
                                <a:lumMod val="50000"/>
                                <a:lumOff val="50000"/>
                              </a:schemeClr>
                            </a:solidFill>
                            <a:latin typeface="Cambria Math" panose="02040503050406030204" pitchFamily="18" charset="0"/>
                          </a:rPr>
                        </m:ctrlPr>
                      </m:sSubSupPr>
                      <m:e>
                        <m:r>
                          <a:rPr lang="en-US" sz="1800" b="0" i="1" smtClean="0">
                            <a:solidFill>
                              <a:schemeClr val="tx1">
                                <a:lumMod val="50000"/>
                                <a:lumOff val="50000"/>
                              </a:schemeClr>
                            </a:solidFill>
                            <a:latin typeface="Cambria Math" panose="02040503050406030204" pitchFamily="18" charset="0"/>
                          </a:rPr>
                          <m:t>𝑢</m:t>
                        </m:r>
                      </m:e>
                      <m:sub>
                        <m:r>
                          <a:rPr lang="en-US" sz="1800" i="1">
                            <a:solidFill>
                              <a:schemeClr val="tx1">
                                <a:lumMod val="50000"/>
                                <a:lumOff val="50000"/>
                              </a:schemeClr>
                            </a:solidFill>
                            <a:latin typeface="Cambria Math" panose="02040503050406030204" pitchFamily="18" charset="0"/>
                          </a:rPr>
                          <m:t>1:</m:t>
                        </m:r>
                        <m:r>
                          <a:rPr lang="en-US" sz="1800" i="1">
                            <a:solidFill>
                              <a:schemeClr val="tx1">
                                <a:lumMod val="50000"/>
                                <a:lumOff val="50000"/>
                              </a:schemeClr>
                            </a:solidFill>
                            <a:latin typeface="Cambria Math" panose="02040503050406030204" pitchFamily="18" charset="0"/>
                          </a:rPr>
                          <m:t>𝑇</m:t>
                        </m:r>
                      </m:sub>
                      <m:sup>
                        <m:r>
                          <a:rPr lang="en-US" sz="1800" i="1">
                            <a:solidFill>
                              <a:schemeClr val="tx1">
                                <a:lumMod val="50000"/>
                                <a:lumOff val="50000"/>
                              </a:schemeClr>
                            </a:solidFill>
                            <a:latin typeface="Cambria Math" panose="02040503050406030204" pitchFamily="18" charset="0"/>
                          </a:rPr>
                          <m:t>⋆</m:t>
                        </m:r>
                      </m:sup>
                    </m:sSubSup>
                    <m:r>
                      <a:rPr lang="en-US" sz="1800" b="0" i="1" smtClean="0">
                        <a:solidFill>
                          <a:schemeClr val="tx1">
                            <a:lumMod val="50000"/>
                            <a:lumOff val="50000"/>
                          </a:schemeClr>
                        </a:solidFill>
                        <a:latin typeface="Cambria Math" panose="02040503050406030204" pitchFamily="18" charset="0"/>
                      </a:rPr>
                      <m:t>(</m:t>
                    </m:r>
                    <m:sSub>
                      <m:sSubPr>
                        <m:ctrlPr>
                          <a:rPr lang="en-US" sz="1800" b="0" i="1" smtClean="0">
                            <a:solidFill>
                              <a:schemeClr val="tx1">
                                <a:lumMod val="50000"/>
                                <a:lumOff val="50000"/>
                              </a:schemeClr>
                            </a:solidFill>
                            <a:latin typeface="Cambria Math" panose="02040503050406030204" pitchFamily="18" charset="0"/>
                          </a:rPr>
                        </m:ctrlPr>
                      </m:sSubPr>
                      <m:e>
                        <m:r>
                          <a:rPr lang="en-US" sz="1800" b="0" i="1" smtClean="0">
                            <a:solidFill>
                              <a:schemeClr val="tx1">
                                <a:lumMod val="50000"/>
                                <a:lumOff val="50000"/>
                              </a:schemeClr>
                            </a:solidFill>
                            <a:latin typeface="Cambria Math" panose="02040503050406030204" pitchFamily="18" charset="0"/>
                          </a:rPr>
                          <m:t>𝑥</m:t>
                        </m:r>
                      </m:e>
                      <m:sub>
                        <m:r>
                          <m:rPr>
                            <m:nor/>
                          </m:rPr>
                          <a:rPr lang="en-US" sz="1800" b="0" i="0" smtClean="0">
                            <a:solidFill>
                              <a:schemeClr val="tx1">
                                <a:lumMod val="50000"/>
                                <a:lumOff val="50000"/>
                              </a:schemeClr>
                            </a:solidFill>
                            <a:latin typeface=""/>
                          </a:rPr>
                          <m:t>init</m:t>
                        </m:r>
                      </m:sub>
                    </m:sSub>
                    <m:r>
                      <a:rPr lang="en-US" sz="1800" b="0" i="1" smtClean="0">
                        <a:solidFill>
                          <a:schemeClr val="tx1">
                            <a:lumMod val="50000"/>
                            <a:lumOff val="50000"/>
                          </a:schemeClr>
                        </a:solidFill>
                        <a:latin typeface="Cambria Math" panose="02040503050406030204" pitchFamily="18" charset="0"/>
                      </a:rPr>
                      <m:t>, </m:t>
                    </m:r>
                    <m:r>
                      <a:rPr lang="en-US" sz="1800" b="0" i="1" smtClean="0">
                        <a:solidFill>
                          <a:schemeClr val="tx1">
                            <a:lumMod val="50000"/>
                            <a:lumOff val="50000"/>
                          </a:schemeClr>
                        </a:solidFill>
                        <a:latin typeface="Cambria Math" panose="02040503050406030204" pitchFamily="18" charset="0"/>
                      </a:rPr>
                      <m:t>𝜃</m:t>
                    </m:r>
                    <m:r>
                      <a:rPr lang="en-US" sz="1800" b="0" i="1" smtClean="0">
                        <a:solidFill>
                          <a:schemeClr val="tx1">
                            <a:lumMod val="50000"/>
                            <a:lumOff val="50000"/>
                          </a:schemeClr>
                        </a:solidFill>
                        <a:latin typeface="Cambria Math" panose="02040503050406030204" pitchFamily="18" charset="0"/>
                      </a:rPr>
                      <m:t>)</m:t>
                    </m:r>
                  </m:oMath>
                </a14:m>
                <a:endParaRPr lang="en-US" sz="1800" i="1">
                  <a:solidFill>
                    <a:schemeClr val="tx1">
                      <a:lumMod val="50000"/>
                      <a:lumOff val="50000"/>
                    </a:schemeClr>
                  </a:solidFill>
                  <a:latin typeface="Source Sans Pro" panose="020B0503030403020204" pitchFamily="34" charset="0"/>
                  <a:ea typeface="Source Sans Pro" panose="020B0503030403020204" pitchFamily="34" charset="0"/>
                </a:endParaRPr>
              </a:p>
            </p:txBody>
          </p:sp>
        </mc:Choice>
        <mc:Fallback>
          <p:sp>
            <p:nvSpPr>
              <p:cNvPr id="29" name="Content Placeholder 2">
                <a:extLst>
                  <a:ext uri="{FF2B5EF4-FFF2-40B4-BE49-F238E27FC236}">
                    <a16:creationId xmlns:a16="http://schemas.microsoft.com/office/drawing/2014/main" id="{F91827ED-B96E-C91B-5A44-02FBAA728BAA}"/>
                  </a:ext>
                </a:extLst>
              </p:cNvPr>
              <p:cNvSpPr txBox="1">
                <a:spLocks noRot="1" noChangeAspect="1" noMove="1" noResize="1" noEditPoints="1" noAdjustHandles="1" noChangeArrowheads="1" noChangeShapeType="1" noTextEdit="1"/>
              </p:cNvSpPr>
              <p:nvPr/>
            </p:nvSpPr>
            <p:spPr>
              <a:xfrm>
                <a:off x="524953" y="4429152"/>
                <a:ext cx="2814746" cy="425750"/>
              </a:xfrm>
              <a:prstGeom prst="rect">
                <a:avLst/>
              </a:prstGeom>
              <a:blipFill>
                <a:blip r:embed="rId8"/>
                <a:stretch>
                  <a:fillRect l="-1794" t="-5714" b="-8571"/>
                </a:stretch>
              </a:blipFill>
              <a:ln w="38100">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4D4927A-9F33-C7E3-1E9B-98634AD2E5C6}"/>
                  </a:ext>
                </a:extLst>
              </p:cNvPr>
              <p:cNvSpPr txBox="1">
                <a:spLocks/>
              </p:cNvSpPr>
              <p:nvPr/>
            </p:nvSpPr>
            <p:spPr>
              <a:xfrm>
                <a:off x="609600" y="5728003"/>
                <a:ext cx="2947606" cy="752895"/>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argmax</m:t>
                              </m:r>
                            </m:e>
                            <m:lim>
                              <m:r>
                                <a:rPr lang="en-US" b="0" i="1" smtClean="0">
                                  <a:latin typeface="Cambria Math" panose="02040503050406030204" pitchFamily="18" charset="0"/>
                                </a:rPr>
                                <m:t>𝑢</m:t>
                              </m:r>
                            </m:lim>
                          </m:limLow>
                        </m:fNa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𝑄</m:t>
                              </m:r>
                            </m:e>
                            <m:sub>
                              <m:r>
                                <a:rPr lang="en-US" b="0" i="1" smtClean="0">
                                  <a:latin typeface="Cambria Math" panose="02040503050406030204" pitchFamily="18" charset="0"/>
                                </a:rPr>
                                <m:t>𝜃</m:t>
                              </m:r>
                            </m:sub>
                            <m:sup>
                              <m:r>
                                <a:rPr lang="en-US" b="0" i="1" smtClean="0">
                                  <a:latin typeface="Cambria Math" panose="02040503050406030204" pitchFamily="18" charset="0"/>
                                </a:rPr>
                                <m:t>𝜋</m:t>
                              </m:r>
                            </m:sup>
                          </m:sSub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𝑢</m:t>
                          </m:r>
                          <m:r>
                            <a:rPr lang="en-US" b="0" i="1" smtClean="0">
                              <a:latin typeface="Cambria Math" panose="02040503050406030204" pitchFamily="18" charset="0"/>
                            </a:rPr>
                            <m:t>)</m:t>
                          </m:r>
                        </m:e>
                      </m:func>
                    </m:oMath>
                  </m:oMathPara>
                </a14:m>
                <a:endParaRPr lang="en-US" i="1" dirty="0">
                  <a:latin typeface="Cambria Math" charset="0"/>
                </a:endParaRPr>
              </a:p>
            </p:txBody>
          </p:sp>
        </mc:Choice>
        <mc:Fallback>
          <p:sp>
            <p:nvSpPr>
              <p:cNvPr id="3" name="Content Placeholder 2">
                <a:extLst>
                  <a:ext uri="{FF2B5EF4-FFF2-40B4-BE49-F238E27FC236}">
                    <a16:creationId xmlns:a16="http://schemas.microsoft.com/office/drawing/2014/main" id="{44D4927A-9F33-C7E3-1E9B-98634AD2E5C6}"/>
                  </a:ext>
                </a:extLst>
              </p:cNvPr>
              <p:cNvSpPr txBox="1">
                <a:spLocks noRot="1" noChangeAspect="1" noMove="1" noResize="1" noEditPoints="1" noAdjustHandles="1" noChangeArrowheads="1" noChangeShapeType="1" noTextEdit="1"/>
              </p:cNvSpPr>
              <p:nvPr/>
            </p:nvSpPr>
            <p:spPr>
              <a:xfrm>
                <a:off x="609600" y="5728003"/>
                <a:ext cx="2947606" cy="752895"/>
              </a:xfrm>
              <a:prstGeom prst="rect">
                <a:avLst/>
              </a:prstGeom>
              <a:blipFill>
                <a:blip r:embed="rId9"/>
                <a:stretch>
                  <a:fillRect/>
                </a:stretch>
              </a:blipFill>
              <a:ln w="38100">
                <a:noFill/>
              </a:ln>
            </p:spPr>
            <p:txBody>
              <a:bodyPr/>
              <a:lstStyle/>
              <a:p>
                <a:r>
                  <a:rPr lang="en-US">
                    <a:noFill/>
                  </a:rPr>
                  <a:t> </a:t>
                </a:r>
              </a:p>
            </p:txBody>
          </p:sp>
        </mc:Fallback>
      </mc:AlternateContent>
      <p:sp>
        <p:nvSpPr>
          <p:cNvPr id="7" name="Rounded Rectangle 6">
            <a:extLst>
              <a:ext uri="{FF2B5EF4-FFF2-40B4-BE49-F238E27FC236}">
                <a16:creationId xmlns:a16="http://schemas.microsoft.com/office/drawing/2014/main" id="{E20F5A25-843E-5DCA-634B-06FD1A9FF32C}"/>
              </a:ext>
            </a:extLst>
          </p:cNvPr>
          <p:cNvSpPr/>
          <p:nvPr/>
        </p:nvSpPr>
        <p:spPr>
          <a:xfrm>
            <a:off x="635000" y="5556123"/>
            <a:ext cx="2922205" cy="924776"/>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9BCA3146-D6F3-7A01-4483-942117ABBC6B}"/>
              </a:ext>
            </a:extLst>
          </p:cNvPr>
          <p:cNvPicPr>
            <a:picLocks noChangeAspect="1"/>
          </p:cNvPicPr>
          <p:nvPr/>
        </p:nvPicPr>
        <p:blipFill rotWithShape="1">
          <a:blip r:embed="rId10"/>
          <a:srcRect t="22470" r="50970"/>
          <a:stretch/>
        </p:blipFill>
        <p:spPr>
          <a:xfrm>
            <a:off x="4487979" y="5246064"/>
            <a:ext cx="5165307" cy="1336547"/>
          </a:xfrm>
          <a:prstGeom prst="rect">
            <a:avLst/>
          </a:prstGeom>
        </p:spPr>
      </p:pic>
      <p:sp>
        <p:nvSpPr>
          <p:cNvPr id="33" name="Down Arrow 32">
            <a:extLst>
              <a:ext uri="{FF2B5EF4-FFF2-40B4-BE49-F238E27FC236}">
                <a16:creationId xmlns:a16="http://schemas.microsoft.com/office/drawing/2014/main" id="{4C613A07-FE9B-D48C-DEB7-AFE3D07ADD77}"/>
              </a:ext>
            </a:extLst>
          </p:cNvPr>
          <p:cNvSpPr/>
          <p:nvPr/>
        </p:nvSpPr>
        <p:spPr>
          <a:xfrm>
            <a:off x="1784213" y="4828732"/>
            <a:ext cx="643469" cy="722674"/>
          </a:xfrm>
          <a:prstGeom prst="downArrow">
            <a:avLst>
              <a:gd name="adj1" fmla="val 32609"/>
              <a:gd name="adj2" fmla="val 50000"/>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58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F4CD-78AC-E46B-20FF-264315FA62E9}"/>
              </a:ext>
            </a:extLst>
          </p:cNvPr>
          <p:cNvSpPr>
            <a:spLocks noGrp="1"/>
          </p:cNvSpPr>
          <p:nvPr>
            <p:ph type="title"/>
          </p:nvPr>
        </p:nvSpPr>
        <p:spPr/>
        <p:txBody>
          <a:bodyPr>
            <a:normAutofit fontScale="90000"/>
          </a:bodyPr>
          <a:lstStyle/>
          <a:p>
            <a:r>
              <a:rPr lang="en-US" dirty="0"/>
              <a:t>Amortized control via unrolled gradient descent</a:t>
            </a:r>
          </a:p>
        </p:txBody>
      </p:sp>
      <p:pic>
        <p:nvPicPr>
          <p:cNvPr id="7" name="Picture 6">
            <a:extLst>
              <a:ext uri="{FF2B5EF4-FFF2-40B4-BE49-F238E27FC236}">
                <a16:creationId xmlns:a16="http://schemas.microsoft.com/office/drawing/2014/main" id="{240D9CB4-5487-80CC-4C38-B26F408E66C5}"/>
              </a:ext>
            </a:extLst>
          </p:cNvPr>
          <p:cNvPicPr>
            <a:picLocks noChangeAspect="1"/>
          </p:cNvPicPr>
          <p:nvPr/>
        </p:nvPicPr>
        <p:blipFill>
          <a:blip r:embed="rId2"/>
          <a:stretch>
            <a:fillRect/>
          </a:stretch>
        </p:blipFill>
        <p:spPr>
          <a:xfrm>
            <a:off x="243068" y="2300359"/>
            <a:ext cx="5535718" cy="4557641"/>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87FE25EF-929E-FF8A-5D64-A4C503216CEB}"/>
              </a:ext>
            </a:extLst>
          </p:cNvPr>
          <p:cNvPicPr>
            <a:picLocks noChangeAspect="1"/>
          </p:cNvPicPr>
          <p:nvPr/>
        </p:nvPicPr>
        <p:blipFill>
          <a:blip r:embed="rId3"/>
          <a:stretch>
            <a:fillRect/>
          </a:stretch>
        </p:blipFill>
        <p:spPr>
          <a:xfrm>
            <a:off x="6460975" y="2419348"/>
            <a:ext cx="5487957" cy="4438652"/>
          </a:xfrm>
          <a:prstGeom prst="rect">
            <a:avLst/>
          </a:prstGeom>
        </p:spPr>
      </p:pic>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E86699C-1786-AD1B-01FC-9DBA8FB3E17A}"/>
                  </a:ext>
                </a:extLst>
              </p:cNvPr>
              <p:cNvSpPr>
                <a:spLocks noGrp="1"/>
              </p:cNvSpPr>
              <p:nvPr>
                <p:ph idx="1"/>
              </p:nvPr>
            </p:nvSpPr>
            <p:spPr>
              <a:xfrm>
                <a:off x="609600" y="1197718"/>
                <a:ext cx="10675716" cy="989898"/>
              </a:xfrm>
            </p:spPr>
            <p:txBody>
              <a:bodyPr>
                <a:normAutofit lnSpcReduction="10000"/>
              </a:bodyPr>
              <a:lstStyle/>
              <a:p>
                <a:r>
                  <a:rPr lang="en-US" dirty="0"/>
                  <a:t>The policy’s </a:t>
                </a:r>
                <a:r>
                  <a:rPr lang="en-US" b="1" dirty="0"/>
                  <a:t>prediction is adapted </a:t>
                </a:r>
                <a:r>
                  <a:rPr lang="en-US" dirty="0"/>
                  <a:t>to maximize the </a:t>
                </a:r>
                <a14:m>
                  <m:oMath xmlns:m="http://schemas.openxmlformats.org/officeDocument/2006/math">
                    <m:r>
                      <a:rPr lang="en-US" b="0" i="1" smtClean="0">
                        <a:latin typeface="Cambria Math" panose="02040503050406030204" pitchFamily="18" charset="0"/>
                      </a:rPr>
                      <m:t>𝑄</m:t>
                    </m:r>
                  </m:oMath>
                </a14:m>
                <a:r>
                  <a:rPr lang="en-US" dirty="0"/>
                  <a:t> function </a:t>
                </a:r>
                <a:r>
                  <a:rPr lang="en-US" dirty="0">
                    <a:solidFill>
                      <a:schemeClr val="tx1">
                        <a:lumMod val="50000"/>
                        <a:lumOff val="50000"/>
                      </a:schemeClr>
                    </a:solidFill>
                  </a:rPr>
                  <a:t>for every state</a:t>
                </a:r>
                <a:endParaRPr lang="en-US" dirty="0"/>
              </a:p>
              <a:p>
                <a:r>
                  <a:rPr lang="en-US" b="1" dirty="0"/>
                  <a:t>Unrolled gradient descent: </a:t>
                </a:r>
                <a:r>
                  <a:rPr lang="en-US" dirty="0"/>
                  <a:t>policy has </a:t>
                </a:r>
                <a:r>
                  <a:rPr lang="en-US" b="1" dirty="0"/>
                  <a:t>knowledge it is going to be adapted</a:t>
                </a:r>
              </a:p>
              <a:p>
                <a:r>
                  <a:rPr lang="en-US" dirty="0"/>
                  <a:t>Can generalize to </a:t>
                </a:r>
                <a:r>
                  <a:rPr lang="en-US" b="1" dirty="0"/>
                  <a:t>other differentiable optimizers</a:t>
                </a:r>
                <a:r>
                  <a:rPr lang="en-US" dirty="0">
                    <a:solidFill>
                      <a:schemeClr val="tx1">
                        <a:lumMod val="50000"/>
                        <a:lumOff val="50000"/>
                      </a:schemeClr>
                    </a:solidFill>
                  </a:rPr>
                  <a:t>, e.g., the cross-entropy method</a:t>
                </a:r>
              </a:p>
            </p:txBody>
          </p:sp>
        </mc:Choice>
        <mc:Fallback>
          <p:sp>
            <p:nvSpPr>
              <p:cNvPr id="3" name="Content Placeholder 2">
                <a:extLst>
                  <a:ext uri="{FF2B5EF4-FFF2-40B4-BE49-F238E27FC236}">
                    <a16:creationId xmlns:a16="http://schemas.microsoft.com/office/drawing/2014/main" id="{BE86699C-1786-AD1B-01FC-9DBA8FB3E17A}"/>
                  </a:ext>
                </a:extLst>
              </p:cNvPr>
              <p:cNvSpPr>
                <a:spLocks noGrp="1" noRot="1" noChangeAspect="1" noMove="1" noResize="1" noEditPoints="1" noAdjustHandles="1" noChangeArrowheads="1" noChangeShapeType="1" noTextEdit="1"/>
              </p:cNvSpPr>
              <p:nvPr>
                <p:ph idx="1"/>
              </p:nvPr>
            </p:nvSpPr>
            <p:spPr>
              <a:xfrm>
                <a:off x="609600" y="1197718"/>
                <a:ext cx="10675716" cy="989898"/>
              </a:xfrm>
              <a:blipFill>
                <a:blip r:embed="rId4"/>
                <a:stretch>
                  <a:fillRect l="-595" t="-7595" b="-3797"/>
                </a:stretch>
              </a:blipFill>
            </p:spPr>
            <p:txBody>
              <a:bodyPr/>
              <a:lstStyle/>
              <a:p>
                <a:r>
                  <a:rPr lang="en-US">
                    <a:noFill/>
                  </a:rPr>
                  <a:t> </a:t>
                </a:r>
              </a:p>
            </p:txBody>
          </p:sp>
        </mc:Fallback>
      </mc:AlternateContent>
    </p:spTree>
    <p:extLst>
      <p:ext uri="{BB962C8B-B14F-4D97-AF65-F5344CB8AC3E}">
        <p14:creationId xmlns:p14="http://schemas.microsoft.com/office/powerpoint/2010/main" val="2766200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artpole" descr="cartpole">
            <a:hlinkClick r:id="" action="ppaction://media"/>
            <a:extLst>
              <a:ext uri="{FF2B5EF4-FFF2-40B4-BE49-F238E27FC236}">
                <a16:creationId xmlns:a16="http://schemas.microsoft.com/office/drawing/2014/main" id="{26829E9F-604E-52BC-0C5E-DEB3655710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13" y="3852861"/>
            <a:ext cx="12192000" cy="3048000"/>
          </a:xfrm>
          <a:prstGeom prst="rect">
            <a:avLst/>
          </a:prstGeom>
        </p:spPr>
      </p:pic>
      <p:sp>
        <p:nvSpPr>
          <p:cNvPr id="2" name="Title 1">
            <a:extLst>
              <a:ext uri="{FF2B5EF4-FFF2-40B4-BE49-F238E27FC236}">
                <a16:creationId xmlns:a16="http://schemas.microsoft.com/office/drawing/2014/main" id="{D3DA3FA3-C9A2-F37E-4D6E-E360381E7C80}"/>
              </a:ext>
            </a:extLst>
          </p:cNvPr>
          <p:cNvSpPr>
            <a:spLocks noGrp="1"/>
          </p:cNvSpPr>
          <p:nvPr>
            <p:ph type="title"/>
          </p:nvPr>
        </p:nvSpPr>
        <p:spPr/>
        <p:txBody>
          <a:bodyPr>
            <a:normAutofit/>
          </a:bodyPr>
          <a:lstStyle/>
          <a:p>
            <a:r>
              <a:rPr lang="en-US"/>
              <a:t>Optimal control sequences share structure</a:t>
            </a:r>
          </a:p>
        </p:txBody>
      </p:sp>
      <p:sp>
        <p:nvSpPr>
          <p:cNvPr id="3" name="Content Placeholder 2">
            <a:extLst>
              <a:ext uri="{FF2B5EF4-FFF2-40B4-BE49-F238E27FC236}">
                <a16:creationId xmlns:a16="http://schemas.microsoft.com/office/drawing/2014/main" id="{B7459742-48C5-E990-1D6B-194B8169BF29}"/>
              </a:ext>
            </a:extLst>
          </p:cNvPr>
          <p:cNvSpPr>
            <a:spLocks noGrp="1"/>
          </p:cNvSpPr>
          <p:nvPr>
            <p:ph idx="1"/>
          </p:nvPr>
        </p:nvSpPr>
        <p:spPr>
          <a:xfrm>
            <a:off x="609600" y="1379593"/>
            <a:ext cx="10972800" cy="2346177"/>
          </a:xfrm>
        </p:spPr>
        <p:txBody>
          <a:bodyPr>
            <a:normAutofit/>
          </a:bodyPr>
          <a:lstStyle/>
          <a:p>
            <a:r>
              <a:rPr lang="en-US" dirty="0"/>
              <a:t>Control optimization problems are </a:t>
            </a:r>
            <a:r>
              <a:rPr lang="en-US" b="1" dirty="0"/>
              <a:t>repeatedly solved </a:t>
            </a:r>
            <a:r>
              <a:rPr lang="en-US" dirty="0">
                <a:solidFill>
                  <a:schemeClr val="tx1">
                    <a:lumMod val="50000"/>
                    <a:lumOff val="50000"/>
                  </a:schemeClr>
                </a:solidFill>
              </a:rPr>
              <a:t>for every state</a:t>
            </a:r>
          </a:p>
          <a:p>
            <a:r>
              <a:rPr lang="en-US" dirty="0"/>
              <a:t>Optimal control sequences </a:t>
            </a:r>
            <a:r>
              <a:rPr lang="en-US" b="1" dirty="0"/>
              <a:t>do not live in isolation </a:t>
            </a:r>
            <a:r>
              <a:rPr lang="en-US" dirty="0"/>
              <a:t>and </a:t>
            </a:r>
            <a:r>
              <a:rPr lang="en-US" b="1" dirty="0"/>
              <a:t>share structure</a:t>
            </a:r>
          </a:p>
          <a:p>
            <a:endParaRPr lang="en-US" dirty="0"/>
          </a:p>
          <a:p>
            <a:r>
              <a:rPr lang="en-US" dirty="0"/>
              <a:t>Use </a:t>
            </a:r>
            <a:r>
              <a:rPr lang="en-US" b="1" dirty="0"/>
              <a:t>differentiable control </a:t>
            </a:r>
            <a:r>
              <a:rPr lang="en-US" dirty="0"/>
              <a:t>to </a:t>
            </a:r>
            <a:r>
              <a:rPr lang="en-US" b="1" dirty="0"/>
              <a:t>learn a latent subspace</a:t>
            </a:r>
          </a:p>
          <a:p>
            <a:r>
              <a:rPr lang="en-US" b="1" dirty="0"/>
              <a:t>Only search over optimal solutions </a:t>
            </a:r>
            <a:r>
              <a:rPr lang="en-US" dirty="0">
                <a:solidFill>
                  <a:schemeClr val="tx1">
                    <a:lumMod val="50000"/>
                    <a:lumOff val="50000"/>
                  </a:schemeClr>
                </a:solidFill>
              </a:rPr>
              <a:t>rather than the entire space</a:t>
            </a:r>
          </a:p>
          <a:p>
            <a:r>
              <a:rPr lang="en-US" b="1" dirty="0"/>
              <a:t>Amortizes </a:t>
            </a:r>
            <a:r>
              <a:rPr lang="en-US" dirty="0"/>
              <a:t>the original control optimization problem</a:t>
            </a:r>
          </a:p>
        </p:txBody>
      </p:sp>
      <p:sp>
        <p:nvSpPr>
          <p:cNvPr id="12" name="Content Placeholder 2">
            <a:extLst>
              <a:ext uri="{FF2B5EF4-FFF2-40B4-BE49-F238E27FC236}">
                <a16:creationId xmlns:a16="http://schemas.microsoft.com/office/drawing/2014/main" id="{DECFEA42-C074-FB2E-22B6-CAF16AAA5E06}"/>
              </a:ext>
            </a:extLst>
          </p:cNvPr>
          <p:cNvSpPr txBox="1">
            <a:spLocks/>
          </p:cNvSpPr>
          <p:nvPr/>
        </p:nvSpPr>
        <p:spPr>
          <a:xfrm>
            <a:off x="6108700" y="3635373"/>
            <a:ext cx="6083300" cy="36987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t>Optimal controls over time</a:t>
            </a:r>
            <a:r>
              <a:rPr lang="en-US" sz="1600" b="1" dirty="0">
                <a:solidFill>
                  <a:schemeClr val="tx1">
                    <a:lumMod val="50000"/>
                    <a:lumOff val="50000"/>
                  </a:schemeClr>
                </a:solidFill>
              </a:rPr>
              <a:t> </a:t>
            </a:r>
            <a:r>
              <a:rPr lang="en-US" sz="1600" dirty="0">
                <a:solidFill>
                  <a:schemeClr val="tx1">
                    <a:lumMod val="50000"/>
                    <a:lumOff val="50000"/>
                  </a:schemeClr>
                </a:solidFill>
                <a:cs typeface="Helvetica Neue" panose="02000503000000020004" pitchFamily="2" charset="0"/>
              </a:rPr>
              <a:t>— force on </a:t>
            </a:r>
            <a:r>
              <a:rPr lang="en-US" sz="1600" dirty="0">
                <a:solidFill>
                  <a:schemeClr val="tx1">
                    <a:lumMod val="50000"/>
                    <a:lumOff val="50000"/>
                  </a:schemeClr>
                </a:solidFill>
              </a:rPr>
              <a:t>the cartpole</a:t>
            </a:r>
          </a:p>
        </p:txBody>
      </p:sp>
      <p:sp>
        <p:nvSpPr>
          <p:cNvPr id="13" name="Content Placeholder 2">
            <a:extLst>
              <a:ext uri="{FF2B5EF4-FFF2-40B4-BE49-F238E27FC236}">
                <a16:creationId xmlns:a16="http://schemas.microsoft.com/office/drawing/2014/main" id="{F9EBE3FF-D22F-2273-81AB-2A3683E9834E}"/>
              </a:ext>
            </a:extLst>
          </p:cNvPr>
          <p:cNvSpPr txBox="1">
            <a:spLocks/>
          </p:cNvSpPr>
          <p:nvPr/>
        </p:nvSpPr>
        <p:spPr>
          <a:xfrm>
            <a:off x="11125200" y="6518285"/>
            <a:ext cx="711200" cy="36987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t>Time</a:t>
            </a:r>
          </a:p>
        </p:txBody>
      </p:sp>
      <p:cxnSp>
        <p:nvCxnSpPr>
          <p:cNvPr id="15" name="Straight Arrow Connector 14">
            <a:extLst>
              <a:ext uri="{FF2B5EF4-FFF2-40B4-BE49-F238E27FC236}">
                <a16:creationId xmlns:a16="http://schemas.microsoft.com/office/drawing/2014/main" id="{B17C94FF-0F16-E982-8D2A-A067BBE202B8}"/>
              </a:ext>
            </a:extLst>
          </p:cNvPr>
          <p:cNvCxnSpPr/>
          <p:nvPr/>
        </p:nvCxnSpPr>
        <p:spPr>
          <a:xfrm>
            <a:off x="11709400" y="6694511"/>
            <a:ext cx="3937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D0FE26F0-55B1-DBAA-12AA-04329C42C0D9}"/>
              </a:ext>
            </a:extLst>
          </p:cNvPr>
          <p:cNvCxnSpPr>
            <a:cxnSpLocks/>
          </p:cNvCxnSpPr>
          <p:nvPr/>
        </p:nvCxnSpPr>
        <p:spPr>
          <a:xfrm flipH="1">
            <a:off x="10731500" y="6694511"/>
            <a:ext cx="4191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Rectangle 18">
            <a:extLst>
              <a:ext uri="{FF2B5EF4-FFF2-40B4-BE49-F238E27FC236}">
                <a16:creationId xmlns:a16="http://schemas.microsoft.com/office/drawing/2014/main" id="{CFA58EBD-2BB3-1D8E-AA7F-69A237E235F4}"/>
              </a:ext>
            </a:extLst>
          </p:cNvPr>
          <p:cNvSpPr/>
          <p:nvPr/>
        </p:nvSpPr>
        <p:spPr>
          <a:xfrm>
            <a:off x="8907108" y="1290693"/>
            <a:ext cx="2764710" cy="2133451"/>
          </a:xfrm>
          <a:prstGeom prst="rect">
            <a:avLst/>
          </a:prstGeom>
          <a:solidFill>
            <a:srgbClr val="F1F1F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F8691372-0265-7E11-E609-2538819178CB}"/>
              </a:ext>
            </a:extLst>
          </p:cNvPr>
          <p:cNvSpPr/>
          <p:nvPr/>
        </p:nvSpPr>
        <p:spPr>
          <a:xfrm>
            <a:off x="8953169" y="1797755"/>
            <a:ext cx="1999031" cy="1500208"/>
          </a:xfrm>
          <a:custGeom>
            <a:avLst/>
            <a:gdLst>
              <a:gd name="connsiteX0" fmla="*/ 1890194 w 1999031"/>
              <a:gd name="connsiteY0" fmla="*/ 1196635 h 1500208"/>
              <a:gd name="connsiteX1" fmla="*/ 903058 w 1999031"/>
              <a:gd name="connsiteY1" fmla="*/ 1497972 h 1500208"/>
              <a:gd name="connsiteX2" fmla="*/ 217258 w 1999031"/>
              <a:gd name="connsiteY2" fmla="*/ 1258981 h 1500208"/>
              <a:gd name="connsiteX3" fmla="*/ 9440 w 1999031"/>
              <a:gd name="connsiteY3" fmla="*/ 105590 h 1500208"/>
              <a:gd name="connsiteX4" fmla="*/ 466640 w 1999031"/>
              <a:gd name="connsiteY4" fmla="*/ 115981 h 1500208"/>
              <a:gd name="connsiteX5" fmla="*/ 622504 w 1999031"/>
              <a:gd name="connsiteY5" fmla="*/ 666699 h 1500208"/>
              <a:gd name="connsiteX6" fmla="*/ 1349867 w 1999031"/>
              <a:gd name="connsiteY6" fmla="*/ 375753 h 1500208"/>
              <a:gd name="connsiteX7" fmla="*/ 1910976 w 1999031"/>
              <a:gd name="connsiteY7" fmla="*/ 770608 h 1500208"/>
              <a:gd name="connsiteX8" fmla="*/ 1890194 w 1999031"/>
              <a:gd name="connsiteY8" fmla="*/ 1196635 h 15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9031" h="1500208">
                <a:moveTo>
                  <a:pt x="1890194" y="1196635"/>
                </a:moveTo>
                <a:cubicBezTo>
                  <a:pt x="1722208" y="1317862"/>
                  <a:pt x="1181881" y="1487581"/>
                  <a:pt x="903058" y="1497972"/>
                </a:cubicBezTo>
                <a:cubicBezTo>
                  <a:pt x="624235" y="1508363"/>
                  <a:pt x="366194" y="1491045"/>
                  <a:pt x="217258" y="1258981"/>
                </a:cubicBezTo>
                <a:cubicBezTo>
                  <a:pt x="68322" y="1026917"/>
                  <a:pt x="-32124" y="296090"/>
                  <a:pt x="9440" y="105590"/>
                </a:cubicBezTo>
                <a:cubicBezTo>
                  <a:pt x="51004" y="-84910"/>
                  <a:pt x="364463" y="22463"/>
                  <a:pt x="466640" y="115981"/>
                </a:cubicBezTo>
                <a:cubicBezTo>
                  <a:pt x="568817" y="209499"/>
                  <a:pt x="475299" y="623404"/>
                  <a:pt x="622504" y="666699"/>
                </a:cubicBezTo>
                <a:cubicBezTo>
                  <a:pt x="769708" y="709994"/>
                  <a:pt x="1135122" y="358435"/>
                  <a:pt x="1349867" y="375753"/>
                </a:cubicBezTo>
                <a:cubicBezTo>
                  <a:pt x="1564612" y="393071"/>
                  <a:pt x="1817458" y="628599"/>
                  <a:pt x="1910976" y="770608"/>
                </a:cubicBezTo>
                <a:cubicBezTo>
                  <a:pt x="2004494" y="912617"/>
                  <a:pt x="2058180" y="1075408"/>
                  <a:pt x="1890194" y="1196635"/>
                </a:cubicBezTo>
                <a:close/>
              </a:path>
            </a:pathLst>
          </a:custGeom>
          <a:solidFill>
            <a:schemeClr val="bg2">
              <a:lumMod val="9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CEA6A90-99CF-FABE-3E4A-CAFB7E3B2E8F}"/>
              </a:ext>
            </a:extLst>
          </p:cNvPr>
          <p:cNvSpPr txBox="1">
            <a:spLocks/>
          </p:cNvSpPr>
          <p:nvPr/>
        </p:nvSpPr>
        <p:spPr>
          <a:xfrm>
            <a:off x="8928392" y="1317279"/>
            <a:ext cx="2539708" cy="448369"/>
          </a:xfrm>
          <a:prstGeom prst="rect">
            <a:avLst/>
          </a:prstGeom>
        </p:spPr>
        <p:txBody>
          <a:bodyPr vert="horz" lIns="91440" tIns="45720" rIns="91440" bIns="45720" rtlCol="0">
            <a:normAutofit fontScale="85000" lnSpcReduction="10000"/>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latin typeface="Source Sans Pro" panose="020B0503030403020204" pitchFamily="34" charset="0"/>
                <a:ea typeface="Source Sans Pro" panose="020B0503030403020204" pitchFamily="34" charset="0"/>
              </a:rPr>
              <a:t>Full control sequence space</a:t>
            </a:r>
          </a:p>
        </p:txBody>
      </p:sp>
      <p:sp>
        <p:nvSpPr>
          <p:cNvPr id="22" name="Content Placeholder 2">
            <a:extLst>
              <a:ext uri="{FF2B5EF4-FFF2-40B4-BE49-F238E27FC236}">
                <a16:creationId xmlns:a16="http://schemas.microsoft.com/office/drawing/2014/main" id="{59343C33-B8C0-3C0B-5A22-D2E7A4771617}"/>
              </a:ext>
            </a:extLst>
          </p:cNvPr>
          <p:cNvSpPr txBox="1">
            <a:spLocks/>
          </p:cNvSpPr>
          <p:nvPr/>
        </p:nvSpPr>
        <p:spPr>
          <a:xfrm>
            <a:off x="9130461" y="2460626"/>
            <a:ext cx="2085394" cy="79545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Source Sans Pro" panose="020B0503030403020204" pitchFamily="34" charset="0"/>
                <a:ea typeface="Source Sans Pro" panose="020B0503030403020204" pitchFamily="34" charset="0"/>
              </a:rPr>
              <a:t>Subspace of</a:t>
            </a:r>
            <a:br>
              <a:rPr lang="en-US" sz="1600" dirty="0">
                <a:latin typeface="Source Sans Pro" panose="020B0503030403020204" pitchFamily="34" charset="0"/>
                <a:ea typeface="Source Sans Pro" panose="020B0503030403020204" pitchFamily="34" charset="0"/>
              </a:rPr>
            </a:br>
            <a:r>
              <a:rPr lang="en-US" sz="1600" dirty="0">
                <a:latin typeface="Source Sans Pro" panose="020B0503030403020204" pitchFamily="34" charset="0"/>
                <a:ea typeface="Source Sans Pro" panose="020B0503030403020204" pitchFamily="34" charset="0"/>
              </a:rPr>
              <a:t>optimal solutions</a:t>
            </a:r>
          </a:p>
        </p:txBody>
      </p:sp>
      <p:sp>
        <p:nvSpPr>
          <p:cNvPr id="14" name="Content Placeholder 2">
            <a:extLst>
              <a:ext uri="{FF2B5EF4-FFF2-40B4-BE49-F238E27FC236}">
                <a16:creationId xmlns:a16="http://schemas.microsoft.com/office/drawing/2014/main" id="{015582DC-19A6-1D94-7024-4CCBFE4260BD}"/>
              </a:ext>
            </a:extLst>
          </p:cNvPr>
          <p:cNvSpPr txBox="1">
            <a:spLocks/>
          </p:cNvSpPr>
          <p:nvPr/>
        </p:nvSpPr>
        <p:spPr>
          <a:xfrm>
            <a:off x="0" y="3635373"/>
            <a:ext cx="6083300" cy="36987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t>Cartpole videos</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val="345427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D43E-09F3-5845-A55A-FF2E095E53FF}"/>
              </a:ext>
            </a:extLst>
          </p:cNvPr>
          <p:cNvSpPr>
            <a:spLocks noGrp="1"/>
          </p:cNvSpPr>
          <p:nvPr>
            <p:ph type="title"/>
          </p:nvPr>
        </p:nvSpPr>
        <p:spPr>
          <a:xfrm>
            <a:off x="609600" y="212292"/>
            <a:ext cx="10972800" cy="1143000"/>
          </a:xfrm>
        </p:spPr>
        <p:txBody>
          <a:bodyPr>
            <a:normAutofit/>
          </a:bodyPr>
          <a:lstStyle/>
          <a:p>
            <a:r>
              <a:rPr lang="en-US" dirty="0"/>
              <a:t>DCEM learns the solution space structure</a:t>
            </a:r>
          </a:p>
        </p:txBody>
      </p:sp>
      <p:sp>
        <p:nvSpPr>
          <p:cNvPr id="4" name="Date Placeholder 3">
            <a:extLst>
              <a:ext uri="{FF2B5EF4-FFF2-40B4-BE49-F238E27FC236}">
                <a16:creationId xmlns:a16="http://schemas.microsoft.com/office/drawing/2014/main" id="{F6B48DD5-241D-BE40-8D44-D394A9855155}"/>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4369A7FE-BF50-3F40-9511-CFDA1F92B261}"/>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9F32C633-675F-5F45-A191-2714A97BE30D}"/>
              </a:ext>
            </a:extLst>
          </p:cNvPr>
          <p:cNvSpPr>
            <a:spLocks noGrp="1"/>
          </p:cNvSpPr>
          <p:nvPr>
            <p:ph type="sldNum" sz="quarter" idx="12"/>
          </p:nvPr>
        </p:nvSpPr>
        <p:spPr/>
        <p:txBody>
          <a:bodyPr/>
          <a:lstStyle/>
          <a:p>
            <a:fld id="{F813B43C-900A-1C44-BF45-66CB67BC66D1}" type="slidenum">
              <a:rPr lang="en-US" smtClean="0"/>
              <a:t>32</a:t>
            </a:fld>
            <a:endParaRPr lang="en-US"/>
          </a:p>
        </p:txBody>
      </p:sp>
      <p:pic>
        <p:nvPicPr>
          <p:cNvPr id="8" name="Picture 7">
            <a:extLst>
              <a:ext uri="{FF2B5EF4-FFF2-40B4-BE49-F238E27FC236}">
                <a16:creationId xmlns:a16="http://schemas.microsoft.com/office/drawing/2014/main" id="{9DAE5F5D-B01F-6C49-8E3B-0AF7CCDF42BF}"/>
              </a:ext>
            </a:extLst>
          </p:cNvPr>
          <p:cNvPicPr>
            <a:picLocks noChangeAspect="1"/>
          </p:cNvPicPr>
          <p:nvPr/>
        </p:nvPicPr>
        <p:blipFill>
          <a:blip r:embed="rId2"/>
          <a:stretch>
            <a:fillRect/>
          </a:stretch>
        </p:blipFill>
        <p:spPr>
          <a:xfrm>
            <a:off x="3854953" y="1175431"/>
            <a:ext cx="7727447" cy="5273516"/>
          </a:xfrm>
          <a:prstGeom prst="rect">
            <a:avLst/>
          </a:prstGeom>
        </p:spPr>
      </p:pic>
      <p:sp>
        <p:nvSpPr>
          <p:cNvPr id="3" name="Rectangle 2">
            <a:extLst>
              <a:ext uri="{FF2B5EF4-FFF2-40B4-BE49-F238E27FC236}">
                <a16:creationId xmlns:a16="http://schemas.microsoft.com/office/drawing/2014/main" id="{3871587A-2DAD-6B4D-B53B-01128F26FD7F}"/>
              </a:ext>
            </a:extLst>
          </p:cNvPr>
          <p:cNvSpPr/>
          <p:nvPr/>
        </p:nvSpPr>
        <p:spPr>
          <a:xfrm>
            <a:off x="379401" y="2166052"/>
            <a:ext cx="3132282" cy="2417096"/>
          </a:xfrm>
          <a:prstGeom prst="rect">
            <a:avLst/>
          </a:prstGeom>
          <a:solidFill>
            <a:schemeClr val="bg1">
              <a:lumMod val="9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14D83ABD-9A80-9B4F-85E8-8B12985E6BBC}"/>
              </a:ext>
            </a:extLst>
          </p:cNvPr>
          <p:cNvSpPr/>
          <p:nvPr/>
        </p:nvSpPr>
        <p:spPr>
          <a:xfrm>
            <a:off x="607686" y="2846617"/>
            <a:ext cx="1999031" cy="1500208"/>
          </a:xfrm>
          <a:custGeom>
            <a:avLst/>
            <a:gdLst>
              <a:gd name="connsiteX0" fmla="*/ 1890194 w 1999031"/>
              <a:gd name="connsiteY0" fmla="*/ 1196635 h 1500208"/>
              <a:gd name="connsiteX1" fmla="*/ 903058 w 1999031"/>
              <a:gd name="connsiteY1" fmla="*/ 1497972 h 1500208"/>
              <a:gd name="connsiteX2" fmla="*/ 217258 w 1999031"/>
              <a:gd name="connsiteY2" fmla="*/ 1258981 h 1500208"/>
              <a:gd name="connsiteX3" fmla="*/ 9440 w 1999031"/>
              <a:gd name="connsiteY3" fmla="*/ 105590 h 1500208"/>
              <a:gd name="connsiteX4" fmla="*/ 466640 w 1999031"/>
              <a:gd name="connsiteY4" fmla="*/ 115981 h 1500208"/>
              <a:gd name="connsiteX5" fmla="*/ 622504 w 1999031"/>
              <a:gd name="connsiteY5" fmla="*/ 666699 h 1500208"/>
              <a:gd name="connsiteX6" fmla="*/ 1349867 w 1999031"/>
              <a:gd name="connsiteY6" fmla="*/ 375753 h 1500208"/>
              <a:gd name="connsiteX7" fmla="*/ 1910976 w 1999031"/>
              <a:gd name="connsiteY7" fmla="*/ 770608 h 1500208"/>
              <a:gd name="connsiteX8" fmla="*/ 1890194 w 1999031"/>
              <a:gd name="connsiteY8" fmla="*/ 1196635 h 15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9031" h="1500208">
                <a:moveTo>
                  <a:pt x="1890194" y="1196635"/>
                </a:moveTo>
                <a:cubicBezTo>
                  <a:pt x="1722208" y="1317862"/>
                  <a:pt x="1181881" y="1487581"/>
                  <a:pt x="903058" y="1497972"/>
                </a:cubicBezTo>
                <a:cubicBezTo>
                  <a:pt x="624235" y="1508363"/>
                  <a:pt x="366194" y="1491045"/>
                  <a:pt x="217258" y="1258981"/>
                </a:cubicBezTo>
                <a:cubicBezTo>
                  <a:pt x="68322" y="1026917"/>
                  <a:pt x="-32124" y="296090"/>
                  <a:pt x="9440" y="105590"/>
                </a:cubicBezTo>
                <a:cubicBezTo>
                  <a:pt x="51004" y="-84910"/>
                  <a:pt x="364463" y="22463"/>
                  <a:pt x="466640" y="115981"/>
                </a:cubicBezTo>
                <a:cubicBezTo>
                  <a:pt x="568817" y="209499"/>
                  <a:pt x="475299" y="623404"/>
                  <a:pt x="622504" y="666699"/>
                </a:cubicBezTo>
                <a:cubicBezTo>
                  <a:pt x="769708" y="709994"/>
                  <a:pt x="1135122" y="358435"/>
                  <a:pt x="1349867" y="375753"/>
                </a:cubicBezTo>
                <a:cubicBezTo>
                  <a:pt x="1564612" y="393071"/>
                  <a:pt x="1817458" y="628599"/>
                  <a:pt x="1910976" y="770608"/>
                </a:cubicBezTo>
                <a:cubicBezTo>
                  <a:pt x="2004494" y="912617"/>
                  <a:pt x="2058180" y="1075408"/>
                  <a:pt x="1890194" y="1196635"/>
                </a:cubicBezTo>
                <a:close/>
              </a:path>
            </a:pathLst>
          </a:custGeom>
          <a:solidFill>
            <a:schemeClr val="bg2">
              <a:lumMod val="9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89E6B7AC-3876-1042-9F93-EE0F5F45BB47}"/>
              </a:ext>
            </a:extLst>
          </p:cNvPr>
          <p:cNvSpPr txBox="1">
            <a:spLocks/>
          </p:cNvSpPr>
          <p:nvPr/>
        </p:nvSpPr>
        <p:spPr>
          <a:xfrm>
            <a:off x="372158" y="2137815"/>
            <a:ext cx="3082241" cy="617055"/>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Source Sans Pro" panose="020B0503030403020204" pitchFamily="34" charset="0"/>
                <a:ea typeface="Source Sans Pro" panose="020B0503030403020204" pitchFamily="34" charset="0"/>
              </a:rPr>
              <a:t>Full control sequence space</a:t>
            </a:r>
          </a:p>
        </p:txBody>
      </p:sp>
      <p:sp>
        <p:nvSpPr>
          <p:cNvPr id="14" name="Content Placeholder 2">
            <a:extLst>
              <a:ext uri="{FF2B5EF4-FFF2-40B4-BE49-F238E27FC236}">
                <a16:creationId xmlns:a16="http://schemas.microsoft.com/office/drawing/2014/main" id="{6133F63E-F2D8-A149-9963-52D3E643CBF4}"/>
              </a:ext>
            </a:extLst>
          </p:cNvPr>
          <p:cNvSpPr txBox="1">
            <a:spLocks/>
          </p:cNvSpPr>
          <p:nvPr/>
        </p:nvSpPr>
        <p:spPr>
          <a:xfrm>
            <a:off x="774095" y="3491248"/>
            <a:ext cx="2085394" cy="79545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Source Sans Pro" panose="020B0503030403020204" pitchFamily="34" charset="0"/>
                <a:ea typeface="Source Sans Pro" panose="020B0503030403020204" pitchFamily="34" charset="0"/>
              </a:rPr>
              <a:t>Subspace of</a:t>
            </a:r>
            <a:br>
              <a:rPr lang="en-US" sz="1600" dirty="0">
                <a:latin typeface="Source Sans Pro" panose="020B0503030403020204" pitchFamily="34" charset="0"/>
                <a:ea typeface="Source Sans Pro" panose="020B0503030403020204" pitchFamily="34" charset="0"/>
              </a:rPr>
            </a:br>
            <a:r>
              <a:rPr lang="en-US" sz="1600" dirty="0">
                <a:latin typeface="Source Sans Pro" panose="020B0503030403020204" pitchFamily="34" charset="0"/>
                <a:ea typeface="Source Sans Pro" panose="020B0503030403020204" pitchFamily="34" charset="0"/>
              </a:rPr>
              <a:t>optimal solutions</a:t>
            </a:r>
          </a:p>
        </p:txBody>
      </p:sp>
      <mc:AlternateContent xmlns:mc="http://schemas.openxmlformats.org/markup-compatibility/2006">
        <mc:Choice xmlns:a14="http://schemas.microsoft.com/office/drawing/2010/main" Requires="a14">
          <p:sp>
            <p:nvSpPr>
              <p:cNvPr id="15" name="Content Placeholder 2">
                <a:extLst>
                  <a:ext uri="{FF2B5EF4-FFF2-40B4-BE49-F238E27FC236}">
                    <a16:creationId xmlns:a16="http://schemas.microsoft.com/office/drawing/2014/main" id="{EA188D80-B5EE-EF4D-AAEC-71D007FA38EB}"/>
                  </a:ext>
                </a:extLst>
              </p:cNvPr>
              <p:cNvSpPr txBox="1">
                <a:spLocks/>
              </p:cNvSpPr>
              <p:nvPr/>
            </p:nvSpPr>
            <p:spPr>
              <a:xfrm>
                <a:off x="-204073" y="1456232"/>
                <a:ext cx="4299229" cy="96760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𝑢</m:t>
                          </m:r>
                        </m:e>
                        <m:sup>
                          <m:r>
                            <a:rPr lang="en-US" sz="2400" b="0" i="1" smtClean="0">
                              <a:latin typeface="Cambria Math" panose="02040503050406030204" pitchFamily="18" charset="0"/>
                            </a:rPr>
                            <m:t>⋆</m:t>
                          </m:r>
                        </m:sup>
                      </m:sSup>
                      <m:r>
                        <a:rPr lang="en-US" sz="2400" i="1">
                          <a:latin typeface="Cambria Math" charset="0"/>
                        </a:rPr>
                        <m:t>=</m:t>
                      </m:r>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charset="0"/>
                                </a:rPr>
                                <m:t>argmin</m:t>
                              </m:r>
                            </m:e>
                            <m:lim>
                              <m:r>
                                <a:rPr lang="en-US" sz="2400" b="0" i="1" smtClean="0">
                                  <a:latin typeface="Cambria Math" panose="02040503050406030204" pitchFamily="18" charset="0"/>
                                </a:rPr>
                                <m:t>𝑢</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0,1</m:t>
                                      </m:r>
                                    </m:e>
                                  </m:d>
                                </m:e>
                                <m:sup>
                                  <m:r>
                                    <a:rPr lang="en-US" sz="2400" b="0" i="1" smtClean="0">
                                      <a:latin typeface="Cambria Math" panose="02040503050406030204" pitchFamily="18" charset="0"/>
                                    </a:rPr>
                                    <m:t>𝑁</m:t>
                                  </m:r>
                                </m:sup>
                              </m:sSup>
                            </m:lim>
                          </m:limLow>
                          <m:r>
                            <a:rPr lang="en-US" sz="2400" i="1">
                              <a:latin typeface="Cambria Math" charset="0"/>
                            </a:rPr>
                            <m:t> </m:t>
                          </m:r>
                        </m:fName>
                        <m:e>
                          <m:r>
                            <a:rPr lang="en-US" sz="2400" b="0" i="1" smtClean="0">
                              <a:latin typeface="Cambria Math" panose="02040503050406030204" pitchFamily="18" charset="0"/>
                            </a:rPr>
                            <m:t>𝑓</m:t>
                          </m:r>
                          <m:d>
                            <m:dPr>
                              <m:ctrlPr>
                                <a:rPr lang="en-US" sz="2400" i="1">
                                  <a:latin typeface="Cambria Math" panose="02040503050406030204" pitchFamily="18" charset="0"/>
                                </a:rPr>
                              </m:ctrlPr>
                            </m:dPr>
                            <m:e>
                              <m:r>
                                <a:rPr lang="en-US" sz="2400" b="0" i="1" smtClean="0">
                                  <a:latin typeface="Cambria Math" panose="02040503050406030204" pitchFamily="18" charset="0"/>
                                </a:rPr>
                                <m:t>𝑢</m:t>
                              </m:r>
                            </m:e>
                          </m:d>
                        </m:e>
                      </m:func>
                    </m:oMath>
                  </m:oMathPara>
                </a14:m>
                <a:endParaRPr lang="en-US" sz="2400" dirty="0">
                  <a:latin typeface="Source Sans Pro" panose="020B0503030403020204" pitchFamily="34" charset="0"/>
                  <a:ea typeface="Source Sans Pro" panose="020B0503030403020204" pitchFamily="34" charset="0"/>
                </a:endParaRPr>
              </a:p>
            </p:txBody>
          </p:sp>
        </mc:Choice>
        <mc:Fallback>
          <p:sp>
            <p:nvSpPr>
              <p:cNvPr id="15" name="Content Placeholder 2">
                <a:extLst>
                  <a:ext uri="{FF2B5EF4-FFF2-40B4-BE49-F238E27FC236}">
                    <a16:creationId xmlns:a16="http://schemas.microsoft.com/office/drawing/2014/main" id="{EA188D80-B5EE-EF4D-AAEC-71D007FA38EB}"/>
                  </a:ext>
                </a:extLst>
              </p:cNvPr>
              <p:cNvSpPr txBox="1">
                <a:spLocks noRot="1" noChangeAspect="1" noMove="1" noResize="1" noEditPoints="1" noAdjustHandles="1" noChangeArrowheads="1" noChangeShapeType="1" noTextEdit="1"/>
              </p:cNvSpPr>
              <p:nvPr/>
            </p:nvSpPr>
            <p:spPr>
              <a:xfrm>
                <a:off x="-204073" y="1456232"/>
                <a:ext cx="4299229" cy="967600"/>
              </a:xfrm>
              <a:prstGeom prst="rect">
                <a:avLst/>
              </a:prstGeom>
              <a:blipFill>
                <a:blip r:embed="rId3"/>
                <a:stretch>
                  <a:fillRect/>
                </a:stretch>
              </a:blipFill>
              <a:ln w="38100">
                <a:noFill/>
              </a:ln>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C6755ACC-16BF-904B-A342-824ADD7AD78A}"/>
              </a:ext>
            </a:extLst>
          </p:cNvPr>
          <p:cNvCxnSpPr>
            <a:cxnSpLocks/>
          </p:cNvCxnSpPr>
          <p:nvPr/>
        </p:nvCxnSpPr>
        <p:spPr>
          <a:xfrm>
            <a:off x="3879204" y="2991414"/>
            <a:ext cx="7755151" cy="0"/>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2DA2C19E-D8CB-CD43-8FC8-E654D5E76C4B}"/>
              </a:ext>
            </a:extLst>
          </p:cNvPr>
          <p:cNvSpPr/>
          <p:nvPr/>
        </p:nvSpPr>
        <p:spPr>
          <a:xfrm>
            <a:off x="428960" y="5066614"/>
            <a:ext cx="2459206" cy="1289736"/>
          </a:xfrm>
          <a:prstGeom prst="rect">
            <a:avLst/>
          </a:prstGeom>
          <a:solidFill>
            <a:schemeClr val="bg2">
              <a:lumMod val="9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E50C38B6-965F-C648-9865-E252A45B4993}"/>
              </a:ext>
            </a:extLst>
          </p:cNvPr>
          <p:cNvSpPr txBox="1">
            <a:spLocks/>
          </p:cNvSpPr>
          <p:nvPr/>
        </p:nvSpPr>
        <p:spPr>
          <a:xfrm>
            <a:off x="428960" y="5066615"/>
            <a:ext cx="1957402" cy="607597"/>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Source Sans Pro" panose="020B0503030403020204" pitchFamily="34" charset="0"/>
                <a:ea typeface="Source Sans Pro" panose="020B0503030403020204" pitchFamily="34" charset="0"/>
              </a:rPr>
              <a:t>Latent space</a:t>
            </a:r>
            <a:br>
              <a:rPr lang="en-US" sz="1600" dirty="0">
                <a:latin typeface="Source Sans Pro" panose="020B0503030403020204" pitchFamily="34" charset="0"/>
                <a:ea typeface="Source Sans Pro" panose="020B0503030403020204" pitchFamily="34" charset="0"/>
              </a:rPr>
            </a:br>
            <a:r>
              <a:rPr lang="en-US" sz="1600" dirty="0">
                <a:latin typeface="Source Sans Pro" panose="020B0503030403020204" pitchFamily="34" charset="0"/>
                <a:ea typeface="Source Sans Pro" panose="020B0503030403020204" pitchFamily="34" charset="0"/>
              </a:rPr>
              <a:t>of optimal solutions</a:t>
            </a:r>
          </a:p>
        </p:txBody>
      </p:sp>
      <p:sp>
        <p:nvSpPr>
          <p:cNvPr id="20" name="Right Arrow 19">
            <a:extLst>
              <a:ext uri="{FF2B5EF4-FFF2-40B4-BE49-F238E27FC236}">
                <a16:creationId xmlns:a16="http://schemas.microsoft.com/office/drawing/2014/main" id="{27E55978-7545-1B44-BCB5-1114F4532F85}"/>
              </a:ext>
            </a:extLst>
          </p:cNvPr>
          <p:cNvSpPr/>
          <p:nvPr/>
        </p:nvSpPr>
        <p:spPr>
          <a:xfrm rot="5400000">
            <a:off x="1089499" y="4492831"/>
            <a:ext cx="547115" cy="416958"/>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062EE88-C3D5-F643-9822-2FD76E0BCF36}"/>
              </a:ext>
            </a:extLst>
          </p:cNvPr>
          <p:cNvCxnSpPr>
            <a:cxnSpLocks/>
          </p:cNvCxnSpPr>
          <p:nvPr/>
        </p:nvCxnSpPr>
        <p:spPr>
          <a:xfrm flipV="1">
            <a:off x="3121177" y="2556881"/>
            <a:ext cx="826670" cy="154624"/>
          </a:xfrm>
          <a:prstGeom prst="straightConnector1">
            <a:avLst/>
          </a:prstGeom>
          <a:ln w="60325">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F044352-9B22-0F43-A0A2-B0C1238EFD83}"/>
              </a:ext>
            </a:extLst>
          </p:cNvPr>
          <p:cNvCxnSpPr>
            <a:cxnSpLocks/>
          </p:cNvCxnSpPr>
          <p:nvPr/>
        </p:nvCxnSpPr>
        <p:spPr>
          <a:xfrm>
            <a:off x="2606717" y="3932703"/>
            <a:ext cx="1285219" cy="0"/>
          </a:xfrm>
          <a:prstGeom prst="straightConnector1">
            <a:avLst/>
          </a:prstGeom>
          <a:ln w="60325">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495BD28-C273-1F48-A3A3-8F750CEF3227}"/>
              </a:ext>
            </a:extLst>
          </p:cNvPr>
          <p:cNvCxnSpPr>
            <a:cxnSpLocks/>
          </p:cNvCxnSpPr>
          <p:nvPr/>
        </p:nvCxnSpPr>
        <p:spPr>
          <a:xfrm>
            <a:off x="2888166" y="5626432"/>
            <a:ext cx="959679" cy="0"/>
          </a:xfrm>
          <a:prstGeom prst="straightConnector1">
            <a:avLst/>
          </a:prstGeom>
          <a:ln w="60325">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2308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DDEA-FE89-574A-95A2-476D86912984}"/>
              </a:ext>
            </a:extLst>
          </p:cNvPr>
          <p:cNvSpPr>
            <a:spLocks noGrp="1"/>
          </p:cNvSpPr>
          <p:nvPr>
            <p:ph type="title"/>
          </p:nvPr>
        </p:nvSpPr>
        <p:spPr/>
        <p:txBody>
          <a:bodyPr/>
          <a:lstStyle/>
          <a:p>
            <a:r>
              <a:rPr lang="en-US"/>
              <a:t>Closing Thoughts And Future Directions</a:t>
            </a:r>
          </a:p>
        </p:txBody>
      </p:sp>
      <p:sp>
        <p:nvSpPr>
          <p:cNvPr id="3" name="Content Placeholder 2">
            <a:extLst>
              <a:ext uri="{FF2B5EF4-FFF2-40B4-BE49-F238E27FC236}">
                <a16:creationId xmlns:a16="http://schemas.microsoft.com/office/drawing/2014/main" id="{2FE5C59C-B271-A94B-94BF-76FCC57404AD}"/>
              </a:ext>
            </a:extLst>
          </p:cNvPr>
          <p:cNvSpPr>
            <a:spLocks noGrp="1"/>
          </p:cNvSpPr>
          <p:nvPr>
            <p:ph idx="1"/>
          </p:nvPr>
        </p:nvSpPr>
        <p:spPr/>
        <p:txBody>
          <a:bodyPr/>
          <a:lstStyle/>
          <a:p>
            <a:r>
              <a:rPr lang="en-US" b="1">
                <a:cs typeface="Helvetica Neue" panose="02000503000000020004" pitchFamily="2" charset="0"/>
              </a:rPr>
              <a:t>Differentiable optimization</a:t>
            </a:r>
            <a:r>
              <a:rPr lang="en-US"/>
              <a:t> and </a:t>
            </a:r>
            <a:r>
              <a:rPr lang="en-US" b="1"/>
              <a:t>control </a:t>
            </a:r>
            <a:r>
              <a:rPr lang="en-US"/>
              <a:t>are </a:t>
            </a:r>
            <a:r>
              <a:rPr lang="en-US" b="1">
                <a:cs typeface="Helvetica Neue" panose="02000503000000020004" pitchFamily="2" charset="0"/>
              </a:rPr>
              <a:t>powerful primitives </a:t>
            </a:r>
            <a:r>
              <a:rPr lang="en-US"/>
              <a:t>to use within larger systems</a:t>
            </a:r>
          </a:p>
          <a:p>
            <a:r>
              <a:rPr lang="en-US" b="1">
                <a:cs typeface="Helvetica Neue" panose="02000503000000020004" pitchFamily="2" charset="0"/>
              </a:rPr>
              <a:t>    Theoretical</a:t>
            </a:r>
            <a:r>
              <a:rPr lang="en-US"/>
              <a:t> and </a:t>
            </a:r>
            <a:r>
              <a:rPr lang="en-US" b="1">
                <a:cs typeface="Helvetica Neue" panose="02000503000000020004" pitchFamily="2" charset="0"/>
              </a:rPr>
              <a:t>engineering</a:t>
            </a:r>
            <a:r>
              <a:rPr lang="en-US"/>
              <a:t> foundations are here</a:t>
            </a:r>
          </a:p>
          <a:p>
            <a:r>
              <a:rPr lang="en-US"/>
              <a:t>    Works for </a:t>
            </a:r>
            <a:r>
              <a:rPr lang="en-US" b="1"/>
              <a:t>convex</a:t>
            </a:r>
            <a:r>
              <a:rPr lang="en-US"/>
              <a:t> and </a:t>
            </a:r>
            <a:r>
              <a:rPr lang="en-US" b="1"/>
              <a:t>non-convex </a:t>
            </a:r>
            <a:r>
              <a:rPr lang="en-US"/>
              <a:t>control</a:t>
            </a:r>
          </a:p>
          <a:p>
            <a:r>
              <a:rPr lang="en-US"/>
              <a:t>    Specify and hand-engineer the parts you know, </a:t>
            </a:r>
            <a:r>
              <a:rPr lang="en-US" b="1"/>
              <a:t>learn the rest</a:t>
            </a:r>
            <a:endParaRPr lang="en-US"/>
          </a:p>
          <a:p>
            <a:r>
              <a:rPr lang="en-US"/>
              <a:t>    Can be </a:t>
            </a:r>
            <a:r>
              <a:rPr lang="en-US" b="1">
                <a:cs typeface="Helvetica Neue" panose="02000503000000020004" pitchFamily="2" charset="0"/>
              </a:rPr>
              <a:t>propagated through and learned</a:t>
            </a:r>
            <a:r>
              <a:rPr lang="en-US"/>
              <a:t>, just like any layer</a:t>
            </a:r>
          </a:p>
          <a:p>
            <a:endParaRPr lang="en-US"/>
          </a:p>
          <a:p>
            <a:r>
              <a:rPr lang="en-US" b="1"/>
              <a:t>Applications in:</a:t>
            </a:r>
          </a:p>
          <a:p>
            <a:r>
              <a:rPr lang="en-US"/>
              <a:t>    Objective mismatch </a:t>
            </a:r>
          </a:p>
          <a:p>
            <a:r>
              <a:rPr lang="en-US"/>
              <a:t>    Amortized optimization</a:t>
            </a:r>
          </a:p>
          <a:p>
            <a:r>
              <a:rPr lang="en-US"/>
              <a:t>    Safe and robust control</a:t>
            </a:r>
          </a:p>
          <a:p>
            <a:r>
              <a:rPr lang="en-US"/>
              <a:t>    Learning state embeddings</a:t>
            </a:r>
          </a:p>
        </p:txBody>
      </p:sp>
      <p:sp>
        <p:nvSpPr>
          <p:cNvPr id="4" name="Date Placeholder 3">
            <a:extLst>
              <a:ext uri="{FF2B5EF4-FFF2-40B4-BE49-F238E27FC236}">
                <a16:creationId xmlns:a16="http://schemas.microsoft.com/office/drawing/2014/main" id="{27FBA384-3113-AC40-AD79-1A59B2C488E4}"/>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B3EACECA-26C6-7340-A372-608252A4C70A}"/>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0D58A7BA-56C1-F248-839F-CC41E7C5C170}"/>
              </a:ext>
            </a:extLst>
          </p:cNvPr>
          <p:cNvSpPr>
            <a:spLocks noGrp="1"/>
          </p:cNvSpPr>
          <p:nvPr>
            <p:ph type="sldNum" sz="quarter" idx="12"/>
          </p:nvPr>
        </p:nvSpPr>
        <p:spPr/>
        <p:txBody>
          <a:bodyPr/>
          <a:lstStyle/>
          <a:p>
            <a:fld id="{F813B43C-900A-1C44-BF45-66CB67BC66D1}" type="slidenum">
              <a:rPr lang="en-US" smtClean="0"/>
              <a:pPr/>
              <a:t>33</a:t>
            </a:fld>
            <a:endParaRPr lang="en-US"/>
          </a:p>
        </p:txBody>
      </p:sp>
    </p:spTree>
    <p:extLst>
      <p:ext uri="{BB962C8B-B14F-4D97-AF65-F5344CB8AC3E}">
        <p14:creationId xmlns:p14="http://schemas.microsoft.com/office/powerpoint/2010/main" val="1462340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FBCB2B1B-DB29-D14D-AF73-44DDAA9F641E}"/>
              </a:ext>
            </a:extLst>
          </p:cNvPr>
          <p:cNvSpPr txBox="1">
            <a:spLocks/>
          </p:cNvSpPr>
          <p:nvPr/>
        </p:nvSpPr>
        <p:spPr>
          <a:xfrm>
            <a:off x="381000" y="3368390"/>
            <a:ext cx="11701072" cy="2487443"/>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a:solidFill>
                  <a:schemeClr val="tx1"/>
                </a:solidFill>
                <a:hlinkClick r:id="rId2">
                  <a:extLst>
                    <a:ext uri="{A12FA001-AC4F-418D-AE19-62706E023703}">
                      <ahyp:hlinkClr xmlns:ahyp="http://schemas.microsoft.com/office/drawing/2018/hyperlinkcolor" val="tx"/>
                    </a:ext>
                  </a:extLst>
                </a:hlinkClick>
              </a:rPr>
              <a:t>Differentiable QPs: OptNet</a:t>
            </a:r>
            <a:r>
              <a:rPr lang="en-US">
                <a:solidFill>
                  <a:schemeClr val="tx1"/>
                </a:solidFill>
              </a:rPr>
              <a:t> </a:t>
            </a:r>
            <a:r>
              <a:rPr lang="en-US">
                <a:solidFill>
                  <a:schemeClr val="tx1">
                    <a:lumMod val="50000"/>
                    <a:lumOff val="50000"/>
                  </a:schemeClr>
                </a:solidFill>
              </a:rPr>
              <a:t>[Amos and Kolter, ICML 2017]</a:t>
            </a:r>
          </a:p>
          <a:p>
            <a:pPr algn="l">
              <a:spcBef>
                <a:spcPts val="0"/>
              </a:spcBef>
            </a:pPr>
            <a:r>
              <a:rPr lang="en-US">
                <a:solidFill>
                  <a:schemeClr val="tx1"/>
                </a:solidFill>
                <a:hlinkClick r:id="rId3">
                  <a:extLst>
                    <a:ext uri="{A12FA001-AC4F-418D-AE19-62706E023703}">
                      <ahyp:hlinkClr xmlns:ahyp="http://schemas.microsoft.com/office/drawing/2018/hyperlinkcolor" val="tx"/>
                    </a:ext>
                  </a:extLst>
                </a:hlinkClick>
              </a:rPr>
              <a:t>Differentiable task-based stochastic optimization</a:t>
            </a:r>
            <a:r>
              <a:rPr lang="en-US">
                <a:solidFill>
                  <a:schemeClr val="tx1"/>
                </a:solidFill>
              </a:rPr>
              <a:t> </a:t>
            </a:r>
            <a:r>
              <a:rPr lang="en-US">
                <a:solidFill>
                  <a:schemeClr val="tx1">
                    <a:lumMod val="50000"/>
                    <a:lumOff val="50000"/>
                  </a:schemeClr>
                </a:solidFill>
              </a:rPr>
              <a:t>[Donti, Amos, Kolter, NeurIPS 2017]</a:t>
            </a:r>
          </a:p>
          <a:p>
            <a:pPr algn="l">
              <a:spcBef>
                <a:spcPts val="0"/>
              </a:spcBef>
            </a:pPr>
            <a:r>
              <a:rPr lang="en-US">
                <a:solidFill>
                  <a:schemeClr val="tx1"/>
                </a:solidFill>
                <a:hlinkClick r:id="rId4">
                  <a:extLst>
                    <a:ext uri="{A12FA001-AC4F-418D-AE19-62706E023703}">
                      <ahyp:hlinkClr xmlns:ahyp="http://schemas.microsoft.com/office/drawing/2018/hyperlinkcolor" val="tx"/>
                    </a:ext>
                  </a:extLst>
                </a:hlinkClick>
              </a:rPr>
              <a:t>Differentiable MPC for end-to-end planning and control</a:t>
            </a:r>
            <a:r>
              <a:rPr lang="en-US">
                <a:solidFill>
                  <a:schemeClr val="tx1"/>
                </a:solidFill>
              </a:rPr>
              <a:t> </a:t>
            </a:r>
            <a:r>
              <a:rPr lang="en-US">
                <a:solidFill>
                  <a:schemeClr val="tx1">
                    <a:lumMod val="50000"/>
                    <a:lumOff val="50000"/>
                  </a:schemeClr>
                </a:solidFill>
              </a:rPr>
              <a:t>[Amos, Jimenez, Sacks, Boots, Kolter, NeurIPS 2018]</a:t>
            </a:r>
          </a:p>
          <a:p>
            <a:pPr algn="l">
              <a:spcBef>
                <a:spcPts val="0"/>
              </a:spcBef>
            </a:pPr>
            <a:r>
              <a:rPr lang="en-US">
                <a:solidFill>
                  <a:schemeClr val="tx1"/>
                </a:solidFill>
                <a:hlinkClick r:id="rId5">
                  <a:extLst>
                    <a:ext uri="{A12FA001-AC4F-418D-AE19-62706E023703}">
                      <ahyp:hlinkClr xmlns:ahyp="http://schemas.microsoft.com/office/drawing/2018/hyperlinkcolor" val="tx"/>
                    </a:ext>
                  </a:extLst>
                </a:hlinkClick>
              </a:rPr>
              <a:t>Differentiable Convex Optimization Layers</a:t>
            </a:r>
            <a:r>
              <a:rPr lang="en-US">
                <a:solidFill>
                  <a:schemeClr val="tx1"/>
                </a:solidFill>
              </a:rPr>
              <a:t> </a:t>
            </a:r>
            <a:r>
              <a:rPr lang="en-US">
                <a:solidFill>
                  <a:schemeClr val="tx1">
                    <a:lumMod val="50000"/>
                    <a:lumOff val="50000"/>
                  </a:schemeClr>
                </a:solidFill>
              </a:rPr>
              <a:t>[Agrawal*, Amos*, Barratt*, Boyd*, Diamond*, Kolter*, NeurIPS 2019]</a:t>
            </a:r>
          </a:p>
          <a:p>
            <a:pPr algn="l">
              <a:spcBef>
                <a:spcPts val="0"/>
              </a:spcBef>
            </a:pPr>
            <a:r>
              <a:rPr lang="en-US">
                <a:solidFill>
                  <a:schemeClr val="tx1"/>
                </a:solidFill>
                <a:hlinkClick r:id="rId6">
                  <a:extLst>
                    <a:ext uri="{A12FA001-AC4F-418D-AE19-62706E023703}">
                      <ahyp:hlinkClr xmlns:ahyp="http://schemas.microsoft.com/office/drawing/2018/hyperlinkcolor" val="tx"/>
                    </a:ext>
                  </a:extLst>
                </a:hlinkClick>
              </a:rPr>
              <a:t>Differentiable optimization-based modeling for ML</a:t>
            </a:r>
            <a:r>
              <a:rPr lang="en-US">
                <a:solidFill>
                  <a:schemeClr val="tx1"/>
                </a:solidFill>
              </a:rPr>
              <a:t> </a:t>
            </a:r>
            <a:r>
              <a:rPr lang="en-US">
                <a:solidFill>
                  <a:schemeClr val="tx1">
                    <a:lumMod val="50000"/>
                    <a:lumOff val="50000"/>
                  </a:schemeClr>
                </a:solidFill>
              </a:rPr>
              <a:t>[Amos, Ph.D. Thesis 2019]</a:t>
            </a:r>
          </a:p>
          <a:p>
            <a:pPr algn="l">
              <a:spcBef>
                <a:spcPts val="0"/>
              </a:spcBef>
            </a:pPr>
            <a:r>
              <a:rPr lang="en-US">
                <a:solidFill>
                  <a:schemeClr val="tx1"/>
                </a:solidFill>
                <a:hlinkClick r:id="rId7">
                  <a:extLst>
                    <a:ext uri="{A12FA001-AC4F-418D-AE19-62706E023703}">
                      <ahyp:hlinkClr xmlns:ahyp="http://schemas.microsoft.com/office/drawing/2018/hyperlinkcolor" val="tx"/>
                    </a:ext>
                  </a:extLst>
                </a:hlinkClick>
              </a:rPr>
              <a:t>Differentiable Cross-Entropy Method</a:t>
            </a:r>
            <a:r>
              <a:rPr lang="en-US">
                <a:solidFill>
                  <a:schemeClr val="tx1"/>
                </a:solidFill>
              </a:rPr>
              <a:t> </a:t>
            </a:r>
            <a:r>
              <a:rPr lang="en-US">
                <a:solidFill>
                  <a:schemeClr val="tx1">
                    <a:lumMod val="50000"/>
                    <a:lumOff val="50000"/>
                  </a:schemeClr>
                </a:solidFill>
              </a:rPr>
              <a:t>[Amos and Yarats, ICML 2020]</a:t>
            </a:r>
          </a:p>
          <a:p>
            <a:pPr algn="l">
              <a:spcBef>
                <a:spcPts val="0"/>
              </a:spcBef>
            </a:pPr>
            <a:r>
              <a:rPr lang="en-US">
                <a:solidFill>
                  <a:schemeClr val="tx1"/>
                </a:solidFill>
                <a:hlinkClick r:id="rId8">
                  <a:extLst>
                    <a:ext uri="{A12FA001-AC4F-418D-AE19-62706E023703}">
                      <ahyp:hlinkClr xmlns:ahyp="http://schemas.microsoft.com/office/drawing/2018/hyperlinkcolor" val="tx"/>
                    </a:ext>
                  </a:extLst>
                </a:hlinkClick>
              </a:rPr>
              <a:t>Objective mismatch in model-based reinforcement learning</a:t>
            </a:r>
            <a:r>
              <a:rPr lang="en-US">
                <a:solidFill>
                  <a:schemeClr val="tx1"/>
                </a:solidFill>
              </a:rPr>
              <a:t> </a:t>
            </a:r>
            <a:r>
              <a:rPr lang="en-US">
                <a:solidFill>
                  <a:schemeClr val="tx1">
                    <a:lumMod val="50000"/>
                    <a:lumOff val="50000"/>
                  </a:schemeClr>
                </a:solidFill>
              </a:rPr>
              <a:t>[Lambert, Amos, Yadan, Calandra, L4DC 2020]</a:t>
            </a:r>
          </a:p>
          <a:p>
            <a:pPr algn="l">
              <a:spcBef>
                <a:spcPts val="0"/>
              </a:spcBef>
            </a:pPr>
            <a:r>
              <a:rPr lang="en-US">
                <a:solidFill>
                  <a:schemeClr val="tx1"/>
                </a:solidFill>
                <a:hlinkClick r:id="rId9">
                  <a:extLst>
                    <a:ext uri="{A12FA001-AC4F-418D-AE19-62706E023703}">
                      <ahyp:hlinkClr xmlns:ahyp="http://schemas.microsoft.com/office/drawing/2018/hyperlinkcolor" val="tx"/>
                    </a:ext>
                  </a:extLst>
                </a:hlinkClick>
              </a:rPr>
              <a:t>On the model-based stochastic value gradient</a:t>
            </a:r>
            <a:r>
              <a:rPr lang="en-US">
                <a:solidFill>
                  <a:schemeClr val="tx1"/>
                </a:solidFill>
              </a:rPr>
              <a:t> </a:t>
            </a:r>
            <a:r>
              <a:rPr lang="en-US">
                <a:solidFill>
                  <a:schemeClr val="tx1">
                    <a:lumMod val="50000"/>
                    <a:lumOff val="50000"/>
                  </a:schemeClr>
                </a:solidFill>
              </a:rPr>
              <a:t>[Amos, Stanton, Yarats, Wilson, L4DC 2021]</a:t>
            </a:r>
          </a:p>
          <a:p>
            <a:pPr algn="l">
              <a:spcBef>
                <a:spcPts val="0"/>
              </a:spcBef>
            </a:pPr>
            <a:r>
              <a:rPr lang="en-US">
                <a:solidFill>
                  <a:schemeClr val="tx1"/>
                </a:solidFill>
                <a:hlinkClick r:id="rId10">
                  <a:extLst>
                    <a:ext uri="{A12FA001-AC4F-418D-AE19-62706E023703}">
                      <ahyp:hlinkClr xmlns:ahyp="http://schemas.microsoft.com/office/drawing/2018/hyperlinkcolor" val="tx"/>
                    </a:ext>
                  </a:extLst>
                </a:hlinkClick>
              </a:rPr>
              <a:t>Tutorial on amortized optimization</a:t>
            </a:r>
            <a:r>
              <a:rPr lang="en-US">
                <a:solidFill>
                  <a:schemeClr val="tx1"/>
                </a:solidFill>
              </a:rPr>
              <a:t> </a:t>
            </a:r>
            <a:r>
              <a:rPr lang="en-US">
                <a:solidFill>
                  <a:schemeClr val="tx1">
                    <a:lumMod val="50000"/>
                    <a:lumOff val="50000"/>
                  </a:schemeClr>
                </a:solidFill>
              </a:rPr>
              <a:t>[Amos, arXiv 2022]</a:t>
            </a:r>
          </a:p>
        </p:txBody>
      </p:sp>
      <p:cxnSp>
        <p:nvCxnSpPr>
          <p:cNvPr id="5" name="Straight Connector 4">
            <a:extLst>
              <a:ext uri="{FF2B5EF4-FFF2-40B4-BE49-F238E27FC236}">
                <a16:creationId xmlns:a16="http://schemas.microsoft.com/office/drawing/2014/main" id="{696BCA00-4E70-9241-B3E2-EA3942C9AB30}"/>
              </a:ext>
            </a:extLst>
          </p:cNvPr>
          <p:cNvCxnSpPr>
            <a:cxnSpLocks/>
          </p:cNvCxnSpPr>
          <p:nvPr/>
        </p:nvCxnSpPr>
        <p:spPr>
          <a:xfrm>
            <a:off x="432954" y="3287437"/>
            <a:ext cx="11326091" cy="0"/>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30CF237C-6213-F66B-5C51-B33506196A4A}"/>
              </a:ext>
            </a:extLst>
          </p:cNvPr>
          <p:cNvSpPr txBox="1">
            <a:spLocks/>
          </p:cNvSpPr>
          <p:nvPr/>
        </p:nvSpPr>
        <p:spPr>
          <a:xfrm>
            <a:off x="484682" y="261816"/>
            <a:ext cx="11222636" cy="1637140"/>
          </a:xfrm>
          <a:prstGeom prst="rect">
            <a:avLst/>
          </a:prstGeom>
          <a:ln w="76200">
            <a:solidFill>
              <a:srgbClr val="374D81"/>
            </a:solidFill>
          </a:ln>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b="0" i="0" kern="1200">
                <a:solidFill>
                  <a:schemeClr val="accent1">
                    <a:lumMod val="75000"/>
                  </a:schemeClr>
                </a:solidFill>
                <a:latin typeface="Helvetica Neue Bold Condensed"/>
                <a:ea typeface="+mj-ea"/>
                <a:cs typeface="Helvetica Neue Bold Condensed"/>
              </a:defRPr>
            </a:lvl1pPr>
          </a:lstStyle>
          <a:p>
            <a:r>
              <a:rPr lang="en-US" sz="5400" b="1">
                <a:latin typeface="Source Sans Pro" panose="020B0503030403020204" pitchFamily="34" charset="0"/>
                <a:ea typeface="Source Sans Pro" panose="020B0503030403020204" pitchFamily="34" charset="0"/>
              </a:rPr>
              <a:t>Differentiable optimization for control and reinforcement learning</a:t>
            </a:r>
          </a:p>
        </p:txBody>
      </p:sp>
      <p:sp>
        <p:nvSpPr>
          <p:cNvPr id="15" name="Subtitle 2">
            <a:extLst>
              <a:ext uri="{FF2B5EF4-FFF2-40B4-BE49-F238E27FC236}">
                <a16:creationId xmlns:a16="http://schemas.microsoft.com/office/drawing/2014/main" id="{8416B0D7-3CA5-64A4-B69D-7DC1ECC95819}"/>
              </a:ext>
            </a:extLst>
          </p:cNvPr>
          <p:cNvSpPr txBox="1">
            <a:spLocks/>
          </p:cNvSpPr>
          <p:nvPr/>
        </p:nvSpPr>
        <p:spPr>
          <a:xfrm>
            <a:off x="406484" y="2020535"/>
            <a:ext cx="5638992" cy="939188"/>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100" b="1">
                <a:solidFill>
                  <a:schemeClr val="tx1">
                    <a:lumMod val="85000"/>
                    <a:lumOff val="15000"/>
                  </a:schemeClr>
                </a:solidFill>
                <a:latin typeface="Source Sans Pro" panose="020B0503030403020204" pitchFamily="34" charset="0"/>
                <a:ea typeface="Source Sans Pro" panose="020B0503030403020204" pitchFamily="34" charset="0"/>
              </a:rPr>
              <a:t>Brandon Amos</a:t>
            </a:r>
          </a:p>
          <a:p>
            <a:pPr>
              <a:spcBef>
                <a:spcPts val="0"/>
              </a:spcBef>
            </a:pPr>
            <a:r>
              <a:rPr lang="en-US" sz="2100">
                <a:solidFill>
                  <a:schemeClr val="tx1">
                    <a:lumMod val="85000"/>
                    <a:lumOff val="15000"/>
                  </a:schemeClr>
                </a:solidFill>
                <a:latin typeface="Source Sans Pro" panose="020B0503030403020204" pitchFamily="34" charset="0"/>
                <a:ea typeface="Source Sans Pro" panose="020B0503030403020204" pitchFamily="34" charset="0"/>
              </a:rPr>
              <a:t>Meta AI NYC, Fundamental AI Research (FAIR)</a:t>
            </a:r>
          </a:p>
        </p:txBody>
      </p:sp>
      <p:grpSp>
        <p:nvGrpSpPr>
          <p:cNvPr id="17" name="Group 16">
            <a:extLst>
              <a:ext uri="{FF2B5EF4-FFF2-40B4-BE49-F238E27FC236}">
                <a16:creationId xmlns:a16="http://schemas.microsoft.com/office/drawing/2014/main" id="{0A3140CB-3958-C58B-AB4F-4DB917FE9C91}"/>
              </a:ext>
            </a:extLst>
          </p:cNvPr>
          <p:cNvGrpSpPr/>
          <p:nvPr/>
        </p:nvGrpSpPr>
        <p:grpSpPr>
          <a:xfrm>
            <a:off x="488505" y="2742544"/>
            <a:ext cx="5860678" cy="540210"/>
            <a:chOff x="488505" y="3447081"/>
            <a:chExt cx="5860678" cy="540210"/>
          </a:xfrm>
        </p:grpSpPr>
        <p:sp>
          <p:nvSpPr>
            <p:cNvPr id="18" name="Subtitle 2">
              <a:extLst>
                <a:ext uri="{FF2B5EF4-FFF2-40B4-BE49-F238E27FC236}">
                  <a16:creationId xmlns:a16="http://schemas.microsoft.com/office/drawing/2014/main" id="{1C4AA05B-54E9-F44C-5529-3078C11C42DE}"/>
                </a:ext>
              </a:extLst>
            </p:cNvPr>
            <p:cNvSpPr txBox="1">
              <a:spLocks/>
            </p:cNvSpPr>
            <p:nvPr/>
          </p:nvSpPr>
          <p:spPr>
            <a:xfrm>
              <a:off x="687393" y="3447081"/>
              <a:ext cx="2276782"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a:solidFill>
                    <a:srgbClr val="374C81"/>
                  </a:solidFill>
                  <a:latin typeface="Menlo" panose="020B0609030804020204" pitchFamily="49" charset="0"/>
                  <a:ea typeface="Menlo" panose="020B0609030804020204" pitchFamily="49" charset="0"/>
                  <a:cs typeface="Menlo" panose="020B0609030804020204" pitchFamily="49" charset="0"/>
                </a:rPr>
                <a:t>brandondamos</a:t>
              </a:r>
            </a:p>
          </p:txBody>
        </p:sp>
        <p:sp>
          <p:nvSpPr>
            <p:cNvPr id="19" name="Subtitle 2">
              <a:extLst>
                <a:ext uri="{FF2B5EF4-FFF2-40B4-BE49-F238E27FC236}">
                  <a16:creationId xmlns:a16="http://schemas.microsoft.com/office/drawing/2014/main" id="{122EAF93-4000-B1EE-44EC-9F7456527165}"/>
                </a:ext>
              </a:extLst>
            </p:cNvPr>
            <p:cNvSpPr txBox="1">
              <a:spLocks/>
            </p:cNvSpPr>
            <p:nvPr/>
          </p:nvSpPr>
          <p:spPr>
            <a:xfrm>
              <a:off x="3010134" y="3447081"/>
              <a:ext cx="3339049"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a:solidFill>
                    <a:srgbClr val="374C81"/>
                  </a:solidFill>
                  <a:latin typeface="Menlo" panose="020B0609030804020204" pitchFamily="49" charset="0"/>
                  <a:ea typeface="Menlo" panose="020B0609030804020204" pitchFamily="49" charset="0"/>
                  <a:cs typeface="Menlo" panose="020B0609030804020204" pitchFamily="49" charset="0"/>
                  <a:hlinkClick r:id="rId11">
                    <a:extLst>
                      <a:ext uri="{A12FA001-AC4F-418D-AE19-62706E023703}">
                        <ahyp:hlinkClr xmlns:ahyp="http://schemas.microsoft.com/office/drawing/2018/hyperlinkcolor" val="tx"/>
                      </a:ext>
                    </a:extLst>
                  </a:hlinkClick>
                </a:rPr>
                <a:t>bamos.github.io</a:t>
              </a:r>
              <a:endParaRPr lang="en-US">
                <a:solidFill>
                  <a:srgbClr val="374C81"/>
                </a:solidFill>
                <a:latin typeface="Menlo" panose="020B0609030804020204" pitchFamily="49" charset="0"/>
                <a:ea typeface="Menlo" panose="020B0609030804020204" pitchFamily="49" charset="0"/>
                <a:cs typeface="Menlo" panose="020B0609030804020204" pitchFamily="49" charset="0"/>
              </a:endParaRPr>
            </a:p>
          </p:txBody>
        </p:sp>
        <p:pic>
          <p:nvPicPr>
            <p:cNvPr id="20" name="Picture 19">
              <a:extLst>
                <a:ext uri="{FF2B5EF4-FFF2-40B4-BE49-F238E27FC236}">
                  <a16:creationId xmlns:a16="http://schemas.microsoft.com/office/drawing/2014/main" id="{BCB24883-9475-DC70-2A9C-18B03B2A0FF4}"/>
                </a:ext>
              </a:extLst>
            </p:cNvPr>
            <p:cNvPicPr>
              <a:picLocks noChangeAspect="1"/>
            </p:cNvPicPr>
            <p:nvPr/>
          </p:nvPicPr>
          <p:blipFill>
            <a:blip r:embed="rId12"/>
            <a:stretch>
              <a:fillRect/>
            </a:stretch>
          </p:blipFill>
          <p:spPr>
            <a:xfrm>
              <a:off x="488505" y="3513639"/>
              <a:ext cx="321883" cy="268236"/>
            </a:xfrm>
            <a:prstGeom prst="rect">
              <a:avLst/>
            </a:prstGeom>
          </p:spPr>
        </p:pic>
        <p:pic>
          <p:nvPicPr>
            <p:cNvPr id="21" name="Picture 20">
              <a:extLst>
                <a:ext uri="{FF2B5EF4-FFF2-40B4-BE49-F238E27FC236}">
                  <a16:creationId xmlns:a16="http://schemas.microsoft.com/office/drawing/2014/main" id="{BCB100FE-6FDC-2B7B-EEC0-BA18F372AC35}"/>
                </a:ext>
              </a:extLst>
            </p:cNvPr>
            <p:cNvPicPr>
              <a:picLocks noChangeAspect="1"/>
            </p:cNvPicPr>
            <p:nvPr/>
          </p:nvPicPr>
          <p:blipFill>
            <a:blip r:embed="rId13"/>
            <a:stretch>
              <a:fillRect/>
            </a:stretch>
          </p:blipFill>
          <p:spPr>
            <a:xfrm>
              <a:off x="2841558" y="3530484"/>
              <a:ext cx="240130" cy="240130"/>
            </a:xfrm>
            <a:prstGeom prst="rect">
              <a:avLst/>
            </a:prstGeom>
          </p:spPr>
        </p:pic>
      </p:grpSp>
      <p:sp>
        <p:nvSpPr>
          <p:cNvPr id="27" name="Subtitle 2">
            <a:extLst>
              <a:ext uri="{FF2B5EF4-FFF2-40B4-BE49-F238E27FC236}">
                <a16:creationId xmlns:a16="http://schemas.microsoft.com/office/drawing/2014/main" id="{C2C03603-34B6-F7B2-8882-711A19C56585}"/>
              </a:ext>
            </a:extLst>
          </p:cNvPr>
          <p:cNvSpPr txBox="1">
            <a:spLocks/>
          </p:cNvSpPr>
          <p:nvPr/>
        </p:nvSpPr>
        <p:spPr>
          <a:xfrm>
            <a:off x="339505" y="6056416"/>
            <a:ext cx="11512990" cy="688302"/>
          </a:xfrm>
          <a:prstGeom prst="rect">
            <a:avLst/>
          </a:prstGeom>
        </p:spPr>
        <p:txBody>
          <a:bodyPr vert="horz" lIns="91440" tIns="45720" rIns="91440" bIns="45720" rtlCol="0">
            <a:no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0"/>
              </a:spcBef>
            </a:pPr>
            <a:r>
              <a:rPr lang="en-US" sz="1720" dirty="0">
                <a:solidFill>
                  <a:schemeClr val="tx1">
                    <a:lumMod val="75000"/>
                    <a:lumOff val="25000"/>
                  </a:schemeClr>
                </a:solidFill>
                <a:latin typeface="Source Sans Pro Light" panose="020B0503030403020204" pitchFamily="34" charset="0"/>
                <a:ea typeface="Source Sans Pro Light" panose="020B0503030403020204" pitchFamily="34" charset="0"/>
              </a:rPr>
              <a:t>Collaborators: Akshay Agrawal, Shane Barratt, Byron Boots, Stephen Boyd, Roberto Calandra, Steven Diamond, Priya Donti, Ivan Jimenez, Zico Kolter, Nathan Lambert, Jacob Sacks, Samuel Stanton, Andrew Gordon Wilson, Omry Yadan, and Denis Yarats</a:t>
            </a:r>
          </a:p>
        </p:txBody>
      </p:sp>
      <p:cxnSp>
        <p:nvCxnSpPr>
          <p:cNvPr id="28" name="Straight Connector 27">
            <a:extLst>
              <a:ext uri="{FF2B5EF4-FFF2-40B4-BE49-F238E27FC236}">
                <a16:creationId xmlns:a16="http://schemas.microsoft.com/office/drawing/2014/main" id="{132A9BA0-E515-5C36-867A-8A7F40A7F9F4}"/>
              </a:ext>
            </a:extLst>
          </p:cNvPr>
          <p:cNvCxnSpPr>
            <a:cxnSpLocks/>
          </p:cNvCxnSpPr>
          <p:nvPr/>
        </p:nvCxnSpPr>
        <p:spPr>
          <a:xfrm>
            <a:off x="432954" y="5881233"/>
            <a:ext cx="11326091" cy="0"/>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031A284E-39BC-374A-9BE2-12021E3B78A8}"/>
              </a:ext>
            </a:extLst>
          </p:cNvPr>
          <p:cNvGrpSpPr/>
          <p:nvPr/>
        </p:nvGrpSpPr>
        <p:grpSpPr>
          <a:xfrm>
            <a:off x="6806492" y="2294561"/>
            <a:ext cx="5017361" cy="540210"/>
            <a:chOff x="6835134" y="2990274"/>
            <a:chExt cx="5017361" cy="540210"/>
          </a:xfrm>
        </p:grpSpPr>
        <p:sp>
          <p:nvSpPr>
            <p:cNvPr id="22" name="Subtitle 2">
              <a:extLst>
                <a:ext uri="{FF2B5EF4-FFF2-40B4-BE49-F238E27FC236}">
                  <a16:creationId xmlns:a16="http://schemas.microsoft.com/office/drawing/2014/main" id="{D9FB3512-EEF2-1CA5-CB65-2BC9F5F12865}"/>
                </a:ext>
              </a:extLst>
            </p:cNvPr>
            <p:cNvSpPr txBox="1">
              <a:spLocks/>
            </p:cNvSpPr>
            <p:nvPr/>
          </p:nvSpPr>
          <p:spPr>
            <a:xfrm>
              <a:off x="6835134" y="2990274"/>
              <a:ext cx="5017361" cy="54021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pPr>
              <a:r>
                <a:rPr lang="en-US">
                  <a:solidFill>
                    <a:srgbClr val="374C81"/>
                  </a:solidFill>
                  <a:latin typeface="Menlo" panose="020B0609030804020204" pitchFamily="49" charset="0"/>
                  <a:ea typeface="Menlo" panose="020B0609030804020204" pitchFamily="49" charset="0"/>
                  <a:cs typeface="Menlo" panose="020B0609030804020204" pitchFamily="49" charset="0"/>
                  <a:hlinkClick r:id="rId14">
                    <a:extLst>
                      <a:ext uri="{A12FA001-AC4F-418D-AE19-62706E023703}">
                        <ahyp:hlinkClr xmlns:ahyp="http://schemas.microsoft.com/office/drawing/2018/hyperlinkcolor" val="tx"/>
                      </a:ext>
                    </a:extLst>
                  </a:hlinkClick>
                </a:rPr>
                <a:t>github.com/bamos/presentations</a:t>
              </a:r>
              <a:endParaRPr lang="en-US">
                <a:solidFill>
                  <a:srgbClr val="374C81"/>
                </a:solidFill>
                <a:latin typeface="Menlo" panose="020B0609030804020204" pitchFamily="49" charset="0"/>
                <a:ea typeface="Menlo" panose="020B0609030804020204" pitchFamily="49" charset="0"/>
                <a:cs typeface="Menlo" panose="020B0609030804020204" pitchFamily="49" charset="0"/>
              </a:endParaRPr>
            </a:p>
          </p:txBody>
        </p:sp>
        <p:pic>
          <p:nvPicPr>
            <p:cNvPr id="25" name="Picture 24">
              <a:extLst>
                <a:ext uri="{FF2B5EF4-FFF2-40B4-BE49-F238E27FC236}">
                  <a16:creationId xmlns:a16="http://schemas.microsoft.com/office/drawing/2014/main" id="{32BF2923-BBEE-2900-8099-6EAC452CE91F}"/>
                </a:ext>
              </a:extLst>
            </p:cNvPr>
            <p:cNvPicPr>
              <a:picLocks noChangeAspect="1"/>
            </p:cNvPicPr>
            <p:nvPr/>
          </p:nvPicPr>
          <p:blipFill>
            <a:blip r:embed="rId15"/>
            <a:stretch>
              <a:fillRect/>
            </a:stretch>
          </p:blipFill>
          <p:spPr>
            <a:xfrm>
              <a:off x="6963408" y="3068361"/>
              <a:ext cx="195231" cy="216923"/>
            </a:xfrm>
            <a:prstGeom prst="rect">
              <a:avLst/>
            </a:prstGeom>
          </p:spPr>
        </p:pic>
      </p:grpSp>
      <p:sp>
        <p:nvSpPr>
          <p:cNvPr id="29" name="Subtitle 2">
            <a:extLst>
              <a:ext uri="{FF2B5EF4-FFF2-40B4-BE49-F238E27FC236}">
                <a16:creationId xmlns:a16="http://schemas.microsoft.com/office/drawing/2014/main" id="{D5E43698-DB76-AA3D-2AE2-A920186415DF}"/>
              </a:ext>
            </a:extLst>
          </p:cNvPr>
          <p:cNvSpPr txBox="1">
            <a:spLocks/>
          </p:cNvSpPr>
          <p:nvPr/>
        </p:nvSpPr>
        <p:spPr>
          <a:xfrm>
            <a:off x="6174380" y="2014369"/>
            <a:ext cx="5638992" cy="939188"/>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pPr>
            <a:r>
              <a:rPr lang="en-US" sz="2100">
                <a:solidFill>
                  <a:schemeClr val="tx1">
                    <a:lumMod val="85000"/>
                    <a:lumOff val="15000"/>
                  </a:schemeClr>
                </a:solidFill>
                <a:latin typeface="Source Sans Pro" panose="020B0503030403020204" pitchFamily="34" charset="0"/>
                <a:ea typeface="Source Sans Pro" panose="020B0503030403020204" pitchFamily="34" charset="0"/>
              </a:rPr>
              <a:t>Slides available at:</a:t>
            </a:r>
          </a:p>
        </p:txBody>
      </p:sp>
    </p:spTree>
    <p:extLst>
      <p:ext uri="{BB962C8B-B14F-4D97-AF65-F5344CB8AC3E}">
        <p14:creationId xmlns:p14="http://schemas.microsoft.com/office/powerpoint/2010/main" val="4250322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F5C6-EDCD-9D0C-142E-2E676FC0538D}"/>
              </a:ext>
            </a:extLst>
          </p:cNvPr>
          <p:cNvSpPr>
            <a:spLocks noGrp="1"/>
          </p:cNvSpPr>
          <p:nvPr>
            <p:ph type="title"/>
          </p:nvPr>
        </p:nvSpPr>
        <p:spPr/>
        <p:txBody>
          <a:bodyPr/>
          <a:lstStyle/>
          <a:p>
            <a:r>
              <a:rPr lang="en-US" dirty="0">
                <a:solidFill>
                  <a:srgbClr val="98202C"/>
                </a:solidFill>
              </a:rPr>
              <a:t>Control may fail for many reasons</a:t>
            </a:r>
          </a:p>
        </p:txBody>
      </p:sp>
      <p:sp>
        <p:nvSpPr>
          <p:cNvPr id="3" name="Content Placeholder 2">
            <a:extLst>
              <a:ext uri="{FF2B5EF4-FFF2-40B4-BE49-F238E27FC236}">
                <a16:creationId xmlns:a16="http://schemas.microsoft.com/office/drawing/2014/main" id="{2EF58847-9C4F-70E8-B4D2-B8F110B30EFE}"/>
              </a:ext>
            </a:extLst>
          </p:cNvPr>
          <p:cNvSpPr>
            <a:spLocks noGrp="1"/>
          </p:cNvSpPr>
          <p:nvPr>
            <p:ph idx="1"/>
          </p:nvPr>
        </p:nvSpPr>
        <p:spPr>
          <a:xfrm>
            <a:off x="609600" y="3014012"/>
            <a:ext cx="10972800" cy="3112152"/>
          </a:xfrm>
        </p:spPr>
        <p:txBody>
          <a:bodyPr/>
          <a:lstStyle/>
          <a:p>
            <a:r>
              <a:rPr lang="en-US" b="1"/>
              <a:t>Control starts failing </a:t>
            </a:r>
            <a:r>
              <a:rPr lang="en-US"/>
              <a:t>us when we can’t describe everything</a:t>
            </a:r>
            <a:endParaRPr lang="en-US" b="1"/>
          </a:p>
          <a:p>
            <a:r>
              <a:rPr lang="en-US" b="1"/>
              <a:t>Impossible</a:t>
            </a:r>
            <a:r>
              <a:rPr lang="en-US"/>
              <a:t> to analytically </a:t>
            </a:r>
            <a:r>
              <a:rPr lang="en-US" b="1"/>
              <a:t>encode every detail </a:t>
            </a:r>
            <a:r>
              <a:rPr lang="en-US"/>
              <a:t>of non-trivial systems</a:t>
            </a:r>
          </a:p>
          <a:p>
            <a:endParaRPr lang="en-US" b="1"/>
          </a:p>
          <a:p>
            <a:r>
              <a:rPr lang="en-US" b="1"/>
              <a:t>Cost </a:t>
            </a:r>
            <a:r>
              <a:rPr lang="en-US"/>
              <a:t>and</a:t>
            </a:r>
            <a:r>
              <a:rPr lang="en-US" b="1"/>
              <a:t> dynamics </a:t>
            </a:r>
            <a:r>
              <a:rPr lang="en-US"/>
              <a:t>may be </a:t>
            </a:r>
            <a:r>
              <a:rPr lang="en-US" b="1"/>
              <a:t>unknown,</a:t>
            </a:r>
            <a:r>
              <a:rPr lang="en-US"/>
              <a:t> </a:t>
            </a:r>
            <a:r>
              <a:rPr lang="en-US" b="1"/>
              <a:t>mis-specified, </a:t>
            </a:r>
            <a:r>
              <a:rPr lang="en-US"/>
              <a:t>or </a:t>
            </a:r>
            <a:r>
              <a:rPr lang="en-US" b="1"/>
              <a:t>inaccurate</a:t>
            </a:r>
          </a:p>
          <a:p>
            <a:r>
              <a:rPr lang="en-US"/>
              <a:t>Especially difficult in </a:t>
            </a:r>
            <a:r>
              <a:rPr lang="en-US" b="1"/>
              <a:t>high-dimensional state-action spaces</a:t>
            </a:r>
          </a:p>
          <a:p>
            <a:endParaRPr lang="en-US" b="1"/>
          </a:p>
          <a:p>
            <a:r>
              <a:rPr lang="en-US" b="1"/>
              <a:t>Learning methods help </a:t>
            </a:r>
            <a:r>
              <a:rPr lang="en-US"/>
              <a:t>but</a:t>
            </a:r>
            <a:r>
              <a:rPr lang="en-US" b="1"/>
              <a:t> are not perfect</a:t>
            </a:r>
          </a:p>
          <a:p>
            <a:r>
              <a:rPr lang="en-US">
                <a:solidFill>
                  <a:schemeClr val="tx1">
                    <a:lumMod val="50000"/>
                    <a:lumOff val="50000"/>
                  </a:schemeClr>
                </a:solidFill>
              </a:rPr>
              <a:t>system identification, learning dynamics, inverse cost learning</a:t>
            </a:r>
          </a:p>
        </p:txBody>
      </p:sp>
      <p:sp>
        <p:nvSpPr>
          <p:cNvPr id="4" name="Date Placeholder 3">
            <a:extLst>
              <a:ext uri="{FF2B5EF4-FFF2-40B4-BE49-F238E27FC236}">
                <a16:creationId xmlns:a16="http://schemas.microsoft.com/office/drawing/2014/main" id="{4AB0B06F-E356-9CDF-36D6-9B34523B1C7D}"/>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235FD247-E793-6773-D37C-6DDD204CBD16}"/>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E1F21145-8F0B-DB3C-A045-3F8FDDC1E445}"/>
              </a:ext>
            </a:extLst>
          </p:cNvPr>
          <p:cNvSpPr>
            <a:spLocks noGrp="1"/>
          </p:cNvSpPr>
          <p:nvPr>
            <p:ph type="sldNum" sz="quarter" idx="12"/>
          </p:nvPr>
        </p:nvSpPr>
        <p:spPr/>
        <p:txBody>
          <a:bodyPr/>
          <a:lstStyle/>
          <a:p>
            <a:fld id="{F813B43C-900A-1C44-BF45-66CB67BC66D1}" type="slidenum">
              <a:rPr lang="en-US" smtClean="0"/>
              <a:t>4</a:t>
            </a:fld>
            <a:endParaRPr lang="en-US"/>
          </a:p>
        </p:txBody>
      </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8CA24F05-B8AB-DFB3-0E37-E8B5C3A64B83}"/>
                  </a:ext>
                </a:extLst>
              </p:cNvPr>
              <p:cNvSpPr txBox="1">
                <a:spLocks/>
              </p:cNvSpPr>
              <p:nvPr/>
            </p:nvSpPr>
            <p:spPr>
              <a:xfrm>
                <a:off x="1516713" y="1551348"/>
                <a:ext cx="9283700" cy="182880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m:t>
                              </m:r>
                            </m:sup>
                          </m:sSubSup>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charset="0"/>
                            </a:rPr>
                            <m:t>⋆</m:t>
                          </m:r>
                        </m:sup>
                      </m:sSubSup>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argmin</m:t>
                              </m:r>
                            </m:e>
                            <m:lim>
                              <m:sSub>
                                <m:sSubPr>
                                  <m:ctrlPr>
                                    <a:rPr lang="en-US" i="1">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Sub>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Sub>
                            </m:lim>
                          </m:limLow>
                        </m:fName>
                        <m:e>
                          <m:r>
                            <m:rPr>
                              <m:nor/>
                            </m:rPr>
                            <a:rPr lang="en-US">
                              <a:latin typeface="Cambria Math" charset="0"/>
                            </a:rPr>
                            <m:t>  </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e>
                          </m:nary>
                        </m:e>
                      </m:func>
                      <m:r>
                        <m:rPr>
                          <m:nor/>
                        </m:rPr>
                        <a:rPr lang="en-US" b="0" i="1" smtClean="0">
                          <a:latin typeface="Cambria Math" panose="02040503050406030204" pitchFamily="18" charset="0"/>
                        </a:rPr>
                        <m:t> </m:t>
                      </m:r>
                      <m:r>
                        <m:rPr>
                          <m:nor/>
                        </m:rPr>
                        <a:rPr lang="en-US" b="0" i="0" smtClean="0">
                          <a:latin typeface="Cambria Math" panose="02040503050406030204" pitchFamily="18" charset="0"/>
                        </a:rPr>
                        <m:t>s</m:t>
                      </m:r>
                      <m:r>
                        <m:rPr>
                          <m:nor/>
                        </m:rPr>
                        <a:rPr lang="en-US" b="0" i="0" smtClean="0">
                          <a:latin typeface="Cambria Math" panose="02040503050406030204" pitchFamily="18" charset="0"/>
                        </a:rPr>
                        <m:t>.</m:t>
                      </m:r>
                      <m:r>
                        <m:rPr>
                          <m:nor/>
                        </m:rPr>
                        <a:rPr lang="en-US" b="0" i="0" smtClean="0">
                          <a:latin typeface="Cambria Math" panose="02040503050406030204" pitchFamily="18" charset="0"/>
                        </a:rPr>
                        <m:t>t</m:t>
                      </m:r>
                      <m:r>
                        <m:rPr>
                          <m:nor/>
                        </m:rP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m:rPr>
                              <m:nor/>
                            </m:rPr>
                            <a:rPr lang="en-US" i="0" smtClean="0">
                              <a:latin typeface="Cambria Math" panose="02040503050406030204" pitchFamily="18" charset="0"/>
                            </a:rPr>
                            <m:t>init</m:t>
                          </m:r>
                        </m:sub>
                      </m:sSub>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𝒰</m:t>
                      </m:r>
                    </m:oMath>
                  </m:oMathPara>
                </a14:m>
                <a:endParaRPr lang="en-US" i="1">
                  <a:latin typeface="Cambria Math" charset="0"/>
                </a:endParaRPr>
              </a:p>
            </p:txBody>
          </p:sp>
        </mc:Choice>
        <mc:Fallback xmlns="">
          <p:sp>
            <p:nvSpPr>
              <p:cNvPr id="19" name="Content Placeholder 2">
                <a:extLst>
                  <a:ext uri="{FF2B5EF4-FFF2-40B4-BE49-F238E27FC236}">
                    <a16:creationId xmlns:a16="http://schemas.microsoft.com/office/drawing/2014/main" id="{8CA24F05-B8AB-DFB3-0E37-E8B5C3A64B83}"/>
                  </a:ext>
                </a:extLst>
              </p:cNvPr>
              <p:cNvSpPr txBox="1">
                <a:spLocks noRot="1" noChangeAspect="1" noMove="1" noResize="1" noEditPoints="1" noAdjustHandles="1" noChangeArrowheads="1" noChangeShapeType="1" noTextEdit="1"/>
              </p:cNvSpPr>
              <p:nvPr/>
            </p:nvSpPr>
            <p:spPr>
              <a:xfrm>
                <a:off x="1516713" y="1551348"/>
                <a:ext cx="9283700" cy="1828800"/>
              </a:xfrm>
              <a:prstGeom prst="rect">
                <a:avLst/>
              </a:prstGeom>
              <a:blipFill>
                <a:blip r:embed="rId4"/>
                <a:stretch>
                  <a:fillRect t="-57241" b="-26897"/>
                </a:stretch>
              </a:blipFill>
              <a:ln w="38100">
                <a:noFill/>
              </a:ln>
            </p:spPr>
            <p:txBody>
              <a:bodyPr/>
              <a:lstStyle/>
              <a:p>
                <a:r>
                  <a:rPr lang="en-US">
                    <a:noFill/>
                  </a:rPr>
                  <a:t> </a:t>
                </a:r>
              </a:p>
            </p:txBody>
          </p:sp>
        </mc:Fallback>
      </mc:AlternateContent>
      <p:sp>
        <p:nvSpPr>
          <p:cNvPr id="20" name="Rectangle 19">
            <a:extLst>
              <a:ext uri="{FF2B5EF4-FFF2-40B4-BE49-F238E27FC236}">
                <a16:creationId xmlns:a16="http://schemas.microsoft.com/office/drawing/2014/main" id="{90B803B7-204E-AC70-DFDF-4E8FC586471E}"/>
              </a:ext>
            </a:extLst>
          </p:cNvPr>
          <p:cNvSpPr/>
          <p:nvPr/>
        </p:nvSpPr>
        <p:spPr>
          <a:xfrm>
            <a:off x="4635099" y="1761535"/>
            <a:ext cx="1066141" cy="377353"/>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D87B2C-9BD4-382E-63BD-8ADCABF6B16D}"/>
              </a:ext>
            </a:extLst>
          </p:cNvPr>
          <p:cNvSpPr/>
          <p:nvPr/>
        </p:nvSpPr>
        <p:spPr>
          <a:xfrm>
            <a:off x="7432611" y="1770588"/>
            <a:ext cx="1892731"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11B80069-CA3E-0335-831C-C07E5AF51364}"/>
              </a:ext>
            </a:extLst>
          </p:cNvPr>
          <p:cNvSpPr/>
          <p:nvPr/>
        </p:nvSpPr>
        <p:spPr>
          <a:xfrm>
            <a:off x="1676400" y="1379467"/>
            <a:ext cx="9105900" cy="1140421"/>
          </a:xfrm>
          <a:prstGeom prst="roundRect">
            <a:avLst/>
          </a:prstGeom>
          <a:noFill/>
          <a:ln w="38100">
            <a:solidFill>
              <a:srgbClr val="9820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22C4CF0-4104-86B1-CAD2-B1E032A8947E}"/>
              </a:ext>
            </a:extLst>
          </p:cNvPr>
          <p:cNvSpPr/>
          <p:nvPr/>
        </p:nvSpPr>
        <p:spPr>
          <a:xfrm>
            <a:off x="9477695" y="1773659"/>
            <a:ext cx="847406"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A6C5D90-72E4-4808-1CAB-151B53D27307}"/>
              </a:ext>
            </a:extLst>
          </p:cNvPr>
          <p:cNvSpPr/>
          <p:nvPr/>
        </p:nvSpPr>
        <p:spPr>
          <a:xfrm>
            <a:off x="6148323" y="1770588"/>
            <a:ext cx="1154619"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F3829CE-3F15-9D25-E830-05309D3E4D6B}"/>
              </a:ext>
            </a:extLst>
          </p:cNvPr>
          <p:cNvSpPr txBox="1"/>
          <p:nvPr/>
        </p:nvSpPr>
        <p:spPr>
          <a:xfrm>
            <a:off x="4874165" y="1464158"/>
            <a:ext cx="590226"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cost</a:t>
            </a:r>
          </a:p>
        </p:txBody>
      </p:sp>
      <p:sp>
        <p:nvSpPr>
          <p:cNvPr id="26" name="TextBox 25">
            <a:extLst>
              <a:ext uri="{FF2B5EF4-FFF2-40B4-BE49-F238E27FC236}">
                <a16:creationId xmlns:a16="http://schemas.microsoft.com/office/drawing/2014/main" id="{26526C09-4AC5-0696-80C2-04DAA8452A4A}"/>
              </a:ext>
            </a:extLst>
          </p:cNvPr>
          <p:cNvSpPr txBox="1"/>
          <p:nvPr/>
        </p:nvSpPr>
        <p:spPr>
          <a:xfrm>
            <a:off x="7810373" y="1464158"/>
            <a:ext cx="1112805"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dynamics</a:t>
            </a:r>
          </a:p>
        </p:txBody>
      </p:sp>
      <p:sp>
        <p:nvSpPr>
          <p:cNvPr id="27" name="TextBox 26">
            <a:extLst>
              <a:ext uri="{FF2B5EF4-FFF2-40B4-BE49-F238E27FC236}">
                <a16:creationId xmlns:a16="http://schemas.microsoft.com/office/drawing/2014/main" id="{D73A2434-BCDD-1B79-78EC-A1FFB5054E44}"/>
              </a:ext>
            </a:extLst>
          </p:cNvPr>
          <p:cNvSpPr txBox="1"/>
          <p:nvPr/>
        </p:nvSpPr>
        <p:spPr>
          <a:xfrm>
            <a:off x="9300940" y="1464158"/>
            <a:ext cx="1271502"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constraints</a:t>
            </a:r>
          </a:p>
        </p:txBody>
      </p:sp>
      <p:sp>
        <p:nvSpPr>
          <p:cNvPr id="28" name="TextBox 27">
            <a:extLst>
              <a:ext uri="{FF2B5EF4-FFF2-40B4-BE49-F238E27FC236}">
                <a16:creationId xmlns:a16="http://schemas.microsoft.com/office/drawing/2014/main" id="{71608897-1967-2518-8614-6BBAAC9D191A}"/>
              </a:ext>
            </a:extLst>
          </p:cNvPr>
          <p:cNvSpPr txBox="1"/>
          <p:nvPr/>
        </p:nvSpPr>
        <p:spPr>
          <a:xfrm>
            <a:off x="6121265" y="1464158"/>
            <a:ext cx="1265090"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initial state</a:t>
            </a:r>
          </a:p>
        </p:txBody>
      </p:sp>
      <mc:AlternateContent xmlns:mc="http://schemas.openxmlformats.org/markup-compatibility/2006" xmlns:a14="http://schemas.microsoft.com/office/drawing/2010/main">
        <mc:Choice Requires="a14">
          <p:sp>
            <p:nvSpPr>
              <p:cNvPr id="29" name="Content Placeholder 2">
                <a:extLst>
                  <a:ext uri="{FF2B5EF4-FFF2-40B4-BE49-F238E27FC236}">
                    <a16:creationId xmlns:a16="http://schemas.microsoft.com/office/drawing/2014/main" id="{DDB780B3-4BD7-95BA-6E78-C68AB4B701A9}"/>
                  </a:ext>
                </a:extLst>
              </p:cNvPr>
              <p:cNvSpPr txBox="1">
                <a:spLocks/>
              </p:cNvSpPr>
              <p:nvPr/>
            </p:nvSpPr>
            <p:spPr>
              <a:xfrm>
                <a:off x="1870649" y="2517200"/>
                <a:ext cx="2814746" cy="42575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solidFill>
                      <a:schemeClr val="tx1">
                        <a:lumMod val="50000"/>
                        <a:lumOff val="50000"/>
                      </a:schemeClr>
                    </a:solidFill>
                    <a:latin typeface="Source Sans Pro" panose="020B0503030403020204" pitchFamily="34" charset="0"/>
                    <a:ea typeface="Source Sans Pro" panose="020B0503030403020204" pitchFamily="34" charset="0"/>
                  </a:rPr>
                  <a:t>Full notation: </a:t>
                </a:r>
                <a14:m>
                  <m:oMath xmlns:m="http://schemas.openxmlformats.org/officeDocument/2006/math">
                    <m:sSubSup>
                      <m:sSubSupPr>
                        <m:ctrlPr>
                          <a:rPr lang="en-US" sz="1800" i="1" smtClean="0">
                            <a:solidFill>
                              <a:schemeClr val="tx1">
                                <a:lumMod val="50000"/>
                                <a:lumOff val="50000"/>
                              </a:schemeClr>
                            </a:solidFill>
                            <a:latin typeface="Cambria Math" panose="02040503050406030204" pitchFamily="18" charset="0"/>
                          </a:rPr>
                        </m:ctrlPr>
                      </m:sSubSupPr>
                      <m:e>
                        <m:r>
                          <a:rPr lang="en-US" sz="1800" b="0" i="1" smtClean="0">
                            <a:solidFill>
                              <a:schemeClr val="tx1">
                                <a:lumMod val="50000"/>
                                <a:lumOff val="50000"/>
                              </a:schemeClr>
                            </a:solidFill>
                            <a:latin typeface="Cambria Math" panose="02040503050406030204" pitchFamily="18" charset="0"/>
                          </a:rPr>
                          <m:t>𝑢</m:t>
                        </m:r>
                      </m:e>
                      <m:sub>
                        <m:r>
                          <a:rPr lang="en-US" sz="1800" i="1">
                            <a:solidFill>
                              <a:schemeClr val="tx1">
                                <a:lumMod val="50000"/>
                                <a:lumOff val="50000"/>
                              </a:schemeClr>
                            </a:solidFill>
                            <a:latin typeface="Cambria Math" panose="02040503050406030204" pitchFamily="18" charset="0"/>
                          </a:rPr>
                          <m:t>1:</m:t>
                        </m:r>
                        <m:r>
                          <a:rPr lang="en-US" sz="1800" i="1">
                            <a:solidFill>
                              <a:schemeClr val="tx1">
                                <a:lumMod val="50000"/>
                                <a:lumOff val="50000"/>
                              </a:schemeClr>
                            </a:solidFill>
                            <a:latin typeface="Cambria Math" panose="02040503050406030204" pitchFamily="18" charset="0"/>
                          </a:rPr>
                          <m:t>𝑇</m:t>
                        </m:r>
                      </m:sub>
                      <m:sup>
                        <m:r>
                          <a:rPr lang="en-US" sz="1800" i="1">
                            <a:solidFill>
                              <a:schemeClr val="tx1">
                                <a:lumMod val="50000"/>
                                <a:lumOff val="50000"/>
                              </a:schemeClr>
                            </a:solidFill>
                            <a:latin typeface="Cambria Math" panose="02040503050406030204" pitchFamily="18" charset="0"/>
                          </a:rPr>
                          <m:t>⋆</m:t>
                        </m:r>
                      </m:sup>
                    </m:sSubSup>
                    <m:r>
                      <a:rPr lang="en-US" sz="1800" b="0" i="1" smtClean="0">
                        <a:solidFill>
                          <a:schemeClr val="tx1">
                            <a:lumMod val="50000"/>
                            <a:lumOff val="50000"/>
                          </a:schemeClr>
                        </a:solidFill>
                        <a:latin typeface="Cambria Math" panose="02040503050406030204" pitchFamily="18" charset="0"/>
                      </a:rPr>
                      <m:t>(</m:t>
                    </m:r>
                    <m:sSub>
                      <m:sSubPr>
                        <m:ctrlPr>
                          <a:rPr lang="en-US" sz="1800" b="0" i="1" smtClean="0">
                            <a:solidFill>
                              <a:schemeClr val="tx1">
                                <a:lumMod val="50000"/>
                                <a:lumOff val="50000"/>
                              </a:schemeClr>
                            </a:solidFill>
                            <a:latin typeface="Cambria Math" panose="02040503050406030204" pitchFamily="18" charset="0"/>
                          </a:rPr>
                        </m:ctrlPr>
                      </m:sSubPr>
                      <m:e>
                        <m:r>
                          <a:rPr lang="en-US" sz="1800" b="0" i="1" smtClean="0">
                            <a:solidFill>
                              <a:schemeClr val="tx1">
                                <a:lumMod val="50000"/>
                                <a:lumOff val="50000"/>
                              </a:schemeClr>
                            </a:solidFill>
                            <a:latin typeface="Cambria Math" panose="02040503050406030204" pitchFamily="18" charset="0"/>
                          </a:rPr>
                          <m:t>𝑥</m:t>
                        </m:r>
                      </m:e>
                      <m:sub>
                        <m:r>
                          <m:rPr>
                            <m:nor/>
                          </m:rPr>
                          <a:rPr lang="en-US" sz="1800" b="0" i="0" smtClean="0">
                            <a:solidFill>
                              <a:schemeClr val="tx1">
                                <a:lumMod val="50000"/>
                                <a:lumOff val="50000"/>
                              </a:schemeClr>
                            </a:solidFill>
                            <a:latin typeface=""/>
                          </a:rPr>
                          <m:t>init</m:t>
                        </m:r>
                      </m:sub>
                    </m:sSub>
                    <m:r>
                      <a:rPr lang="en-US" sz="1800" b="0" i="1" smtClean="0">
                        <a:solidFill>
                          <a:schemeClr val="tx1">
                            <a:lumMod val="50000"/>
                            <a:lumOff val="50000"/>
                          </a:schemeClr>
                        </a:solidFill>
                        <a:latin typeface="Cambria Math" panose="02040503050406030204" pitchFamily="18" charset="0"/>
                      </a:rPr>
                      <m:t>, </m:t>
                    </m:r>
                    <m:r>
                      <a:rPr lang="en-US" sz="1800" b="0" i="1" smtClean="0">
                        <a:solidFill>
                          <a:schemeClr val="tx1">
                            <a:lumMod val="50000"/>
                            <a:lumOff val="50000"/>
                          </a:schemeClr>
                        </a:solidFill>
                        <a:latin typeface="Cambria Math" panose="02040503050406030204" pitchFamily="18" charset="0"/>
                      </a:rPr>
                      <m:t>𝜃</m:t>
                    </m:r>
                    <m:r>
                      <a:rPr lang="en-US" sz="1800" b="0" i="1" smtClean="0">
                        <a:solidFill>
                          <a:schemeClr val="tx1">
                            <a:lumMod val="50000"/>
                            <a:lumOff val="50000"/>
                          </a:schemeClr>
                        </a:solidFill>
                        <a:latin typeface="Cambria Math" panose="02040503050406030204" pitchFamily="18" charset="0"/>
                      </a:rPr>
                      <m:t>)</m:t>
                    </m:r>
                  </m:oMath>
                </a14:m>
                <a:endParaRPr lang="en-US" sz="1800" i="1">
                  <a:solidFill>
                    <a:schemeClr val="tx1">
                      <a:lumMod val="50000"/>
                      <a:lumOff val="50000"/>
                    </a:schemeClr>
                  </a:solidFill>
                  <a:latin typeface="Source Sans Pro" panose="020B0503030403020204" pitchFamily="34" charset="0"/>
                  <a:ea typeface="Source Sans Pro" panose="020B0503030403020204" pitchFamily="34" charset="0"/>
                </a:endParaRPr>
              </a:p>
            </p:txBody>
          </p:sp>
        </mc:Choice>
        <mc:Fallback xmlns="">
          <p:sp>
            <p:nvSpPr>
              <p:cNvPr id="29" name="Content Placeholder 2">
                <a:extLst>
                  <a:ext uri="{FF2B5EF4-FFF2-40B4-BE49-F238E27FC236}">
                    <a16:creationId xmlns:a16="http://schemas.microsoft.com/office/drawing/2014/main" id="{DDB780B3-4BD7-95BA-6E78-C68AB4B701A9}"/>
                  </a:ext>
                </a:extLst>
              </p:cNvPr>
              <p:cNvSpPr txBox="1">
                <a:spLocks noRot="1" noChangeAspect="1" noMove="1" noResize="1" noEditPoints="1" noAdjustHandles="1" noChangeArrowheads="1" noChangeShapeType="1" noTextEdit="1"/>
              </p:cNvSpPr>
              <p:nvPr/>
            </p:nvSpPr>
            <p:spPr>
              <a:xfrm>
                <a:off x="1870649" y="2517200"/>
                <a:ext cx="2814746" cy="425750"/>
              </a:xfrm>
              <a:prstGeom prst="rect">
                <a:avLst/>
              </a:prstGeom>
              <a:blipFill>
                <a:blip r:embed="rId5"/>
                <a:stretch>
                  <a:fillRect l="-1794" t="-8824" b="-11765"/>
                </a:stretch>
              </a:blipFill>
              <a:ln w="38100">
                <a:noFill/>
              </a:ln>
            </p:spPr>
            <p:txBody>
              <a:bodyPr/>
              <a:lstStyle/>
              <a:p>
                <a:r>
                  <a:rPr lang="en-US">
                    <a:noFill/>
                  </a:rPr>
                  <a:t> </a:t>
                </a:r>
              </a:p>
            </p:txBody>
          </p:sp>
        </mc:Fallback>
      </mc:AlternateContent>
      <p:pic>
        <p:nvPicPr>
          <p:cNvPr id="30" name="t3" descr="t3">
            <a:hlinkClick r:id="" action="ppaction://media"/>
            <a:extLst>
              <a:ext uri="{FF2B5EF4-FFF2-40B4-BE49-F238E27FC236}">
                <a16:creationId xmlns:a16="http://schemas.microsoft.com/office/drawing/2014/main" id="{FF08E42D-B7E9-38D4-86AE-CEFA251A33A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51728" y="3032712"/>
            <a:ext cx="2969926" cy="2445821"/>
          </a:xfrm>
          <a:prstGeom prst="rect">
            <a:avLst/>
          </a:prstGeom>
        </p:spPr>
      </p:pic>
    </p:spTree>
    <p:extLst>
      <p:ext uri="{BB962C8B-B14F-4D97-AF65-F5344CB8AC3E}">
        <p14:creationId xmlns:p14="http://schemas.microsoft.com/office/powerpoint/2010/main" val="223728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D8E7-8F40-4F77-FC35-7AA696E66AE4}"/>
              </a:ext>
            </a:extLst>
          </p:cNvPr>
          <p:cNvSpPr>
            <a:spLocks noGrp="1"/>
          </p:cNvSpPr>
          <p:nvPr>
            <p:ph type="title"/>
          </p:nvPr>
        </p:nvSpPr>
        <p:spPr>
          <a:xfrm>
            <a:off x="609600" y="78162"/>
            <a:ext cx="10972800" cy="1143000"/>
          </a:xfrm>
        </p:spPr>
        <p:txBody>
          <a:bodyPr>
            <a:normAutofit/>
          </a:bodyPr>
          <a:lstStyle/>
          <a:p>
            <a:r>
              <a:rPr lang="en-US"/>
              <a:t>Controllers don’t live in isolation</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B2E73BE4-C0E5-A971-D135-719384103AAB}"/>
                  </a:ext>
                </a:extLst>
              </p:cNvPr>
              <p:cNvSpPr txBox="1">
                <a:spLocks/>
              </p:cNvSpPr>
              <p:nvPr/>
            </p:nvSpPr>
            <p:spPr>
              <a:xfrm>
                <a:off x="2741057" y="3588813"/>
                <a:ext cx="9283700" cy="182880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m:t>
                              </m:r>
                            </m:sup>
                          </m:sSubSup>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charset="0"/>
                            </a:rPr>
                            <m:t>⋆</m:t>
                          </m:r>
                        </m:sup>
                      </m:sSubSup>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argmin</m:t>
                              </m:r>
                            </m:e>
                            <m:lim>
                              <m:sSub>
                                <m:sSubPr>
                                  <m:ctrlPr>
                                    <a:rPr lang="en-US" i="1">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Sub>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Sub>
                            </m:lim>
                          </m:limLow>
                        </m:fName>
                        <m:e>
                          <m:r>
                            <m:rPr>
                              <m:nor/>
                            </m:rPr>
                            <a:rPr lang="en-US">
                              <a:latin typeface="Source Sans Pro" panose="020B0503030403020204" pitchFamily="34" charset="0"/>
                              <a:ea typeface="Source Sans Pro" panose="020B0503030403020204" pitchFamily="34" charset="0"/>
                            </a:rPr>
                            <m:t>  </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e>
                          </m:nary>
                        </m:e>
                      </m:func>
                      <m:r>
                        <m:rPr>
                          <m:nor/>
                        </m:rPr>
                        <a:rPr lang="en-US" b="0" i="1" smtClean="0">
                          <a:latin typeface="Source Sans Pro" panose="020B0503030403020204" pitchFamily="34" charset="0"/>
                          <a:ea typeface="Source Sans Pro" panose="020B0503030403020204" pitchFamily="34" charset="0"/>
                        </a:rPr>
                        <m:t> </m:t>
                      </m:r>
                      <m:r>
                        <m:rPr>
                          <m:nor/>
                        </m:rPr>
                        <a:rPr lang="en-US" b="0" i="0" smtClean="0">
                          <a:latin typeface="Source Sans Pro" panose="020B0503030403020204" pitchFamily="34" charset="0"/>
                          <a:ea typeface="Source Sans Pro" panose="020B0503030403020204" pitchFamily="34" charset="0"/>
                        </a:rPr>
                        <m:t>s</m:t>
                      </m:r>
                      <m:r>
                        <m:rPr>
                          <m:nor/>
                        </m:rPr>
                        <a:rPr lang="en-US" b="0" i="0" smtClean="0">
                          <a:latin typeface="Source Sans Pro" panose="020B0503030403020204" pitchFamily="34" charset="0"/>
                          <a:ea typeface="Source Sans Pro" panose="020B0503030403020204" pitchFamily="34" charset="0"/>
                        </a:rPr>
                        <m:t>.</m:t>
                      </m:r>
                      <m:r>
                        <m:rPr>
                          <m:nor/>
                        </m:rPr>
                        <a:rPr lang="en-US" b="0" i="0" smtClean="0">
                          <a:latin typeface="Source Sans Pro" panose="020B0503030403020204" pitchFamily="34" charset="0"/>
                          <a:ea typeface="Source Sans Pro" panose="020B0503030403020204" pitchFamily="34" charset="0"/>
                        </a:rPr>
                        <m:t>t</m:t>
                      </m:r>
                      <m:r>
                        <m:rPr>
                          <m:nor/>
                        </m:rPr>
                        <a:rPr lang="en-US" b="0" i="0" smtClean="0">
                          <a:latin typeface="Source Sans Pro" panose="020B0503030403020204" pitchFamily="34" charset="0"/>
                          <a:ea typeface="Source Sans Pro" panose="020B0503030403020204" pitchFamily="34"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m:rPr>
                              <m:nor/>
                            </m:rPr>
                            <a:rPr lang="en-US" i="0" smtClean="0">
                              <a:latin typeface="Source Sans Pro" panose="020B0503030403020204" pitchFamily="34" charset="0"/>
                              <a:ea typeface="Source Sans Pro" panose="020B0503030403020204" pitchFamily="34" charset="0"/>
                            </a:rPr>
                            <m:t>init</m:t>
                          </m:r>
                        </m:sub>
                      </m:sSub>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𝒰</m:t>
                      </m:r>
                    </m:oMath>
                  </m:oMathPara>
                </a14:m>
                <a:endParaRPr lang="en-US" i="1">
                  <a:latin typeface="Source Sans Pro" panose="020B0503030403020204" pitchFamily="34" charset="0"/>
                  <a:ea typeface="Source Sans Pro" panose="020B0503030403020204" pitchFamily="34" charset="0"/>
                </a:endParaRPr>
              </a:p>
            </p:txBody>
          </p:sp>
        </mc:Choice>
        <mc:Fallback xmlns="">
          <p:sp>
            <p:nvSpPr>
              <p:cNvPr id="7" name="Content Placeholder 2">
                <a:extLst>
                  <a:ext uri="{FF2B5EF4-FFF2-40B4-BE49-F238E27FC236}">
                    <a16:creationId xmlns:a16="http://schemas.microsoft.com/office/drawing/2014/main" id="{B2E73BE4-C0E5-A971-D135-719384103AAB}"/>
                  </a:ext>
                </a:extLst>
              </p:cNvPr>
              <p:cNvSpPr txBox="1">
                <a:spLocks noRot="1" noChangeAspect="1" noMove="1" noResize="1" noEditPoints="1" noAdjustHandles="1" noChangeArrowheads="1" noChangeShapeType="1" noTextEdit="1"/>
              </p:cNvSpPr>
              <p:nvPr/>
            </p:nvSpPr>
            <p:spPr>
              <a:xfrm>
                <a:off x="2741057" y="3588813"/>
                <a:ext cx="9283700" cy="1828800"/>
              </a:xfrm>
              <a:prstGeom prst="rect">
                <a:avLst/>
              </a:prstGeom>
              <a:blipFill>
                <a:blip r:embed="rId3"/>
                <a:stretch>
                  <a:fillRect t="-57931" b="-26897"/>
                </a:stretch>
              </a:blipFill>
              <a:ln w="38100">
                <a:noFill/>
              </a:ln>
            </p:spPr>
            <p:txBody>
              <a:bodyPr/>
              <a:lstStyle/>
              <a:p>
                <a:r>
                  <a:rPr lang="en-US">
                    <a:noFill/>
                  </a:rPr>
                  <a:t> </a:t>
                </a:r>
              </a:p>
            </p:txBody>
          </p:sp>
        </mc:Fallback>
      </mc:AlternateContent>
      <p:sp>
        <p:nvSpPr>
          <p:cNvPr id="8" name="Rectangle 7">
            <a:extLst>
              <a:ext uri="{FF2B5EF4-FFF2-40B4-BE49-F238E27FC236}">
                <a16:creationId xmlns:a16="http://schemas.microsoft.com/office/drawing/2014/main" id="{84B4769F-0987-8012-3FB6-12F989321CEA}"/>
              </a:ext>
            </a:extLst>
          </p:cNvPr>
          <p:cNvSpPr/>
          <p:nvPr/>
        </p:nvSpPr>
        <p:spPr>
          <a:xfrm>
            <a:off x="5859443" y="3799000"/>
            <a:ext cx="1066141" cy="377353"/>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0BE0AE-DA19-A2BA-5481-9135E836CEC1}"/>
              </a:ext>
            </a:extLst>
          </p:cNvPr>
          <p:cNvSpPr/>
          <p:nvPr/>
        </p:nvSpPr>
        <p:spPr>
          <a:xfrm>
            <a:off x="8656955" y="3808053"/>
            <a:ext cx="1892731"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B46BBA81-46DA-4176-A172-20CD110B74B6}"/>
              </a:ext>
            </a:extLst>
          </p:cNvPr>
          <p:cNvSpPr/>
          <p:nvPr/>
        </p:nvSpPr>
        <p:spPr>
          <a:xfrm>
            <a:off x="2900744" y="3416932"/>
            <a:ext cx="9105900" cy="1140421"/>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830355-86F9-59A0-8BFC-87DEECF1BD9E}"/>
              </a:ext>
            </a:extLst>
          </p:cNvPr>
          <p:cNvSpPr/>
          <p:nvPr/>
        </p:nvSpPr>
        <p:spPr>
          <a:xfrm>
            <a:off x="10702039" y="3811124"/>
            <a:ext cx="847406"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214405-5467-2AFF-D44C-BA51FBA4E541}"/>
              </a:ext>
            </a:extLst>
          </p:cNvPr>
          <p:cNvSpPr/>
          <p:nvPr/>
        </p:nvSpPr>
        <p:spPr>
          <a:xfrm>
            <a:off x="7372667" y="3808053"/>
            <a:ext cx="1154619"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3CBC23-E74E-28B3-BA41-F462DB5306B4}"/>
              </a:ext>
            </a:extLst>
          </p:cNvPr>
          <p:cNvSpPr txBox="1"/>
          <p:nvPr/>
        </p:nvSpPr>
        <p:spPr>
          <a:xfrm>
            <a:off x="6098509" y="3501623"/>
            <a:ext cx="590226"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cost</a:t>
            </a:r>
          </a:p>
        </p:txBody>
      </p:sp>
      <p:sp>
        <p:nvSpPr>
          <p:cNvPr id="14" name="TextBox 13">
            <a:extLst>
              <a:ext uri="{FF2B5EF4-FFF2-40B4-BE49-F238E27FC236}">
                <a16:creationId xmlns:a16="http://schemas.microsoft.com/office/drawing/2014/main" id="{CE0D89BE-776A-1654-97A6-1A57425D5D84}"/>
              </a:ext>
            </a:extLst>
          </p:cNvPr>
          <p:cNvSpPr txBox="1"/>
          <p:nvPr/>
        </p:nvSpPr>
        <p:spPr>
          <a:xfrm>
            <a:off x="9034717" y="3501623"/>
            <a:ext cx="1112805"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dynamics</a:t>
            </a:r>
          </a:p>
        </p:txBody>
      </p:sp>
      <p:sp>
        <p:nvSpPr>
          <p:cNvPr id="15" name="TextBox 14">
            <a:extLst>
              <a:ext uri="{FF2B5EF4-FFF2-40B4-BE49-F238E27FC236}">
                <a16:creationId xmlns:a16="http://schemas.microsoft.com/office/drawing/2014/main" id="{5860B6D3-A3BA-4D4F-68CC-0733E02FB8F4}"/>
              </a:ext>
            </a:extLst>
          </p:cNvPr>
          <p:cNvSpPr txBox="1"/>
          <p:nvPr/>
        </p:nvSpPr>
        <p:spPr>
          <a:xfrm>
            <a:off x="10525284" y="3501623"/>
            <a:ext cx="1271502"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constraints</a:t>
            </a:r>
          </a:p>
        </p:txBody>
      </p:sp>
      <p:sp>
        <p:nvSpPr>
          <p:cNvPr id="16" name="TextBox 15">
            <a:extLst>
              <a:ext uri="{FF2B5EF4-FFF2-40B4-BE49-F238E27FC236}">
                <a16:creationId xmlns:a16="http://schemas.microsoft.com/office/drawing/2014/main" id="{8B4DD0DE-D959-F8D5-78AE-A2E064906BD1}"/>
              </a:ext>
            </a:extLst>
          </p:cNvPr>
          <p:cNvSpPr txBox="1"/>
          <p:nvPr/>
        </p:nvSpPr>
        <p:spPr>
          <a:xfrm>
            <a:off x="7345609" y="3501623"/>
            <a:ext cx="1265090"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initial state</a:t>
            </a:r>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FEDD58FA-6187-5AA8-8C76-A27F03284FEE}"/>
                  </a:ext>
                </a:extLst>
              </p:cNvPr>
              <p:cNvSpPr txBox="1">
                <a:spLocks/>
              </p:cNvSpPr>
              <p:nvPr/>
            </p:nvSpPr>
            <p:spPr>
              <a:xfrm>
                <a:off x="3168972" y="2509231"/>
                <a:ext cx="296222" cy="382506"/>
              </a:xfrm>
              <a:prstGeom prst="rect">
                <a:avLst/>
              </a:prstGeom>
            </p:spPr>
            <p:txBody>
              <a:bodyPr vert="horz" lIns="91440" tIns="45720" rIns="91440" bIns="45720" rtlCol="0">
                <a:normAutofit fontScale="92500"/>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a:p>
            </p:txBody>
          </p:sp>
        </mc:Choice>
        <mc:Fallback xmlns="">
          <p:sp>
            <p:nvSpPr>
              <p:cNvPr id="17" name="Content Placeholder 2">
                <a:extLst>
                  <a:ext uri="{FF2B5EF4-FFF2-40B4-BE49-F238E27FC236}">
                    <a16:creationId xmlns:a16="http://schemas.microsoft.com/office/drawing/2014/main" id="{FEDD58FA-6187-5AA8-8C76-A27F03284FEE}"/>
                  </a:ext>
                </a:extLst>
              </p:cNvPr>
              <p:cNvSpPr txBox="1">
                <a:spLocks noRot="1" noChangeAspect="1" noMove="1" noResize="1" noEditPoints="1" noAdjustHandles="1" noChangeArrowheads="1" noChangeShapeType="1" noTextEdit="1"/>
              </p:cNvSpPr>
              <p:nvPr/>
            </p:nvSpPr>
            <p:spPr>
              <a:xfrm>
                <a:off x="3168972" y="2509231"/>
                <a:ext cx="296222" cy="382506"/>
              </a:xfrm>
              <a:prstGeom prst="rect">
                <a:avLst/>
              </a:prstGeom>
              <a:blipFill>
                <a:blip r:embed="rId4"/>
                <a:stretch>
                  <a:fillRect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98FCD2AA-0CB8-33CD-E661-BBEE80FA6A78}"/>
                  </a:ext>
                </a:extLst>
              </p:cNvPr>
              <p:cNvSpPr txBox="1">
                <a:spLocks/>
              </p:cNvSpPr>
              <p:nvPr/>
            </p:nvSpPr>
            <p:spPr>
              <a:xfrm>
                <a:off x="2726555" y="5087525"/>
                <a:ext cx="2480439" cy="668534"/>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1</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𝜃</m:t>
                      </m:r>
                      <m:r>
                        <a:rPr lang="en-US" b="0" i="1" smtClean="0">
                          <a:latin typeface="Cambria Math" panose="02040503050406030204" pitchFamily="18" charset="0"/>
                        </a:rPr>
                        <m:t>)</m:t>
                      </m:r>
                    </m:oMath>
                  </m:oMathPara>
                </a14:m>
                <a:endParaRPr lang="en-US"/>
              </a:p>
            </p:txBody>
          </p:sp>
        </mc:Choice>
        <mc:Fallback xmlns="">
          <p:sp>
            <p:nvSpPr>
              <p:cNvPr id="18" name="Content Placeholder 2">
                <a:extLst>
                  <a:ext uri="{FF2B5EF4-FFF2-40B4-BE49-F238E27FC236}">
                    <a16:creationId xmlns:a16="http://schemas.microsoft.com/office/drawing/2014/main" id="{98FCD2AA-0CB8-33CD-E661-BBEE80FA6A78}"/>
                  </a:ext>
                </a:extLst>
              </p:cNvPr>
              <p:cNvSpPr txBox="1">
                <a:spLocks noRot="1" noChangeAspect="1" noMove="1" noResize="1" noEditPoints="1" noAdjustHandles="1" noChangeArrowheads="1" noChangeShapeType="1" noTextEdit="1"/>
              </p:cNvSpPr>
              <p:nvPr/>
            </p:nvSpPr>
            <p:spPr>
              <a:xfrm>
                <a:off x="2726555" y="5087525"/>
                <a:ext cx="2480439" cy="668534"/>
              </a:xfrm>
              <a:prstGeom prst="rect">
                <a:avLst/>
              </a:prstGeom>
              <a:blipFill>
                <a:blip r:embed="rId5"/>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4C38FB6-2C45-875E-58A6-C3CF31BAC404}"/>
              </a:ext>
            </a:extLst>
          </p:cNvPr>
          <p:cNvCxnSpPr>
            <a:cxnSpLocks/>
          </p:cNvCxnSpPr>
          <p:nvPr/>
        </p:nvCxnSpPr>
        <p:spPr>
          <a:xfrm>
            <a:off x="3330582" y="2881746"/>
            <a:ext cx="0" cy="535186"/>
          </a:xfrm>
          <a:prstGeom prst="straightConnector1">
            <a:avLst/>
          </a:prstGeom>
          <a:ln w="508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407C854-F6DD-AE3B-0C9C-71E9DA129D5B}"/>
              </a:ext>
            </a:extLst>
          </p:cNvPr>
          <p:cNvCxnSpPr>
            <a:cxnSpLocks/>
          </p:cNvCxnSpPr>
          <p:nvPr/>
        </p:nvCxnSpPr>
        <p:spPr>
          <a:xfrm>
            <a:off x="3368440" y="4557353"/>
            <a:ext cx="0" cy="544926"/>
          </a:xfrm>
          <a:prstGeom prst="straightConnector1">
            <a:avLst/>
          </a:prstGeom>
          <a:ln w="508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5" name="Rounded Rectangle 24">
            <a:extLst>
              <a:ext uri="{FF2B5EF4-FFF2-40B4-BE49-F238E27FC236}">
                <a16:creationId xmlns:a16="http://schemas.microsoft.com/office/drawing/2014/main" id="{E903EB75-3049-43AA-D7DA-5ABD41E423E1}"/>
              </a:ext>
            </a:extLst>
          </p:cNvPr>
          <p:cNvSpPr/>
          <p:nvPr/>
        </p:nvSpPr>
        <p:spPr>
          <a:xfrm>
            <a:off x="2897729" y="2499240"/>
            <a:ext cx="895431" cy="382507"/>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886AB274-F0F2-B918-3282-A33EDB0F7392}"/>
              </a:ext>
            </a:extLst>
          </p:cNvPr>
          <p:cNvSpPr/>
          <p:nvPr/>
        </p:nvSpPr>
        <p:spPr>
          <a:xfrm>
            <a:off x="2919192" y="5093151"/>
            <a:ext cx="2021107" cy="382507"/>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34D32B7B-A95A-C329-4749-5031C5BB7E1C}"/>
              </a:ext>
            </a:extLst>
          </p:cNvPr>
          <p:cNvSpPr txBox="1">
            <a:spLocks/>
          </p:cNvSpPr>
          <p:nvPr/>
        </p:nvSpPr>
        <p:spPr>
          <a:xfrm>
            <a:off x="3802857" y="2477451"/>
            <a:ext cx="4147111" cy="73036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controller </a:t>
            </a:r>
            <a:r>
              <a:rPr lang="en-US" b="1" dirty="0"/>
              <a:t>parameters</a:t>
            </a:r>
          </a:p>
          <a:p>
            <a:r>
              <a:rPr lang="en-US" dirty="0">
                <a:solidFill>
                  <a:schemeClr val="tx1">
                    <a:lumMod val="50000"/>
                    <a:lumOff val="50000"/>
                  </a:schemeClr>
                </a:solidFill>
              </a:rPr>
              <a:t>(design space of cost and model)</a:t>
            </a:r>
          </a:p>
        </p:txBody>
      </p:sp>
      <p:sp>
        <p:nvSpPr>
          <p:cNvPr id="29" name="Content Placeholder 2">
            <a:extLst>
              <a:ext uri="{FF2B5EF4-FFF2-40B4-BE49-F238E27FC236}">
                <a16:creationId xmlns:a16="http://schemas.microsoft.com/office/drawing/2014/main" id="{897226FA-9BB1-8BD3-0C28-A45413683635}"/>
              </a:ext>
            </a:extLst>
          </p:cNvPr>
          <p:cNvSpPr txBox="1">
            <a:spLocks/>
          </p:cNvSpPr>
          <p:nvPr/>
        </p:nvSpPr>
        <p:spPr>
          <a:xfrm>
            <a:off x="7949976" y="3024204"/>
            <a:ext cx="4009953" cy="60782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solve</a:t>
            </a:r>
            <a:r>
              <a:rPr lang="en-US"/>
              <a:t> control optimization problem</a:t>
            </a:r>
          </a:p>
        </p:txBody>
      </p:sp>
      <mc:AlternateContent xmlns:mc="http://schemas.openxmlformats.org/markup-compatibility/2006" xmlns:a14="http://schemas.microsoft.com/office/drawing/2010/main">
        <mc:Choice Requires="a14">
          <p:sp>
            <p:nvSpPr>
              <p:cNvPr id="32" name="Content Placeholder 2">
                <a:extLst>
                  <a:ext uri="{FF2B5EF4-FFF2-40B4-BE49-F238E27FC236}">
                    <a16:creationId xmlns:a16="http://schemas.microsoft.com/office/drawing/2014/main" id="{37238523-5F75-7CC7-F448-E11229241622}"/>
                  </a:ext>
                </a:extLst>
              </p:cNvPr>
              <p:cNvSpPr txBox="1">
                <a:spLocks/>
              </p:cNvSpPr>
              <p:nvPr/>
            </p:nvSpPr>
            <p:spPr>
              <a:xfrm>
                <a:off x="2635060" y="6037223"/>
                <a:ext cx="1832692" cy="668534"/>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oMath>
                  </m:oMathPara>
                </a14:m>
                <a:endParaRPr lang="en-US"/>
              </a:p>
            </p:txBody>
          </p:sp>
        </mc:Choice>
        <mc:Fallback xmlns="">
          <p:sp>
            <p:nvSpPr>
              <p:cNvPr id="32" name="Content Placeholder 2">
                <a:extLst>
                  <a:ext uri="{FF2B5EF4-FFF2-40B4-BE49-F238E27FC236}">
                    <a16:creationId xmlns:a16="http://schemas.microsoft.com/office/drawing/2014/main" id="{37238523-5F75-7CC7-F448-E11229241622}"/>
                  </a:ext>
                </a:extLst>
              </p:cNvPr>
              <p:cNvSpPr txBox="1">
                <a:spLocks noRot="1" noChangeAspect="1" noMove="1" noResize="1" noEditPoints="1" noAdjustHandles="1" noChangeArrowheads="1" noChangeShapeType="1" noTextEdit="1"/>
              </p:cNvSpPr>
              <p:nvPr/>
            </p:nvSpPr>
            <p:spPr>
              <a:xfrm>
                <a:off x="2635060" y="6037223"/>
                <a:ext cx="1832692" cy="668534"/>
              </a:xfrm>
              <a:prstGeom prst="rect">
                <a:avLst/>
              </a:prstGeom>
              <a:blipFill>
                <a:blip r:embed="rId6"/>
                <a:stretch>
                  <a:fillRect/>
                </a:stretch>
              </a:blipFill>
            </p:spPr>
            <p:txBody>
              <a:bodyPr/>
              <a:lstStyle/>
              <a:p>
                <a:r>
                  <a:rPr lang="en-US">
                    <a:noFill/>
                  </a:rPr>
                  <a:t> </a:t>
                </a:r>
              </a:p>
            </p:txBody>
          </p:sp>
        </mc:Fallback>
      </mc:AlternateContent>
      <p:sp>
        <p:nvSpPr>
          <p:cNvPr id="33" name="Rounded Rectangle 32">
            <a:extLst>
              <a:ext uri="{FF2B5EF4-FFF2-40B4-BE49-F238E27FC236}">
                <a16:creationId xmlns:a16="http://schemas.microsoft.com/office/drawing/2014/main" id="{2AED4A7C-2BD1-924C-EA4B-600BF7621AB6}"/>
              </a:ext>
            </a:extLst>
          </p:cNvPr>
          <p:cNvSpPr/>
          <p:nvPr/>
        </p:nvSpPr>
        <p:spPr>
          <a:xfrm>
            <a:off x="2943718" y="6042849"/>
            <a:ext cx="1253779" cy="382507"/>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A8B2C8E8-1E34-620A-6704-6557FB77044A}"/>
              </a:ext>
            </a:extLst>
          </p:cNvPr>
          <p:cNvCxnSpPr>
            <a:cxnSpLocks/>
          </p:cNvCxnSpPr>
          <p:nvPr/>
        </p:nvCxnSpPr>
        <p:spPr>
          <a:xfrm>
            <a:off x="3355513" y="5519266"/>
            <a:ext cx="0" cy="544926"/>
          </a:xfrm>
          <a:prstGeom prst="straightConnector1">
            <a:avLst/>
          </a:prstGeom>
          <a:ln w="508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35" name="Content Placeholder 2">
            <a:extLst>
              <a:ext uri="{FF2B5EF4-FFF2-40B4-BE49-F238E27FC236}">
                <a16:creationId xmlns:a16="http://schemas.microsoft.com/office/drawing/2014/main" id="{3A5CAC58-D76D-C88F-351D-F397E9BC62F7}"/>
              </a:ext>
            </a:extLst>
          </p:cNvPr>
          <p:cNvSpPr txBox="1">
            <a:spLocks/>
          </p:cNvSpPr>
          <p:nvPr/>
        </p:nvSpPr>
        <p:spPr>
          <a:xfrm>
            <a:off x="4910101" y="5093248"/>
            <a:ext cx="4452444" cy="60782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execute</a:t>
            </a:r>
            <a:r>
              <a:rPr lang="en-US"/>
              <a:t> control policy on the system</a:t>
            </a:r>
          </a:p>
        </p:txBody>
      </p:sp>
      <p:sp>
        <p:nvSpPr>
          <p:cNvPr id="36" name="Content Placeholder 2">
            <a:extLst>
              <a:ext uri="{FF2B5EF4-FFF2-40B4-BE49-F238E27FC236}">
                <a16:creationId xmlns:a16="http://schemas.microsoft.com/office/drawing/2014/main" id="{9316CA10-3101-DAB8-9259-B8C838726F57}"/>
              </a:ext>
            </a:extLst>
          </p:cNvPr>
          <p:cNvSpPr txBox="1">
            <a:spLocks/>
          </p:cNvSpPr>
          <p:nvPr/>
        </p:nvSpPr>
        <p:spPr>
          <a:xfrm>
            <a:off x="4174955" y="6038054"/>
            <a:ext cx="6527084" cy="60782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measure downstream performance </a:t>
            </a:r>
            <a:r>
              <a:rPr lang="en-US"/>
              <a:t>of the controller</a:t>
            </a:r>
          </a:p>
        </p:txBody>
      </p:sp>
      <p:sp>
        <p:nvSpPr>
          <p:cNvPr id="41" name="Content Placeholder 2">
            <a:extLst>
              <a:ext uri="{FF2B5EF4-FFF2-40B4-BE49-F238E27FC236}">
                <a16:creationId xmlns:a16="http://schemas.microsoft.com/office/drawing/2014/main" id="{18AEF08B-79C9-47AB-BF1B-C5B0E3D03E11}"/>
              </a:ext>
            </a:extLst>
          </p:cNvPr>
          <p:cNvSpPr>
            <a:spLocks noGrp="1"/>
          </p:cNvSpPr>
          <p:nvPr>
            <p:ph idx="1"/>
          </p:nvPr>
        </p:nvSpPr>
        <p:spPr>
          <a:xfrm>
            <a:off x="544772" y="1009121"/>
            <a:ext cx="10972800" cy="1066677"/>
          </a:xfrm>
        </p:spPr>
        <p:txBody>
          <a:bodyPr>
            <a:normAutofit/>
          </a:bodyPr>
          <a:lstStyle/>
          <a:p>
            <a:r>
              <a:rPr lang="en-US" dirty="0"/>
              <a:t>We can often measure the </a:t>
            </a:r>
            <a:r>
              <a:rPr lang="en-US" b="1" dirty="0"/>
              <a:t>downstream performance</a:t>
            </a:r>
            <a:r>
              <a:rPr lang="en-US" dirty="0"/>
              <a:t> induced by the controller</a:t>
            </a:r>
            <a:endParaRPr lang="en-US" b="1" dirty="0"/>
          </a:p>
          <a:p>
            <a:r>
              <a:rPr lang="en-US" b="1" dirty="0"/>
              <a:t>Idea: optimize</a:t>
            </a:r>
            <a:r>
              <a:rPr lang="en-US" dirty="0"/>
              <a:t> </a:t>
            </a:r>
            <a:r>
              <a:rPr lang="en-US" dirty="0">
                <a:solidFill>
                  <a:schemeClr val="tx1">
                    <a:lumMod val="50000"/>
                    <a:lumOff val="50000"/>
                  </a:schemeClr>
                </a:solidFill>
              </a:rPr>
              <a:t>(i.e., tune/learn)</a:t>
            </a:r>
            <a:r>
              <a:rPr lang="en-US" dirty="0"/>
              <a:t> the parameters for a </a:t>
            </a:r>
            <a:r>
              <a:rPr lang="en-US" b="1" dirty="0"/>
              <a:t>downstream performance metric</a:t>
            </a:r>
            <a:endParaRPr lang="en-US" b="1" dirty="0">
              <a:solidFill>
                <a:schemeClr val="tx1">
                  <a:lumMod val="50000"/>
                  <a:lumOff val="50000"/>
                </a:schemeClr>
              </a:solidFill>
            </a:endParaRPr>
          </a:p>
          <a:p>
            <a:r>
              <a:rPr lang="en-US" dirty="0">
                <a:solidFill>
                  <a:schemeClr val="tx1">
                    <a:lumMod val="50000"/>
                    <a:lumOff val="50000"/>
                  </a:schemeClr>
                </a:solidFill>
              </a:rPr>
              <a:t>Controller-design loop is </a:t>
            </a:r>
            <a:r>
              <a:rPr lang="en-US" b="1" dirty="0">
                <a:solidFill>
                  <a:schemeClr val="tx1">
                    <a:lumMod val="50000"/>
                    <a:lumOff val="50000"/>
                  </a:schemeClr>
                </a:solidFill>
              </a:rPr>
              <a:t>not</a:t>
            </a:r>
            <a:r>
              <a:rPr lang="en-US" dirty="0">
                <a:solidFill>
                  <a:schemeClr val="tx1">
                    <a:lumMod val="50000"/>
                    <a:lumOff val="50000"/>
                  </a:schemeClr>
                </a:solidFill>
              </a:rPr>
              <a:t> a new idea and has been extensively used over the past century</a:t>
            </a:r>
          </a:p>
        </p:txBody>
      </p:sp>
      <p:cxnSp>
        <p:nvCxnSpPr>
          <p:cNvPr id="42" name="Straight Connector 41">
            <a:extLst>
              <a:ext uri="{FF2B5EF4-FFF2-40B4-BE49-F238E27FC236}">
                <a16:creationId xmlns:a16="http://schemas.microsoft.com/office/drawing/2014/main" id="{25E57808-D25C-052A-6251-3200C04DCF2F}"/>
              </a:ext>
            </a:extLst>
          </p:cNvPr>
          <p:cNvCxnSpPr/>
          <p:nvPr/>
        </p:nvCxnSpPr>
        <p:spPr>
          <a:xfrm>
            <a:off x="574752" y="2120767"/>
            <a:ext cx="1097280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5" name="Content Placeholder 2">
                <a:extLst>
                  <a:ext uri="{FF2B5EF4-FFF2-40B4-BE49-F238E27FC236}">
                    <a16:creationId xmlns:a16="http://schemas.microsoft.com/office/drawing/2014/main" id="{25A2CCB9-0621-A886-2587-DB07C95821B0}"/>
                  </a:ext>
                </a:extLst>
              </p:cNvPr>
              <p:cNvSpPr txBox="1">
                <a:spLocks/>
              </p:cNvSpPr>
              <p:nvPr/>
            </p:nvSpPr>
            <p:spPr>
              <a:xfrm>
                <a:off x="3528128" y="4537572"/>
                <a:ext cx="2814746" cy="42575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solidFill>
                      <a:schemeClr val="tx1">
                        <a:lumMod val="50000"/>
                        <a:lumOff val="50000"/>
                      </a:schemeClr>
                    </a:solidFill>
                    <a:latin typeface="Source Sans Pro" panose="020B0503030403020204" pitchFamily="34" charset="0"/>
                    <a:ea typeface="Source Sans Pro" panose="020B0503030403020204" pitchFamily="34" charset="0"/>
                  </a:rPr>
                  <a:t>Full notation: </a:t>
                </a:r>
                <a14:m>
                  <m:oMath xmlns:m="http://schemas.openxmlformats.org/officeDocument/2006/math">
                    <m:sSubSup>
                      <m:sSubSupPr>
                        <m:ctrlPr>
                          <a:rPr lang="en-US" sz="1800" i="1" smtClean="0">
                            <a:solidFill>
                              <a:schemeClr val="tx1">
                                <a:lumMod val="50000"/>
                                <a:lumOff val="50000"/>
                              </a:schemeClr>
                            </a:solidFill>
                            <a:latin typeface="Cambria Math" panose="02040503050406030204" pitchFamily="18" charset="0"/>
                          </a:rPr>
                        </m:ctrlPr>
                      </m:sSubSupPr>
                      <m:e>
                        <m:r>
                          <a:rPr lang="en-US" sz="1800" b="0" i="1" smtClean="0">
                            <a:solidFill>
                              <a:schemeClr val="tx1">
                                <a:lumMod val="50000"/>
                                <a:lumOff val="50000"/>
                              </a:schemeClr>
                            </a:solidFill>
                            <a:latin typeface="Cambria Math" panose="02040503050406030204" pitchFamily="18" charset="0"/>
                          </a:rPr>
                          <m:t>𝑢</m:t>
                        </m:r>
                      </m:e>
                      <m:sub>
                        <m:r>
                          <a:rPr lang="en-US" sz="1800" i="1">
                            <a:solidFill>
                              <a:schemeClr val="tx1">
                                <a:lumMod val="50000"/>
                                <a:lumOff val="50000"/>
                              </a:schemeClr>
                            </a:solidFill>
                            <a:latin typeface="Cambria Math" panose="02040503050406030204" pitchFamily="18" charset="0"/>
                          </a:rPr>
                          <m:t>1:</m:t>
                        </m:r>
                        <m:r>
                          <a:rPr lang="en-US" sz="1800" i="1">
                            <a:solidFill>
                              <a:schemeClr val="tx1">
                                <a:lumMod val="50000"/>
                                <a:lumOff val="50000"/>
                              </a:schemeClr>
                            </a:solidFill>
                            <a:latin typeface="Cambria Math" panose="02040503050406030204" pitchFamily="18" charset="0"/>
                          </a:rPr>
                          <m:t>𝑇</m:t>
                        </m:r>
                      </m:sub>
                      <m:sup>
                        <m:r>
                          <a:rPr lang="en-US" sz="1800" i="1">
                            <a:solidFill>
                              <a:schemeClr val="tx1">
                                <a:lumMod val="50000"/>
                                <a:lumOff val="50000"/>
                              </a:schemeClr>
                            </a:solidFill>
                            <a:latin typeface="Cambria Math" panose="02040503050406030204" pitchFamily="18" charset="0"/>
                          </a:rPr>
                          <m:t>⋆</m:t>
                        </m:r>
                      </m:sup>
                    </m:sSubSup>
                    <m:r>
                      <a:rPr lang="en-US" sz="1800" b="0" i="1" smtClean="0">
                        <a:solidFill>
                          <a:schemeClr val="tx1">
                            <a:lumMod val="50000"/>
                            <a:lumOff val="50000"/>
                          </a:schemeClr>
                        </a:solidFill>
                        <a:latin typeface="Cambria Math" panose="02040503050406030204" pitchFamily="18" charset="0"/>
                      </a:rPr>
                      <m:t>(</m:t>
                    </m:r>
                    <m:sSub>
                      <m:sSubPr>
                        <m:ctrlPr>
                          <a:rPr lang="en-US" sz="1800" b="0" i="1" smtClean="0">
                            <a:solidFill>
                              <a:schemeClr val="tx1">
                                <a:lumMod val="50000"/>
                                <a:lumOff val="50000"/>
                              </a:schemeClr>
                            </a:solidFill>
                            <a:latin typeface="Cambria Math" panose="02040503050406030204" pitchFamily="18" charset="0"/>
                          </a:rPr>
                        </m:ctrlPr>
                      </m:sSubPr>
                      <m:e>
                        <m:r>
                          <a:rPr lang="en-US" sz="1800" b="0" i="1" smtClean="0">
                            <a:solidFill>
                              <a:schemeClr val="tx1">
                                <a:lumMod val="50000"/>
                                <a:lumOff val="50000"/>
                              </a:schemeClr>
                            </a:solidFill>
                            <a:latin typeface="Cambria Math" panose="02040503050406030204" pitchFamily="18" charset="0"/>
                          </a:rPr>
                          <m:t>𝑥</m:t>
                        </m:r>
                      </m:e>
                      <m:sub>
                        <m:r>
                          <m:rPr>
                            <m:nor/>
                          </m:rPr>
                          <a:rPr lang="en-US" sz="1800" b="0" i="0" smtClean="0">
                            <a:solidFill>
                              <a:schemeClr val="tx1">
                                <a:lumMod val="50000"/>
                                <a:lumOff val="50000"/>
                              </a:schemeClr>
                            </a:solidFill>
                            <a:latin typeface=""/>
                          </a:rPr>
                          <m:t>init</m:t>
                        </m:r>
                      </m:sub>
                    </m:sSub>
                    <m:r>
                      <a:rPr lang="en-US" sz="1800" b="0" i="1" smtClean="0">
                        <a:solidFill>
                          <a:schemeClr val="tx1">
                            <a:lumMod val="50000"/>
                            <a:lumOff val="50000"/>
                          </a:schemeClr>
                        </a:solidFill>
                        <a:latin typeface="Cambria Math" panose="02040503050406030204" pitchFamily="18" charset="0"/>
                      </a:rPr>
                      <m:t>, </m:t>
                    </m:r>
                    <m:r>
                      <a:rPr lang="en-US" sz="1800" b="0" i="1" smtClean="0">
                        <a:solidFill>
                          <a:schemeClr val="tx1">
                            <a:lumMod val="50000"/>
                            <a:lumOff val="50000"/>
                          </a:schemeClr>
                        </a:solidFill>
                        <a:latin typeface="Cambria Math" panose="02040503050406030204" pitchFamily="18" charset="0"/>
                      </a:rPr>
                      <m:t>𝜃</m:t>
                    </m:r>
                    <m:r>
                      <a:rPr lang="en-US" sz="1800" b="0" i="1" smtClean="0">
                        <a:solidFill>
                          <a:schemeClr val="tx1">
                            <a:lumMod val="50000"/>
                            <a:lumOff val="50000"/>
                          </a:schemeClr>
                        </a:solidFill>
                        <a:latin typeface="Cambria Math" panose="02040503050406030204" pitchFamily="18" charset="0"/>
                      </a:rPr>
                      <m:t>)</m:t>
                    </m:r>
                  </m:oMath>
                </a14:m>
                <a:endParaRPr lang="en-US" sz="1800" i="1">
                  <a:solidFill>
                    <a:schemeClr val="tx1">
                      <a:lumMod val="50000"/>
                      <a:lumOff val="50000"/>
                    </a:schemeClr>
                  </a:solidFill>
                  <a:latin typeface="Source Sans Pro" panose="020B0503030403020204" pitchFamily="34" charset="0"/>
                  <a:ea typeface="Source Sans Pro" panose="020B0503030403020204" pitchFamily="34" charset="0"/>
                </a:endParaRPr>
              </a:p>
            </p:txBody>
          </p:sp>
        </mc:Choice>
        <mc:Fallback xmlns="">
          <p:sp>
            <p:nvSpPr>
              <p:cNvPr id="45" name="Content Placeholder 2">
                <a:extLst>
                  <a:ext uri="{FF2B5EF4-FFF2-40B4-BE49-F238E27FC236}">
                    <a16:creationId xmlns:a16="http://schemas.microsoft.com/office/drawing/2014/main" id="{25A2CCB9-0621-A886-2587-DB07C95821B0}"/>
                  </a:ext>
                </a:extLst>
              </p:cNvPr>
              <p:cNvSpPr txBox="1">
                <a:spLocks noRot="1" noChangeAspect="1" noMove="1" noResize="1" noEditPoints="1" noAdjustHandles="1" noChangeArrowheads="1" noChangeShapeType="1" noTextEdit="1"/>
              </p:cNvSpPr>
              <p:nvPr/>
            </p:nvSpPr>
            <p:spPr>
              <a:xfrm>
                <a:off x="3528128" y="4537572"/>
                <a:ext cx="2814746" cy="425750"/>
              </a:xfrm>
              <a:prstGeom prst="rect">
                <a:avLst/>
              </a:prstGeom>
              <a:blipFill>
                <a:blip r:embed="rId7"/>
                <a:stretch>
                  <a:fillRect l="-1794" t="-5882" b="-11765"/>
                </a:stretch>
              </a:blipFill>
              <a:ln w="38100">
                <a:noFill/>
              </a:ln>
            </p:spPr>
            <p:txBody>
              <a:bodyPr/>
              <a:lstStyle/>
              <a:p>
                <a:r>
                  <a:rPr lang="en-US">
                    <a:noFill/>
                  </a:rPr>
                  <a:t> </a:t>
                </a:r>
              </a:p>
            </p:txBody>
          </p:sp>
        </mc:Fallback>
      </mc:AlternateContent>
      <p:pic>
        <p:nvPicPr>
          <p:cNvPr id="46" name="Picture 45" descr="A close-up of a light bulb&#10;&#10;Description automatically generated with low confidence">
            <a:extLst>
              <a:ext uri="{FF2B5EF4-FFF2-40B4-BE49-F238E27FC236}">
                <a16:creationId xmlns:a16="http://schemas.microsoft.com/office/drawing/2014/main" id="{A2C8C3CC-68A1-3770-6BB8-14C2F97F3D3D}"/>
              </a:ext>
            </a:extLst>
          </p:cNvPr>
          <p:cNvPicPr>
            <a:picLocks noChangeAspect="1"/>
          </p:cNvPicPr>
          <p:nvPr/>
        </p:nvPicPr>
        <p:blipFill>
          <a:blip r:embed="rId8"/>
          <a:stretch>
            <a:fillRect/>
          </a:stretch>
        </p:blipFill>
        <p:spPr>
          <a:xfrm>
            <a:off x="2285806" y="2228828"/>
            <a:ext cx="548517" cy="986368"/>
          </a:xfrm>
          <a:prstGeom prst="rect">
            <a:avLst/>
          </a:prstGeom>
        </p:spPr>
      </p:pic>
    </p:spTree>
    <p:extLst>
      <p:ext uri="{BB962C8B-B14F-4D97-AF65-F5344CB8AC3E}">
        <p14:creationId xmlns:p14="http://schemas.microsoft.com/office/powerpoint/2010/main" val="2634833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Content Placeholder 2">
                <a:extLst>
                  <a:ext uri="{FF2B5EF4-FFF2-40B4-BE49-F238E27FC236}">
                    <a16:creationId xmlns:a16="http://schemas.microsoft.com/office/drawing/2014/main" id="{CFA48E5C-1796-2EDC-2A8D-7E7A2EAD6472}"/>
                  </a:ext>
                </a:extLst>
              </p:cNvPr>
              <p:cNvSpPr txBox="1">
                <a:spLocks/>
              </p:cNvSpPr>
              <p:nvPr/>
            </p:nvSpPr>
            <p:spPr>
              <a:xfrm>
                <a:off x="271842" y="4196920"/>
                <a:ext cx="2007961" cy="74870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00"/>
                  </a:spcAft>
                </a:pPr>
                <a14:m>
                  <m:oMathPara xmlns:m="http://schemas.openxmlformats.org/officeDocument/2006/math">
                    <m:oMathParaPr>
                      <m:jc m:val="center"/>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m:t>
                          </m:r>
                        </m:e>
                        <m:sub>
                          <m:r>
                            <a:rPr lang="en-US" sz="2400" b="0" i="1" smtClean="0">
                              <a:latin typeface="Cambria Math" panose="02040503050406030204" pitchFamily="18" charset="0"/>
                            </a:rPr>
                            <m:t>𝜃</m:t>
                          </m:r>
                        </m:sub>
                      </m:sSub>
                      <m:r>
                        <a:rPr lang="en-US" sz="2400" b="0" i="1" smtClean="0">
                          <a:latin typeface="Cambria Math" panose="02040503050406030204" pitchFamily="18" charset="0"/>
                        </a:rPr>
                        <m:t>𝒥</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𝜃</m:t>
                              </m:r>
                            </m:sub>
                          </m:sSub>
                        </m:e>
                      </m:d>
                    </m:oMath>
                  </m:oMathPara>
                </a14:m>
                <a:endParaRPr lang="en-US" sz="2400" b="0" i="1">
                  <a:latin typeface="Cambria Math" panose="02040503050406030204" pitchFamily="18" charset="0"/>
                </a:endParaRPr>
              </a:p>
            </p:txBody>
          </p:sp>
        </mc:Choice>
        <mc:Fallback xmlns="">
          <p:sp>
            <p:nvSpPr>
              <p:cNvPr id="39" name="Content Placeholder 2">
                <a:extLst>
                  <a:ext uri="{FF2B5EF4-FFF2-40B4-BE49-F238E27FC236}">
                    <a16:creationId xmlns:a16="http://schemas.microsoft.com/office/drawing/2014/main" id="{CFA48E5C-1796-2EDC-2A8D-7E7A2EAD6472}"/>
                  </a:ext>
                </a:extLst>
              </p:cNvPr>
              <p:cNvSpPr txBox="1">
                <a:spLocks noRot="1" noChangeAspect="1" noMove="1" noResize="1" noEditPoints="1" noAdjustHandles="1" noChangeArrowheads="1" noChangeShapeType="1" noTextEdit="1"/>
              </p:cNvSpPr>
              <p:nvPr/>
            </p:nvSpPr>
            <p:spPr>
              <a:xfrm>
                <a:off x="271842" y="4196920"/>
                <a:ext cx="2007961" cy="748706"/>
              </a:xfrm>
              <a:prstGeom prst="rect">
                <a:avLst/>
              </a:prstGeom>
              <a:blipFill>
                <a:blip r:embed="rId3"/>
                <a:stretch>
                  <a:fillRect/>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6A6D3C79-2F2A-2B62-878A-2AE5D7550560}"/>
              </a:ext>
            </a:extLst>
          </p:cNvPr>
          <p:cNvSpPr/>
          <p:nvPr/>
        </p:nvSpPr>
        <p:spPr>
          <a:xfrm>
            <a:off x="539646" y="4242218"/>
            <a:ext cx="1349116" cy="390202"/>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4DD8E7-8F40-4F77-FC35-7AA696E66AE4}"/>
              </a:ext>
            </a:extLst>
          </p:cNvPr>
          <p:cNvSpPr>
            <a:spLocks noGrp="1"/>
          </p:cNvSpPr>
          <p:nvPr>
            <p:ph type="title"/>
          </p:nvPr>
        </p:nvSpPr>
        <p:spPr>
          <a:xfrm>
            <a:off x="609600" y="78162"/>
            <a:ext cx="10972800" cy="1143000"/>
          </a:xfrm>
        </p:spPr>
        <p:txBody>
          <a:bodyPr>
            <a:normAutofit/>
          </a:bodyPr>
          <a:lstStyle/>
          <a:p>
            <a:r>
              <a:rPr lang="en-US"/>
              <a:t>This talk: differentiate the controller!</a:t>
            </a:r>
          </a:p>
        </p:txBody>
      </p:sp>
      <p:sp>
        <p:nvSpPr>
          <p:cNvPr id="37" name="Arc 36">
            <a:extLst>
              <a:ext uri="{FF2B5EF4-FFF2-40B4-BE49-F238E27FC236}">
                <a16:creationId xmlns:a16="http://schemas.microsoft.com/office/drawing/2014/main" id="{D1F9CD63-39D5-CC72-BD52-25123A549E86}"/>
              </a:ext>
            </a:extLst>
          </p:cNvPr>
          <p:cNvSpPr/>
          <p:nvPr/>
        </p:nvSpPr>
        <p:spPr>
          <a:xfrm flipH="1">
            <a:off x="2551647" y="2881746"/>
            <a:ext cx="830086" cy="3182446"/>
          </a:xfrm>
          <a:prstGeom prst="arc">
            <a:avLst>
              <a:gd name="adj1" fmla="val 16262408"/>
              <a:gd name="adj2" fmla="val 5373965"/>
            </a:avLst>
          </a:prstGeom>
          <a:ln w="50800">
            <a:solidFill>
              <a:schemeClr val="tx1"/>
            </a:solidFill>
            <a:head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Content Placeholder 2">
            <a:extLst>
              <a:ext uri="{FF2B5EF4-FFF2-40B4-BE49-F238E27FC236}">
                <a16:creationId xmlns:a16="http://schemas.microsoft.com/office/drawing/2014/main" id="{6E916C21-ECDD-E21B-66A2-8638E98EB8D0}"/>
              </a:ext>
            </a:extLst>
          </p:cNvPr>
          <p:cNvSpPr txBox="1">
            <a:spLocks/>
          </p:cNvSpPr>
          <p:nvPr/>
        </p:nvSpPr>
        <p:spPr>
          <a:xfrm>
            <a:off x="-23974" y="3854370"/>
            <a:ext cx="2818747" cy="79304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differentiable control</a:t>
            </a:r>
          </a:p>
        </p:txBody>
      </p:sp>
      <p:sp>
        <p:nvSpPr>
          <p:cNvPr id="41" name="Content Placeholder 2">
            <a:extLst>
              <a:ext uri="{FF2B5EF4-FFF2-40B4-BE49-F238E27FC236}">
                <a16:creationId xmlns:a16="http://schemas.microsoft.com/office/drawing/2014/main" id="{18AEF08B-79C9-47AB-BF1B-C5B0E3D03E11}"/>
              </a:ext>
            </a:extLst>
          </p:cNvPr>
          <p:cNvSpPr>
            <a:spLocks noGrp="1"/>
          </p:cNvSpPr>
          <p:nvPr>
            <p:ph idx="1"/>
          </p:nvPr>
        </p:nvSpPr>
        <p:spPr>
          <a:xfrm>
            <a:off x="544772" y="1009121"/>
            <a:ext cx="10972800" cy="1066677"/>
          </a:xfrm>
        </p:spPr>
        <p:txBody>
          <a:bodyPr>
            <a:normAutofit/>
          </a:bodyPr>
          <a:lstStyle/>
          <a:p>
            <a:r>
              <a:rPr lang="en-US" dirty="0"/>
              <a:t>We can often measure the </a:t>
            </a:r>
            <a:r>
              <a:rPr lang="en-US" b="1" dirty="0"/>
              <a:t>downstream performance</a:t>
            </a:r>
            <a:r>
              <a:rPr lang="en-US" dirty="0"/>
              <a:t> induced by the controller</a:t>
            </a:r>
            <a:endParaRPr lang="en-US" b="1" dirty="0"/>
          </a:p>
          <a:p>
            <a:r>
              <a:rPr lang="en-US" b="1" dirty="0"/>
              <a:t>Idea: optimize</a:t>
            </a:r>
            <a:r>
              <a:rPr lang="en-US" dirty="0"/>
              <a:t> </a:t>
            </a:r>
            <a:r>
              <a:rPr lang="en-US" dirty="0">
                <a:solidFill>
                  <a:schemeClr val="tx1">
                    <a:lumMod val="50000"/>
                    <a:lumOff val="50000"/>
                  </a:schemeClr>
                </a:solidFill>
              </a:rPr>
              <a:t>(i.e., tune/learn)</a:t>
            </a:r>
            <a:r>
              <a:rPr lang="en-US" dirty="0"/>
              <a:t> the parameters for a </a:t>
            </a:r>
            <a:r>
              <a:rPr lang="en-US" b="1" dirty="0"/>
              <a:t>downstream performance metric</a:t>
            </a:r>
          </a:p>
          <a:p>
            <a:r>
              <a:rPr lang="en-US" dirty="0"/>
              <a:t>by </a:t>
            </a:r>
            <a:r>
              <a:rPr lang="en-US" b="1" dirty="0"/>
              <a:t>differentiating through the control optimization problem</a:t>
            </a:r>
          </a:p>
        </p:txBody>
      </p:sp>
      <p:cxnSp>
        <p:nvCxnSpPr>
          <p:cNvPr id="42" name="Straight Connector 41">
            <a:extLst>
              <a:ext uri="{FF2B5EF4-FFF2-40B4-BE49-F238E27FC236}">
                <a16:creationId xmlns:a16="http://schemas.microsoft.com/office/drawing/2014/main" id="{25E57808-D25C-052A-6251-3200C04DCF2F}"/>
              </a:ext>
            </a:extLst>
          </p:cNvPr>
          <p:cNvCxnSpPr/>
          <p:nvPr/>
        </p:nvCxnSpPr>
        <p:spPr>
          <a:xfrm>
            <a:off x="574752" y="2120767"/>
            <a:ext cx="1097280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B3EC9908-3EBA-EA41-F320-2E1012571F8A}"/>
                  </a:ext>
                </a:extLst>
              </p:cNvPr>
              <p:cNvSpPr txBox="1"/>
              <p:nvPr/>
            </p:nvSpPr>
            <p:spPr>
              <a:xfrm>
                <a:off x="491993" y="4612289"/>
                <a:ext cx="1726409" cy="369332"/>
              </a:xfrm>
              <a:prstGeom prst="rect">
                <a:avLst/>
              </a:prstGeom>
              <a:noFill/>
            </p:spPr>
            <p:txBody>
              <a:bodyPr wrap="square">
                <a:spAutoFit/>
              </a:bodyPr>
              <a:lstStyle/>
              <a:p>
                <a:pPr>
                  <a:spcAft>
                    <a:spcPts val="400"/>
                  </a:spcAft>
                </a:pPr>
                <a:r>
                  <a:rPr lang="en-US" dirty="0">
                    <a:solidFill>
                      <a:schemeClr val="tx1">
                        <a:lumMod val="50000"/>
                        <a:lumOff val="50000"/>
                      </a:schemeClr>
                    </a:solidFill>
                  </a:rPr>
                  <a:t>or</a:t>
                </a:r>
                <a:r>
                  <a:rPr lang="en-US" b="0" dirty="0">
                    <a:solidFill>
                      <a:schemeClr val="tx1">
                        <a:lumMod val="50000"/>
                        <a:lumOff val="50000"/>
                      </a:schemeClr>
                    </a:solidFill>
                  </a:rPr>
                  <a:t> </a:t>
                </a:r>
                <a14:m>
                  <m:oMath xmlns:m="http://schemas.openxmlformats.org/officeDocument/2006/math">
                    <m:sSub>
                      <m:sSubPr>
                        <m:ctrlPr>
                          <a:rPr lang="en-US" b="0" i="1" smtClean="0">
                            <a:solidFill>
                              <a:schemeClr val="tx1">
                                <a:lumMod val="50000"/>
                                <a:lumOff val="50000"/>
                              </a:schemeClr>
                            </a:solidFill>
                            <a:latin typeface="Cambria Math" panose="02040503050406030204" pitchFamily="18" charset="0"/>
                          </a:rPr>
                        </m:ctrlPr>
                      </m:sSubPr>
                      <m:e>
                        <m:r>
                          <m:rPr>
                            <m:nor/>
                          </m:rPr>
                          <a:rPr lang="en-US" b="0" i="0" smtClean="0">
                            <a:solidFill>
                              <a:schemeClr val="tx1">
                                <a:lumMod val="50000"/>
                                <a:lumOff val="50000"/>
                              </a:schemeClr>
                            </a:solidFill>
                            <a:latin typeface="Source Sans Pro" panose="020B0503030403020204" pitchFamily="34" charset="0"/>
                            <a:ea typeface="Source Sans Pro" panose="020B0503030403020204" pitchFamily="34" charset="0"/>
                          </a:rPr>
                          <m:t>D</m:t>
                        </m:r>
                      </m:e>
                      <m:sub>
                        <m:r>
                          <a:rPr lang="en-US" b="0" i="1" smtClean="0">
                            <a:solidFill>
                              <a:schemeClr val="tx1">
                                <a:lumMod val="50000"/>
                                <a:lumOff val="50000"/>
                              </a:schemeClr>
                            </a:solidFill>
                            <a:latin typeface="Cambria Math" panose="02040503050406030204" pitchFamily="18" charset="0"/>
                          </a:rPr>
                          <m:t>𝜃</m:t>
                        </m:r>
                      </m:sub>
                    </m:sSub>
                    <m:d>
                      <m:dPr>
                        <m:ctrlPr>
                          <a:rPr lang="en-US" b="0" i="1" smtClean="0">
                            <a:solidFill>
                              <a:schemeClr val="tx1">
                                <a:lumMod val="50000"/>
                                <a:lumOff val="50000"/>
                              </a:schemeClr>
                            </a:solidFill>
                            <a:latin typeface="Cambria Math" panose="02040503050406030204" pitchFamily="18" charset="0"/>
                          </a:rPr>
                        </m:ctrlPr>
                      </m:dPr>
                      <m:e>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𝜋</m:t>
                            </m:r>
                          </m:e>
                          <m:sub>
                            <m:r>
                              <a:rPr lang="en-US" b="0" i="1" smtClean="0">
                                <a:solidFill>
                                  <a:schemeClr val="tx1">
                                    <a:lumMod val="50000"/>
                                    <a:lumOff val="50000"/>
                                  </a:schemeClr>
                                </a:solidFill>
                                <a:latin typeface="Cambria Math" panose="02040503050406030204" pitchFamily="18" charset="0"/>
                              </a:rPr>
                              <m:t>𝜃</m:t>
                            </m:r>
                          </m:sub>
                        </m:sSub>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𝑥</m:t>
                        </m:r>
                        <m:r>
                          <a:rPr lang="en-US" b="0" i="1" smtClean="0">
                            <a:solidFill>
                              <a:schemeClr val="tx1">
                                <a:lumMod val="50000"/>
                                <a:lumOff val="50000"/>
                              </a:schemeClr>
                            </a:solidFill>
                            <a:latin typeface="Cambria Math" panose="02040503050406030204" pitchFamily="18" charset="0"/>
                          </a:rPr>
                          <m:t>)</m:t>
                        </m:r>
                      </m:e>
                    </m:d>
                  </m:oMath>
                </a14:m>
                <a:endParaRPr lang="en-US" dirty="0">
                  <a:solidFill>
                    <a:schemeClr val="tx1">
                      <a:lumMod val="50000"/>
                      <a:lumOff val="50000"/>
                    </a:schemeClr>
                  </a:solidFill>
                  <a:latin typeface="Source Sans Pro" panose="020B0503030403020204" pitchFamily="34" charset="0"/>
                  <a:ea typeface="Source Sans Pro" panose="020B0503030403020204" pitchFamily="34" charset="0"/>
                </a:endParaRPr>
              </a:p>
            </p:txBody>
          </p:sp>
        </mc:Choice>
        <mc:Fallback>
          <p:sp>
            <p:nvSpPr>
              <p:cNvPr id="44" name="TextBox 43">
                <a:extLst>
                  <a:ext uri="{FF2B5EF4-FFF2-40B4-BE49-F238E27FC236}">
                    <a16:creationId xmlns:a16="http://schemas.microsoft.com/office/drawing/2014/main" id="{B3EC9908-3EBA-EA41-F320-2E1012571F8A}"/>
                  </a:ext>
                </a:extLst>
              </p:cNvPr>
              <p:cNvSpPr txBox="1">
                <a:spLocks noRot="1" noChangeAspect="1" noMove="1" noResize="1" noEditPoints="1" noAdjustHandles="1" noChangeArrowheads="1" noChangeShapeType="1" noTextEdit="1"/>
              </p:cNvSpPr>
              <p:nvPr/>
            </p:nvSpPr>
            <p:spPr>
              <a:xfrm>
                <a:off x="491993" y="4612289"/>
                <a:ext cx="1726409" cy="369332"/>
              </a:xfrm>
              <a:prstGeom prst="rect">
                <a:avLst/>
              </a:prstGeom>
              <a:blipFill>
                <a:blip r:embed="rId4"/>
                <a:stretch>
                  <a:fillRect l="-2920" t="-10000"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Content Placeholder 2">
                <a:extLst>
                  <a:ext uri="{FF2B5EF4-FFF2-40B4-BE49-F238E27FC236}">
                    <a16:creationId xmlns:a16="http://schemas.microsoft.com/office/drawing/2014/main" id="{476365AA-414F-4BFB-0D55-2AE57B99193E}"/>
                  </a:ext>
                </a:extLst>
              </p:cNvPr>
              <p:cNvSpPr txBox="1">
                <a:spLocks/>
              </p:cNvSpPr>
              <p:nvPr/>
            </p:nvSpPr>
            <p:spPr>
              <a:xfrm>
                <a:off x="2741057" y="3588813"/>
                <a:ext cx="9283700" cy="182880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b="0" i="1" smtClean="0">
                                  <a:latin typeface="Cambria Math" panose="02040503050406030204" pitchFamily="18" charset="0"/>
                                </a:rPr>
                                <m:t>⋆</m:t>
                              </m:r>
                            </m:sup>
                          </m:sSubSup>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charset="0"/>
                            </a:rPr>
                            <m:t>⋆</m:t>
                          </m:r>
                        </m:sup>
                      </m:sSubSup>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argmin</m:t>
                              </m:r>
                            </m:e>
                            <m:lim>
                              <m:sSub>
                                <m:sSubPr>
                                  <m:ctrlPr>
                                    <a:rPr lang="en-US" i="1">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Sub>
                                  <m:r>
                                    <a:rPr lang="en-US" b="0" i="1" smtClean="0">
                                      <a:latin typeface="Cambria Math" panose="02040503050406030204" pitchFamily="18" charset="0"/>
                                    </a:rPr>
                                    <m:t>, </m:t>
                                  </m:r>
                                  <m:r>
                                    <a:rPr lang="en-US" b="0" i="1" smtClean="0">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Sub>
                            </m:lim>
                          </m:limLow>
                        </m:fName>
                        <m:e>
                          <m:r>
                            <m:rPr>
                              <m:nor/>
                            </m:rPr>
                            <a:rPr lang="en-US">
                              <a:latin typeface="Source Sans Pro" panose="020B0503030403020204" pitchFamily="34" charset="0"/>
                              <a:ea typeface="Source Sans Pro" panose="020B0503030403020204" pitchFamily="34" charset="0"/>
                            </a:rPr>
                            <m:t>  </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𝑡</m:t>
                              </m:r>
                            </m:sub>
                            <m:sup/>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e>
                          </m:nary>
                        </m:e>
                      </m:func>
                      <m:r>
                        <m:rPr>
                          <m:nor/>
                        </m:rPr>
                        <a:rPr lang="en-US" b="0" i="1" smtClean="0">
                          <a:latin typeface="Source Sans Pro" panose="020B0503030403020204" pitchFamily="34" charset="0"/>
                          <a:ea typeface="Source Sans Pro" panose="020B0503030403020204" pitchFamily="34" charset="0"/>
                        </a:rPr>
                        <m:t> </m:t>
                      </m:r>
                      <m:r>
                        <m:rPr>
                          <m:nor/>
                        </m:rPr>
                        <a:rPr lang="en-US" b="0" i="0" smtClean="0">
                          <a:latin typeface="Source Sans Pro" panose="020B0503030403020204" pitchFamily="34" charset="0"/>
                          <a:ea typeface="Source Sans Pro" panose="020B0503030403020204" pitchFamily="34" charset="0"/>
                        </a:rPr>
                        <m:t>s</m:t>
                      </m:r>
                      <m:r>
                        <m:rPr>
                          <m:nor/>
                        </m:rPr>
                        <a:rPr lang="en-US" b="0" i="0" smtClean="0">
                          <a:latin typeface="Source Sans Pro" panose="020B0503030403020204" pitchFamily="34" charset="0"/>
                          <a:ea typeface="Source Sans Pro" panose="020B0503030403020204" pitchFamily="34" charset="0"/>
                        </a:rPr>
                        <m:t>.</m:t>
                      </m:r>
                      <m:r>
                        <m:rPr>
                          <m:nor/>
                        </m:rPr>
                        <a:rPr lang="en-US" b="0" i="0" smtClean="0">
                          <a:latin typeface="Source Sans Pro" panose="020B0503030403020204" pitchFamily="34" charset="0"/>
                          <a:ea typeface="Source Sans Pro" panose="020B0503030403020204" pitchFamily="34" charset="0"/>
                        </a:rPr>
                        <m:t>t</m:t>
                      </m:r>
                      <m:r>
                        <m:rPr>
                          <m:nor/>
                        </m:rPr>
                        <a:rPr lang="en-US" b="0" i="0" smtClean="0">
                          <a:latin typeface="Source Sans Pro" panose="020B0503030403020204" pitchFamily="34" charset="0"/>
                          <a:ea typeface="Source Sans Pro" panose="020B0503030403020204" pitchFamily="34"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m:rPr>
                              <m:nor/>
                            </m:rPr>
                            <a:rPr lang="en-US" i="0" smtClean="0">
                              <a:latin typeface="Source Sans Pro" panose="020B0503030403020204" pitchFamily="34" charset="0"/>
                              <a:ea typeface="Source Sans Pro" panose="020B0503030403020204" pitchFamily="34" charset="0"/>
                            </a:rPr>
                            <m:t>init</m:t>
                          </m:r>
                        </m:sub>
                      </m:sSub>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𝒰</m:t>
                      </m:r>
                    </m:oMath>
                  </m:oMathPara>
                </a14:m>
                <a:endParaRPr lang="en-US" i="1">
                  <a:latin typeface="Source Sans Pro" panose="020B0503030403020204" pitchFamily="34" charset="0"/>
                  <a:ea typeface="Source Sans Pro" panose="020B0503030403020204" pitchFamily="34" charset="0"/>
                </a:endParaRPr>
              </a:p>
            </p:txBody>
          </p:sp>
        </mc:Choice>
        <mc:Fallback xmlns="">
          <p:sp>
            <p:nvSpPr>
              <p:cNvPr id="38" name="Content Placeholder 2">
                <a:extLst>
                  <a:ext uri="{FF2B5EF4-FFF2-40B4-BE49-F238E27FC236}">
                    <a16:creationId xmlns:a16="http://schemas.microsoft.com/office/drawing/2014/main" id="{476365AA-414F-4BFB-0D55-2AE57B99193E}"/>
                  </a:ext>
                </a:extLst>
              </p:cNvPr>
              <p:cNvSpPr txBox="1">
                <a:spLocks noRot="1" noChangeAspect="1" noMove="1" noResize="1" noEditPoints="1" noAdjustHandles="1" noChangeArrowheads="1" noChangeShapeType="1" noTextEdit="1"/>
              </p:cNvSpPr>
              <p:nvPr/>
            </p:nvSpPr>
            <p:spPr>
              <a:xfrm>
                <a:off x="2741057" y="3588813"/>
                <a:ext cx="9283700" cy="1828800"/>
              </a:xfrm>
              <a:prstGeom prst="rect">
                <a:avLst/>
              </a:prstGeom>
              <a:blipFill>
                <a:blip r:embed="rId5"/>
                <a:stretch>
                  <a:fillRect t="-57931" b="-26897"/>
                </a:stretch>
              </a:blipFill>
              <a:ln w="38100">
                <a:noFill/>
              </a:ln>
            </p:spPr>
            <p:txBody>
              <a:bodyPr/>
              <a:lstStyle/>
              <a:p>
                <a:r>
                  <a:rPr lang="en-US">
                    <a:noFill/>
                  </a:rPr>
                  <a:t> </a:t>
                </a:r>
              </a:p>
            </p:txBody>
          </p:sp>
        </mc:Fallback>
      </mc:AlternateContent>
      <p:sp>
        <p:nvSpPr>
          <p:cNvPr id="45" name="Rectangle 44">
            <a:extLst>
              <a:ext uri="{FF2B5EF4-FFF2-40B4-BE49-F238E27FC236}">
                <a16:creationId xmlns:a16="http://schemas.microsoft.com/office/drawing/2014/main" id="{F29F05D6-6101-34AA-C566-FA2522C6D9CB}"/>
              </a:ext>
            </a:extLst>
          </p:cNvPr>
          <p:cNvSpPr/>
          <p:nvPr/>
        </p:nvSpPr>
        <p:spPr>
          <a:xfrm>
            <a:off x="5859443" y="3799000"/>
            <a:ext cx="1066141" cy="377353"/>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4C60470-14E5-E609-CCFB-CEAFF73C3DB4}"/>
              </a:ext>
            </a:extLst>
          </p:cNvPr>
          <p:cNvSpPr/>
          <p:nvPr/>
        </p:nvSpPr>
        <p:spPr>
          <a:xfrm>
            <a:off x="8656955" y="3808053"/>
            <a:ext cx="1892731"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65C7B44F-BDB6-CCFE-8394-A850D566E810}"/>
              </a:ext>
            </a:extLst>
          </p:cNvPr>
          <p:cNvSpPr/>
          <p:nvPr/>
        </p:nvSpPr>
        <p:spPr>
          <a:xfrm>
            <a:off x="2900744" y="3416932"/>
            <a:ext cx="9105900" cy="1140421"/>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80D71CF-9E68-88E6-7076-CE937A5BC3F4}"/>
              </a:ext>
            </a:extLst>
          </p:cNvPr>
          <p:cNvSpPr/>
          <p:nvPr/>
        </p:nvSpPr>
        <p:spPr>
          <a:xfrm>
            <a:off x="10702039" y="3811124"/>
            <a:ext cx="847406"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45459E4-4D77-6953-B49E-E66803024323}"/>
              </a:ext>
            </a:extLst>
          </p:cNvPr>
          <p:cNvSpPr/>
          <p:nvPr/>
        </p:nvSpPr>
        <p:spPr>
          <a:xfrm>
            <a:off x="7372667" y="3808053"/>
            <a:ext cx="1154619" cy="365607"/>
          </a:xfrm>
          <a:prstGeom prst="rect">
            <a:avLst/>
          </a:prstGeom>
          <a:solidFill>
            <a:schemeClr val="bg1">
              <a:alpha val="25000"/>
            </a:schemeClr>
          </a:solidFill>
          <a:ln>
            <a:solidFill>
              <a:srgbClr val="374C8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7EAD923-F436-C43A-F7ED-140F5B73A379}"/>
              </a:ext>
            </a:extLst>
          </p:cNvPr>
          <p:cNvSpPr txBox="1"/>
          <p:nvPr/>
        </p:nvSpPr>
        <p:spPr>
          <a:xfrm>
            <a:off x="6098509" y="3501623"/>
            <a:ext cx="590226"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cost</a:t>
            </a:r>
          </a:p>
        </p:txBody>
      </p:sp>
      <p:sp>
        <p:nvSpPr>
          <p:cNvPr id="51" name="TextBox 50">
            <a:extLst>
              <a:ext uri="{FF2B5EF4-FFF2-40B4-BE49-F238E27FC236}">
                <a16:creationId xmlns:a16="http://schemas.microsoft.com/office/drawing/2014/main" id="{1959C33A-6CC0-0313-35BA-B73DC6338416}"/>
              </a:ext>
            </a:extLst>
          </p:cNvPr>
          <p:cNvSpPr txBox="1"/>
          <p:nvPr/>
        </p:nvSpPr>
        <p:spPr>
          <a:xfrm>
            <a:off x="9034717" y="3501623"/>
            <a:ext cx="1112805"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dynamics</a:t>
            </a:r>
          </a:p>
        </p:txBody>
      </p:sp>
      <p:sp>
        <p:nvSpPr>
          <p:cNvPr id="52" name="TextBox 51">
            <a:extLst>
              <a:ext uri="{FF2B5EF4-FFF2-40B4-BE49-F238E27FC236}">
                <a16:creationId xmlns:a16="http://schemas.microsoft.com/office/drawing/2014/main" id="{4B54E25E-B81F-DF11-CA76-0A85E7043D46}"/>
              </a:ext>
            </a:extLst>
          </p:cNvPr>
          <p:cNvSpPr txBox="1"/>
          <p:nvPr/>
        </p:nvSpPr>
        <p:spPr>
          <a:xfrm>
            <a:off x="10525284" y="3501623"/>
            <a:ext cx="1271502"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constraints</a:t>
            </a:r>
          </a:p>
        </p:txBody>
      </p:sp>
      <p:sp>
        <p:nvSpPr>
          <p:cNvPr id="53" name="TextBox 52">
            <a:extLst>
              <a:ext uri="{FF2B5EF4-FFF2-40B4-BE49-F238E27FC236}">
                <a16:creationId xmlns:a16="http://schemas.microsoft.com/office/drawing/2014/main" id="{88700E9A-08C9-780F-34AA-243986D6F9F7}"/>
              </a:ext>
            </a:extLst>
          </p:cNvPr>
          <p:cNvSpPr txBox="1"/>
          <p:nvPr/>
        </p:nvSpPr>
        <p:spPr>
          <a:xfrm>
            <a:off x="7345609" y="3501623"/>
            <a:ext cx="1265090" cy="369332"/>
          </a:xfrm>
          <a:prstGeom prst="rect">
            <a:avLst/>
          </a:prstGeom>
          <a:noFill/>
        </p:spPr>
        <p:txBody>
          <a:bodyPr wrap="none" rtlCol="0">
            <a:spAutoFit/>
          </a:bodyPr>
          <a:lstStyle/>
          <a:p>
            <a:r>
              <a:rPr lang="en-US">
                <a:latin typeface="Source Sans Pro" panose="020B0503030403020204" pitchFamily="34" charset="0"/>
                <a:ea typeface="Source Sans Pro" panose="020B0503030403020204" pitchFamily="34" charset="0"/>
                <a:cs typeface="Helvetica Neue" panose="02000503000000020004" pitchFamily="2" charset="0"/>
              </a:rPr>
              <a:t>initial state</a:t>
            </a:r>
          </a:p>
        </p:txBody>
      </p:sp>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6310297B-5A3A-8183-FB77-65E1223D5CB6}"/>
                  </a:ext>
                </a:extLst>
              </p:cNvPr>
              <p:cNvSpPr txBox="1">
                <a:spLocks/>
              </p:cNvSpPr>
              <p:nvPr/>
            </p:nvSpPr>
            <p:spPr>
              <a:xfrm>
                <a:off x="3168972" y="2509231"/>
                <a:ext cx="296222" cy="382506"/>
              </a:xfrm>
              <a:prstGeom prst="rect">
                <a:avLst/>
              </a:prstGeom>
            </p:spPr>
            <p:txBody>
              <a:bodyPr vert="horz" lIns="91440" tIns="45720" rIns="91440" bIns="45720" rtlCol="0">
                <a:normAutofit fontScale="92500"/>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a:p>
            </p:txBody>
          </p:sp>
        </mc:Choice>
        <mc:Fallback xmlns="">
          <p:sp>
            <p:nvSpPr>
              <p:cNvPr id="54" name="Content Placeholder 2">
                <a:extLst>
                  <a:ext uri="{FF2B5EF4-FFF2-40B4-BE49-F238E27FC236}">
                    <a16:creationId xmlns:a16="http://schemas.microsoft.com/office/drawing/2014/main" id="{6310297B-5A3A-8183-FB77-65E1223D5CB6}"/>
                  </a:ext>
                </a:extLst>
              </p:cNvPr>
              <p:cNvSpPr txBox="1">
                <a:spLocks noRot="1" noChangeAspect="1" noMove="1" noResize="1" noEditPoints="1" noAdjustHandles="1" noChangeArrowheads="1" noChangeShapeType="1" noTextEdit="1"/>
              </p:cNvSpPr>
              <p:nvPr/>
            </p:nvSpPr>
            <p:spPr>
              <a:xfrm>
                <a:off x="3168972" y="2509231"/>
                <a:ext cx="296222" cy="382506"/>
              </a:xfrm>
              <a:prstGeom prst="rect">
                <a:avLst/>
              </a:prstGeom>
              <a:blipFill>
                <a:blip r:embed="rId6"/>
                <a:stretch>
                  <a:fillRect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Content Placeholder 2">
                <a:extLst>
                  <a:ext uri="{FF2B5EF4-FFF2-40B4-BE49-F238E27FC236}">
                    <a16:creationId xmlns:a16="http://schemas.microsoft.com/office/drawing/2014/main" id="{0F314788-5915-6A54-0638-C8B58ECC72FD}"/>
                  </a:ext>
                </a:extLst>
              </p:cNvPr>
              <p:cNvSpPr txBox="1">
                <a:spLocks/>
              </p:cNvSpPr>
              <p:nvPr/>
            </p:nvSpPr>
            <p:spPr>
              <a:xfrm>
                <a:off x="2726555" y="5087525"/>
                <a:ext cx="2480439" cy="668534"/>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1</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𝜃</m:t>
                      </m:r>
                      <m:r>
                        <a:rPr lang="en-US" b="0" i="1" smtClean="0">
                          <a:latin typeface="Cambria Math" panose="02040503050406030204" pitchFamily="18" charset="0"/>
                        </a:rPr>
                        <m:t>)</m:t>
                      </m:r>
                    </m:oMath>
                  </m:oMathPara>
                </a14:m>
                <a:endParaRPr lang="en-US"/>
              </a:p>
            </p:txBody>
          </p:sp>
        </mc:Choice>
        <mc:Fallback xmlns="">
          <p:sp>
            <p:nvSpPr>
              <p:cNvPr id="55" name="Content Placeholder 2">
                <a:extLst>
                  <a:ext uri="{FF2B5EF4-FFF2-40B4-BE49-F238E27FC236}">
                    <a16:creationId xmlns:a16="http://schemas.microsoft.com/office/drawing/2014/main" id="{0F314788-5915-6A54-0638-C8B58ECC72FD}"/>
                  </a:ext>
                </a:extLst>
              </p:cNvPr>
              <p:cNvSpPr txBox="1">
                <a:spLocks noRot="1" noChangeAspect="1" noMove="1" noResize="1" noEditPoints="1" noAdjustHandles="1" noChangeArrowheads="1" noChangeShapeType="1" noTextEdit="1"/>
              </p:cNvSpPr>
              <p:nvPr/>
            </p:nvSpPr>
            <p:spPr>
              <a:xfrm>
                <a:off x="2726555" y="5087525"/>
                <a:ext cx="2480439" cy="668534"/>
              </a:xfrm>
              <a:prstGeom prst="rect">
                <a:avLst/>
              </a:prstGeom>
              <a:blipFill>
                <a:blip r:embed="rId7"/>
                <a:stretch>
                  <a:fillRect/>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2E94D04E-27C3-1935-D578-DB7AD1151F5A}"/>
              </a:ext>
            </a:extLst>
          </p:cNvPr>
          <p:cNvCxnSpPr>
            <a:cxnSpLocks/>
          </p:cNvCxnSpPr>
          <p:nvPr/>
        </p:nvCxnSpPr>
        <p:spPr>
          <a:xfrm>
            <a:off x="3330582" y="2881746"/>
            <a:ext cx="0" cy="535186"/>
          </a:xfrm>
          <a:prstGeom prst="straightConnector1">
            <a:avLst/>
          </a:prstGeom>
          <a:ln w="508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BAF9C3C-9082-2F44-1C1A-E99E0AB7899A}"/>
              </a:ext>
            </a:extLst>
          </p:cNvPr>
          <p:cNvCxnSpPr>
            <a:cxnSpLocks/>
          </p:cNvCxnSpPr>
          <p:nvPr/>
        </p:nvCxnSpPr>
        <p:spPr>
          <a:xfrm>
            <a:off x="3368440" y="4557353"/>
            <a:ext cx="0" cy="544926"/>
          </a:xfrm>
          <a:prstGeom prst="straightConnector1">
            <a:avLst/>
          </a:prstGeom>
          <a:ln w="508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8" name="Rounded Rectangle 57">
            <a:extLst>
              <a:ext uri="{FF2B5EF4-FFF2-40B4-BE49-F238E27FC236}">
                <a16:creationId xmlns:a16="http://schemas.microsoft.com/office/drawing/2014/main" id="{53CFA4DC-8CF1-9879-04BB-8A7F355C17E6}"/>
              </a:ext>
            </a:extLst>
          </p:cNvPr>
          <p:cNvSpPr/>
          <p:nvPr/>
        </p:nvSpPr>
        <p:spPr>
          <a:xfrm>
            <a:off x="2897729" y="2499240"/>
            <a:ext cx="895431" cy="382507"/>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38BEB113-EED5-66DF-5372-B3813E63F0F0}"/>
              </a:ext>
            </a:extLst>
          </p:cNvPr>
          <p:cNvSpPr/>
          <p:nvPr/>
        </p:nvSpPr>
        <p:spPr>
          <a:xfrm>
            <a:off x="2919192" y="5093151"/>
            <a:ext cx="2021107" cy="382507"/>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Content Placeholder 2">
            <a:extLst>
              <a:ext uri="{FF2B5EF4-FFF2-40B4-BE49-F238E27FC236}">
                <a16:creationId xmlns:a16="http://schemas.microsoft.com/office/drawing/2014/main" id="{9B51BCC5-2345-5CEF-4977-92D86601EE91}"/>
              </a:ext>
            </a:extLst>
          </p:cNvPr>
          <p:cNvSpPr txBox="1">
            <a:spLocks/>
          </p:cNvSpPr>
          <p:nvPr/>
        </p:nvSpPr>
        <p:spPr>
          <a:xfrm>
            <a:off x="3802858" y="2477451"/>
            <a:ext cx="4009953" cy="73036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controller </a:t>
            </a:r>
            <a:r>
              <a:rPr lang="en-US" b="1" dirty="0"/>
              <a:t>parameters</a:t>
            </a:r>
          </a:p>
          <a:p>
            <a:r>
              <a:rPr lang="en-US" dirty="0">
                <a:solidFill>
                  <a:schemeClr val="tx1">
                    <a:lumMod val="50000"/>
                    <a:lumOff val="50000"/>
                  </a:schemeClr>
                </a:solidFill>
              </a:rPr>
              <a:t>(design space of cost and model)</a:t>
            </a:r>
          </a:p>
        </p:txBody>
      </p:sp>
      <p:sp>
        <p:nvSpPr>
          <p:cNvPr id="61" name="Content Placeholder 2">
            <a:extLst>
              <a:ext uri="{FF2B5EF4-FFF2-40B4-BE49-F238E27FC236}">
                <a16:creationId xmlns:a16="http://schemas.microsoft.com/office/drawing/2014/main" id="{D0CDF605-971A-0E33-5A1A-1EFAF7E695E4}"/>
              </a:ext>
            </a:extLst>
          </p:cNvPr>
          <p:cNvSpPr txBox="1">
            <a:spLocks/>
          </p:cNvSpPr>
          <p:nvPr/>
        </p:nvSpPr>
        <p:spPr>
          <a:xfrm>
            <a:off x="7949976" y="3024204"/>
            <a:ext cx="4009953" cy="60782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solve</a:t>
            </a:r>
            <a:r>
              <a:rPr lang="en-US"/>
              <a:t> control optimization problem</a:t>
            </a:r>
          </a:p>
        </p:txBody>
      </p:sp>
      <mc:AlternateContent xmlns:mc="http://schemas.openxmlformats.org/markup-compatibility/2006" xmlns:a14="http://schemas.microsoft.com/office/drawing/2010/main">
        <mc:Choice Requires="a14">
          <p:sp>
            <p:nvSpPr>
              <p:cNvPr id="62" name="Content Placeholder 2">
                <a:extLst>
                  <a:ext uri="{FF2B5EF4-FFF2-40B4-BE49-F238E27FC236}">
                    <a16:creationId xmlns:a16="http://schemas.microsoft.com/office/drawing/2014/main" id="{753D889B-6E0B-6775-AFA5-90DB8F29F2A3}"/>
                  </a:ext>
                </a:extLst>
              </p:cNvPr>
              <p:cNvSpPr txBox="1">
                <a:spLocks/>
              </p:cNvSpPr>
              <p:nvPr/>
            </p:nvSpPr>
            <p:spPr>
              <a:xfrm>
                <a:off x="2635060" y="6037223"/>
                <a:ext cx="1832692" cy="668534"/>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oMath>
                  </m:oMathPara>
                </a14:m>
                <a:endParaRPr lang="en-US"/>
              </a:p>
            </p:txBody>
          </p:sp>
        </mc:Choice>
        <mc:Fallback xmlns="">
          <p:sp>
            <p:nvSpPr>
              <p:cNvPr id="62" name="Content Placeholder 2">
                <a:extLst>
                  <a:ext uri="{FF2B5EF4-FFF2-40B4-BE49-F238E27FC236}">
                    <a16:creationId xmlns:a16="http://schemas.microsoft.com/office/drawing/2014/main" id="{753D889B-6E0B-6775-AFA5-90DB8F29F2A3}"/>
                  </a:ext>
                </a:extLst>
              </p:cNvPr>
              <p:cNvSpPr txBox="1">
                <a:spLocks noRot="1" noChangeAspect="1" noMove="1" noResize="1" noEditPoints="1" noAdjustHandles="1" noChangeArrowheads="1" noChangeShapeType="1" noTextEdit="1"/>
              </p:cNvSpPr>
              <p:nvPr/>
            </p:nvSpPr>
            <p:spPr>
              <a:xfrm>
                <a:off x="2635060" y="6037223"/>
                <a:ext cx="1832692" cy="668534"/>
              </a:xfrm>
              <a:prstGeom prst="rect">
                <a:avLst/>
              </a:prstGeom>
              <a:blipFill>
                <a:blip r:embed="rId8"/>
                <a:stretch>
                  <a:fillRect/>
                </a:stretch>
              </a:blipFill>
            </p:spPr>
            <p:txBody>
              <a:bodyPr/>
              <a:lstStyle/>
              <a:p>
                <a:r>
                  <a:rPr lang="en-US">
                    <a:noFill/>
                  </a:rPr>
                  <a:t> </a:t>
                </a:r>
              </a:p>
            </p:txBody>
          </p:sp>
        </mc:Fallback>
      </mc:AlternateContent>
      <p:sp>
        <p:nvSpPr>
          <p:cNvPr id="63" name="Rounded Rectangle 62">
            <a:extLst>
              <a:ext uri="{FF2B5EF4-FFF2-40B4-BE49-F238E27FC236}">
                <a16:creationId xmlns:a16="http://schemas.microsoft.com/office/drawing/2014/main" id="{5170E79A-09FF-3E8C-DFC0-1C3082D8A389}"/>
              </a:ext>
            </a:extLst>
          </p:cNvPr>
          <p:cNvSpPr/>
          <p:nvPr/>
        </p:nvSpPr>
        <p:spPr>
          <a:xfrm>
            <a:off x="2943718" y="6042849"/>
            <a:ext cx="1253779" cy="382507"/>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Arrow Connector 63">
            <a:extLst>
              <a:ext uri="{FF2B5EF4-FFF2-40B4-BE49-F238E27FC236}">
                <a16:creationId xmlns:a16="http://schemas.microsoft.com/office/drawing/2014/main" id="{A791B5D8-54DB-B034-1AE0-F0878C244756}"/>
              </a:ext>
            </a:extLst>
          </p:cNvPr>
          <p:cNvCxnSpPr>
            <a:cxnSpLocks/>
          </p:cNvCxnSpPr>
          <p:nvPr/>
        </p:nvCxnSpPr>
        <p:spPr>
          <a:xfrm>
            <a:off x="3355513" y="5519266"/>
            <a:ext cx="0" cy="544926"/>
          </a:xfrm>
          <a:prstGeom prst="straightConnector1">
            <a:avLst/>
          </a:prstGeom>
          <a:ln w="508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65" name="Content Placeholder 2">
            <a:extLst>
              <a:ext uri="{FF2B5EF4-FFF2-40B4-BE49-F238E27FC236}">
                <a16:creationId xmlns:a16="http://schemas.microsoft.com/office/drawing/2014/main" id="{69B16DD1-D501-7C80-22D9-AD11E882C8A3}"/>
              </a:ext>
            </a:extLst>
          </p:cNvPr>
          <p:cNvSpPr txBox="1">
            <a:spLocks/>
          </p:cNvSpPr>
          <p:nvPr/>
        </p:nvSpPr>
        <p:spPr>
          <a:xfrm>
            <a:off x="4910101" y="5093248"/>
            <a:ext cx="4452444" cy="60782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execute</a:t>
            </a:r>
            <a:r>
              <a:rPr lang="en-US"/>
              <a:t> control policy on the system</a:t>
            </a:r>
          </a:p>
        </p:txBody>
      </p:sp>
      <p:sp>
        <p:nvSpPr>
          <p:cNvPr id="66" name="Content Placeholder 2">
            <a:extLst>
              <a:ext uri="{FF2B5EF4-FFF2-40B4-BE49-F238E27FC236}">
                <a16:creationId xmlns:a16="http://schemas.microsoft.com/office/drawing/2014/main" id="{D3B435DF-A4E6-36EA-7199-87702B11E63D}"/>
              </a:ext>
            </a:extLst>
          </p:cNvPr>
          <p:cNvSpPr txBox="1">
            <a:spLocks/>
          </p:cNvSpPr>
          <p:nvPr/>
        </p:nvSpPr>
        <p:spPr>
          <a:xfrm>
            <a:off x="4174955" y="6038054"/>
            <a:ext cx="6527084" cy="60782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2pPr>
            <a:lvl3pPr marL="914400" indent="0" algn="l" defTabSz="457200" rtl="0" eaLnBrk="1" latinLnBrk="0" hangingPunct="1">
              <a:spcBef>
                <a:spcPct val="20000"/>
              </a:spcBef>
              <a:buFont typeface="Lucida Grande"/>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3pPr>
            <a:lvl4pPr marL="1371600" indent="0" algn="l" defTabSz="457200" rtl="0" eaLnBrk="1" latinLnBrk="0" hangingPunct="1">
              <a:spcBef>
                <a:spcPct val="20000"/>
              </a:spcBef>
              <a:buFont typeface="Wingdings" charset="2"/>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4pPr>
            <a:lvl5pPr marL="1828800" indent="0" algn="l" defTabSz="457200" rtl="0" eaLnBrk="1" latinLnBrk="0" hangingPunct="1">
              <a:spcBef>
                <a:spcPts val="0"/>
              </a:spcBef>
              <a:buFont typeface="Arial"/>
              <a:buNone/>
              <a:defRPr sz="2000" b="0" i="0" kern="1200">
                <a:solidFill>
                  <a:schemeClr val="tx1"/>
                </a:solidFill>
                <a:latin typeface="Source Sans Pro Light" panose="020B0503030403020204" pitchFamily="34" charset="0"/>
                <a:ea typeface="Source Sans Pro Light" panose="020B0503030403020204" pitchFamily="34" charset="0"/>
                <a:cs typeface="Source Sans Pro Light"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measure downstream performance </a:t>
            </a:r>
            <a:r>
              <a:rPr lang="en-US"/>
              <a:t>of the controller</a:t>
            </a:r>
          </a:p>
        </p:txBody>
      </p:sp>
      <mc:AlternateContent xmlns:mc="http://schemas.openxmlformats.org/markup-compatibility/2006" xmlns:a14="http://schemas.microsoft.com/office/drawing/2010/main">
        <mc:Choice Requires="a14">
          <p:sp>
            <p:nvSpPr>
              <p:cNvPr id="67" name="Content Placeholder 2">
                <a:extLst>
                  <a:ext uri="{FF2B5EF4-FFF2-40B4-BE49-F238E27FC236}">
                    <a16:creationId xmlns:a16="http://schemas.microsoft.com/office/drawing/2014/main" id="{26FB725F-A4E5-2770-E04C-F4BB655A3125}"/>
                  </a:ext>
                </a:extLst>
              </p:cNvPr>
              <p:cNvSpPr txBox="1">
                <a:spLocks/>
              </p:cNvSpPr>
              <p:nvPr/>
            </p:nvSpPr>
            <p:spPr>
              <a:xfrm>
                <a:off x="3528128" y="4537572"/>
                <a:ext cx="2814746" cy="425750"/>
              </a:xfrm>
              <a:prstGeom prst="rect">
                <a:avLst/>
              </a:prstGeom>
              <a:ln w="38100">
                <a:noFill/>
              </a:ln>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solidFill>
                      <a:schemeClr val="tx1">
                        <a:lumMod val="50000"/>
                        <a:lumOff val="50000"/>
                      </a:schemeClr>
                    </a:solidFill>
                    <a:latin typeface="Source Sans Pro" panose="020B0503030403020204" pitchFamily="34" charset="0"/>
                    <a:ea typeface="Source Sans Pro" panose="020B0503030403020204" pitchFamily="34" charset="0"/>
                  </a:rPr>
                  <a:t>Full notation: </a:t>
                </a:r>
                <a14:m>
                  <m:oMath xmlns:m="http://schemas.openxmlformats.org/officeDocument/2006/math">
                    <m:sSubSup>
                      <m:sSubSupPr>
                        <m:ctrlPr>
                          <a:rPr lang="en-US" sz="1800" i="1" smtClean="0">
                            <a:solidFill>
                              <a:schemeClr val="tx1">
                                <a:lumMod val="50000"/>
                                <a:lumOff val="50000"/>
                              </a:schemeClr>
                            </a:solidFill>
                            <a:latin typeface="Cambria Math" panose="02040503050406030204" pitchFamily="18" charset="0"/>
                          </a:rPr>
                        </m:ctrlPr>
                      </m:sSubSupPr>
                      <m:e>
                        <m:r>
                          <a:rPr lang="en-US" sz="1800" b="0" i="1" smtClean="0">
                            <a:solidFill>
                              <a:schemeClr val="tx1">
                                <a:lumMod val="50000"/>
                                <a:lumOff val="50000"/>
                              </a:schemeClr>
                            </a:solidFill>
                            <a:latin typeface="Cambria Math" panose="02040503050406030204" pitchFamily="18" charset="0"/>
                          </a:rPr>
                          <m:t>𝑢</m:t>
                        </m:r>
                      </m:e>
                      <m:sub>
                        <m:r>
                          <a:rPr lang="en-US" sz="1800" i="1">
                            <a:solidFill>
                              <a:schemeClr val="tx1">
                                <a:lumMod val="50000"/>
                                <a:lumOff val="50000"/>
                              </a:schemeClr>
                            </a:solidFill>
                            <a:latin typeface="Cambria Math" panose="02040503050406030204" pitchFamily="18" charset="0"/>
                          </a:rPr>
                          <m:t>1:</m:t>
                        </m:r>
                        <m:r>
                          <a:rPr lang="en-US" sz="1800" i="1">
                            <a:solidFill>
                              <a:schemeClr val="tx1">
                                <a:lumMod val="50000"/>
                                <a:lumOff val="50000"/>
                              </a:schemeClr>
                            </a:solidFill>
                            <a:latin typeface="Cambria Math" panose="02040503050406030204" pitchFamily="18" charset="0"/>
                          </a:rPr>
                          <m:t>𝑇</m:t>
                        </m:r>
                      </m:sub>
                      <m:sup>
                        <m:r>
                          <a:rPr lang="en-US" sz="1800" i="1">
                            <a:solidFill>
                              <a:schemeClr val="tx1">
                                <a:lumMod val="50000"/>
                                <a:lumOff val="50000"/>
                              </a:schemeClr>
                            </a:solidFill>
                            <a:latin typeface="Cambria Math" panose="02040503050406030204" pitchFamily="18" charset="0"/>
                          </a:rPr>
                          <m:t>⋆</m:t>
                        </m:r>
                      </m:sup>
                    </m:sSubSup>
                    <m:r>
                      <a:rPr lang="en-US" sz="1800" b="0" i="1" smtClean="0">
                        <a:solidFill>
                          <a:schemeClr val="tx1">
                            <a:lumMod val="50000"/>
                            <a:lumOff val="50000"/>
                          </a:schemeClr>
                        </a:solidFill>
                        <a:latin typeface="Cambria Math" panose="02040503050406030204" pitchFamily="18" charset="0"/>
                      </a:rPr>
                      <m:t>(</m:t>
                    </m:r>
                    <m:sSub>
                      <m:sSubPr>
                        <m:ctrlPr>
                          <a:rPr lang="en-US" sz="1800" b="0" i="1" smtClean="0">
                            <a:solidFill>
                              <a:schemeClr val="tx1">
                                <a:lumMod val="50000"/>
                                <a:lumOff val="50000"/>
                              </a:schemeClr>
                            </a:solidFill>
                            <a:latin typeface="Cambria Math" panose="02040503050406030204" pitchFamily="18" charset="0"/>
                          </a:rPr>
                        </m:ctrlPr>
                      </m:sSubPr>
                      <m:e>
                        <m:r>
                          <a:rPr lang="en-US" sz="1800" b="0" i="1" smtClean="0">
                            <a:solidFill>
                              <a:schemeClr val="tx1">
                                <a:lumMod val="50000"/>
                                <a:lumOff val="50000"/>
                              </a:schemeClr>
                            </a:solidFill>
                            <a:latin typeface="Cambria Math" panose="02040503050406030204" pitchFamily="18" charset="0"/>
                          </a:rPr>
                          <m:t>𝑥</m:t>
                        </m:r>
                      </m:e>
                      <m:sub>
                        <m:r>
                          <m:rPr>
                            <m:nor/>
                          </m:rPr>
                          <a:rPr lang="en-US" sz="1800" b="0" i="0" smtClean="0">
                            <a:solidFill>
                              <a:schemeClr val="tx1">
                                <a:lumMod val="50000"/>
                                <a:lumOff val="50000"/>
                              </a:schemeClr>
                            </a:solidFill>
                            <a:latin typeface=""/>
                          </a:rPr>
                          <m:t>init</m:t>
                        </m:r>
                      </m:sub>
                    </m:sSub>
                    <m:r>
                      <a:rPr lang="en-US" sz="1800" b="0" i="1" smtClean="0">
                        <a:solidFill>
                          <a:schemeClr val="tx1">
                            <a:lumMod val="50000"/>
                            <a:lumOff val="50000"/>
                          </a:schemeClr>
                        </a:solidFill>
                        <a:latin typeface="Cambria Math" panose="02040503050406030204" pitchFamily="18" charset="0"/>
                      </a:rPr>
                      <m:t>, </m:t>
                    </m:r>
                    <m:r>
                      <a:rPr lang="en-US" sz="1800" b="0" i="1" smtClean="0">
                        <a:solidFill>
                          <a:schemeClr val="tx1">
                            <a:lumMod val="50000"/>
                            <a:lumOff val="50000"/>
                          </a:schemeClr>
                        </a:solidFill>
                        <a:latin typeface="Cambria Math" panose="02040503050406030204" pitchFamily="18" charset="0"/>
                      </a:rPr>
                      <m:t>𝜃</m:t>
                    </m:r>
                    <m:r>
                      <a:rPr lang="en-US" sz="1800" b="0" i="1" smtClean="0">
                        <a:solidFill>
                          <a:schemeClr val="tx1">
                            <a:lumMod val="50000"/>
                            <a:lumOff val="50000"/>
                          </a:schemeClr>
                        </a:solidFill>
                        <a:latin typeface="Cambria Math" panose="02040503050406030204" pitchFamily="18" charset="0"/>
                      </a:rPr>
                      <m:t>)</m:t>
                    </m:r>
                  </m:oMath>
                </a14:m>
                <a:endParaRPr lang="en-US" sz="1800" i="1">
                  <a:solidFill>
                    <a:schemeClr val="tx1">
                      <a:lumMod val="50000"/>
                      <a:lumOff val="50000"/>
                    </a:schemeClr>
                  </a:solidFill>
                  <a:latin typeface="Source Sans Pro" panose="020B0503030403020204" pitchFamily="34" charset="0"/>
                  <a:ea typeface="Source Sans Pro" panose="020B0503030403020204" pitchFamily="34" charset="0"/>
                </a:endParaRPr>
              </a:p>
            </p:txBody>
          </p:sp>
        </mc:Choice>
        <mc:Fallback xmlns="">
          <p:sp>
            <p:nvSpPr>
              <p:cNvPr id="67" name="Content Placeholder 2">
                <a:extLst>
                  <a:ext uri="{FF2B5EF4-FFF2-40B4-BE49-F238E27FC236}">
                    <a16:creationId xmlns:a16="http://schemas.microsoft.com/office/drawing/2014/main" id="{26FB725F-A4E5-2770-E04C-F4BB655A3125}"/>
                  </a:ext>
                </a:extLst>
              </p:cNvPr>
              <p:cNvSpPr txBox="1">
                <a:spLocks noRot="1" noChangeAspect="1" noMove="1" noResize="1" noEditPoints="1" noAdjustHandles="1" noChangeArrowheads="1" noChangeShapeType="1" noTextEdit="1"/>
              </p:cNvSpPr>
              <p:nvPr/>
            </p:nvSpPr>
            <p:spPr>
              <a:xfrm>
                <a:off x="3528128" y="4537572"/>
                <a:ext cx="2814746" cy="425750"/>
              </a:xfrm>
              <a:prstGeom prst="rect">
                <a:avLst/>
              </a:prstGeom>
              <a:blipFill>
                <a:blip r:embed="rId9"/>
                <a:stretch>
                  <a:fillRect l="-1794" t="-5882" b="-11765"/>
                </a:stretch>
              </a:blipFill>
              <a:ln w="38100">
                <a:noFill/>
              </a:ln>
            </p:spPr>
            <p:txBody>
              <a:bodyPr/>
              <a:lstStyle/>
              <a:p>
                <a:r>
                  <a:rPr lang="en-US">
                    <a:noFill/>
                  </a:rPr>
                  <a:t> </a:t>
                </a:r>
              </a:p>
            </p:txBody>
          </p:sp>
        </mc:Fallback>
      </mc:AlternateContent>
      <p:pic>
        <p:nvPicPr>
          <p:cNvPr id="68" name="Picture 67" descr="A close-up of a light bulb&#10;&#10;Description automatically generated with low confidence">
            <a:extLst>
              <a:ext uri="{FF2B5EF4-FFF2-40B4-BE49-F238E27FC236}">
                <a16:creationId xmlns:a16="http://schemas.microsoft.com/office/drawing/2014/main" id="{D54C1E94-7CE2-3063-2DA5-9BD6971ADCA7}"/>
              </a:ext>
            </a:extLst>
          </p:cNvPr>
          <p:cNvPicPr>
            <a:picLocks noChangeAspect="1"/>
          </p:cNvPicPr>
          <p:nvPr/>
        </p:nvPicPr>
        <p:blipFill>
          <a:blip r:embed="rId10"/>
          <a:stretch>
            <a:fillRect/>
          </a:stretch>
        </p:blipFill>
        <p:spPr>
          <a:xfrm>
            <a:off x="2285806" y="2228828"/>
            <a:ext cx="548517" cy="986368"/>
          </a:xfrm>
          <a:prstGeom prst="rect">
            <a:avLst/>
          </a:prstGeom>
        </p:spPr>
      </p:pic>
    </p:spTree>
    <p:extLst>
      <p:ext uri="{BB962C8B-B14F-4D97-AF65-F5344CB8AC3E}">
        <p14:creationId xmlns:p14="http://schemas.microsoft.com/office/powerpoint/2010/main" val="281258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E8C41-40E9-F0EE-1953-8DFDD5E2B8A5}"/>
              </a:ext>
            </a:extLst>
          </p:cNvPr>
          <p:cNvSpPr>
            <a:spLocks noGrp="1"/>
          </p:cNvSpPr>
          <p:nvPr>
            <p:ph type="title"/>
          </p:nvPr>
        </p:nvSpPr>
        <p:spPr/>
        <p:txBody>
          <a:bodyPr/>
          <a:lstStyle/>
          <a:p>
            <a:r>
              <a:rPr lang="en-US"/>
              <a:t>This talk: differentiate the controller!</a:t>
            </a:r>
          </a:p>
        </p:txBody>
      </p:sp>
      <p:sp>
        <p:nvSpPr>
          <p:cNvPr id="3" name="Content Placeholder 2">
            <a:extLst>
              <a:ext uri="{FF2B5EF4-FFF2-40B4-BE49-F238E27FC236}">
                <a16:creationId xmlns:a16="http://schemas.microsoft.com/office/drawing/2014/main" id="{D0E56E0F-2747-450D-0557-A0580E4BD7AC}"/>
              </a:ext>
            </a:extLst>
          </p:cNvPr>
          <p:cNvSpPr>
            <a:spLocks noGrp="1"/>
          </p:cNvSpPr>
          <p:nvPr>
            <p:ph idx="1"/>
          </p:nvPr>
        </p:nvSpPr>
        <p:spPr/>
        <p:txBody>
          <a:bodyPr/>
          <a:lstStyle/>
          <a:p>
            <a:r>
              <a:rPr lang="en-US" b="1" dirty="0"/>
              <a:t>Foundations</a:t>
            </a:r>
            <a:r>
              <a:rPr lang="en-US" dirty="0"/>
              <a:t> of differentiable optimization and control</a:t>
            </a:r>
            <a:endParaRPr lang="en-US" dirty="0">
              <a:solidFill>
                <a:schemeClr val="tx1">
                  <a:lumMod val="50000"/>
                  <a:lumOff val="50000"/>
                </a:schemeClr>
              </a:solidFill>
            </a:endParaRPr>
          </a:p>
          <a:p>
            <a:r>
              <a:rPr lang="en-US" dirty="0">
                <a:solidFill>
                  <a:schemeClr val="tx1">
                    <a:lumMod val="50000"/>
                    <a:lumOff val="50000"/>
                  </a:schemeClr>
                </a:solidFill>
              </a:rPr>
              <a:t>    Unrolling or autograd (gradient descent, differentiable cross-entropy method)</a:t>
            </a:r>
          </a:p>
          <a:p>
            <a:r>
              <a:rPr lang="en-US" dirty="0">
                <a:solidFill>
                  <a:schemeClr val="tx1">
                    <a:lumMod val="50000"/>
                    <a:lumOff val="50000"/>
                  </a:schemeClr>
                </a:solidFill>
              </a:rPr>
              <a:t>    Implicit differentiation (convex and non-convex MPC)</a:t>
            </a:r>
          </a:p>
          <a:p>
            <a:endParaRPr lang="en-US" dirty="0"/>
          </a:p>
          <a:p>
            <a:r>
              <a:rPr lang="en-US" dirty="0">
                <a:latin typeface="Menlo" panose="020B0609030804020204" pitchFamily="49" charset="0"/>
                <a:ea typeface="Menlo" panose="020B0609030804020204" pitchFamily="49" charset="0"/>
                <a:cs typeface="Menlo" panose="020B0609030804020204" pitchFamily="49" charset="0"/>
              </a:rPr>
              <a:t>cvxpylayers</a:t>
            </a:r>
            <a:r>
              <a:rPr lang="en-US" dirty="0"/>
              <a:t>: </a:t>
            </a:r>
            <a:r>
              <a:rPr lang="en-US" b="1" dirty="0"/>
              <a:t>Prototyping</a:t>
            </a:r>
            <a:r>
              <a:rPr lang="en-US" dirty="0"/>
              <a:t> differentiable convex optimization and control</a:t>
            </a:r>
          </a:p>
          <a:p>
            <a:endParaRPr lang="en-US" dirty="0"/>
          </a:p>
          <a:p>
            <a:r>
              <a:rPr lang="en-US" b="1" dirty="0"/>
              <a:t>Applications</a:t>
            </a:r>
            <a:r>
              <a:rPr lang="en-US" dirty="0"/>
              <a:t> of differentiable control</a:t>
            </a:r>
          </a:p>
          <a:p>
            <a:r>
              <a:rPr lang="en-US" dirty="0"/>
              <a:t>    </a:t>
            </a:r>
            <a:r>
              <a:rPr lang="en-US" dirty="0">
                <a:solidFill>
                  <a:schemeClr val="tx1">
                    <a:lumMod val="50000"/>
                    <a:lumOff val="50000"/>
                  </a:schemeClr>
                </a:solidFill>
              </a:rPr>
              <a:t>Objective mismatch</a:t>
            </a:r>
          </a:p>
          <a:p>
            <a:r>
              <a:rPr lang="en-US" dirty="0">
                <a:solidFill>
                  <a:schemeClr val="tx1">
                    <a:lumMod val="50000"/>
                    <a:lumOff val="50000"/>
                  </a:schemeClr>
                </a:solidFill>
              </a:rPr>
              <a:t>    Amortized control</a:t>
            </a:r>
          </a:p>
          <a:p>
            <a:endParaRPr lang="en-US" dirty="0">
              <a:solidFill>
                <a:schemeClr val="tx1">
                  <a:lumMod val="50000"/>
                  <a:lumOff val="50000"/>
                </a:schemeClr>
              </a:solidFill>
            </a:endParaRPr>
          </a:p>
          <a:p>
            <a:endParaRPr lang="en-US"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4D1F3DCA-50B2-585B-9832-B7EED18CEC93}"/>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A713BCF0-FC07-186A-9D50-1C6B68D0602B}"/>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7708793B-0957-B308-E37D-317D56548E7D}"/>
              </a:ext>
            </a:extLst>
          </p:cNvPr>
          <p:cNvSpPr>
            <a:spLocks noGrp="1"/>
          </p:cNvSpPr>
          <p:nvPr>
            <p:ph type="sldNum" sz="quarter" idx="12"/>
          </p:nvPr>
        </p:nvSpPr>
        <p:spPr/>
        <p:txBody>
          <a:bodyPr/>
          <a:lstStyle/>
          <a:p>
            <a:fld id="{F813B43C-900A-1C44-BF45-66CB67BC66D1}" type="slidenum">
              <a:rPr lang="en-US" smtClean="0"/>
              <a:t>7</a:t>
            </a:fld>
            <a:endParaRPr lang="en-US"/>
          </a:p>
        </p:txBody>
      </p:sp>
    </p:spTree>
    <p:extLst>
      <p:ext uri="{BB962C8B-B14F-4D97-AF65-F5344CB8AC3E}">
        <p14:creationId xmlns:p14="http://schemas.microsoft.com/office/powerpoint/2010/main" val="3767176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857C699-4A51-0B0F-FD36-D13CAC28A767}"/>
              </a:ext>
            </a:extLst>
          </p:cNvPr>
          <p:cNvPicPr>
            <a:picLocks noChangeAspect="1"/>
          </p:cNvPicPr>
          <p:nvPr/>
        </p:nvPicPr>
        <p:blipFill rotWithShape="1">
          <a:blip r:embed="rId2"/>
          <a:srcRect l="5380" b="8983"/>
          <a:stretch/>
        </p:blipFill>
        <p:spPr>
          <a:xfrm>
            <a:off x="7206214" y="3916362"/>
            <a:ext cx="3983214" cy="2554373"/>
          </a:xfrm>
          <a:prstGeom prst="rect">
            <a:avLst/>
          </a:prstGeom>
        </p:spPr>
      </p:pic>
      <p:sp>
        <p:nvSpPr>
          <p:cNvPr id="45" name="Content Placeholder 12">
            <a:extLst>
              <a:ext uri="{FF2B5EF4-FFF2-40B4-BE49-F238E27FC236}">
                <a16:creationId xmlns:a16="http://schemas.microsoft.com/office/drawing/2014/main" id="{FF3E9EF0-BB57-8611-21A7-F1EA4587BFDD}"/>
              </a:ext>
            </a:extLst>
          </p:cNvPr>
          <p:cNvSpPr txBox="1">
            <a:spLocks/>
          </p:cNvSpPr>
          <p:nvPr/>
        </p:nvSpPr>
        <p:spPr>
          <a:xfrm>
            <a:off x="7093149" y="6580291"/>
            <a:ext cx="4365320" cy="405974"/>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Each vertical slice is a control problem</a:t>
            </a:r>
          </a:p>
        </p:txBody>
      </p:sp>
      <p:sp>
        <p:nvSpPr>
          <p:cNvPr id="2" name="Title 1">
            <a:extLst>
              <a:ext uri="{FF2B5EF4-FFF2-40B4-BE49-F238E27FC236}">
                <a16:creationId xmlns:a16="http://schemas.microsoft.com/office/drawing/2014/main" id="{ADA07149-C76C-5C21-14DB-2CE74348BDD5}"/>
              </a:ext>
            </a:extLst>
          </p:cNvPr>
          <p:cNvSpPr>
            <a:spLocks noGrp="1"/>
          </p:cNvSpPr>
          <p:nvPr>
            <p:ph type="title"/>
          </p:nvPr>
        </p:nvSpPr>
        <p:spPr/>
        <p:txBody>
          <a:bodyPr>
            <a:normAutofit/>
          </a:bodyPr>
          <a:lstStyle/>
          <a:p>
            <a:r>
              <a:rPr lang="en-US"/>
              <a:t>Derivatives in RL and control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C81510A-AD67-A267-4A1B-BD36490F8BCE}"/>
                  </a:ext>
                </a:extLst>
              </p:cNvPr>
              <p:cNvSpPr>
                <a:spLocks noGrp="1"/>
              </p:cNvSpPr>
              <p:nvPr>
                <p:ph idx="1"/>
              </p:nvPr>
            </p:nvSpPr>
            <p:spPr>
              <a:xfrm>
                <a:off x="194872" y="1562101"/>
                <a:ext cx="5736236" cy="4564064"/>
              </a:xfrm>
            </p:spPr>
            <p:txBody>
              <a:bodyPr/>
              <a:lstStyle/>
              <a:p>
                <a:r>
                  <a:rPr lang="en-US" b="1" dirty="0"/>
                  <a:t>The policy </a:t>
                </a:r>
                <a:r>
                  <a:rPr lang="en-US" dirty="0">
                    <a:solidFill>
                      <a:schemeClr val="tx1">
                        <a:lumMod val="50000"/>
                        <a:lumOff val="50000"/>
                      </a:schemeClr>
                    </a:solidFill>
                  </a:rPr>
                  <a:t>(or value) </a:t>
                </a:r>
                <a:r>
                  <a:rPr lang="en-US" b="1" dirty="0"/>
                  <a:t>gradient</a:t>
                </a:r>
                <a:br>
                  <a:rPr lang="en-US" dirty="0">
                    <a:solidFill>
                      <a:schemeClr val="tx1">
                        <a:lumMod val="50000"/>
                        <a:lumOff val="50000"/>
                      </a:schemeClr>
                    </a:solidFill>
                    <a:cs typeface="Helvetica Neue" panose="02000503000000020004" pitchFamily="2" charset="0"/>
                  </a:rPr>
                </a:br>
                <a:br>
                  <a:rPr lang="en-US" dirty="0">
                    <a:solidFill>
                      <a:schemeClr val="tx1">
                        <a:lumMod val="50000"/>
                        <a:lumOff val="50000"/>
                      </a:schemeClr>
                    </a:solidFill>
                    <a:cs typeface="Helvetica Neue" panose="02000503000000020004" pitchFamily="2" charset="0"/>
                  </a:rPr>
                </a:br>
                <a:r>
                  <a:rPr lang="en-US" dirty="0">
                    <a:cs typeface="Helvetica Neue" panose="02000503000000020004" pitchFamily="2" charset="0"/>
                  </a:rPr>
                  <a:t>Derivative of </a:t>
                </a:r>
                <a:r>
                  <a:rPr lang="en-US" b="1" dirty="0">
                    <a:cs typeface="Helvetica Neue" panose="02000503000000020004" pitchFamily="2" charset="0"/>
                  </a:rPr>
                  <a:t>value</a:t>
                </a:r>
                <a:r>
                  <a:rPr lang="en-US" dirty="0">
                    <a:cs typeface="Helvetica Neue" panose="02000503000000020004" pitchFamily="2" charset="0"/>
                  </a:rPr>
                  <a:t> </a:t>
                </a:r>
                <a:r>
                  <a:rPr lang="en-US" dirty="0" err="1">
                    <a:cs typeface="Helvetica Neue" panose="02000503000000020004" pitchFamily="2" charset="0"/>
                  </a:rPr>
                  <a:t>w.r.t.</a:t>
                </a:r>
                <a:r>
                  <a:rPr lang="en-US" dirty="0">
                    <a:cs typeface="Helvetica Neue" panose="02000503000000020004" pitchFamily="2" charset="0"/>
                  </a:rPr>
                  <a:t> a </a:t>
                </a:r>
                <a:r>
                  <a:rPr lang="en-US" b="1" dirty="0">
                    <a:cs typeface="Helvetica Neue" panose="02000503000000020004" pitchFamily="2" charset="0"/>
                  </a:rPr>
                  <a:t>parameterized policy</a:t>
                </a:r>
                <a:r>
                  <a:rPr lang="en-US" dirty="0">
                    <a:cs typeface="Helvetica Neue" panose="02000503000000020004" pitchFamily="2" charset="0"/>
                  </a:rPr>
                  <a:t>:</a:t>
                </a:r>
                <a:br>
                  <a:rPr lang="en-US" dirty="0">
                    <a:solidFill>
                      <a:schemeClr val="tx1">
                        <a:lumMod val="50000"/>
                        <a:lumOff val="50000"/>
                      </a:schemeClr>
                    </a:solidFill>
                    <a:cs typeface="Helvetica Neue" panose="02000503000000020004" pitchFamily="2" charset="0"/>
                  </a:rPr>
                </a:br>
                <a:endParaRPr lang="en-US" b="1" dirty="0">
                  <a:solidFill>
                    <a:schemeClr val="tx1">
                      <a:lumMod val="50000"/>
                      <a:lumOff val="50000"/>
                    </a:schemeClr>
                  </a:solidFill>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ub>
                      </m:sSub>
                      <m:r>
                        <a:rPr lang="en-US" b="0" i="1" smtClean="0">
                          <a:latin typeface="Cambria Math" panose="02040503050406030204" pitchFamily="18" charset="0"/>
                        </a:rPr>
                        <m:t>[</m:t>
                      </m:r>
                      <m:r>
                        <a:rPr lang="en-US" b="0" i="1" smtClean="0">
                          <a:latin typeface="Cambria Math" panose="02040503050406030204" pitchFamily="18" charset="0"/>
                        </a:rPr>
                        <m:t>𝑄</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e>
                      </m:d>
                      <m:r>
                        <a:rPr lang="en-US" b="0" i="1" smtClean="0">
                          <a:latin typeface="Cambria Math" panose="02040503050406030204" pitchFamily="18" charset="0"/>
                        </a:rPr>
                        <m:t>]</m:t>
                      </m:r>
                    </m:oMath>
                  </m:oMathPara>
                </a14:m>
                <a:endParaRPr lang="en-US" dirty="0"/>
              </a:p>
              <a:p>
                <a:endParaRPr lang="en-US" dirty="0"/>
              </a:p>
              <a:p>
                <a:r>
                  <a:rPr lang="en-US" b="1" dirty="0"/>
                  <a:t>For policy learning </a:t>
                </a:r>
                <a:r>
                  <a:rPr lang="en-US" dirty="0"/>
                  <a:t>via</a:t>
                </a:r>
                <a:r>
                  <a:rPr lang="en-US" dirty="0">
                    <a:solidFill>
                      <a:schemeClr val="tx1">
                        <a:lumMod val="50000"/>
                        <a:lumOff val="50000"/>
                      </a:schemeClr>
                    </a:solidFill>
                  </a:rPr>
                  <a:t> </a:t>
                </a:r>
                <a:r>
                  <a:rPr lang="en-US" b="1" dirty="0"/>
                  <a:t>amortized optimization</a:t>
                </a:r>
              </a:p>
              <a:p>
                <a14:m>
                  <m:oMath xmlns:m="http://schemas.openxmlformats.org/officeDocument/2006/math">
                    <m:r>
                      <a:rPr lang="en-US" b="0" i="1" smtClean="0">
                        <a:solidFill>
                          <a:schemeClr val="tx1">
                            <a:lumMod val="50000"/>
                            <a:lumOff val="50000"/>
                          </a:schemeClr>
                        </a:solidFill>
                        <a:latin typeface="Cambria Math" panose="02040503050406030204" pitchFamily="18" charset="0"/>
                      </a:rPr>
                      <m:t>𝑄</m:t>
                    </m:r>
                  </m:oMath>
                </a14:m>
                <a:r>
                  <a:rPr lang="en-US" dirty="0">
                    <a:solidFill>
                      <a:schemeClr val="tx1">
                        <a:lumMod val="50000"/>
                        <a:lumOff val="50000"/>
                      </a:schemeClr>
                    </a:solidFill>
                  </a:rPr>
                  <a:t>-value can be model-based or model-free</a:t>
                </a:r>
              </a:p>
              <a:p>
                <a:r>
                  <a:rPr lang="en-US" dirty="0">
                    <a:solidFill>
                      <a:schemeClr val="tx1">
                        <a:lumMod val="50000"/>
                        <a:lumOff val="50000"/>
                      </a:schemeClr>
                    </a:solidFill>
                  </a:rPr>
                  <a:t>Works for deterministic and stochastic policies</a:t>
                </a:r>
              </a:p>
            </p:txBody>
          </p:sp>
        </mc:Choice>
        <mc:Fallback xmlns="">
          <p:sp>
            <p:nvSpPr>
              <p:cNvPr id="3" name="Content Placeholder 2">
                <a:extLst>
                  <a:ext uri="{FF2B5EF4-FFF2-40B4-BE49-F238E27FC236}">
                    <a16:creationId xmlns:a16="http://schemas.microsoft.com/office/drawing/2014/main" id="{6C81510A-AD67-A267-4A1B-BD36490F8BCE}"/>
                  </a:ext>
                </a:extLst>
              </p:cNvPr>
              <p:cNvSpPr>
                <a:spLocks noGrp="1" noRot="1" noChangeAspect="1" noMove="1" noResize="1" noEditPoints="1" noAdjustHandles="1" noChangeArrowheads="1" noChangeShapeType="1" noTextEdit="1"/>
              </p:cNvSpPr>
              <p:nvPr>
                <p:ph idx="1"/>
              </p:nvPr>
            </p:nvSpPr>
            <p:spPr>
              <a:xfrm>
                <a:off x="194872" y="1562101"/>
                <a:ext cx="5736236" cy="4564064"/>
              </a:xfrm>
              <a:blipFill>
                <a:blip r:embed="rId3"/>
                <a:stretch>
                  <a:fillRect l="-1104" t="-5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4">
                <a:extLst>
                  <a:ext uri="{FF2B5EF4-FFF2-40B4-BE49-F238E27FC236}">
                    <a16:creationId xmlns:a16="http://schemas.microsoft.com/office/drawing/2014/main" id="{B4AC5540-B904-4BA3-B0FA-25F0D29A585A}"/>
                  </a:ext>
                </a:extLst>
              </p:cNvPr>
              <p:cNvSpPr>
                <a:spLocks noGrp="1"/>
              </p:cNvSpPr>
              <p:nvPr>
                <p:ph sz="quarter" idx="14"/>
              </p:nvPr>
            </p:nvSpPr>
            <p:spPr>
              <a:xfrm>
                <a:off x="6259465" y="1562054"/>
                <a:ext cx="5737649" cy="4564064"/>
              </a:xfrm>
            </p:spPr>
            <p:txBody>
              <a:bodyPr/>
              <a:lstStyle/>
              <a:p>
                <a:r>
                  <a:rPr lang="en-US" b="1"/>
                  <a:t>Differentiable control </a:t>
                </a:r>
                <a:r>
                  <a:rPr lang="en-US">
                    <a:solidFill>
                      <a:schemeClr val="tx1">
                        <a:lumMod val="50000"/>
                        <a:lumOff val="50000"/>
                      </a:schemeClr>
                    </a:solidFill>
                    <a:cs typeface="Helvetica Neue" panose="02000503000000020004" pitchFamily="2" charset="0"/>
                  </a:rPr>
                  <a:t>— this talk</a:t>
                </a:r>
              </a:p>
              <a:p>
                <a:endParaRPr lang="en-US">
                  <a:solidFill>
                    <a:schemeClr val="tx1">
                      <a:lumMod val="50000"/>
                      <a:lumOff val="50000"/>
                    </a:schemeClr>
                  </a:solidFill>
                  <a:cs typeface="Helvetica Neue" panose="02000503000000020004" pitchFamily="2" charset="0"/>
                </a:endParaRPr>
              </a:p>
              <a:p>
                <a:r>
                  <a:rPr lang="en-US">
                    <a:cs typeface="Helvetica Neue" panose="02000503000000020004" pitchFamily="2" charset="0"/>
                  </a:rPr>
                  <a:t>Derivative of </a:t>
                </a:r>
                <a:r>
                  <a:rPr lang="en-US" b="1">
                    <a:cs typeface="Helvetica Neue" panose="02000503000000020004" pitchFamily="2" charset="0"/>
                  </a:rPr>
                  <a:t>actions</a:t>
                </a:r>
                <a:r>
                  <a:rPr lang="en-US">
                    <a:cs typeface="Helvetica Neue" panose="02000503000000020004" pitchFamily="2" charset="0"/>
                  </a:rPr>
                  <a:t> </a:t>
                </a:r>
                <a:r>
                  <a:rPr lang="en-US" err="1">
                    <a:cs typeface="Helvetica Neue" panose="02000503000000020004" pitchFamily="2" charset="0"/>
                  </a:rPr>
                  <a:t>w.r.t.</a:t>
                </a:r>
                <a:r>
                  <a:rPr lang="en-US">
                    <a:cs typeface="Helvetica Neue" panose="02000503000000020004" pitchFamily="2" charset="0"/>
                  </a:rPr>
                  <a:t> </a:t>
                </a:r>
                <a:r>
                  <a:rPr lang="en-US" b="1">
                    <a:cs typeface="Helvetica Neue" panose="02000503000000020004" pitchFamily="2" charset="0"/>
                  </a:rPr>
                  <a:t>controller parameters</a:t>
                </a:r>
                <a:r>
                  <a:rPr lang="en-US">
                    <a:cs typeface="Helvetica Neue" panose="02000503000000020004" pitchFamily="2" charset="0"/>
                  </a:rPr>
                  <a:t>:</a:t>
                </a:r>
              </a:p>
              <a:p>
                <a:endParaRPr lang="en-US"/>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𝑢</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r>
                        <a:rPr lang="en-US" i="1">
                          <a:latin typeface="Cambria Math" panose="02040503050406030204" pitchFamily="18" charset="0"/>
                        </a:rPr>
                        <m:t>𝜕𝜃</m:t>
                      </m:r>
                    </m:oMath>
                  </m:oMathPara>
                </a14:m>
                <a:endParaRPr lang="en-US"/>
              </a:p>
              <a:p>
                <a:endParaRPr lang="en-US"/>
              </a:p>
              <a:p>
                <a:r>
                  <a:rPr lang="en-US" b="1"/>
                  <a:t>Controller</a:t>
                </a:r>
                <a:r>
                  <a:rPr lang="en-US"/>
                  <a:t> induces a </a:t>
                </a:r>
                <a:r>
                  <a:rPr lang="en-US" b="1"/>
                  <a:t>model-based policy</a:t>
                </a:r>
              </a:p>
            </p:txBody>
          </p:sp>
        </mc:Choice>
        <mc:Fallback xmlns="">
          <p:sp>
            <p:nvSpPr>
              <p:cNvPr id="25" name="Content Placeholder 24">
                <a:extLst>
                  <a:ext uri="{FF2B5EF4-FFF2-40B4-BE49-F238E27FC236}">
                    <a16:creationId xmlns:a16="http://schemas.microsoft.com/office/drawing/2014/main" id="{B4AC5540-B904-4BA3-B0FA-25F0D29A585A}"/>
                  </a:ext>
                </a:extLst>
              </p:cNvPr>
              <p:cNvSpPr>
                <a:spLocks noGrp="1" noRot="1" noChangeAspect="1" noMove="1" noResize="1" noEditPoints="1" noAdjustHandles="1" noChangeArrowheads="1" noChangeShapeType="1" noTextEdit="1"/>
              </p:cNvSpPr>
              <p:nvPr>
                <p:ph sz="quarter" idx="14"/>
              </p:nvPr>
            </p:nvSpPr>
            <p:spPr>
              <a:xfrm>
                <a:off x="6259465" y="1562054"/>
                <a:ext cx="5737649" cy="4564064"/>
              </a:xfrm>
              <a:blipFill>
                <a:blip r:embed="rId4"/>
                <a:stretch>
                  <a:fillRect l="-1104" t="-55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8B9BC9E-3C4A-C2EB-3909-44588CE3A259}"/>
              </a:ext>
            </a:extLst>
          </p:cNvPr>
          <p:cNvPicPr>
            <a:picLocks noChangeAspect="1"/>
          </p:cNvPicPr>
          <p:nvPr/>
        </p:nvPicPr>
        <p:blipFill rotWithShape="1">
          <a:blip r:embed="rId5"/>
          <a:srcRect t="22470" r="50970"/>
          <a:stretch/>
        </p:blipFill>
        <p:spPr>
          <a:xfrm>
            <a:off x="444596" y="4901784"/>
            <a:ext cx="5618996" cy="1453941"/>
          </a:xfrm>
          <a:prstGeom prst="rect">
            <a:avLst/>
          </a:prstGeom>
        </p:spPr>
      </p:pic>
      <p:cxnSp>
        <p:nvCxnSpPr>
          <p:cNvPr id="35" name="Straight Connector 34">
            <a:extLst>
              <a:ext uri="{FF2B5EF4-FFF2-40B4-BE49-F238E27FC236}">
                <a16:creationId xmlns:a16="http://schemas.microsoft.com/office/drawing/2014/main" id="{FA852526-513C-D7C7-0E98-1AFFC7A7DDA2}"/>
              </a:ext>
            </a:extLst>
          </p:cNvPr>
          <p:cNvCxnSpPr>
            <a:cxnSpLocks/>
          </p:cNvCxnSpPr>
          <p:nvPr/>
        </p:nvCxnSpPr>
        <p:spPr>
          <a:xfrm>
            <a:off x="9600178" y="3890962"/>
            <a:ext cx="0" cy="2619482"/>
          </a:xfrm>
          <a:prstGeom prst="line">
            <a:avLst/>
          </a:prstGeom>
          <a:ln w="50800">
            <a:solidFill>
              <a:schemeClr val="tx1"/>
            </a:solidFill>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Content Placeholder 12">
                <a:extLst>
                  <a:ext uri="{FF2B5EF4-FFF2-40B4-BE49-F238E27FC236}">
                    <a16:creationId xmlns:a16="http://schemas.microsoft.com/office/drawing/2014/main" id="{97E86A3D-DF56-3EF6-D311-5C457B8FB1E4}"/>
                  </a:ext>
                </a:extLst>
              </p:cNvPr>
              <p:cNvSpPr txBox="1">
                <a:spLocks/>
              </p:cNvSpPr>
              <p:nvPr/>
            </p:nvSpPr>
            <p:spPr>
              <a:xfrm>
                <a:off x="11109203" y="3844086"/>
                <a:ext cx="807686" cy="445832"/>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𝑢</m:t>
                          </m:r>
                        </m:e>
                        <m:sup>
                          <m:r>
                            <a:rPr lang="en-US" b="0" i="1" smtClean="0">
                              <a:solidFill>
                                <a:schemeClr val="tx1"/>
                              </a:solidFill>
                              <a:latin typeface="Cambria Math" panose="02040503050406030204" pitchFamily="18" charset="0"/>
                            </a:rPr>
                            <m:t>⋆</m:t>
                          </m:r>
                        </m:sup>
                      </m:sSup>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𝜃</m:t>
                          </m:r>
                        </m:e>
                      </m:d>
                    </m:oMath>
                  </m:oMathPara>
                </a14:m>
                <a:endParaRPr lang="en-US">
                  <a:solidFill>
                    <a:schemeClr val="tx1"/>
                  </a:solidFill>
                </a:endParaRPr>
              </a:p>
            </p:txBody>
          </p:sp>
        </mc:Choice>
        <mc:Fallback xmlns="">
          <p:sp>
            <p:nvSpPr>
              <p:cNvPr id="36" name="Content Placeholder 12">
                <a:extLst>
                  <a:ext uri="{FF2B5EF4-FFF2-40B4-BE49-F238E27FC236}">
                    <a16:creationId xmlns:a16="http://schemas.microsoft.com/office/drawing/2014/main" id="{97E86A3D-DF56-3EF6-D311-5C457B8FB1E4}"/>
                  </a:ext>
                </a:extLst>
              </p:cNvPr>
              <p:cNvSpPr txBox="1">
                <a:spLocks noRot="1" noChangeAspect="1" noMove="1" noResize="1" noEditPoints="1" noAdjustHandles="1" noChangeArrowheads="1" noChangeShapeType="1" noTextEdit="1"/>
              </p:cNvSpPr>
              <p:nvPr/>
            </p:nvSpPr>
            <p:spPr>
              <a:xfrm>
                <a:off x="11109203" y="3844086"/>
                <a:ext cx="807686" cy="4458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Content Placeholder 12">
                <a:extLst>
                  <a:ext uri="{FF2B5EF4-FFF2-40B4-BE49-F238E27FC236}">
                    <a16:creationId xmlns:a16="http://schemas.microsoft.com/office/drawing/2014/main" id="{211757D7-1F6F-A5ED-02C5-FEB7CE809BA2}"/>
                  </a:ext>
                </a:extLst>
              </p:cNvPr>
              <p:cNvSpPr txBox="1">
                <a:spLocks/>
              </p:cNvSpPr>
              <p:nvPr/>
            </p:nvSpPr>
            <p:spPr>
              <a:xfrm>
                <a:off x="8842524" y="6322539"/>
                <a:ext cx="807686" cy="445832"/>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𝜃</m:t>
                      </m:r>
                    </m:oMath>
                  </m:oMathPara>
                </a14:m>
                <a:endParaRPr lang="en-US">
                  <a:solidFill>
                    <a:schemeClr val="tx1"/>
                  </a:solidFill>
                </a:endParaRPr>
              </a:p>
            </p:txBody>
          </p:sp>
        </mc:Choice>
        <mc:Fallback xmlns="">
          <p:sp>
            <p:nvSpPr>
              <p:cNvPr id="37" name="Content Placeholder 12">
                <a:extLst>
                  <a:ext uri="{FF2B5EF4-FFF2-40B4-BE49-F238E27FC236}">
                    <a16:creationId xmlns:a16="http://schemas.microsoft.com/office/drawing/2014/main" id="{211757D7-1F6F-A5ED-02C5-FEB7CE809BA2}"/>
                  </a:ext>
                </a:extLst>
              </p:cNvPr>
              <p:cNvSpPr txBox="1">
                <a:spLocks noRot="1" noChangeAspect="1" noMove="1" noResize="1" noEditPoints="1" noAdjustHandles="1" noChangeArrowheads="1" noChangeShapeType="1" noTextEdit="1"/>
              </p:cNvSpPr>
              <p:nvPr/>
            </p:nvSpPr>
            <p:spPr>
              <a:xfrm>
                <a:off x="8842524" y="6322539"/>
                <a:ext cx="807686" cy="4458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Content Placeholder 12">
                <a:extLst>
                  <a:ext uri="{FF2B5EF4-FFF2-40B4-BE49-F238E27FC236}">
                    <a16:creationId xmlns:a16="http://schemas.microsoft.com/office/drawing/2014/main" id="{5A21C7EF-075E-4841-2FB1-517464B7A347}"/>
                  </a:ext>
                </a:extLst>
              </p:cNvPr>
              <p:cNvSpPr txBox="1">
                <a:spLocks/>
              </p:cNvSpPr>
              <p:nvPr/>
            </p:nvSpPr>
            <p:spPr>
              <a:xfrm>
                <a:off x="6737214" y="4901784"/>
                <a:ext cx="546254" cy="445832"/>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𝑢</m:t>
                      </m:r>
                    </m:oMath>
                  </m:oMathPara>
                </a14:m>
                <a:endParaRPr lang="en-US">
                  <a:solidFill>
                    <a:schemeClr val="tx1"/>
                  </a:solidFill>
                </a:endParaRPr>
              </a:p>
            </p:txBody>
          </p:sp>
        </mc:Choice>
        <mc:Fallback xmlns="">
          <p:sp>
            <p:nvSpPr>
              <p:cNvPr id="38" name="Content Placeholder 12">
                <a:extLst>
                  <a:ext uri="{FF2B5EF4-FFF2-40B4-BE49-F238E27FC236}">
                    <a16:creationId xmlns:a16="http://schemas.microsoft.com/office/drawing/2014/main" id="{5A21C7EF-075E-4841-2FB1-517464B7A347}"/>
                  </a:ext>
                </a:extLst>
              </p:cNvPr>
              <p:cNvSpPr txBox="1">
                <a:spLocks noRot="1" noChangeAspect="1" noMove="1" noResize="1" noEditPoints="1" noAdjustHandles="1" noChangeArrowheads="1" noChangeShapeType="1" noTextEdit="1"/>
              </p:cNvSpPr>
              <p:nvPr/>
            </p:nvSpPr>
            <p:spPr>
              <a:xfrm>
                <a:off x="6737214" y="4901784"/>
                <a:ext cx="546254" cy="445832"/>
              </a:xfrm>
              <a:prstGeom prst="rect">
                <a:avLst/>
              </a:prstGeom>
              <a:blipFill>
                <a:blip r:embed="rId8"/>
                <a:stretch>
                  <a:fillRect/>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102937A2-4D55-C471-524E-2FF121AC6BE7}"/>
              </a:ext>
            </a:extLst>
          </p:cNvPr>
          <p:cNvCxnSpPr>
            <a:cxnSpLocks/>
          </p:cNvCxnSpPr>
          <p:nvPr/>
        </p:nvCxnSpPr>
        <p:spPr>
          <a:xfrm flipV="1">
            <a:off x="6096000" y="1598952"/>
            <a:ext cx="0" cy="4756773"/>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68062A31-46F9-9A5B-3CD9-708C6FE1333E}"/>
              </a:ext>
            </a:extLst>
          </p:cNvPr>
          <p:cNvCxnSpPr>
            <a:cxnSpLocks/>
          </p:cNvCxnSpPr>
          <p:nvPr/>
        </p:nvCxnSpPr>
        <p:spPr>
          <a:xfrm flipH="1">
            <a:off x="194872" y="2089352"/>
            <a:ext cx="11802257" cy="0"/>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1052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B34CCE3-F74A-A809-3336-0005A29EF670}"/>
              </a:ext>
            </a:extLst>
          </p:cNvPr>
          <p:cNvSpPr>
            <a:spLocks noGrp="1"/>
          </p:cNvSpPr>
          <p:nvPr>
            <p:ph sz="quarter" idx="14"/>
          </p:nvPr>
        </p:nvSpPr>
        <p:spPr/>
        <p:txBody>
          <a:bodyPr/>
          <a:lstStyle/>
          <a:p>
            <a:r>
              <a:rPr lang="en-US" b="1" dirty="0"/>
              <a:t>Implicit differentiation</a:t>
            </a:r>
          </a:p>
          <a:p>
            <a:endParaRPr lang="en-US" dirty="0"/>
          </a:p>
          <a:p>
            <a:endParaRPr lang="en-US" dirty="0"/>
          </a:p>
          <a:p>
            <a:endParaRPr lang="en-US" dirty="0"/>
          </a:p>
          <a:p>
            <a:endParaRPr lang="en-US" dirty="0"/>
          </a:p>
          <a:p>
            <a:r>
              <a:rPr lang="en-US" b="1" dirty="0"/>
              <a:t>Idea: </a:t>
            </a:r>
            <a:r>
              <a:rPr lang="en-US" dirty="0"/>
              <a:t>Differentiate controller’s optimality conditions</a:t>
            </a:r>
          </a:p>
          <a:p>
            <a:endParaRPr lang="en-US" dirty="0"/>
          </a:p>
          <a:p>
            <a:r>
              <a:rPr lang="en-US" b="1" dirty="0">
                <a:solidFill>
                  <a:srgbClr val="4EB648"/>
                </a:solidFill>
              </a:rPr>
              <a:t>Agnostic</a:t>
            </a:r>
            <a:r>
              <a:rPr lang="en-US" dirty="0">
                <a:solidFill>
                  <a:srgbClr val="4EB648"/>
                </a:solidFill>
              </a:rPr>
              <a:t> of the control algorithm</a:t>
            </a:r>
          </a:p>
          <a:p>
            <a:r>
              <a:rPr lang="en-US" b="1" dirty="0">
                <a:solidFill>
                  <a:srgbClr val="98202C"/>
                </a:solidFill>
              </a:rPr>
              <a:t>Ill-defined</a:t>
            </a:r>
            <a:r>
              <a:rPr lang="en-US" dirty="0">
                <a:solidFill>
                  <a:srgbClr val="98202C"/>
                </a:solidFill>
              </a:rPr>
              <a:t> if controller gives </a:t>
            </a:r>
            <a:r>
              <a:rPr lang="en-US" b="1" dirty="0">
                <a:solidFill>
                  <a:srgbClr val="98202C"/>
                </a:solidFill>
              </a:rPr>
              <a:t>suboptimal</a:t>
            </a:r>
            <a:r>
              <a:rPr lang="en-US" dirty="0">
                <a:solidFill>
                  <a:srgbClr val="98202C"/>
                </a:solidFill>
              </a:rPr>
              <a:t> </a:t>
            </a:r>
            <a:r>
              <a:rPr lang="en-US" b="1" dirty="0">
                <a:solidFill>
                  <a:srgbClr val="98202C"/>
                </a:solidFill>
              </a:rPr>
              <a:t>solution</a:t>
            </a:r>
          </a:p>
          <a:p>
            <a:r>
              <a:rPr lang="en-US" b="1" dirty="0">
                <a:solidFill>
                  <a:srgbClr val="4EB648"/>
                </a:solidFill>
              </a:rPr>
              <a:t>Memory </a:t>
            </a:r>
            <a:r>
              <a:rPr lang="en-US" dirty="0">
                <a:solidFill>
                  <a:srgbClr val="4EB648"/>
                </a:solidFill>
              </a:rPr>
              <a:t>and</a:t>
            </a:r>
            <a:r>
              <a:rPr lang="en-US" b="1" dirty="0">
                <a:solidFill>
                  <a:srgbClr val="4EB648"/>
                </a:solidFill>
              </a:rPr>
              <a:t> compute</a:t>
            </a:r>
            <a:r>
              <a:rPr lang="en-US" dirty="0">
                <a:solidFill>
                  <a:srgbClr val="4EB648"/>
                </a:solidFill>
              </a:rPr>
              <a:t> efficient: </a:t>
            </a:r>
            <a:r>
              <a:rPr lang="en-US" dirty="0">
                <a:solidFill>
                  <a:schemeClr val="tx1">
                    <a:lumMod val="50000"/>
                    <a:lumOff val="50000"/>
                  </a:schemeClr>
                </a:solidFill>
              </a:rPr>
              <a:t>free in some cases</a:t>
            </a:r>
          </a:p>
        </p:txBody>
      </p:sp>
      <p:sp>
        <p:nvSpPr>
          <p:cNvPr id="2" name="Title 1">
            <a:extLst>
              <a:ext uri="{FF2B5EF4-FFF2-40B4-BE49-F238E27FC236}">
                <a16:creationId xmlns:a16="http://schemas.microsoft.com/office/drawing/2014/main" id="{8A8684A7-DCFE-C031-4FD2-4BF7C42AA0EF}"/>
              </a:ext>
            </a:extLst>
          </p:cNvPr>
          <p:cNvSpPr>
            <a:spLocks noGrp="1"/>
          </p:cNvSpPr>
          <p:nvPr>
            <p:ph type="title"/>
          </p:nvPr>
        </p:nvSpPr>
        <p:spPr/>
        <p:txBody>
          <a:bodyPr/>
          <a:lstStyle/>
          <a:p>
            <a:r>
              <a:rPr lang="en-US"/>
              <a:t>How to differentiate the controller?</a:t>
            </a:r>
          </a:p>
        </p:txBody>
      </p:sp>
      <p:sp>
        <p:nvSpPr>
          <p:cNvPr id="4" name="Date Placeholder 3">
            <a:extLst>
              <a:ext uri="{FF2B5EF4-FFF2-40B4-BE49-F238E27FC236}">
                <a16:creationId xmlns:a16="http://schemas.microsoft.com/office/drawing/2014/main" id="{3BA3E12F-27B3-4D90-9436-D248EA8306FA}"/>
              </a:ext>
            </a:extLst>
          </p:cNvPr>
          <p:cNvSpPr>
            <a:spLocks noGrp="1"/>
          </p:cNvSpPr>
          <p:nvPr>
            <p:ph type="dt" sz="half" idx="2"/>
          </p:nvPr>
        </p:nvSpPr>
        <p:spPr/>
        <p:txBody>
          <a:bodyPr/>
          <a:lstStyle/>
          <a:p>
            <a:r>
              <a:rPr lang="en-US"/>
              <a:t>Brandon Amos</a:t>
            </a:r>
          </a:p>
        </p:txBody>
      </p:sp>
      <p:sp>
        <p:nvSpPr>
          <p:cNvPr id="5" name="Footer Placeholder 4">
            <a:extLst>
              <a:ext uri="{FF2B5EF4-FFF2-40B4-BE49-F238E27FC236}">
                <a16:creationId xmlns:a16="http://schemas.microsoft.com/office/drawing/2014/main" id="{4F231AF1-51EF-4911-3DAF-5B2AA153CEA7}"/>
              </a:ext>
            </a:extLst>
          </p:cNvPr>
          <p:cNvSpPr>
            <a:spLocks noGrp="1"/>
          </p:cNvSpPr>
          <p:nvPr>
            <p:ph type="ftr" sz="quarter" idx="3"/>
          </p:nvPr>
        </p:nvSpPr>
        <p:spPr/>
        <p:txBody>
          <a:bodyPr/>
          <a:lstStyle/>
          <a:p>
            <a:r>
              <a:rPr lang="en-US"/>
              <a:t>Differentiable optimization for control and RL</a:t>
            </a:r>
          </a:p>
        </p:txBody>
      </p:sp>
      <p:sp>
        <p:nvSpPr>
          <p:cNvPr id="6" name="Slide Number Placeholder 5">
            <a:extLst>
              <a:ext uri="{FF2B5EF4-FFF2-40B4-BE49-F238E27FC236}">
                <a16:creationId xmlns:a16="http://schemas.microsoft.com/office/drawing/2014/main" id="{2B3A2994-AA59-299F-EC8F-A768B8D4E7B6}"/>
              </a:ext>
            </a:extLst>
          </p:cNvPr>
          <p:cNvSpPr>
            <a:spLocks noGrp="1"/>
          </p:cNvSpPr>
          <p:nvPr>
            <p:ph type="sldNum" sz="quarter" idx="12"/>
          </p:nvPr>
        </p:nvSpPr>
        <p:spPr/>
        <p:txBody>
          <a:bodyPr/>
          <a:lstStyle/>
          <a:p>
            <a:fld id="{F813B43C-900A-1C44-BF45-66CB67BC66D1}" type="slidenum">
              <a:rPr lang="en-US" smtClean="0"/>
              <a:t>9</a:t>
            </a:fld>
            <a:endParaRPr lang="en-US"/>
          </a:p>
        </p:txBody>
      </p:sp>
      <p:sp>
        <p:nvSpPr>
          <p:cNvPr id="3" name="Content Placeholder 2">
            <a:extLst>
              <a:ext uri="{FF2B5EF4-FFF2-40B4-BE49-F238E27FC236}">
                <a16:creationId xmlns:a16="http://schemas.microsoft.com/office/drawing/2014/main" id="{D93D69D9-A617-164A-24FD-312EAE5320FA}"/>
              </a:ext>
            </a:extLst>
          </p:cNvPr>
          <p:cNvSpPr>
            <a:spLocks noGrp="1"/>
          </p:cNvSpPr>
          <p:nvPr>
            <p:ph idx="1"/>
          </p:nvPr>
        </p:nvSpPr>
        <p:spPr/>
        <p:txBody>
          <a:bodyPr>
            <a:normAutofit/>
          </a:bodyPr>
          <a:lstStyle/>
          <a:p>
            <a:r>
              <a:rPr lang="en-US" b="1" dirty="0"/>
              <a:t>Unrolling </a:t>
            </a:r>
            <a:r>
              <a:rPr lang="en-US" dirty="0">
                <a:solidFill>
                  <a:schemeClr val="tx1">
                    <a:lumMod val="50000"/>
                    <a:lumOff val="50000"/>
                  </a:schemeClr>
                </a:solidFill>
              </a:rPr>
              <a:t>or autograd</a:t>
            </a:r>
          </a:p>
          <a:p>
            <a:endParaRPr lang="en-US" dirty="0"/>
          </a:p>
          <a:p>
            <a:endParaRPr lang="en-US" dirty="0"/>
          </a:p>
          <a:p>
            <a:endParaRPr lang="en-US" dirty="0"/>
          </a:p>
          <a:p>
            <a:endParaRPr lang="en-US" dirty="0"/>
          </a:p>
          <a:p>
            <a:r>
              <a:rPr lang="en-US" b="1" dirty="0"/>
              <a:t>Idea: </a:t>
            </a:r>
            <a:r>
              <a:rPr lang="en-US" dirty="0"/>
              <a:t>Implement controller, let </a:t>
            </a:r>
            <a:r>
              <a:rPr lang="en-US" b="1" dirty="0"/>
              <a:t>autodiff</a:t>
            </a:r>
            <a:r>
              <a:rPr lang="en-US" dirty="0"/>
              <a:t> do the rest</a:t>
            </a:r>
            <a:endParaRPr lang="en-US" b="1" dirty="0"/>
          </a:p>
          <a:p>
            <a:r>
              <a:rPr lang="en-US" dirty="0">
                <a:solidFill>
                  <a:schemeClr val="tx1">
                    <a:lumMod val="50000"/>
                    <a:lumOff val="50000"/>
                  </a:schemeClr>
                </a:solidFill>
              </a:rPr>
              <a:t>Like MAML’s unrolled gradient descent</a:t>
            </a:r>
          </a:p>
          <a:p>
            <a:endParaRPr lang="en-US" dirty="0"/>
          </a:p>
          <a:p>
            <a:r>
              <a:rPr lang="en-US" dirty="0">
                <a:solidFill>
                  <a:srgbClr val="4EB648"/>
                </a:solidFill>
              </a:rPr>
              <a:t>Ideal when </a:t>
            </a:r>
            <a:r>
              <a:rPr lang="en-US" b="1" dirty="0">
                <a:solidFill>
                  <a:srgbClr val="4EB648"/>
                </a:solidFill>
              </a:rPr>
              <a:t>unconstrained</a:t>
            </a:r>
            <a:r>
              <a:rPr lang="en-US" dirty="0">
                <a:solidFill>
                  <a:srgbClr val="4EB648"/>
                </a:solidFill>
              </a:rPr>
              <a:t> with a </a:t>
            </a:r>
            <a:r>
              <a:rPr lang="en-US" b="1" dirty="0">
                <a:solidFill>
                  <a:srgbClr val="4EB648"/>
                </a:solidFill>
              </a:rPr>
              <a:t>short horizon</a:t>
            </a:r>
            <a:endParaRPr lang="en-US" dirty="0">
              <a:solidFill>
                <a:srgbClr val="4EB648"/>
              </a:solidFill>
            </a:endParaRPr>
          </a:p>
          <a:p>
            <a:r>
              <a:rPr lang="en-US" dirty="0">
                <a:solidFill>
                  <a:srgbClr val="4EB648"/>
                </a:solidFill>
              </a:rPr>
              <a:t>Does </a:t>
            </a:r>
            <a:r>
              <a:rPr lang="en-US" b="1" dirty="0">
                <a:solidFill>
                  <a:srgbClr val="4EB648"/>
                </a:solidFill>
              </a:rPr>
              <a:t>not</a:t>
            </a:r>
            <a:r>
              <a:rPr lang="en-US" dirty="0">
                <a:solidFill>
                  <a:srgbClr val="4EB648"/>
                </a:solidFill>
              </a:rPr>
              <a:t> require a fixed-point or optimal solution</a:t>
            </a:r>
          </a:p>
          <a:p>
            <a:r>
              <a:rPr lang="en-US" b="1" dirty="0">
                <a:solidFill>
                  <a:srgbClr val="98202C"/>
                </a:solidFill>
              </a:rPr>
              <a:t>Instable and resource-intensive</a:t>
            </a:r>
            <a:r>
              <a:rPr lang="en-US" dirty="0">
                <a:solidFill>
                  <a:srgbClr val="98202C"/>
                </a:solidFill>
              </a:rPr>
              <a:t> for large horizons</a:t>
            </a:r>
          </a:p>
          <a:p>
            <a:endParaRPr lang="en-US" dirty="0"/>
          </a:p>
          <a:p>
            <a:r>
              <a:rPr lang="en-US" dirty="0"/>
              <a:t>Can unroll algorithms</a:t>
            </a:r>
            <a:r>
              <a:rPr lang="en-US" b="1" dirty="0"/>
              <a:t> beyond gradient descent</a:t>
            </a:r>
          </a:p>
          <a:p>
            <a:r>
              <a:rPr lang="en-US" dirty="0">
                <a:solidFill>
                  <a:schemeClr val="tx1">
                    <a:lumMod val="50000"/>
                    <a:lumOff val="50000"/>
                  </a:schemeClr>
                </a:solidFill>
              </a:rPr>
              <a:t>The differentiable cross-entropy method</a:t>
            </a:r>
          </a:p>
        </p:txBody>
      </p:sp>
      <p:pic>
        <p:nvPicPr>
          <p:cNvPr id="9" name="Picture 8">
            <a:extLst>
              <a:ext uri="{FF2B5EF4-FFF2-40B4-BE49-F238E27FC236}">
                <a16:creationId xmlns:a16="http://schemas.microsoft.com/office/drawing/2014/main" id="{4E9740C6-8AF2-E28C-8D7F-AD792B5F155D}"/>
              </a:ext>
            </a:extLst>
          </p:cNvPr>
          <p:cNvPicPr>
            <a:picLocks noChangeAspect="1"/>
          </p:cNvPicPr>
          <p:nvPr/>
        </p:nvPicPr>
        <p:blipFill rotWithShape="1">
          <a:blip r:embed="rId2"/>
          <a:srcRect b="35968"/>
          <a:stretch/>
        </p:blipFill>
        <p:spPr>
          <a:xfrm>
            <a:off x="194872" y="2120900"/>
            <a:ext cx="5859183" cy="10287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26DA2F5-1611-2D38-B62B-9D029D32C02B}"/>
                  </a:ext>
                </a:extLst>
              </p:cNvPr>
              <p:cNvSpPr txBox="1"/>
              <p:nvPr/>
            </p:nvSpPr>
            <p:spPr>
              <a:xfrm>
                <a:off x="6259464" y="2272988"/>
                <a:ext cx="5737650" cy="5406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m:rPr>
                              <m:sty m:val="p"/>
                            </m:rPr>
                            <a:rPr lang="en-US" sz="2200">
                              <a:latin typeface="Cambria Math" panose="02040503050406030204" pitchFamily="18" charset="0"/>
                            </a:rPr>
                            <m:t>D</m:t>
                          </m:r>
                        </m:e>
                        <m:sub>
                          <m:r>
                            <a:rPr lang="en-US" sz="2200" i="1">
                              <a:latin typeface="Cambria Math" panose="02040503050406030204" pitchFamily="18" charset="0"/>
                            </a:rPr>
                            <m:t>𝜃</m:t>
                          </m:r>
                        </m:sub>
                      </m:sSub>
                      <m:sSup>
                        <m:sSupPr>
                          <m:ctrlPr>
                            <a:rPr lang="en-US" sz="2200" i="1">
                              <a:latin typeface="Cambria Math" panose="02040503050406030204" pitchFamily="18" charset="0"/>
                            </a:rPr>
                          </m:ctrlPr>
                        </m:sSupPr>
                        <m:e>
                          <m:r>
                            <a:rPr lang="en-US" sz="2200" i="1">
                              <a:latin typeface="Cambria Math" panose="02040503050406030204" pitchFamily="18" charset="0"/>
                            </a:rPr>
                            <m:t>𝑢</m:t>
                          </m:r>
                        </m:e>
                        <m:sup>
                          <m:r>
                            <a:rPr lang="en-US" sz="2200" i="1">
                              <a:latin typeface="Cambria Math" panose="02040503050406030204" pitchFamily="18" charset="0"/>
                            </a:rPr>
                            <m:t>⋆</m:t>
                          </m:r>
                        </m:sup>
                      </m:sSup>
                      <m:d>
                        <m:dPr>
                          <m:ctrlPr>
                            <a:rPr lang="en-US" sz="2200" i="1">
                              <a:latin typeface="Cambria Math" panose="02040503050406030204" pitchFamily="18" charset="0"/>
                            </a:rPr>
                          </m:ctrlPr>
                        </m:dPr>
                        <m:e>
                          <m:r>
                            <a:rPr lang="en-US" sz="2200" i="1">
                              <a:latin typeface="Cambria Math" panose="02040503050406030204" pitchFamily="18" charset="0"/>
                            </a:rPr>
                            <m:t>𝜃</m:t>
                          </m:r>
                        </m:e>
                      </m:d>
                      <m:r>
                        <a:rPr lang="en-US" sz="2200" i="1">
                          <a:latin typeface="Cambria Math" panose="02040503050406030204" pitchFamily="18" charset="0"/>
                        </a:rPr>
                        <m:t>=−</m:t>
                      </m:r>
                      <m:sSub>
                        <m:sSubPr>
                          <m:ctrlPr>
                            <a:rPr lang="en-US" sz="2200" i="1">
                              <a:latin typeface="Cambria Math" panose="02040503050406030204" pitchFamily="18" charset="0"/>
                            </a:rPr>
                          </m:ctrlPr>
                        </m:sSubPr>
                        <m:e>
                          <m:r>
                            <m:rPr>
                              <m:sty m:val="p"/>
                            </m:rPr>
                            <a:rPr lang="en-US" sz="2200">
                              <a:latin typeface="Cambria Math" panose="02040503050406030204" pitchFamily="18" charset="0"/>
                            </a:rPr>
                            <m:t>D</m:t>
                          </m:r>
                        </m:e>
                        <m:sub>
                          <m:r>
                            <a:rPr lang="en-US" sz="2200" i="1">
                              <a:latin typeface="Cambria Math" panose="02040503050406030204" pitchFamily="18" charset="0"/>
                            </a:rPr>
                            <m:t>𝑢</m:t>
                          </m:r>
                        </m:sub>
                      </m:sSub>
                      <m:r>
                        <a:rPr lang="en-US" sz="2200" i="1">
                          <a:latin typeface="Cambria Math" panose="02040503050406030204" pitchFamily="18" charset="0"/>
                        </a:rPr>
                        <m:t>𝑔</m:t>
                      </m:r>
                      <m:sSup>
                        <m:sSupPr>
                          <m:ctrlPr>
                            <a:rPr lang="en-US" sz="2200" i="1">
                              <a:latin typeface="Cambria Math" panose="02040503050406030204" pitchFamily="18" charset="0"/>
                            </a:rPr>
                          </m:ctrlPr>
                        </m:sSupPr>
                        <m:e>
                          <m:d>
                            <m:dPr>
                              <m:ctrlPr>
                                <a:rPr lang="en-US" sz="2200" i="1">
                                  <a:latin typeface="Cambria Math" panose="02040503050406030204" pitchFamily="18" charset="0"/>
                                </a:rPr>
                              </m:ctrlPr>
                            </m:dPr>
                            <m:e>
                              <m:r>
                                <a:rPr lang="en-US" sz="2200" i="1">
                                  <a:latin typeface="Cambria Math" panose="02040503050406030204" pitchFamily="18" charset="0"/>
                                </a:rPr>
                                <m:t>𝜃</m:t>
                              </m:r>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𝑢</m:t>
                                  </m:r>
                                </m:e>
                                <m:sup>
                                  <m:r>
                                    <a:rPr lang="en-US" sz="2200" i="1">
                                      <a:latin typeface="Cambria Math" panose="02040503050406030204" pitchFamily="18" charset="0"/>
                                    </a:rPr>
                                    <m:t>⋆</m:t>
                                  </m:r>
                                </m:sup>
                              </m:sSup>
                              <m:d>
                                <m:dPr>
                                  <m:ctrlPr>
                                    <a:rPr lang="en-US" sz="2200" i="1">
                                      <a:latin typeface="Cambria Math" panose="02040503050406030204" pitchFamily="18" charset="0"/>
                                    </a:rPr>
                                  </m:ctrlPr>
                                </m:dPr>
                                <m:e>
                                  <m:r>
                                    <a:rPr lang="en-US" sz="2200" i="1">
                                      <a:latin typeface="Cambria Math" panose="02040503050406030204" pitchFamily="18" charset="0"/>
                                    </a:rPr>
                                    <m:t>𝜃</m:t>
                                  </m:r>
                                </m:e>
                              </m:d>
                            </m:e>
                          </m:d>
                        </m:e>
                        <m:sup>
                          <m:r>
                            <a:rPr lang="en-US" sz="2200" i="1">
                              <a:latin typeface="Cambria Math" panose="02040503050406030204" pitchFamily="18" charset="0"/>
                            </a:rPr>
                            <m:t>−1</m:t>
                          </m:r>
                        </m:sup>
                      </m:sSup>
                      <m:sSub>
                        <m:sSubPr>
                          <m:ctrlPr>
                            <a:rPr lang="en-US" sz="2200" i="1">
                              <a:latin typeface="Cambria Math" panose="02040503050406030204" pitchFamily="18" charset="0"/>
                            </a:rPr>
                          </m:ctrlPr>
                        </m:sSubPr>
                        <m:e>
                          <m:r>
                            <m:rPr>
                              <m:sty m:val="p"/>
                            </m:rPr>
                            <a:rPr lang="en-US" sz="2200">
                              <a:latin typeface="Cambria Math" panose="02040503050406030204" pitchFamily="18" charset="0"/>
                            </a:rPr>
                            <m:t>D</m:t>
                          </m:r>
                        </m:e>
                        <m:sub>
                          <m:r>
                            <a:rPr lang="en-US" sz="2200" i="1">
                              <a:latin typeface="Cambria Math" panose="02040503050406030204" pitchFamily="18" charset="0"/>
                            </a:rPr>
                            <m:t>𝜃</m:t>
                          </m:r>
                        </m:sub>
                      </m:sSub>
                      <m:r>
                        <a:rPr lang="en-US" sz="2200" i="1">
                          <a:latin typeface="Cambria Math" panose="02040503050406030204" pitchFamily="18" charset="0"/>
                        </a:rPr>
                        <m:t>𝑔</m:t>
                      </m:r>
                      <m:d>
                        <m:dPr>
                          <m:ctrlPr>
                            <a:rPr lang="en-US" sz="2200" i="1">
                              <a:latin typeface="Cambria Math" panose="02040503050406030204" pitchFamily="18" charset="0"/>
                            </a:rPr>
                          </m:ctrlPr>
                        </m:dPr>
                        <m:e>
                          <m:r>
                            <a:rPr lang="en-US" sz="2200" i="1">
                              <a:latin typeface="Cambria Math" panose="02040503050406030204" pitchFamily="18" charset="0"/>
                            </a:rPr>
                            <m:t>𝜃</m:t>
                          </m:r>
                          <m:r>
                            <a:rPr lang="en-US" sz="2200" i="1">
                              <a:latin typeface="Cambria Math" panose="02040503050406030204" pitchFamily="18" charset="0"/>
                            </a:rPr>
                            <m:t>, </m:t>
                          </m:r>
                          <m:sSup>
                            <m:sSupPr>
                              <m:ctrlPr>
                                <a:rPr lang="en-US" sz="2200" i="1">
                                  <a:latin typeface="Cambria Math" panose="02040503050406030204" pitchFamily="18" charset="0"/>
                                </a:rPr>
                              </m:ctrlPr>
                            </m:sSupPr>
                            <m:e>
                              <m:r>
                                <a:rPr lang="en-US" sz="2200" i="1">
                                  <a:latin typeface="Cambria Math" panose="02040503050406030204" pitchFamily="18" charset="0"/>
                                </a:rPr>
                                <m:t>𝑢</m:t>
                              </m:r>
                            </m:e>
                            <m:sup>
                              <m:r>
                                <a:rPr lang="en-US" sz="2200" i="1">
                                  <a:latin typeface="Cambria Math" panose="02040503050406030204" pitchFamily="18" charset="0"/>
                                </a:rPr>
                                <m:t>⋆</m:t>
                              </m:r>
                            </m:sup>
                          </m:sSup>
                          <m:d>
                            <m:dPr>
                              <m:ctrlPr>
                                <a:rPr lang="en-US" sz="2200" i="1">
                                  <a:latin typeface="Cambria Math" panose="02040503050406030204" pitchFamily="18" charset="0"/>
                                </a:rPr>
                              </m:ctrlPr>
                            </m:dPr>
                            <m:e>
                              <m:r>
                                <a:rPr lang="en-US" sz="2200" i="1">
                                  <a:latin typeface="Cambria Math" panose="02040503050406030204" pitchFamily="18" charset="0"/>
                                </a:rPr>
                                <m:t>𝜃</m:t>
                              </m:r>
                            </m:e>
                          </m:d>
                        </m:e>
                      </m:d>
                    </m:oMath>
                  </m:oMathPara>
                </a14:m>
                <a:endParaRPr lang="en-US" sz="2200"/>
              </a:p>
            </p:txBody>
          </p:sp>
        </mc:Choice>
        <mc:Fallback xmlns="">
          <p:sp>
            <p:nvSpPr>
              <p:cNvPr id="12" name="TextBox 11">
                <a:extLst>
                  <a:ext uri="{FF2B5EF4-FFF2-40B4-BE49-F238E27FC236}">
                    <a16:creationId xmlns:a16="http://schemas.microsoft.com/office/drawing/2014/main" id="{D26DA2F5-1611-2D38-B62B-9D029D32C02B}"/>
                  </a:ext>
                </a:extLst>
              </p:cNvPr>
              <p:cNvSpPr txBox="1">
                <a:spLocks noRot="1" noChangeAspect="1" noMove="1" noResize="1" noEditPoints="1" noAdjustHandles="1" noChangeArrowheads="1" noChangeShapeType="1" noTextEdit="1"/>
              </p:cNvSpPr>
              <p:nvPr/>
            </p:nvSpPr>
            <p:spPr>
              <a:xfrm>
                <a:off x="6259464" y="2272988"/>
                <a:ext cx="5737650" cy="540661"/>
              </a:xfrm>
              <a:prstGeom prst="rect">
                <a:avLst/>
              </a:prstGeom>
              <a:blipFill>
                <a:blip r:embed="rId3"/>
                <a:stretch>
                  <a:fillRect b="-4651"/>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BFF81FB4-A2ED-48D2-4470-FAA5487AEF50}"/>
              </a:ext>
            </a:extLst>
          </p:cNvPr>
          <p:cNvCxnSpPr>
            <a:cxnSpLocks/>
          </p:cNvCxnSpPr>
          <p:nvPr/>
        </p:nvCxnSpPr>
        <p:spPr>
          <a:xfrm flipV="1">
            <a:off x="6096000" y="1598952"/>
            <a:ext cx="0" cy="4756773"/>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C84711A-78DD-251B-8C9D-52AAFA5C6989}"/>
              </a:ext>
            </a:extLst>
          </p:cNvPr>
          <p:cNvCxnSpPr>
            <a:cxnSpLocks/>
          </p:cNvCxnSpPr>
          <p:nvPr/>
        </p:nvCxnSpPr>
        <p:spPr>
          <a:xfrm flipH="1">
            <a:off x="194872" y="2089352"/>
            <a:ext cx="11802257" cy="0"/>
          </a:xfrm>
          <a:prstGeom prst="line">
            <a:avLst/>
          </a:prstGeom>
          <a:ln w="50800">
            <a:solidFill>
              <a:srgbClr val="374C8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4416226"/>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A0CC651-CE14-B04F-B36B-0C3B774C7EB4}" vid="{ED412E48-FE1E-3141-946D-241282344A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124494</TotalTime>
  <Words>2659</Words>
  <Application>Microsoft Macintosh PowerPoint</Application>
  <PresentationFormat>Widescreen</PresentationFormat>
  <Paragraphs>464</Paragraphs>
  <Slides>34</Slides>
  <Notes>4</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Calibri</vt:lpstr>
      <vt:lpstr>Cambria Math</vt:lpstr>
      <vt:lpstr>Helvetica Neue</vt:lpstr>
      <vt:lpstr>Helvetica Neue Light</vt:lpstr>
      <vt:lpstr>Lucida Grande</vt:lpstr>
      <vt:lpstr>Menlo</vt:lpstr>
      <vt:lpstr>Source Sans Pro</vt:lpstr>
      <vt:lpstr>Source Sans Pro Light</vt:lpstr>
      <vt:lpstr>Wingdings</vt:lpstr>
      <vt:lpstr>Office Theme</vt:lpstr>
      <vt:lpstr>PowerPoint Presentation</vt:lpstr>
      <vt:lpstr>Control is powerful*</vt:lpstr>
      <vt:lpstr>Model-free RL and control</vt:lpstr>
      <vt:lpstr>Control may fail for many reasons</vt:lpstr>
      <vt:lpstr>Controllers don’t live in isolation</vt:lpstr>
      <vt:lpstr>This talk: differentiate the controller!</vt:lpstr>
      <vt:lpstr>This talk: differentiate the controller!</vt:lpstr>
      <vt:lpstr>Derivatives in RL and control</vt:lpstr>
      <vt:lpstr>How to differentiate the controller?</vt:lpstr>
      <vt:lpstr>How to differentiate the controller?</vt:lpstr>
      <vt:lpstr>The Differentiable Cross-Entropy Method (DCEM)</vt:lpstr>
      <vt:lpstr>From the softmax to soft/differentiable top-k</vt:lpstr>
      <vt:lpstr>How to differentiate the controller?</vt:lpstr>
      <vt:lpstr>The Implicit Function Theorem</vt:lpstr>
      <vt:lpstr>Implicitly differentiating convex LQR control</vt:lpstr>
      <vt:lpstr>Differentiating non-convex MPC</vt:lpstr>
      <vt:lpstr>This talk: differentiate the controller!</vt:lpstr>
      <vt:lpstr>Optimization layers need to be carefully implemented</vt:lpstr>
      <vt:lpstr>Why should practitioners care?</vt:lpstr>
      <vt:lpstr>Differentiable convex optimization layers</vt:lpstr>
      <vt:lpstr>Rapidly prototyping optimization layers</vt:lpstr>
      <vt:lpstr>Code example: OptNet QP</vt:lpstr>
      <vt:lpstr>Under the hood: cone program differentiation</vt:lpstr>
      <vt:lpstr>This talk: differentiate the controller!</vt:lpstr>
      <vt:lpstr>The Objective Mismatch Problem</vt:lpstr>
      <vt:lpstr>Optimizing the task loss is better than SysID</vt:lpstr>
      <vt:lpstr>Optimizing system models with a task loss</vt:lpstr>
      <vt:lpstr>This talk: differentiate the controller!</vt:lpstr>
      <vt:lpstr>RL policy learning is amortized optimization</vt:lpstr>
      <vt:lpstr>Amortized control via unrolled gradient descent</vt:lpstr>
      <vt:lpstr>Optimal control sequences share structure</vt:lpstr>
      <vt:lpstr>DCEM learns the solution space structure</vt:lpstr>
      <vt:lpstr>Closing Thoughts And Future Directions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Differentiable Optimization-Based Modeling for Machine Learning</dc:title>
  <dc:subject/>
  <dc:creator>Brandon Amos</dc:creator>
  <cp:keywords/>
  <dc:description/>
  <cp:lastModifiedBy>Brandon Amos</cp:lastModifiedBy>
  <cp:revision>713</cp:revision>
  <cp:lastPrinted>2019-05-02T03:49:05Z</cp:lastPrinted>
  <dcterms:created xsi:type="dcterms:W3CDTF">2016-09-04T10:19:12Z</dcterms:created>
  <dcterms:modified xsi:type="dcterms:W3CDTF">2022-07-23T02:19:49Z</dcterms:modified>
  <cp:category/>
</cp:coreProperties>
</file>