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26" r:id="rId2"/>
    <p:sldId id="663" r:id="rId3"/>
    <p:sldId id="664" r:id="rId4"/>
    <p:sldId id="721" r:id="rId5"/>
    <p:sldId id="709" r:id="rId6"/>
    <p:sldId id="602" r:id="rId7"/>
    <p:sldId id="711" r:id="rId8"/>
    <p:sldId id="546" r:id="rId9"/>
    <p:sldId id="551" r:id="rId10"/>
    <p:sldId id="726" r:id="rId11"/>
    <p:sldId id="712" r:id="rId12"/>
    <p:sldId id="722" r:id="rId13"/>
    <p:sldId id="723" r:id="rId14"/>
    <p:sldId id="724" r:id="rId15"/>
    <p:sldId id="725" r:id="rId16"/>
    <p:sldId id="714" r:id="rId17"/>
    <p:sldId id="594" r:id="rId18"/>
    <p:sldId id="715" r:id="rId19"/>
    <p:sldId id="716" r:id="rId20"/>
    <p:sldId id="717" r:id="rId21"/>
    <p:sldId id="718" r:id="rId22"/>
    <p:sldId id="719" r:id="rId23"/>
    <p:sldId id="720" r:id="rId24"/>
    <p:sldId id="567" r:id="rId25"/>
    <p:sldId id="541" r:id="rId26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98202C"/>
    <a:srgbClr val="0000FF"/>
    <a:srgbClr val="FF0000"/>
    <a:srgbClr val="4EB648"/>
    <a:srgbClr val="7EB2E6"/>
    <a:srgbClr val="E3F0D9"/>
    <a:srgbClr val="FFFFFF"/>
    <a:srgbClr val="374C81"/>
    <a:srgbClr val="4D8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36"/>
    <p:restoredTop sz="89698"/>
  </p:normalViewPr>
  <p:slideViewPr>
    <p:cSldViewPr snapToGrid="0" snapToObjects="1">
      <p:cViewPr varScale="1">
        <p:scale>
          <a:sx n="140" d="100"/>
          <a:sy n="140" d="100"/>
        </p:scale>
        <p:origin x="1544" y="200"/>
      </p:cViewPr>
      <p:guideLst>
        <p:guide orient="horz" pos="223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2" d="100"/>
          <a:sy n="102" d="100"/>
        </p:scale>
        <p:origin x="270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Helvetica Neue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1091E-FDCD-4145-A679-1F1A90C0D88A}" type="datetimeFigureOut">
              <a:rPr lang="en-US" smtClean="0">
                <a:latin typeface="Helvetica Neue Light" charset="0"/>
              </a:rPr>
              <a:t>4/25/23</a:t>
            </a:fld>
            <a:endParaRPr lang="en-US" dirty="0">
              <a:latin typeface="Helvetica Neue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Helvetica Neue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1AB7-2BE7-BC40-9295-2DB9D2C59213}" type="slidenum">
              <a:rPr lang="en-US" smtClean="0">
                <a:latin typeface="Helvetica Neue Light" charset="0"/>
              </a:rPr>
              <a:t>‹#›</a:t>
            </a:fld>
            <a:endParaRPr lang="en-US" dirty="0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00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43C01EC3-0FB3-424E-9D2A-A8BF9B5BD2FE}" type="datetimeFigureOut">
              <a:rPr lang="en-US" smtClean="0"/>
              <a:pPr/>
              <a:t>4/25/23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AF3E5D23-4290-1E4F-BA55-6527BFB90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64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052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09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88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34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942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416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9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35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talk: not parameter optimization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8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42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15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64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01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36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Amortized optimization</a:t>
            </a:r>
          </a:p>
        </p:txBody>
      </p:sp>
    </p:spTree>
    <p:extLst>
      <p:ext uri="{BB962C8B-B14F-4D97-AF65-F5344CB8AC3E}">
        <p14:creationId xmlns:p14="http://schemas.microsoft.com/office/powerpoint/2010/main" val="397425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440493"/>
            <a:ext cx="10972800" cy="4685671"/>
          </a:xfrm>
        </p:spPr>
        <p:txBody>
          <a:bodyPr/>
          <a:lstStyle>
            <a:lvl1pPr>
              <a:defRPr/>
            </a:lvl1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5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Amortized optimization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22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accent1">
              <a:lumMod val="75000"/>
            </a:schemeClr>
          </a:solidFill>
          <a:latin typeface="Source Sans Pro" panose="020B0503030403020204" pitchFamily="34" charset="0"/>
          <a:ea typeface="Source Sans Pro" panose="020B0503030403020204" pitchFamily="34" charset="0"/>
          <a:cs typeface="Helvetica Neue Bold Condensed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Tx/>
        <a:buNone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Source Sans Pro" panose="020B0503030403020204" pitchFamily="34" charset="0"/>
        </a:defRPr>
      </a:lvl1pPr>
      <a:lvl2pPr marL="9144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914400" indent="0" algn="l" defTabSz="457200" rtl="0" eaLnBrk="1" latinLnBrk="0" hangingPunct="1">
        <a:spcBef>
          <a:spcPct val="20000"/>
        </a:spcBef>
        <a:buFont typeface="Lucida Grande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914400" indent="0" algn="l" defTabSz="457200" rtl="0" eaLnBrk="1" latinLnBrk="0" hangingPunct="1">
        <a:spcBef>
          <a:spcPct val="20000"/>
        </a:spcBef>
        <a:buFont typeface="Wingdings" charset="2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9144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github.com/bamos/presentations" TargetMode="External"/><Relationship Id="rId3" Type="http://schemas.openxmlformats.org/officeDocument/2006/relationships/hyperlink" Target="bamos.github.io" TargetMode="External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github.com/facebookresearch/amortized-optimization-tutorial" TargetMode="Externa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image" Target="../media/image40.emf"/><Relationship Id="rId7" Type="http://schemas.openxmlformats.org/officeDocument/2006/relationships/image" Target="../media/image43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10" Type="http://schemas.openxmlformats.org/officeDocument/2006/relationships/image" Target="../media/image740.png"/><Relationship Id="rId4" Type="http://schemas.openxmlformats.org/officeDocument/2006/relationships/image" Target="../media/image67.png"/><Relationship Id="rId9" Type="http://schemas.openxmlformats.org/officeDocument/2006/relationships/image" Target="../media/image7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1.png"/><Relationship Id="rId3" Type="http://schemas.openxmlformats.org/officeDocument/2006/relationships/image" Target="../media/image330.png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11" Type="http://schemas.openxmlformats.org/officeDocument/2006/relationships/image" Target="../media/image400.png"/><Relationship Id="rId5" Type="http://schemas.openxmlformats.org/officeDocument/2006/relationships/image" Target="../media/image29.emf"/><Relationship Id="rId15" Type="http://schemas.openxmlformats.org/officeDocument/2006/relationships/image" Target="../media/image43.png"/><Relationship Id="rId10" Type="http://schemas.openxmlformats.org/officeDocument/2006/relationships/image" Target="../media/image43.jpg"/><Relationship Id="rId4" Type="http://schemas.openxmlformats.org/officeDocument/2006/relationships/image" Target="../media/image340.png"/><Relationship Id="rId9" Type="http://schemas.openxmlformats.org/officeDocument/2006/relationships/image" Target="../media/image42.jp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07.10254" TargetMode="External"/><Relationship Id="rId13" Type="http://schemas.openxmlformats.org/officeDocument/2006/relationships/image" Target="../media/image2.emf"/><Relationship Id="rId18" Type="http://schemas.openxmlformats.org/officeDocument/2006/relationships/image" Target="../media/image60.svg"/><Relationship Id="rId3" Type="http://schemas.openxmlformats.org/officeDocument/2006/relationships/hyperlink" Target="https://arxiv.org/abs/1909.12830" TargetMode="External"/><Relationship Id="rId7" Type="http://schemas.openxmlformats.org/officeDocument/2006/relationships/hyperlink" Target="https://arxiv.org/abs/2109.15316" TargetMode="External"/><Relationship Id="rId12" Type="http://schemas.openxmlformats.org/officeDocument/2006/relationships/image" Target="../media/image1.emf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6" Type="http://schemas.openxmlformats.org/officeDocument/2006/relationships/hyperlink" Target="http://github.com/bamos/presentation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008.12775" TargetMode="External"/><Relationship Id="rId11" Type="http://schemas.openxmlformats.org/officeDocument/2006/relationships/hyperlink" Target="bamos.github.io" TargetMode="External"/><Relationship Id="rId5" Type="http://schemas.openxmlformats.org/officeDocument/2006/relationships/hyperlink" Target="https://arxiv.org/abs/2202.00665" TargetMode="External"/><Relationship Id="rId15" Type="http://schemas.openxmlformats.org/officeDocument/2006/relationships/image" Target="../media/image3.emf"/><Relationship Id="rId10" Type="http://schemas.openxmlformats.org/officeDocument/2006/relationships/hyperlink" Target="https://arxiv.org/abs/2206.05262" TargetMode="External"/><Relationship Id="rId4" Type="http://schemas.openxmlformats.org/officeDocument/2006/relationships/hyperlink" Target="https://www.biorxiv.org/content/10.1101/2021.04.08.439084v1.abstract" TargetMode="External"/><Relationship Id="rId9" Type="http://schemas.openxmlformats.org/officeDocument/2006/relationships/hyperlink" Target="https://arxiv.org/abs/2210.12153" TargetMode="External"/><Relationship Id="rId14" Type="http://schemas.openxmlformats.org/officeDocument/2006/relationships/hyperlink" Target="http://github.com/facebookresearch/amortized-optimization-tutoria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10" Type="http://schemas.openxmlformats.org/officeDocument/2006/relationships/image" Target="../media/image11.png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0.png"/><Relationship Id="rId7" Type="http://schemas.openxmlformats.org/officeDocument/2006/relationships/image" Target="../media/image28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70.png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454964" y="923479"/>
            <a:ext cx="11326091" cy="939188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Amortized optimization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DF0A0E3-B931-F64F-BEDA-B099F98F6981}"/>
              </a:ext>
            </a:extLst>
          </p:cNvPr>
          <p:cNvSpPr txBox="1">
            <a:spLocks/>
          </p:cNvSpPr>
          <p:nvPr/>
        </p:nvSpPr>
        <p:spPr>
          <a:xfrm>
            <a:off x="454964" y="1908064"/>
            <a:ext cx="5638992" cy="939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Brandon Amos</a:t>
            </a:r>
          </a:p>
          <a:p>
            <a:pPr>
              <a:spcBef>
                <a:spcPts val="0"/>
              </a:spcBef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 AI NYC, Fundamental AI Research (FAIR)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E3CA9A-980F-6A3B-0026-9A38665BCB3B}"/>
              </a:ext>
            </a:extLst>
          </p:cNvPr>
          <p:cNvGrpSpPr/>
          <p:nvPr/>
        </p:nvGrpSpPr>
        <p:grpSpPr>
          <a:xfrm>
            <a:off x="6879740" y="1934107"/>
            <a:ext cx="5860678" cy="540210"/>
            <a:chOff x="488505" y="3447081"/>
            <a:chExt cx="5860678" cy="540210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1EEAA558-27A0-478A-91C4-6DDE33DB280C}"/>
                </a:ext>
              </a:extLst>
            </p:cNvPr>
            <p:cNvSpPr txBox="1">
              <a:spLocks/>
            </p:cNvSpPr>
            <p:nvPr/>
          </p:nvSpPr>
          <p:spPr>
            <a:xfrm>
              <a:off x="687393" y="3447081"/>
              <a:ext cx="2276782" cy="5402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dirty="0">
                  <a:solidFill>
                    <a:srgbClr val="374C8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brandondamos</a:t>
              </a:r>
            </a:p>
          </p:txBody>
        </p:sp>
        <p:sp>
          <p:nvSpPr>
            <p:cNvPr id="5" name="Subtitle 2">
              <a:extLst>
                <a:ext uri="{FF2B5EF4-FFF2-40B4-BE49-F238E27FC236}">
                  <a16:creationId xmlns:a16="http://schemas.microsoft.com/office/drawing/2014/main" id="{8D5A22E6-86D5-3237-AB35-154323B96FEB}"/>
                </a:ext>
              </a:extLst>
            </p:cNvPr>
            <p:cNvSpPr txBox="1">
              <a:spLocks/>
            </p:cNvSpPr>
            <p:nvPr/>
          </p:nvSpPr>
          <p:spPr>
            <a:xfrm>
              <a:off x="3010134" y="3447081"/>
              <a:ext cx="3339049" cy="5402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dirty="0">
                  <a:solidFill>
                    <a:srgbClr val="374C8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bamos.github.io</a:t>
              </a:r>
              <a:endParaRPr lang="en-US" dirty="0">
                <a:solidFill>
                  <a:srgbClr val="374C8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D73B68-3988-08FD-9374-1C0129681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505" y="3513639"/>
              <a:ext cx="321883" cy="26823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F66284C-8A27-DD26-4298-D06966D3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1558" y="3530484"/>
              <a:ext cx="240130" cy="240130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B27624D7-050E-0D19-B460-9DB6D92E5F99}"/>
              </a:ext>
            </a:extLst>
          </p:cNvPr>
          <p:cNvSpPr txBox="1">
            <a:spLocks/>
          </p:cNvSpPr>
          <p:nvPr/>
        </p:nvSpPr>
        <p:spPr>
          <a:xfrm>
            <a:off x="1038046" y="3011048"/>
            <a:ext cx="7648870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github.com/facebookresearch/amortized-optimization-tutorial</a:t>
            </a:r>
            <a:endParaRPr lang="en-US" sz="16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2536C9-E7B6-7188-08A2-77637F5BA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964" y="3011048"/>
            <a:ext cx="583081" cy="55977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14525190-26E4-8C72-AF4F-D633C9343BC7}"/>
              </a:ext>
            </a:extLst>
          </p:cNvPr>
          <p:cNvSpPr txBox="1">
            <a:spLocks/>
          </p:cNvSpPr>
          <p:nvPr/>
        </p:nvSpPr>
        <p:spPr>
          <a:xfrm>
            <a:off x="1038046" y="3286006"/>
            <a:ext cx="7351686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github.com/bamos/presentations</a:t>
            </a:r>
            <a:endParaRPr lang="en-US" sz="16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2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86D7-E8B8-80F5-6EAE-0C01F51EC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talk: amortized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4C7C39-3BCC-5A01-1CBF-CC7603B73B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40493"/>
                <a:ext cx="10972800" cy="491585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3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Design decisions</a:t>
                </a:r>
              </a:p>
              <a:p>
                <a:b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</a:b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Modeling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paradigms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(fully-amortized and semi-amortized models)</a:t>
                </a:r>
              </a:p>
              <a:p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Learning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paradigms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(objective-based and regression-based)</a:t>
                </a:r>
                <a:br>
                  <a:rPr lang="en-US" dirty="0"/>
                </a:br>
                <a:endParaRPr lang="en-US" sz="3600" dirty="0">
                  <a:solidFill>
                    <a:schemeClr val="tx1"/>
                  </a:solidFill>
                </a:endParaRPr>
              </a:p>
              <a:p>
                <a:r>
                  <a:rPr lang="en-US" sz="3200" b="1" dirty="0">
                    <a:solidFill>
                      <a:schemeClr val="tx1"/>
                    </a:solidFill>
                  </a:rPr>
                  <a:t>Applications</a:t>
                </a:r>
              </a:p>
              <a:p>
                <a:endParaRPr lang="en-US" b="1" dirty="0">
                  <a:cs typeface="Helvetica Neue" panose="02000503000000020004" pitchFamily="2" charset="0"/>
                </a:endParaRPr>
              </a:p>
              <a:p>
                <a:r>
                  <a:rPr lang="en-US" b="1" dirty="0">
                    <a:cs typeface="Helvetica Neue" panose="02000503000000020004" pitchFamily="2" charset="0"/>
                  </a:rPr>
                  <a:t>Reinforcement learning </a:t>
                </a:r>
                <a:r>
                  <a:rPr lang="en-US" dirty="0">
                    <a:cs typeface="Helvetica Neue" panose="02000503000000020004" pitchFamily="2" charset="0"/>
                  </a:rPr>
                  <a:t>and</a:t>
                </a:r>
                <a:r>
                  <a:rPr lang="en-US" b="1" dirty="0">
                    <a:cs typeface="Helvetica Neue" panose="02000503000000020004" pitchFamily="2" charset="0"/>
                  </a:rPr>
                  <a:t> control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(actor-critic methods, SAC, DDPG, GPS, BC)</a:t>
                </a:r>
              </a:p>
              <a:p>
                <a:r>
                  <a:rPr lang="en-US" b="1" dirty="0"/>
                  <a:t>Variational inference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(VAEs, semi-amortized VAEs)</a:t>
                </a:r>
              </a:p>
              <a:p>
                <a:r>
                  <a:rPr lang="en-US" b="1" dirty="0"/>
                  <a:t>Meta-learning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</a:t>
                </a:r>
                <a:r>
                  <a:rPr lang="en-US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HyperNets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MAML)</a:t>
                </a:r>
              </a:p>
              <a:p>
                <a:r>
                  <a:rPr lang="en-US" b="1" dirty="0"/>
                  <a:t>Sparse coding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(PSD, LISTA)</a:t>
                </a:r>
              </a:p>
              <a:p>
                <a:r>
                  <a:rPr lang="en-US" b="1" dirty="0"/>
                  <a:t>Roots, fixed points, and convex optimization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</a:t>
                </a:r>
                <a:r>
                  <a:rPr lang="en-US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NeuralDEQs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RLQP, </a:t>
                </a:r>
                <a:r>
                  <a:rPr lang="en-US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NeuralSCS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</a:t>
                </a:r>
              </a:p>
              <a:p>
                <a:r>
                  <a:rPr lang="en-US" b="1" dirty="0"/>
                  <a:t>Optimal transport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(slicing, conjugation, Meta Optimal Transport)</a:t>
                </a:r>
                <a:endParaRPr lang="en-US" dirty="0"/>
              </a:p>
              <a:p>
                <a:r>
                  <a:rPr lang="en-US" b="1" dirty="0">
                    <a:solidFill>
                      <a:schemeClr val="tx1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4C7C39-3BCC-5A01-1CBF-CC7603B73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40493"/>
                <a:ext cx="10972800" cy="4915856"/>
              </a:xfrm>
              <a:blipFill>
                <a:blip r:embed="rId2"/>
                <a:stretch>
                  <a:fillRect l="-1387" t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C8CA3-F1F9-71EB-A0C0-957BBEB6E7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8485B-63C9-C397-A56B-EB12DF4D3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ACC95-062B-2D47-6E81-6B009E1D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9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650883-5247-4F64-DA36-9A7A3345BF1C}"/>
              </a:ext>
            </a:extLst>
          </p:cNvPr>
          <p:cNvCxnSpPr>
            <a:cxnSpLocks/>
          </p:cNvCxnSpPr>
          <p:nvPr/>
        </p:nvCxnSpPr>
        <p:spPr>
          <a:xfrm>
            <a:off x="653144" y="1942984"/>
            <a:ext cx="10929256" cy="0"/>
          </a:xfrm>
          <a:prstGeom prst="line">
            <a:avLst/>
          </a:prstGeom>
          <a:ln w="508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2922E2-2DCA-F744-E55D-4995A9C2B89E}"/>
              </a:ext>
            </a:extLst>
          </p:cNvPr>
          <p:cNvCxnSpPr>
            <a:cxnSpLocks/>
          </p:cNvCxnSpPr>
          <p:nvPr/>
        </p:nvCxnSpPr>
        <p:spPr>
          <a:xfrm>
            <a:off x="653144" y="3706475"/>
            <a:ext cx="1092925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306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amortized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cs typeface="Helvetica Neue" panose="02000503000000020004" pitchFamily="2" charset="0"/>
              </a:rPr>
              <a:t>and</a:t>
            </a:r>
            <a:r>
              <a:rPr lang="en-US" b="1" dirty="0"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10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294468" y="1106893"/>
            <a:ext cx="11541072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72251-7E05-C0AC-0AF8-224EFAA61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492"/>
          <a:stretch/>
        </p:blipFill>
        <p:spPr>
          <a:xfrm>
            <a:off x="2032000" y="2629857"/>
            <a:ext cx="7485169" cy="1997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98C474-5386-E8E7-8505-561C7F7324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83"/>
          <a:stretch/>
        </p:blipFill>
        <p:spPr>
          <a:xfrm>
            <a:off x="6242317" y="4705205"/>
            <a:ext cx="4387176" cy="1666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09E52D-3EAB-AB93-86EC-D8D41F81A6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057"/>
          <a:stretch/>
        </p:blipFill>
        <p:spPr>
          <a:xfrm>
            <a:off x="1553669" y="4705205"/>
            <a:ext cx="4171854" cy="1666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C406884-9F3D-F2EB-C114-56781BC776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02583" y="1845537"/>
                <a:ext cx="3950825" cy="9204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9144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b>
                          </m:sSub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C406884-9F3D-F2EB-C114-56781BC77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583" y="1845537"/>
                <a:ext cx="3950825" cy="920449"/>
              </a:xfrm>
              <a:prstGeom prst="rect">
                <a:avLst/>
              </a:prstGeom>
              <a:blipFill>
                <a:blip r:embed="rId5"/>
                <a:stretch>
                  <a:fillRect l="-962" r="-3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1738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amortized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cs typeface="Helvetica Neue" panose="02000503000000020004" pitchFamily="2" charset="0"/>
              </a:rPr>
              <a:t>and</a:t>
            </a:r>
            <a:r>
              <a:rPr lang="en-US" b="1" dirty="0"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11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294468" y="1106893"/>
            <a:ext cx="11541072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D688F4-F996-20CB-5A4B-FB9EEE8CB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93" y="1810969"/>
            <a:ext cx="5520825" cy="45453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BE8674-09E3-A7C5-67D3-F81EA57AB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782" y="2222185"/>
            <a:ext cx="4802350" cy="388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66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amortized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cs typeface="Helvetica Neue" panose="02000503000000020004" pitchFamily="2" charset="0"/>
              </a:rPr>
              <a:t>and</a:t>
            </a:r>
            <a:r>
              <a:rPr lang="en-US" b="1" dirty="0"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12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294468" y="1106893"/>
            <a:ext cx="11541072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FE6631-B269-C052-ACCC-056AEFC0E2FB}"/>
              </a:ext>
            </a:extLst>
          </p:cNvPr>
          <p:cNvSpPr txBox="1">
            <a:spLocks/>
          </p:cNvSpPr>
          <p:nvPr/>
        </p:nvSpPr>
        <p:spPr>
          <a:xfrm>
            <a:off x="6213115" y="4166554"/>
            <a:ext cx="3062992" cy="432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Ms. Pacman scores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2BA281-07C7-31C6-6548-D20F4F4C9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68" y="2567494"/>
            <a:ext cx="5586674" cy="273774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EEE943-8788-72B6-E173-94CA17478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796" y="2545316"/>
            <a:ext cx="5975201" cy="1391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9F160E-025D-B21E-B1C8-D7BE53D3D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796" y="4388934"/>
            <a:ext cx="4686077" cy="11176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CE59B99-3C23-9E1A-0E39-715408034542}"/>
              </a:ext>
            </a:extLst>
          </p:cNvPr>
          <p:cNvSpPr txBox="1">
            <a:spLocks/>
          </p:cNvSpPr>
          <p:nvPr/>
        </p:nvSpPr>
        <p:spPr>
          <a:xfrm>
            <a:off x="6145188" y="2249893"/>
            <a:ext cx="3062992" cy="432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Hanabi</a:t>
            </a:r>
            <a:r>
              <a:rPr lang="en-US" dirty="0"/>
              <a:t> scores</a:t>
            </a:r>
          </a:p>
        </p:txBody>
      </p:sp>
    </p:spTree>
    <p:extLst>
      <p:ext uri="{BB962C8B-B14F-4D97-AF65-F5344CB8AC3E}">
        <p14:creationId xmlns:p14="http://schemas.microsoft.com/office/powerpoint/2010/main" val="1049858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amortized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cs typeface="Helvetica Neue" panose="02000503000000020004" pitchFamily="2" charset="0"/>
              </a:rPr>
              <a:t>and</a:t>
            </a:r>
            <a:r>
              <a:rPr lang="en-US" b="1" dirty="0"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13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294468" y="1106893"/>
            <a:ext cx="11541072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pic>
        <p:nvPicPr>
          <p:cNvPr id="12" name="cartpole" descr="cartpole">
            <a:hlinkClick r:id="" action="ppaction://media"/>
            <a:extLst>
              <a:ext uri="{FF2B5EF4-FFF2-40B4-BE49-F238E27FC236}">
                <a16:creationId xmlns:a16="http://schemas.microsoft.com/office/drawing/2014/main" id="{B6633894-C56D-0B67-4631-C8D7452C4D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10000"/>
            <a:ext cx="12192000" cy="30480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C2A42F1-BB39-C3F0-1D13-600D0D9CD826}"/>
              </a:ext>
            </a:extLst>
          </p:cNvPr>
          <p:cNvSpPr txBox="1">
            <a:spLocks/>
          </p:cNvSpPr>
          <p:nvPr/>
        </p:nvSpPr>
        <p:spPr>
          <a:xfrm>
            <a:off x="6108700" y="3605212"/>
            <a:ext cx="6083300" cy="369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Optimal controls over time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— force on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cartpole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9D37E1-2AFF-3F41-E0BA-DFE0B629F8AD}"/>
              </a:ext>
            </a:extLst>
          </p:cNvPr>
          <p:cNvSpPr/>
          <p:nvPr/>
        </p:nvSpPr>
        <p:spPr>
          <a:xfrm>
            <a:off x="9352142" y="1402044"/>
            <a:ext cx="2764710" cy="2133451"/>
          </a:xfrm>
          <a:prstGeom prst="rect">
            <a:avLst/>
          </a:prstGeom>
          <a:solidFill>
            <a:srgbClr val="F1F1F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CE2D623-BCEF-5E39-DD34-3F9DB5D3170C}"/>
              </a:ext>
            </a:extLst>
          </p:cNvPr>
          <p:cNvSpPr/>
          <p:nvPr/>
        </p:nvSpPr>
        <p:spPr>
          <a:xfrm>
            <a:off x="9398203" y="1909106"/>
            <a:ext cx="1999031" cy="1500208"/>
          </a:xfrm>
          <a:custGeom>
            <a:avLst/>
            <a:gdLst>
              <a:gd name="connsiteX0" fmla="*/ 1890194 w 1999031"/>
              <a:gd name="connsiteY0" fmla="*/ 1196635 h 1500208"/>
              <a:gd name="connsiteX1" fmla="*/ 903058 w 1999031"/>
              <a:gd name="connsiteY1" fmla="*/ 1497972 h 1500208"/>
              <a:gd name="connsiteX2" fmla="*/ 217258 w 1999031"/>
              <a:gd name="connsiteY2" fmla="*/ 1258981 h 1500208"/>
              <a:gd name="connsiteX3" fmla="*/ 9440 w 1999031"/>
              <a:gd name="connsiteY3" fmla="*/ 105590 h 1500208"/>
              <a:gd name="connsiteX4" fmla="*/ 466640 w 1999031"/>
              <a:gd name="connsiteY4" fmla="*/ 115981 h 1500208"/>
              <a:gd name="connsiteX5" fmla="*/ 622504 w 1999031"/>
              <a:gd name="connsiteY5" fmla="*/ 666699 h 1500208"/>
              <a:gd name="connsiteX6" fmla="*/ 1349867 w 1999031"/>
              <a:gd name="connsiteY6" fmla="*/ 375753 h 1500208"/>
              <a:gd name="connsiteX7" fmla="*/ 1910976 w 1999031"/>
              <a:gd name="connsiteY7" fmla="*/ 770608 h 1500208"/>
              <a:gd name="connsiteX8" fmla="*/ 1890194 w 1999031"/>
              <a:gd name="connsiteY8" fmla="*/ 1196635 h 150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9031" h="1500208">
                <a:moveTo>
                  <a:pt x="1890194" y="1196635"/>
                </a:moveTo>
                <a:cubicBezTo>
                  <a:pt x="1722208" y="1317862"/>
                  <a:pt x="1181881" y="1487581"/>
                  <a:pt x="903058" y="1497972"/>
                </a:cubicBezTo>
                <a:cubicBezTo>
                  <a:pt x="624235" y="1508363"/>
                  <a:pt x="366194" y="1491045"/>
                  <a:pt x="217258" y="1258981"/>
                </a:cubicBezTo>
                <a:cubicBezTo>
                  <a:pt x="68322" y="1026917"/>
                  <a:pt x="-32124" y="296090"/>
                  <a:pt x="9440" y="105590"/>
                </a:cubicBezTo>
                <a:cubicBezTo>
                  <a:pt x="51004" y="-84910"/>
                  <a:pt x="364463" y="22463"/>
                  <a:pt x="466640" y="115981"/>
                </a:cubicBezTo>
                <a:cubicBezTo>
                  <a:pt x="568817" y="209499"/>
                  <a:pt x="475299" y="623404"/>
                  <a:pt x="622504" y="666699"/>
                </a:cubicBezTo>
                <a:cubicBezTo>
                  <a:pt x="769708" y="709994"/>
                  <a:pt x="1135122" y="358435"/>
                  <a:pt x="1349867" y="375753"/>
                </a:cubicBezTo>
                <a:cubicBezTo>
                  <a:pt x="1564612" y="393071"/>
                  <a:pt x="1817458" y="628599"/>
                  <a:pt x="1910976" y="770608"/>
                </a:cubicBezTo>
                <a:cubicBezTo>
                  <a:pt x="2004494" y="912617"/>
                  <a:pt x="2058180" y="1075408"/>
                  <a:pt x="1890194" y="119663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0199606-9309-7DAF-0755-CE0EBA8925FA}"/>
              </a:ext>
            </a:extLst>
          </p:cNvPr>
          <p:cNvSpPr txBox="1">
            <a:spLocks/>
          </p:cNvSpPr>
          <p:nvPr/>
        </p:nvSpPr>
        <p:spPr>
          <a:xfrm>
            <a:off x="9373426" y="1428630"/>
            <a:ext cx="2539708" cy="44836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Full control sequence space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3BA047A-2C5B-76F8-9ACD-49C18420AB45}"/>
              </a:ext>
            </a:extLst>
          </p:cNvPr>
          <p:cNvSpPr txBox="1">
            <a:spLocks/>
          </p:cNvSpPr>
          <p:nvPr/>
        </p:nvSpPr>
        <p:spPr>
          <a:xfrm>
            <a:off x="9575495" y="2571977"/>
            <a:ext cx="2085394" cy="795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Subspace of</a:t>
            </a:r>
            <a:b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optimal solutions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75E9C75-DDFB-9247-8956-E481B4C06F96}"/>
              </a:ext>
            </a:extLst>
          </p:cNvPr>
          <p:cNvSpPr txBox="1">
            <a:spLocks/>
          </p:cNvSpPr>
          <p:nvPr/>
        </p:nvSpPr>
        <p:spPr>
          <a:xfrm>
            <a:off x="0" y="3605212"/>
            <a:ext cx="6083300" cy="369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Cartpole videos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B99E17B-9C7A-23E9-D49B-2BD60A8F7B89}"/>
              </a:ext>
            </a:extLst>
          </p:cNvPr>
          <p:cNvSpPr txBox="1">
            <a:spLocks/>
          </p:cNvSpPr>
          <p:nvPr/>
        </p:nvSpPr>
        <p:spPr>
          <a:xfrm>
            <a:off x="1321344" y="2119833"/>
            <a:ext cx="7644551" cy="958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Amortize by </a:t>
            </a:r>
            <a:r>
              <a:rPr lang="en-US" b="1" dirty="0"/>
              <a:t>learning a latent subspace </a:t>
            </a:r>
            <a:r>
              <a:rPr lang="en-US" dirty="0"/>
              <a:t>of optimal solutions</a:t>
            </a:r>
            <a:endParaRPr lang="en-US" b="1" dirty="0"/>
          </a:p>
          <a:p>
            <a:r>
              <a:rPr lang="en-US" b="1" dirty="0"/>
              <a:t>Only search over optimal solutions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rather than the entire space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CBFF3EF-9279-4750-5EE7-0972C1E46FC8}"/>
              </a:ext>
            </a:extLst>
          </p:cNvPr>
          <p:cNvSpPr txBox="1">
            <a:spLocks/>
          </p:cNvSpPr>
          <p:nvPr/>
        </p:nvSpPr>
        <p:spPr>
          <a:xfrm>
            <a:off x="669575" y="2789353"/>
            <a:ext cx="8516528" cy="652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differentiable cross-entropy method.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 and Yarats, ICML 2020.</a:t>
            </a:r>
          </a:p>
        </p:txBody>
      </p:sp>
    </p:spTree>
    <p:extLst>
      <p:ext uri="{BB962C8B-B14F-4D97-AF65-F5344CB8AC3E}">
        <p14:creationId xmlns:p14="http://schemas.microsoft.com/office/powerpoint/2010/main" val="82174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amortized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cs typeface="Helvetica Neue" panose="02000503000000020004" pitchFamily="2" charset="0"/>
              </a:rPr>
              <a:t>and</a:t>
            </a:r>
            <a:r>
              <a:rPr lang="en-US" b="1" dirty="0"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14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294468" y="1106893"/>
            <a:ext cx="11541072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9D37E1-2AFF-3F41-E0BA-DFE0B629F8AD}"/>
              </a:ext>
            </a:extLst>
          </p:cNvPr>
          <p:cNvSpPr/>
          <p:nvPr/>
        </p:nvSpPr>
        <p:spPr>
          <a:xfrm>
            <a:off x="1194660" y="2516953"/>
            <a:ext cx="2764710" cy="2133451"/>
          </a:xfrm>
          <a:prstGeom prst="rect">
            <a:avLst/>
          </a:prstGeom>
          <a:solidFill>
            <a:srgbClr val="F1F1F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CE2D623-BCEF-5E39-DD34-3F9DB5D3170C}"/>
              </a:ext>
            </a:extLst>
          </p:cNvPr>
          <p:cNvSpPr/>
          <p:nvPr/>
        </p:nvSpPr>
        <p:spPr>
          <a:xfrm>
            <a:off x="1240721" y="3024015"/>
            <a:ext cx="1999031" cy="1500208"/>
          </a:xfrm>
          <a:custGeom>
            <a:avLst/>
            <a:gdLst>
              <a:gd name="connsiteX0" fmla="*/ 1890194 w 1999031"/>
              <a:gd name="connsiteY0" fmla="*/ 1196635 h 1500208"/>
              <a:gd name="connsiteX1" fmla="*/ 903058 w 1999031"/>
              <a:gd name="connsiteY1" fmla="*/ 1497972 h 1500208"/>
              <a:gd name="connsiteX2" fmla="*/ 217258 w 1999031"/>
              <a:gd name="connsiteY2" fmla="*/ 1258981 h 1500208"/>
              <a:gd name="connsiteX3" fmla="*/ 9440 w 1999031"/>
              <a:gd name="connsiteY3" fmla="*/ 105590 h 1500208"/>
              <a:gd name="connsiteX4" fmla="*/ 466640 w 1999031"/>
              <a:gd name="connsiteY4" fmla="*/ 115981 h 1500208"/>
              <a:gd name="connsiteX5" fmla="*/ 622504 w 1999031"/>
              <a:gd name="connsiteY5" fmla="*/ 666699 h 1500208"/>
              <a:gd name="connsiteX6" fmla="*/ 1349867 w 1999031"/>
              <a:gd name="connsiteY6" fmla="*/ 375753 h 1500208"/>
              <a:gd name="connsiteX7" fmla="*/ 1910976 w 1999031"/>
              <a:gd name="connsiteY7" fmla="*/ 770608 h 1500208"/>
              <a:gd name="connsiteX8" fmla="*/ 1890194 w 1999031"/>
              <a:gd name="connsiteY8" fmla="*/ 1196635 h 150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9031" h="1500208">
                <a:moveTo>
                  <a:pt x="1890194" y="1196635"/>
                </a:moveTo>
                <a:cubicBezTo>
                  <a:pt x="1722208" y="1317862"/>
                  <a:pt x="1181881" y="1487581"/>
                  <a:pt x="903058" y="1497972"/>
                </a:cubicBezTo>
                <a:cubicBezTo>
                  <a:pt x="624235" y="1508363"/>
                  <a:pt x="366194" y="1491045"/>
                  <a:pt x="217258" y="1258981"/>
                </a:cubicBezTo>
                <a:cubicBezTo>
                  <a:pt x="68322" y="1026917"/>
                  <a:pt x="-32124" y="296090"/>
                  <a:pt x="9440" y="105590"/>
                </a:cubicBezTo>
                <a:cubicBezTo>
                  <a:pt x="51004" y="-84910"/>
                  <a:pt x="364463" y="22463"/>
                  <a:pt x="466640" y="115981"/>
                </a:cubicBezTo>
                <a:cubicBezTo>
                  <a:pt x="568817" y="209499"/>
                  <a:pt x="475299" y="623404"/>
                  <a:pt x="622504" y="666699"/>
                </a:cubicBezTo>
                <a:cubicBezTo>
                  <a:pt x="769708" y="709994"/>
                  <a:pt x="1135122" y="358435"/>
                  <a:pt x="1349867" y="375753"/>
                </a:cubicBezTo>
                <a:cubicBezTo>
                  <a:pt x="1564612" y="393071"/>
                  <a:pt x="1817458" y="628599"/>
                  <a:pt x="1910976" y="770608"/>
                </a:cubicBezTo>
                <a:cubicBezTo>
                  <a:pt x="2004494" y="912617"/>
                  <a:pt x="2058180" y="1075408"/>
                  <a:pt x="1890194" y="119663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0199606-9309-7DAF-0755-CE0EBA8925FA}"/>
              </a:ext>
            </a:extLst>
          </p:cNvPr>
          <p:cNvSpPr txBox="1">
            <a:spLocks/>
          </p:cNvSpPr>
          <p:nvPr/>
        </p:nvSpPr>
        <p:spPr>
          <a:xfrm>
            <a:off x="1215944" y="2543539"/>
            <a:ext cx="2539708" cy="44836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Source Sans Pro" panose="020B0503030403020204" pitchFamily="34" charset="0"/>
                <a:ea typeface="Source Sans Pro" panose="020B0503030403020204" pitchFamily="34" charset="0"/>
              </a:rPr>
              <a:t>Full control sequence space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3BA047A-2C5B-76F8-9ACD-49C18420AB45}"/>
              </a:ext>
            </a:extLst>
          </p:cNvPr>
          <p:cNvSpPr txBox="1">
            <a:spLocks/>
          </p:cNvSpPr>
          <p:nvPr/>
        </p:nvSpPr>
        <p:spPr>
          <a:xfrm>
            <a:off x="1418013" y="3686886"/>
            <a:ext cx="2085394" cy="795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Subspace of</a:t>
            </a:r>
            <a:b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optimal solutions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B99E17B-9C7A-23E9-D49B-2BD60A8F7B89}"/>
              </a:ext>
            </a:extLst>
          </p:cNvPr>
          <p:cNvSpPr txBox="1">
            <a:spLocks/>
          </p:cNvSpPr>
          <p:nvPr/>
        </p:nvSpPr>
        <p:spPr>
          <a:xfrm>
            <a:off x="1251628" y="1738069"/>
            <a:ext cx="7644551" cy="958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Amortize by </a:t>
            </a:r>
            <a:r>
              <a:rPr lang="en-US" b="1" dirty="0"/>
              <a:t>learning a latent subspace </a:t>
            </a:r>
            <a:r>
              <a:rPr lang="en-US" dirty="0"/>
              <a:t>of optimal solutions</a:t>
            </a:r>
            <a:endParaRPr lang="en-US" b="1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CBFF3EF-9279-4750-5EE7-0972C1E46FC8}"/>
              </a:ext>
            </a:extLst>
          </p:cNvPr>
          <p:cNvSpPr txBox="1">
            <a:spLocks/>
          </p:cNvSpPr>
          <p:nvPr/>
        </p:nvSpPr>
        <p:spPr>
          <a:xfrm>
            <a:off x="356460" y="2020766"/>
            <a:ext cx="8516528" cy="652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differentiable cross-entropy method.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 and Yarats, ICML 2020.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15C8CDB-591C-1625-13B6-80A1AC178B70}"/>
              </a:ext>
            </a:extLst>
          </p:cNvPr>
          <p:cNvSpPr/>
          <p:nvPr/>
        </p:nvSpPr>
        <p:spPr>
          <a:xfrm>
            <a:off x="1317730" y="5008265"/>
            <a:ext cx="2459206" cy="1289736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494564A1-8248-BCD8-BEE4-BAB65F7BB926}"/>
              </a:ext>
            </a:extLst>
          </p:cNvPr>
          <p:cNvSpPr txBox="1">
            <a:spLocks/>
          </p:cNvSpPr>
          <p:nvPr/>
        </p:nvSpPr>
        <p:spPr>
          <a:xfrm>
            <a:off x="1317730" y="5008266"/>
            <a:ext cx="1957402" cy="60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Latent space</a:t>
            </a:r>
            <a:b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of optimal solutions</a:t>
            </a: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282A55B4-383C-8A91-E55C-F1A0D3F78D7B}"/>
              </a:ext>
            </a:extLst>
          </p:cNvPr>
          <p:cNvSpPr/>
          <p:nvPr/>
        </p:nvSpPr>
        <p:spPr>
          <a:xfrm rot="5400000">
            <a:off x="1978269" y="4434482"/>
            <a:ext cx="547115" cy="4169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595AE20-0478-BDA1-C62F-76CA391D9B1C}"/>
              </a:ext>
            </a:extLst>
          </p:cNvPr>
          <p:cNvCxnSpPr>
            <a:cxnSpLocks/>
          </p:cNvCxnSpPr>
          <p:nvPr/>
        </p:nvCxnSpPr>
        <p:spPr>
          <a:xfrm>
            <a:off x="3948641" y="3069105"/>
            <a:ext cx="870214" cy="1229"/>
          </a:xfrm>
          <a:prstGeom prst="straightConnector1">
            <a:avLst/>
          </a:prstGeom>
          <a:ln w="6032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4782CC2-F35C-8630-EAE7-18D94815554C}"/>
              </a:ext>
            </a:extLst>
          </p:cNvPr>
          <p:cNvCxnSpPr>
            <a:cxnSpLocks/>
          </p:cNvCxnSpPr>
          <p:nvPr/>
        </p:nvCxnSpPr>
        <p:spPr>
          <a:xfrm>
            <a:off x="3185322" y="4168269"/>
            <a:ext cx="1633533" cy="0"/>
          </a:xfrm>
          <a:prstGeom prst="straightConnector1">
            <a:avLst/>
          </a:prstGeom>
          <a:ln w="6032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0780512-51B8-E5B0-5C7E-9C38BC083861}"/>
              </a:ext>
            </a:extLst>
          </p:cNvPr>
          <p:cNvCxnSpPr>
            <a:cxnSpLocks/>
          </p:cNvCxnSpPr>
          <p:nvPr/>
        </p:nvCxnSpPr>
        <p:spPr>
          <a:xfrm>
            <a:off x="3776936" y="5666056"/>
            <a:ext cx="1041919" cy="0"/>
          </a:xfrm>
          <a:prstGeom prst="straightConnector1">
            <a:avLst/>
          </a:prstGeom>
          <a:ln w="6032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76DD4FC0-6C0E-3FDA-19C7-FB862D75E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55" y="2272341"/>
            <a:ext cx="6138994" cy="4189493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102C8BA-FA0B-6C0E-F946-D0501F17F251}"/>
              </a:ext>
            </a:extLst>
          </p:cNvPr>
          <p:cNvCxnSpPr>
            <a:cxnSpLocks/>
          </p:cNvCxnSpPr>
          <p:nvPr/>
        </p:nvCxnSpPr>
        <p:spPr>
          <a:xfrm>
            <a:off x="4908419" y="3762809"/>
            <a:ext cx="5821472" cy="1"/>
          </a:xfrm>
          <a:prstGeom prst="line">
            <a:avLst/>
          </a:prstGeom>
          <a:ln w="50800"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Date Placeholder 48">
            <a:extLst>
              <a:ext uri="{FF2B5EF4-FFF2-40B4-BE49-F238E27FC236}">
                <a16:creationId xmlns:a16="http://schemas.microsoft.com/office/drawing/2014/main" id="{A2EB88C4-C61E-1DA7-97A4-65C547B1C4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F81DD30C-2A5A-C8CC-C3E7-FDBA5B28C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21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amortized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15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294468" y="1106893"/>
            <a:ext cx="11541072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4D3F245-8D88-CBA3-18B1-F5C4FC2C57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0857" y="3084163"/>
                <a:ext cx="11321143" cy="30420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Given a </a:t>
                </a:r>
                <a:r>
                  <a:rPr lang="en-US" b="1" dirty="0"/>
                  <a:t>VAE</a:t>
                </a:r>
                <a:r>
                  <a:rPr lang="en-US" dirty="0"/>
                  <a:t> model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nary>
                          <m:naryPr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/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r>
                  <a:rPr lang="en-US" dirty="0"/>
                  <a:t>,  </a:t>
                </a:r>
                <a:r>
                  <a:rPr lang="en-US" b="1" dirty="0"/>
                  <a:t>encoding</a:t>
                </a:r>
                <a:r>
                  <a:rPr lang="en-US" dirty="0"/>
                  <a:t> amortizes the optimization problem</a:t>
                </a:r>
              </a:p>
              <a:p>
                <a:endParaRPr lang="en-US" dirty="0"/>
              </a:p>
              <a:p>
                <a:r>
                  <a:rPr lang="en-US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lim>
                        </m:limLow>
                      </m:fName>
                      <m:e>
                        <m:r>
                          <m:rPr>
                            <m:nor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ELBO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  where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mtClean="0">
                        <a:latin typeface="Cambria Math" panose="02040503050406030204" pitchFamily="18" charset="0"/>
                      </a:rPr>
                      <m:t>ELBO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func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KL</m:t>
                        </m:r>
                      </m:sub>
                    </m:sSub>
                    <m:d>
                      <m:dPr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)).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4D3F245-8D88-CBA3-18B1-F5C4FC2C5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57" y="3084163"/>
                <a:ext cx="11321143" cy="3042001"/>
              </a:xfrm>
              <a:prstGeom prst="rect">
                <a:avLst/>
              </a:prstGeom>
              <a:blipFill>
                <a:blip r:embed="rId2"/>
                <a:stretch>
                  <a:fillRect l="-560" t="-20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E18B2F0-786E-5B12-015E-F6FB14555550}"/>
              </a:ext>
            </a:extLst>
          </p:cNvPr>
          <p:cNvGrpSpPr/>
          <p:nvPr/>
        </p:nvGrpSpPr>
        <p:grpSpPr>
          <a:xfrm>
            <a:off x="6562425" y="4616071"/>
            <a:ext cx="4512796" cy="1283457"/>
            <a:chOff x="6482642" y="5299803"/>
            <a:chExt cx="4512796" cy="128345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AD562E-F218-2813-7AA2-6E938AF9B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552"/>
            <a:stretch/>
          </p:blipFill>
          <p:spPr>
            <a:xfrm>
              <a:off x="6482642" y="5299803"/>
              <a:ext cx="4512796" cy="9477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4CEF228-1E15-0C81-0A7C-10426D261047}"/>
                    </a:ext>
                  </a:extLst>
                </p:cNvPr>
                <p:cNvSpPr txBox="1"/>
                <p:nvPr/>
              </p:nvSpPr>
              <p:spPr>
                <a:xfrm>
                  <a:off x="8513434" y="6213928"/>
                  <a:ext cx="36176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B0E5B61-2B4C-8B04-FC18-385F794174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3434" y="6213928"/>
                  <a:ext cx="36176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44E8D3-5152-B457-6129-B0E7298CC16F}"/>
              </a:ext>
            </a:extLst>
          </p:cNvPr>
          <p:cNvGrpSpPr/>
          <p:nvPr/>
        </p:nvGrpSpPr>
        <p:grpSpPr>
          <a:xfrm>
            <a:off x="1488817" y="4561927"/>
            <a:ext cx="3608628" cy="1158539"/>
            <a:chOff x="6259450" y="4570155"/>
            <a:chExt cx="5764126" cy="1850555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E2075E6-DA03-F393-3E30-56C9CB33E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9450" y="4570157"/>
              <a:ext cx="2227577" cy="1605283"/>
            </a:xfrm>
            <a:prstGeom prst="rect">
              <a:avLst/>
            </a:prstGeom>
          </p:spPr>
        </p:pic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C30C379-2F44-4174-77D2-599075D75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7281" y="4570155"/>
              <a:ext cx="2326295" cy="1585358"/>
            </a:xfrm>
            <a:prstGeom prst="rect">
              <a:avLst/>
            </a:prstGeom>
          </p:spPr>
        </p:pic>
        <p:pic>
          <p:nvPicPr>
            <p:cNvPr id="15" name="Picture 14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B126F963-309D-1687-36F2-536C91108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314" y="4570155"/>
              <a:ext cx="1233057" cy="15853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2A757A9-CB3F-0213-A14A-1DCE2DE84CA7}"/>
                    </a:ext>
                  </a:extLst>
                </p:cNvPr>
                <p:cNvSpPr txBox="1"/>
                <p:nvPr/>
              </p:nvSpPr>
              <p:spPr>
                <a:xfrm>
                  <a:off x="7188632" y="6116674"/>
                  <a:ext cx="27610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0E8B6BB-AB0B-A692-BA70-309D0F4B52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8632" y="6116674"/>
                  <a:ext cx="276101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5714" r="-50000" b="-8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45F0C72-60AE-2E0A-00EF-4A6D05580515}"/>
                    </a:ext>
                  </a:extLst>
                </p:cNvPr>
                <p:cNvSpPr txBox="1"/>
                <p:nvPr/>
              </p:nvSpPr>
              <p:spPr>
                <a:xfrm>
                  <a:off x="8985410" y="6143711"/>
                  <a:ext cx="2814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0DD2591-A898-0AD2-C309-A8C6E42686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5410" y="6143711"/>
                  <a:ext cx="281423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33333" r="-53333" b="-7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AA3F454-3FB1-75C4-C44B-A1013DAC9EF4}"/>
                    </a:ext>
                  </a:extLst>
                </p:cNvPr>
                <p:cNvSpPr txBox="1"/>
                <p:nvPr/>
              </p:nvSpPr>
              <p:spPr>
                <a:xfrm>
                  <a:off x="10724713" y="6134254"/>
                  <a:ext cx="2814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95F0DC8-55BD-B503-739A-9E529C4B05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24713" y="6134254"/>
                  <a:ext cx="281423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33333" r="-46667" b="-8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253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8302C-F5E0-2857-BD16-92A2CDE21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VAE amortization is conceptually the same as RL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70CBF-8025-8603-290E-77A68CDB13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9F168-9CB7-ABCB-67E3-7BEC707AF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2BC0D-77C3-101F-CED9-4E8769936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CFDF32B-CD25-9569-0622-58868B2FDF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59465" y="1603426"/>
                <a:ext cx="5737649" cy="452269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9144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/>
                  <a:t>VAE posterior amortization</a:t>
                </a:r>
              </a:p>
              <a:p>
                <a:endPara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fName>
                        <m:e>
                          <m:r>
                            <m:rPr>
                              <m:nor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ELBO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);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CFDF32B-CD25-9569-0622-58868B2FD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465" y="1603426"/>
                <a:ext cx="5737649" cy="4522692"/>
              </a:xfrm>
              <a:prstGeom prst="rect">
                <a:avLst/>
              </a:prstGeom>
              <a:blipFill>
                <a:blip r:embed="rId3"/>
                <a:stretch>
                  <a:fillRect l="-1104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1E76737-7F28-0F2F-6204-956E9EEA0B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4872" y="1600201"/>
                <a:ext cx="5736236" cy="4525963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Value gradient amortization in RL</a:t>
                </a:r>
              </a:p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1E76737-7F28-0F2F-6204-956E9EEA0B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872" y="1600201"/>
                <a:ext cx="5736236" cy="4525963"/>
              </a:xfrm>
              <a:blipFill>
                <a:blip r:embed="rId4"/>
                <a:stretch>
                  <a:fillRect l="-1104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E344D2-E9AE-E163-BE2B-027D3CC183CD}"/>
              </a:ext>
            </a:extLst>
          </p:cNvPr>
          <p:cNvCxnSpPr>
            <a:cxnSpLocks/>
          </p:cNvCxnSpPr>
          <p:nvPr/>
        </p:nvCxnSpPr>
        <p:spPr>
          <a:xfrm flipV="1">
            <a:off x="6096000" y="1598952"/>
            <a:ext cx="0" cy="4756773"/>
          </a:xfrm>
          <a:prstGeom prst="line">
            <a:avLst/>
          </a:prstGeom>
          <a:ln w="50800"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28D590-7173-B6E1-1BD5-EA6E2A8B6909}"/>
              </a:ext>
            </a:extLst>
          </p:cNvPr>
          <p:cNvCxnSpPr>
            <a:cxnSpLocks/>
          </p:cNvCxnSpPr>
          <p:nvPr/>
        </p:nvCxnSpPr>
        <p:spPr>
          <a:xfrm flipH="1">
            <a:off x="194872" y="2089352"/>
            <a:ext cx="11802257" cy="0"/>
          </a:xfrm>
          <a:prstGeom prst="line">
            <a:avLst/>
          </a:prstGeom>
          <a:ln w="50800"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6811B50-E433-B588-DD2E-A8C015968D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178" r="52057"/>
          <a:stretch/>
        </p:blipFill>
        <p:spPr>
          <a:xfrm>
            <a:off x="807313" y="3015115"/>
            <a:ext cx="4171854" cy="11637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22CF8C-FE94-7491-FEE6-C405220E1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1891" y="2945792"/>
            <a:ext cx="4512796" cy="11636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4DECAC-9DBD-30A5-E65A-EC9EA792A288}"/>
                  </a:ext>
                </a:extLst>
              </p:cNvPr>
              <p:cNvSpPr txBox="1"/>
              <p:nvPr/>
            </p:nvSpPr>
            <p:spPr>
              <a:xfrm>
                <a:off x="6259450" y="4247057"/>
                <a:ext cx="26783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: images from dataset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4DECAC-9DBD-30A5-E65A-EC9EA792A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450" y="4247057"/>
                <a:ext cx="2678329" cy="369332"/>
              </a:xfrm>
              <a:prstGeom prst="rect">
                <a:avLst/>
              </a:prstGeom>
              <a:blipFill>
                <a:blip r:embed="rId7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48FC2C5-FB58-88EA-C614-9F1864FE44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9450" y="4570157"/>
            <a:ext cx="2227577" cy="160528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A4A0F971-28E6-22D5-9B87-861772D93B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7281" y="4570155"/>
            <a:ext cx="2326295" cy="1585358"/>
          </a:xfrm>
          <a:prstGeom prst="rect">
            <a:avLst/>
          </a:prstGeom>
        </p:spPr>
      </p:pic>
      <p:pic>
        <p:nvPicPr>
          <p:cNvPr id="20" name="Picture 19" descr="A picture containing colorful&#10;&#10;Description automatically generated">
            <a:extLst>
              <a:ext uri="{FF2B5EF4-FFF2-40B4-BE49-F238E27FC236}">
                <a16:creationId xmlns:a16="http://schemas.microsoft.com/office/drawing/2014/main" id="{C9C52A3D-048E-A248-8520-1B01E1C3E3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69314" y="4570155"/>
            <a:ext cx="1233057" cy="15853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A49679F-B36A-15E7-8580-5EF0BBC8C416}"/>
                  </a:ext>
                </a:extLst>
              </p:cNvPr>
              <p:cNvSpPr txBox="1"/>
              <p:nvPr/>
            </p:nvSpPr>
            <p:spPr>
              <a:xfrm>
                <a:off x="168410" y="4361379"/>
                <a:ext cx="267832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: states from system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A49679F-B36A-15E7-8580-5EF0BBC8C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10" y="4361379"/>
                <a:ext cx="2678329" cy="369332"/>
              </a:xfrm>
              <a:prstGeom prst="rect">
                <a:avLst/>
              </a:prstGeom>
              <a:blipFill>
                <a:blip r:embed="rId11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ECA2F7B9-770A-4D9E-28A2-D3CC6190FFA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-8492"/>
          <a:stretch/>
        </p:blipFill>
        <p:spPr>
          <a:xfrm>
            <a:off x="153324" y="4684630"/>
            <a:ext cx="5819331" cy="15533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D7DAD8D-0B13-1F82-CF63-F0C7865E4960}"/>
                  </a:ext>
                </a:extLst>
              </p:cNvPr>
              <p:cNvSpPr txBox="1"/>
              <p:nvPr/>
            </p:nvSpPr>
            <p:spPr>
              <a:xfrm>
                <a:off x="7188632" y="6116674"/>
                <a:ext cx="27610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D7DAD8D-0B13-1F82-CF63-F0C7865E4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632" y="6116674"/>
                <a:ext cx="276101" cy="276999"/>
              </a:xfrm>
              <a:prstGeom prst="rect">
                <a:avLst/>
              </a:prstGeom>
              <a:blipFill>
                <a:blip r:embed="rId13"/>
                <a:stretch>
                  <a:fillRect l="-8696" r="-434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603BA55-7BE2-B934-6270-12E7EF6CD22F}"/>
                  </a:ext>
                </a:extLst>
              </p:cNvPr>
              <p:cNvSpPr txBox="1"/>
              <p:nvPr/>
            </p:nvSpPr>
            <p:spPr>
              <a:xfrm>
                <a:off x="8985410" y="6143711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603BA55-7BE2-B934-6270-12E7EF6CD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5410" y="6143711"/>
                <a:ext cx="281423" cy="276999"/>
              </a:xfrm>
              <a:prstGeom prst="rect">
                <a:avLst/>
              </a:prstGeom>
              <a:blipFill>
                <a:blip r:embed="rId14"/>
                <a:stretch>
                  <a:fillRect l="-8696" r="-86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633E6B-54F6-8B84-7B64-8ED36CC1AC74}"/>
                  </a:ext>
                </a:extLst>
              </p:cNvPr>
              <p:cNvSpPr txBox="1"/>
              <p:nvPr/>
            </p:nvSpPr>
            <p:spPr>
              <a:xfrm>
                <a:off x="10724713" y="6134254"/>
                <a:ext cx="2814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633E6B-54F6-8B84-7B64-8ED36CC1A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4713" y="6134254"/>
                <a:ext cx="281423" cy="276999"/>
              </a:xfrm>
              <a:prstGeom prst="rect">
                <a:avLst/>
              </a:prstGeom>
              <a:blipFill>
                <a:blip r:embed="rId15"/>
                <a:stretch>
                  <a:fillRect l="-13043" r="-4348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5602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amortized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Meta-learning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HyperNets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MAML)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17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294468" y="1106893"/>
            <a:ext cx="11541072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C5FF4C0-EFD8-E9AE-B16D-F38789D6CB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3885" y="3364049"/>
                <a:ext cx="9748434" cy="30420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Given a </a:t>
                </a:r>
                <a:r>
                  <a:rPr lang="en-US" b="1" dirty="0"/>
                  <a:t>task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𝒯</m:t>
                    </m:r>
                  </m:oMath>
                </a14:m>
                <a:r>
                  <a:rPr lang="en-US" dirty="0"/>
                  <a:t>, amortize the </a:t>
                </a:r>
                <a:r>
                  <a:rPr lang="en-US" b="1" dirty="0"/>
                  <a:t>computation of the optimal parameters </a:t>
                </a:r>
                <a:r>
                  <a:rPr lang="en-US" dirty="0"/>
                  <a:t>of a model</a:t>
                </a:r>
                <a:br>
                  <a:rPr lang="en-US" dirty="0"/>
                </a:b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𝒯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C5FF4C0-EFD8-E9AE-B16D-F38789D6C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885" y="3364049"/>
                <a:ext cx="9748434" cy="3042001"/>
              </a:xfrm>
              <a:prstGeom prst="rect">
                <a:avLst/>
              </a:prstGeom>
              <a:blipFill>
                <a:blip r:embed="rId2"/>
                <a:stretch>
                  <a:fillRect l="-781" t="-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4775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amortized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Meta-learning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HyperNets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Sparse coding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(PSD, LISTA)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18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294468" y="1106893"/>
            <a:ext cx="11541072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9B688E2-7DBB-BB0D-9DA2-F7395BEE3F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95673" y="4030808"/>
                <a:ext cx="9748434" cy="24539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Given a </a:t>
                </a:r>
                <a:r>
                  <a:rPr lang="en-US" b="1" dirty="0"/>
                  <a:t>dictionary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of </a:t>
                </a:r>
                <a:r>
                  <a:rPr lang="en-US" b="1" dirty="0"/>
                  <a:t>basis vectors </a:t>
                </a:r>
                <a:r>
                  <a:rPr lang="en-US" dirty="0"/>
                  <a:t>and </a:t>
                </a:r>
                <a:r>
                  <a:rPr lang="en-US" b="1" dirty="0"/>
                  <a:t>input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a </a:t>
                </a:r>
                <a:r>
                  <a:rPr lang="en-US" b="1" dirty="0"/>
                  <a:t>sparse code </a:t>
                </a:r>
                <a:r>
                  <a:rPr lang="en-US" dirty="0"/>
                  <a:t>is recovered with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Predictive sparse decomposition (PSD) and Learned ISTA (LISTA) </a:t>
                </a:r>
                <a:r>
                  <a:rPr lang="en-US" b="1" dirty="0"/>
                  <a:t>amortize this problem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9B688E2-7DBB-BB0D-9DA2-F7395BEE3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673" y="4030808"/>
                <a:ext cx="9748434" cy="2453982"/>
              </a:xfrm>
              <a:prstGeom prst="rect">
                <a:avLst/>
              </a:prstGeom>
              <a:blipFill>
                <a:blip r:embed="rId2"/>
                <a:stretch>
                  <a:fillRect l="-781" t="-1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ubtitle 2">
            <a:extLst>
              <a:ext uri="{FF2B5EF4-FFF2-40B4-BE49-F238E27FC236}">
                <a16:creationId xmlns:a16="http://schemas.microsoft.com/office/drawing/2014/main" id="{76AB5E3C-E202-E303-49A9-BE1F5BDC221F}"/>
              </a:ext>
            </a:extLst>
          </p:cNvPr>
          <p:cNvSpPr txBox="1">
            <a:spLocks/>
          </p:cNvSpPr>
          <p:nvPr/>
        </p:nvSpPr>
        <p:spPr>
          <a:xfrm>
            <a:off x="1769610" y="5705544"/>
            <a:ext cx="3369579" cy="365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Kavukcuoglu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Ranzato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and LeCun, 2010.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A863286-9F1A-4E7D-2356-515FC510029F}"/>
              </a:ext>
            </a:extLst>
          </p:cNvPr>
          <p:cNvSpPr txBox="1">
            <a:spLocks/>
          </p:cNvSpPr>
          <p:nvPr/>
        </p:nvSpPr>
        <p:spPr>
          <a:xfrm>
            <a:off x="6156168" y="5732741"/>
            <a:ext cx="5157085" cy="466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Gregor and LeCun, 2010.</a:t>
            </a:r>
          </a:p>
        </p:txBody>
      </p:sp>
    </p:spTree>
    <p:extLst>
      <p:ext uri="{BB962C8B-B14F-4D97-AF65-F5344CB8AC3E}">
        <p14:creationId xmlns:p14="http://schemas.microsoft.com/office/powerpoint/2010/main" val="900500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2380-77A5-86E3-ADCE-DDBA436A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Optimization is crucial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D1CD2-66D0-541E-48CE-AF95091DF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516085"/>
          </a:xfrm>
        </p:spPr>
        <p:txBody>
          <a:bodyPr>
            <a:normAutofit/>
          </a:bodyPr>
          <a:lstStyle/>
          <a:p>
            <a:r>
              <a:rPr lang="en-US" b="1" dirty="0"/>
              <a:t>Optimization</a:t>
            </a:r>
            <a:r>
              <a:rPr lang="en-US" i="1" dirty="0"/>
              <a:t> </a:t>
            </a:r>
            <a:r>
              <a:rPr lang="en-US" dirty="0"/>
              <a:t>is a </a:t>
            </a:r>
            <a:r>
              <a:rPr lang="en-US" b="1" dirty="0"/>
              <a:t>modeling</a:t>
            </a:r>
            <a:r>
              <a:rPr lang="en-US" dirty="0"/>
              <a:t> and </a:t>
            </a:r>
            <a:r>
              <a:rPr lang="en-US" b="1" dirty="0"/>
              <a:t>decision-making</a:t>
            </a:r>
            <a:r>
              <a:rPr lang="en-US" dirty="0"/>
              <a:t> paradigm and </a:t>
            </a:r>
            <a:r>
              <a:rPr lang="en-US" b="1" dirty="0"/>
              <a:t>encodes reasoning operations</a:t>
            </a:r>
          </a:p>
          <a:p>
            <a:endParaRPr lang="en-US" dirty="0"/>
          </a:p>
          <a:p>
            <a:r>
              <a:rPr lang="en-US" dirty="0"/>
              <a:t>Finds the </a:t>
            </a:r>
            <a:r>
              <a:rPr lang="en-US" b="1" dirty="0"/>
              <a:t>best way to interact </a:t>
            </a:r>
            <a:r>
              <a:rPr lang="en-US" dirty="0"/>
              <a:t>with a </a:t>
            </a:r>
            <a:r>
              <a:rPr lang="en-US" b="1" dirty="0"/>
              <a:t>representation of the world</a:t>
            </a:r>
          </a:p>
          <a:p>
            <a:endParaRPr lang="en-US" b="1" dirty="0"/>
          </a:p>
          <a:p>
            <a:r>
              <a:rPr lang="en-US" b="1" dirty="0"/>
              <a:t>Focus: </a:t>
            </a:r>
            <a:r>
              <a:rPr lang="en-US" dirty="0"/>
              <a:t>parametric optimization problems that are </a:t>
            </a:r>
            <a:r>
              <a:rPr lang="en-US" b="1" dirty="0"/>
              <a:t>repeatedly solved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947F9-487B-3E5E-FB2F-551B05D964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21ADD-43B8-A4A4-2B2B-517D35343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BA719-4ECB-6406-D833-31934BC4D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6919562-0214-C597-C4E1-FA9B26EBCD5E}"/>
                  </a:ext>
                </a:extLst>
              </p:cNvPr>
              <p:cNvSpPr txBox="1"/>
              <p:nvPr/>
            </p:nvSpPr>
            <p:spPr>
              <a:xfrm>
                <a:off x="3434646" y="4190923"/>
                <a:ext cx="3599190" cy="694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𝒞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6919562-0214-C597-C4E1-FA9B26EBC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646" y="4190923"/>
                <a:ext cx="3599190" cy="694870"/>
              </a:xfrm>
              <a:prstGeom prst="rect">
                <a:avLst/>
              </a:prstGeom>
              <a:blipFill>
                <a:blip r:embed="rId4"/>
                <a:stretch>
                  <a:fillRect l="-1761" r="-3169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4BAFCCE4-78F6-60D5-7A79-4CA0D0B087A0}"/>
              </a:ext>
            </a:extLst>
          </p:cNvPr>
          <p:cNvGrpSpPr/>
          <p:nvPr/>
        </p:nvGrpSpPr>
        <p:grpSpPr>
          <a:xfrm>
            <a:off x="6479356" y="3724048"/>
            <a:ext cx="2959273" cy="686989"/>
            <a:chOff x="6479356" y="3490970"/>
            <a:chExt cx="2959273" cy="686989"/>
          </a:xfrm>
        </p:grpSpPr>
        <p:sp>
          <p:nvSpPr>
            <p:cNvPr id="14" name="Content Placeholder 7">
              <a:extLst>
                <a:ext uri="{FF2B5EF4-FFF2-40B4-BE49-F238E27FC236}">
                  <a16:creationId xmlns:a16="http://schemas.microsoft.com/office/drawing/2014/main" id="{C36E2530-3ACD-47DF-993B-AA97AAB14241}"/>
                </a:ext>
              </a:extLst>
            </p:cNvPr>
            <p:cNvSpPr txBox="1">
              <a:spLocks/>
            </p:cNvSpPr>
            <p:nvPr/>
          </p:nvSpPr>
          <p:spPr>
            <a:xfrm>
              <a:off x="6479356" y="3490970"/>
              <a:ext cx="2959273" cy="68698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context 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(or parameterization)</a:t>
              </a:r>
              <a:endPara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08782F-D7E5-60B8-2882-851C8628CFC2}"/>
                </a:ext>
              </a:extLst>
            </p:cNvPr>
            <p:cNvCxnSpPr>
              <a:cxnSpLocks/>
            </p:cNvCxnSpPr>
            <p:nvPr/>
          </p:nvCxnSpPr>
          <p:spPr>
            <a:xfrm>
              <a:off x="6700861" y="3821238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546C4B-F937-3928-2EC7-19CB60350A00}"/>
              </a:ext>
            </a:extLst>
          </p:cNvPr>
          <p:cNvGrpSpPr/>
          <p:nvPr/>
        </p:nvGrpSpPr>
        <p:grpSpPr>
          <a:xfrm>
            <a:off x="5234241" y="3732503"/>
            <a:ext cx="1285461" cy="485562"/>
            <a:chOff x="5234241" y="3499425"/>
            <a:chExt cx="1285461" cy="485562"/>
          </a:xfrm>
        </p:grpSpPr>
        <p:sp>
          <p:nvSpPr>
            <p:cNvPr id="13" name="Content Placeholder 7">
              <a:extLst>
                <a:ext uri="{FF2B5EF4-FFF2-40B4-BE49-F238E27FC236}">
                  <a16:creationId xmlns:a16="http://schemas.microsoft.com/office/drawing/2014/main" id="{18577E6F-6951-1B74-D231-05D5E4E7CADB}"/>
                </a:ext>
              </a:extLst>
            </p:cNvPr>
            <p:cNvSpPr txBox="1">
              <a:spLocks/>
            </p:cNvSpPr>
            <p:nvPr/>
          </p:nvSpPr>
          <p:spPr>
            <a:xfrm>
              <a:off x="5234241" y="3499425"/>
              <a:ext cx="1285461" cy="4413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objective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239B0A0-839E-4FDD-61B4-1B0A0AC2A779}"/>
                </a:ext>
              </a:extLst>
            </p:cNvPr>
            <p:cNvCxnSpPr>
              <a:cxnSpLocks/>
            </p:cNvCxnSpPr>
            <p:nvPr/>
          </p:nvCxnSpPr>
          <p:spPr>
            <a:xfrm>
              <a:off x="6033957" y="3806942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B6B13B-97CF-A5BE-5EDD-706B77ABAC60}"/>
              </a:ext>
            </a:extLst>
          </p:cNvPr>
          <p:cNvGrpSpPr/>
          <p:nvPr/>
        </p:nvGrpSpPr>
        <p:grpSpPr>
          <a:xfrm>
            <a:off x="2927136" y="4875057"/>
            <a:ext cx="3780846" cy="563956"/>
            <a:chOff x="2927136" y="4641979"/>
            <a:chExt cx="3780846" cy="563956"/>
          </a:xfrm>
        </p:grpSpPr>
        <p:sp>
          <p:nvSpPr>
            <p:cNvPr id="12" name="Content Placeholder 7">
              <a:extLst>
                <a:ext uri="{FF2B5EF4-FFF2-40B4-BE49-F238E27FC236}">
                  <a16:creationId xmlns:a16="http://schemas.microsoft.com/office/drawing/2014/main" id="{2D5ED5A5-2C1F-FF98-7876-1BADF92C4E4D}"/>
                </a:ext>
              </a:extLst>
            </p:cNvPr>
            <p:cNvSpPr txBox="1">
              <a:spLocks/>
            </p:cNvSpPr>
            <p:nvPr/>
          </p:nvSpPr>
          <p:spPr>
            <a:xfrm>
              <a:off x="2927136" y="4776722"/>
              <a:ext cx="2537792" cy="4292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optimization variable</a:t>
              </a:r>
            </a:p>
          </p:txBody>
        </p:sp>
        <p:sp>
          <p:nvSpPr>
            <p:cNvPr id="16" name="Content Placeholder 7">
              <a:extLst>
                <a:ext uri="{FF2B5EF4-FFF2-40B4-BE49-F238E27FC236}">
                  <a16:creationId xmlns:a16="http://schemas.microsoft.com/office/drawing/2014/main" id="{A0693796-983B-5C4F-919A-40E4FE8C1ADF}"/>
                </a:ext>
              </a:extLst>
            </p:cNvPr>
            <p:cNvSpPr txBox="1">
              <a:spLocks/>
            </p:cNvSpPr>
            <p:nvPr/>
          </p:nvSpPr>
          <p:spPr>
            <a:xfrm>
              <a:off x="5127907" y="4782428"/>
              <a:ext cx="1580075" cy="3921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constraints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7EEE715-CDB9-C22C-FF0F-CB782DE3850D}"/>
                </a:ext>
              </a:extLst>
            </p:cNvPr>
            <p:cNvCxnSpPr>
              <a:cxnSpLocks/>
            </p:cNvCxnSpPr>
            <p:nvPr/>
          </p:nvCxnSpPr>
          <p:spPr>
            <a:xfrm>
              <a:off x="4944297" y="4657219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67217D2-ED4C-F507-BB8A-7986CE4D752E}"/>
                </a:ext>
              </a:extLst>
            </p:cNvPr>
            <p:cNvCxnSpPr>
              <a:cxnSpLocks/>
            </p:cNvCxnSpPr>
            <p:nvPr/>
          </p:nvCxnSpPr>
          <p:spPr>
            <a:xfrm>
              <a:off x="5310057" y="4641979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16253DB-C4C0-E79C-762F-EFCE4C834510}"/>
              </a:ext>
            </a:extLst>
          </p:cNvPr>
          <p:cNvGrpSpPr/>
          <p:nvPr/>
        </p:nvGrpSpPr>
        <p:grpSpPr>
          <a:xfrm>
            <a:off x="2753371" y="3725379"/>
            <a:ext cx="2146853" cy="653350"/>
            <a:chOff x="2753371" y="3492301"/>
            <a:chExt cx="2146853" cy="653350"/>
          </a:xfrm>
        </p:grpSpPr>
        <p:sp>
          <p:nvSpPr>
            <p:cNvPr id="11" name="Content Placeholder 7">
              <a:extLst>
                <a:ext uri="{FF2B5EF4-FFF2-40B4-BE49-F238E27FC236}">
                  <a16:creationId xmlns:a16="http://schemas.microsoft.com/office/drawing/2014/main" id="{0262BCB8-3883-FE25-7B27-176E0D6464CB}"/>
                </a:ext>
              </a:extLst>
            </p:cNvPr>
            <p:cNvSpPr txBox="1">
              <a:spLocks/>
            </p:cNvSpPr>
            <p:nvPr/>
          </p:nvSpPr>
          <p:spPr>
            <a:xfrm>
              <a:off x="2753371" y="3492301"/>
              <a:ext cx="2146853" cy="6533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optimal solution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D09FE8-5131-E6C8-C255-3C1D3FDAE6BB}"/>
                </a:ext>
              </a:extLst>
            </p:cNvPr>
            <p:cNvCxnSpPr>
              <a:cxnSpLocks/>
            </p:cNvCxnSpPr>
            <p:nvPr/>
          </p:nvCxnSpPr>
          <p:spPr>
            <a:xfrm>
              <a:off x="3618417" y="3821237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ight Arrow 24">
            <a:extLst>
              <a:ext uri="{FF2B5EF4-FFF2-40B4-BE49-F238E27FC236}">
                <a16:creationId xmlns:a16="http://schemas.microsoft.com/office/drawing/2014/main" id="{70CBF563-8B9F-1A3C-4D57-AED8379BE5D3}"/>
              </a:ext>
            </a:extLst>
          </p:cNvPr>
          <p:cNvSpPr/>
          <p:nvPr/>
        </p:nvSpPr>
        <p:spPr>
          <a:xfrm>
            <a:off x="2013857" y="4284826"/>
            <a:ext cx="744438" cy="507064"/>
          </a:xfrm>
          <a:prstGeom prst="rightArrow">
            <a:avLst>
              <a:gd name="adj1" fmla="val 41413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19D92A7-EA13-42AA-DE4A-5747638A9D55}"/>
              </a:ext>
            </a:extLst>
          </p:cNvPr>
          <p:cNvGrpSpPr/>
          <p:nvPr/>
        </p:nvGrpSpPr>
        <p:grpSpPr>
          <a:xfrm>
            <a:off x="184517" y="3618612"/>
            <a:ext cx="1833253" cy="1904760"/>
            <a:chOff x="225738" y="3402285"/>
            <a:chExt cx="1833253" cy="190476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E2135F7-37D8-A518-2B33-A4D83B0479D6}"/>
                </a:ext>
              </a:extLst>
            </p:cNvPr>
            <p:cNvGrpSpPr/>
            <p:nvPr/>
          </p:nvGrpSpPr>
          <p:grpSpPr>
            <a:xfrm>
              <a:off x="225738" y="3402285"/>
              <a:ext cx="1833253" cy="1904760"/>
              <a:chOff x="183551" y="3394089"/>
              <a:chExt cx="1833253" cy="1904760"/>
            </a:xfrm>
          </p:grpSpPr>
          <p:pic>
            <p:nvPicPr>
              <p:cNvPr id="24" name="Picture 23" descr="3D globe with cloud cover">
                <a:extLst>
                  <a:ext uri="{FF2B5EF4-FFF2-40B4-BE49-F238E27FC236}">
                    <a16:creationId xmlns:a16="http://schemas.microsoft.com/office/drawing/2014/main" id="{6B3F51EF-D8CA-9A31-9364-65D9431F6F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 amt="5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3551" y="3394089"/>
                <a:ext cx="1833253" cy="1904760"/>
              </a:xfrm>
              <a:prstGeom prst="rect">
                <a:avLst/>
              </a:prstGeom>
            </p:spPr>
          </p:pic>
          <p:pic>
            <p:nvPicPr>
              <p:cNvPr id="27" name="Graphic 26" descr="Robot Hand with solid fill">
                <a:extLst>
                  <a:ext uri="{FF2B5EF4-FFF2-40B4-BE49-F238E27FC236}">
                    <a16:creationId xmlns:a16="http://schemas.microsoft.com/office/drawing/2014/main" id="{5938C786-2295-D7F7-1647-F5FF2BBA5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01561" y="364213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9" name="Graphic 28" descr="Robot with solid fill">
                <a:extLst>
                  <a:ext uri="{FF2B5EF4-FFF2-40B4-BE49-F238E27FC236}">
                    <a16:creationId xmlns:a16="http://schemas.microsoft.com/office/drawing/2014/main" id="{0B137951-8DFE-0779-33EF-69D72DA5F6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35093" y="3597306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34" name="Graphic 33" descr="Monitor with solid fill">
              <a:extLst>
                <a:ext uri="{FF2B5EF4-FFF2-40B4-BE49-F238E27FC236}">
                  <a16:creationId xmlns:a16="http://schemas.microsoft.com/office/drawing/2014/main" id="{E87B88F0-9E0B-4C7E-02C4-A1E2DD5CA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70574" y="4355330"/>
              <a:ext cx="914400" cy="9144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6C55B01-31C5-D06F-7647-14FA89537459}"/>
              </a:ext>
            </a:extLst>
          </p:cNvPr>
          <p:cNvGrpSpPr/>
          <p:nvPr/>
        </p:nvGrpSpPr>
        <p:grpSpPr>
          <a:xfrm>
            <a:off x="9049191" y="3278641"/>
            <a:ext cx="2595752" cy="2327374"/>
            <a:chOff x="9049191" y="3278641"/>
            <a:chExt cx="2595752" cy="2327374"/>
          </a:xfrm>
        </p:grpSpPr>
        <p:pic>
          <p:nvPicPr>
            <p:cNvPr id="26" name="Picture 25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0D9FA213-7C1A-DE18-FDA2-B4D29B01A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049191" y="3394819"/>
              <a:ext cx="2595752" cy="2211196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B4F9B64-6B7B-44F2-19BE-E2185CCC87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90264" y="3278641"/>
              <a:ext cx="0" cy="2211196"/>
            </a:xfrm>
            <a:prstGeom prst="line">
              <a:avLst/>
            </a:prstGeom>
            <a:ln w="5080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Content Placeholder 7">
            <a:extLst>
              <a:ext uri="{FF2B5EF4-FFF2-40B4-BE49-F238E27FC236}">
                <a16:creationId xmlns:a16="http://schemas.microsoft.com/office/drawing/2014/main" id="{0C43B628-BA17-959B-C27C-26A58519D8B7}"/>
              </a:ext>
            </a:extLst>
          </p:cNvPr>
          <p:cNvSpPr txBox="1">
            <a:spLocks/>
          </p:cNvSpPr>
          <p:nvPr/>
        </p:nvSpPr>
        <p:spPr>
          <a:xfrm>
            <a:off x="9092632" y="5551830"/>
            <a:ext cx="2844800" cy="32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vertical slices are optimization problems</a:t>
            </a:r>
          </a:p>
        </p:txBody>
      </p:sp>
    </p:spTree>
    <p:extLst>
      <p:ext uri="{BB962C8B-B14F-4D97-AF65-F5344CB8AC3E}">
        <p14:creationId xmlns:p14="http://schemas.microsoft.com/office/powerpoint/2010/main" val="3473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amortized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Meta-learning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HyperNets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Sparse coding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(PSD, LISTA)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Roots, fixed points, and convex optimization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NeuralDEQs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RLQP,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NeuralSCS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294468" y="1106893"/>
            <a:ext cx="11541072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C3FF814-6B4F-0E38-4C0A-3C68B799D4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67457" y="4427221"/>
                <a:ext cx="4963885" cy="100990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Finding fixed points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C3FF814-6B4F-0E38-4C0A-3C68B799D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457" y="4427221"/>
                <a:ext cx="4963885" cy="1009906"/>
              </a:xfrm>
              <a:prstGeom prst="rect">
                <a:avLst/>
              </a:prstGeom>
              <a:blipFill>
                <a:blip r:embed="rId3"/>
                <a:stretch>
                  <a:fillRect l="-1276" t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3F3EBC0F-5CB5-B21B-8869-1108ABC824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5004" y="4280215"/>
                <a:ext cx="4426321" cy="1009906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r>
                        <a:rPr lang="en-US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1">
                              <a:latin typeface="Cambria Math" charset="0"/>
                            </a:rPr>
                            <m:t>     </m:t>
                          </m:r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  <m:r>
                            <a:rPr lang="en-US" i="1">
                              <a:latin typeface="Cambria Math" charset="0"/>
                            </a:rPr>
                            <m:t> </m:t>
                          </m:r>
                        </m:fName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latin typeface="Cambria Math" charset="0"/>
                        </a:rPr>
                        <m:t>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subject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to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3F3EBC0F-5CB5-B21B-8869-1108ABC82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004" y="4280215"/>
                <a:ext cx="4426321" cy="1009906"/>
              </a:xfrm>
              <a:prstGeom prst="rect">
                <a:avLst/>
              </a:prstGeom>
              <a:blipFill>
                <a:blip r:embed="rId4"/>
                <a:stretch>
                  <a:fillRect b="-8642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614DB387-372C-C5C4-41A5-35522F3EA2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54068" y="5824937"/>
                <a:ext cx="3647462" cy="498659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Find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s.t.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ℛ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614DB387-372C-C5C4-41A5-35522F3EA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068" y="5824937"/>
                <a:ext cx="3647462" cy="498659"/>
              </a:xfrm>
              <a:prstGeom prst="rect">
                <a:avLst/>
              </a:prstGeom>
              <a:blipFill>
                <a:blip r:embed="rId5"/>
                <a:stretch>
                  <a:fillRect t="-5000" b="-2500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0F29AE5F-88B0-3915-F56B-F74670615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110" y="4472219"/>
            <a:ext cx="1463042" cy="1820296"/>
          </a:xfrm>
          <a:prstGeom prst="rect">
            <a:avLst/>
          </a:prstGeom>
        </p:spPr>
      </p:pic>
      <p:sp>
        <p:nvSpPr>
          <p:cNvPr id="17" name="Down Arrow 16">
            <a:extLst>
              <a:ext uri="{FF2B5EF4-FFF2-40B4-BE49-F238E27FC236}">
                <a16:creationId xmlns:a16="http://schemas.microsoft.com/office/drawing/2014/main" id="{8E7ACF5A-ACE4-9F07-2A3A-CE1E52377164}"/>
              </a:ext>
            </a:extLst>
          </p:cNvPr>
          <p:cNvSpPr/>
          <p:nvPr/>
        </p:nvSpPr>
        <p:spPr>
          <a:xfrm>
            <a:off x="7994544" y="5393416"/>
            <a:ext cx="270456" cy="42180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0386171-9D7D-2521-69E7-C4BD6A8A0DE3}"/>
              </a:ext>
            </a:extLst>
          </p:cNvPr>
          <p:cNvSpPr txBox="1">
            <a:spLocks/>
          </p:cNvSpPr>
          <p:nvPr/>
        </p:nvSpPr>
        <p:spPr>
          <a:xfrm>
            <a:off x="7909456" y="5394168"/>
            <a:ext cx="2075747" cy="37270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KKT conditions</a:t>
            </a:r>
          </a:p>
        </p:txBody>
      </p:sp>
      <p:pic>
        <p:nvPicPr>
          <p:cNvPr id="11" name="Picture 10" descr="A picture containing text, first-aid kit&#10;&#10;Description automatically generated">
            <a:extLst>
              <a:ext uri="{FF2B5EF4-FFF2-40B4-BE49-F238E27FC236}">
                <a16:creationId xmlns:a16="http://schemas.microsoft.com/office/drawing/2014/main" id="{616A14C0-7B2C-D641-A1B9-0CA85BF2FD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5021" y="4862845"/>
            <a:ext cx="2238711" cy="126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26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amortized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bg1"/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bg1"/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bg1"/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bg1"/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bg1"/>
                </a:solidFill>
              </a:rPr>
              <a:t>Variational inference </a:t>
            </a:r>
            <a:r>
              <a:rPr lang="en-US" dirty="0">
                <a:solidFill>
                  <a:schemeClr val="bg1"/>
                </a:solidFill>
              </a:rPr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bg1"/>
                </a:solidFill>
              </a:rPr>
              <a:t>Meta-learning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HyperNets</a:t>
            </a:r>
            <a:r>
              <a:rPr lang="en-US" dirty="0">
                <a:solidFill>
                  <a:schemeClr val="bg1"/>
                </a:solidFill>
              </a:rPr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bg1"/>
                </a:solidFill>
              </a:rPr>
              <a:t>Sparse coding </a:t>
            </a:r>
            <a:r>
              <a:rPr lang="en-US" dirty="0">
                <a:solidFill>
                  <a:schemeClr val="bg1"/>
                </a:solidFill>
              </a:rPr>
              <a:t>(PSD, LISTA)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bg1"/>
                </a:solidFill>
              </a:rPr>
              <a:t>Roots, fixed points, and convex optimization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NeuralDEQs</a:t>
            </a:r>
            <a:r>
              <a:rPr lang="en-US" dirty="0">
                <a:solidFill>
                  <a:schemeClr val="bg1"/>
                </a:solidFill>
              </a:rPr>
              <a:t>, RLQP, </a:t>
            </a:r>
            <a:r>
              <a:rPr lang="en-US" dirty="0" err="1">
                <a:solidFill>
                  <a:schemeClr val="bg1"/>
                </a:solidFill>
              </a:rPr>
              <a:t>NeuralSCS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Optimal transport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(slicing, conjugation, Meta Optimal Transport)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20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294468" y="1106893"/>
            <a:ext cx="11541072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58D4CF-6FF1-7D6F-0F1C-435C94E257FC}"/>
              </a:ext>
            </a:extLst>
          </p:cNvPr>
          <p:cNvSpPr txBox="1">
            <a:spLocks/>
          </p:cNvSpPr>
          <p:nvPr/>
        </p:nvSpPr>
        <p:spPr>
          <a:xfrm>
            <a:off x="2589070" y="5802619"/>
            <a:ext cx="3898237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 Optimal Transport</a:t>
            </a: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 et al., ICML 2023.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1F18C4-A2C3-AFCC-F20B-0ECBA3B459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48"/>
          <a:stretch/>
        </p:blipFill>
        <p:spPr>
          <a:xfrm>
            <a:off x="7258257" y="1547417"/>
            <a:ext cx="3482203" cy="26315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8074BAB4-FFA7-1414-EA9D-C66004235F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32000" y="5224191"/>
                <a:ext cx="4804172" cy="813599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limLow>
                                <m:limLow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argmin</m:t>
                                  </m:r>
                                </m:e>
                                <m:li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𝒞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∼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8074BAB4-FFA7-1414-EA9D-C66004235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0" y="5224191"/>
                <a:ext cx="4804172" cy="8135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BA43EE99-0019-9ED1-6300-632EDE217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039" y="1547417"/>
            <a:ext cx="2786116" cy="2530722"/>
          </a:xfrm>
          <a:prstGeom prst="rect">
            <a:avLst/>
          </a:prstGeom>
        </p:spPr>
      </p:pic>
      <p:pic>
        <p:nvPicPr>
          <p:cNvPr id="15" name="Picture 1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F5F5CBD3-F413-E5A9-5D7B-0221C11B34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739"/>
          <a:stretch/>
        </p:blipFill>
        <p:spPr>
          <a:xfrm>
            <a:off x="400329" y="1532949"/>
            <a:ext cx="3236578" cy="274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36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amortized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and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Meta-learning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HyperNets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Sparse coding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(PSD, LISTA)</a:t>
            </a:r>
          </a:p>
          <a:p>
            <a:pPr>
              <a:spcBef>
                <a:spcPts val="200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Roots, fixed points, and convex optimization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NeuralDEQs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RLQP,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NeuralSCS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Optimal transport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(slicing, conjugation, Meta Optimal Transport)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32AC9-4681-B54F-9A16-4857B09983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69285-9E57-A146-9921-B5031098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21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417FD9-F9E5-560E-4735-BF5E7708FB06}"/>
              </a:ext>
            </a:extLst>
          </p:cNvPr>
          <p:cNvSpPr txBox="1">
            <a:spLocks/>
          </p:cNvSpPr>
          <p:nvPr/>
        </p:nvSpPr>
        <p:spPr>
          <a:xfrm>
            <a:off x="294468" y="1106893"/>
            <a:ext cx="11541072" cy="681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8074BAB4-FFA7-1414-EA9D-C66004235F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18205" y="5119221"/>
                <a:ext cx="4804172" cy="813599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inf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8074BAB4-FFA7-1414-EA9D-C66004235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205" y="5119221"/>
                <a:ext cx="4804172" cy="8135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99BCD6B-6818-7C56-2DF9-99693A8DA6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343" r="75667" b="11927"/>
          <a:stretch/>
        </p:blipFill>
        <p:spPr>
          <a:xfrm>
            <a:off x="8044583" y="2038714"/>
            <a:ext cx="1854270" cy="1711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3821A9-9EA3-6318-580A-D77512FAEB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9" r="75666" b="11066"/>
          <a:stretch/>
        </p:blipFill>
        <p:spPr>
          <a:xfrm>
            <a:off x="9981270" y="2018301"/>
            <a:ext cx="1854270" cy="17527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E8DC3A-7A85-3A23-B99E-8F612355C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988" y="3759362"/>
            <a:ext cx="3867076" cy="9667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AC068D-EA68-6DF5-1ECD-B01812E362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285" y="4819799"/>
            <a:ext cx="3998183" cy="1332728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060E29E-69CF-0A4E-48AB-F56829F5EF7B}"/>
              </a:ext>
            </a:extLst>
          </p:cNvPr>
          <p:cNvSpPr txBox="1">
            <a:spLocks/>
          </p:cNvSpPr>
          <p:nvPr/>
        </p:nvSpPr>
        <p:spPr>
          <a:xfrm>
            <a:off x="1536272" y="5599470"/>
            <a:ext cx="6781799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 amortizing convex conjugates for optimal transport</a:t>
            </a: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ICLR 2023</a:t>
            </a:r>
          </a:p>
        </p:txBody>
      </p:sp>
    </p:spTree>
    <p:extLst>
      <p:ext uri="{BB962C8B-B14F-4D97-AF65-F5344CB8AC3E}">
        <p14:creationId xmlns:p14="http://schemas.microsoft.com/office/powerpoint/2010/main" val="3615872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139-586C-0E4A-8984-BE567A249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of amortized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cs typeface="Helvetica Neue" panose="02000503000000020004" pitchFamily="2" charset="0"/>
              </a:rPr>
              <a:t>and</a:t>
            </a:r>
            <a:r>
              <a:rPr lang="en-US" b="1" dirty="0"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Meta-learning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HyperNets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Sparse coding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(PSD, LISTA)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Roots, fixed points, and convex optimization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NeuralDEQs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RLQP,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NeuralSCS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Optimal transport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(slicing, conjugation, Meta Optimal Transport)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BAD03C-988F-5E47-7107-74380AE39D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354"/>
          <a:stretch/>
        </p:blipFill>
        <p:spPr>
          <a:xfrm>
            <a:off x="2383644" y="5265802"/>
            <a:ext cx="7772400" cy="1652158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97181B-4037-61DD-7131-6D27BB352026}"/>
              </a:ext>
            </a:extLst>
          </p:cNvPr>
          <p:cNvSpPr txBox="1"/>
          <p:nvPr/>
        </p:nvSpPr>
        <p:spPr>
          <a:xfrm>
            <a:off x="5640258" y="4926449"/>
            <a:ext cx="4636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Foundations and Trends® in Machine Learning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82CEDB-6E0E-F10E-1C6C-3EFD858B3BF1}"/>
              </a:ext>
            </a:extLst>
          </p:cNvPr>
          <p:cNvSpPr/>
          <p:nvPr/>
        </p:nvSpPr>
        <p:spPr>
          <a:xfrm>
            <a:off x="405114" y="1440493"/>
            <a:ext cx="10567686" cy="33398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Books with solid fill">
            <a:extLst>
              <a:ext uri="{FF2B5EF4-FFF2-40B4-BE49-F238E27FC236}">
                <a16:creationId xmlns:a16="http://schemas.microsoft.com/office/drawing/2014/main" id="{C52E044C-6A37-6344-F645-05C6CE537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0831" y="5457870"/>
            <a:ext cx="1268022" cy="1268022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3BDD93C1-1F0D-8CB4-4A0D-B92A2EDDE62E}"/>
              </a:ext>
            </a:extLst>
          </p:cNvPr>
          <p:cNvSpPr/>
          <p:nvPr/>
        </p:nvSpPr>
        <p:spPr>
          <a:xfrm>
            <a:off x="2427514" y="4780344"/>
            <a:ext cx="511629" cy="452800"/>
          </a:xfrm>
          <a:prstGeom prst="downArrow">
            <a:avLst>
              <a:gd name="adj1" fmla="val 32979"/>
              <a:gd name="adj2" fmla="val 45515"/>
            </a:avLst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06B0ABB-43CE-3486-87D1-7835D2259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17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86D7-E8B8-80F5-6EAE-0C01F51EC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directions and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C7C39-3BCC-5A01-1CBF-CC7603B73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Amortized optimization </a:t>
            </a:r>
            <a:r>
              <a:rPr lang="en-US" dirty="0"/>
              <a:t>is established and budding with new methods and applications</a:t>
            </a:r>
          </a:p>
          <a:p>
            <a:endParaRPr lang="en-US" dirty="0"/>
          </a:p>
          <a:p>
            <a:r>
              <a:rPr lang="en-US" dirty="0"/>
              <a:t>Possible to expand far beyond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unconstrained continuous Euclidean optimization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settings:</a:t>
            </a:r>
            <a:endParaRPr lang="en-US" dirty="0"/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1.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New applications and settings for semi-amortized modeling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2.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Constrained domains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with differentiable projections)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3.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Discrete optimization settings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with differentiable discrete optimization)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4.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Non-Euclidean settings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with Riemannian optimization)</a:t>
            </a:r>
          </a:p>
          <a:p>
            <a:pPr marL="457200" indent="-457200">
              <a:buFont typeface="+mj-lt"/>
              <a:buAutoNum type="arabicPeriod"/>
            </a:pP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dirty="0"/>
          </a:p>
          <a:p>
            <a:r>
              <a:rPr lang="en-US" b="1" dirty="0">
                <a:solidFill>
                  <a:srgbClr val="98202C"/>
                </a:solidFill>
              </a:rPr>
              <a:t>Potential limitations:</a:t>
            </a:r>
            <a:endParaRPr lang="en-US" dirty="0"/>
          </a:p>
          <a:p>
            <a:r>
              <a:rPr lang="en-US" dirty="0"/>
              <a:t>1. Difficult in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out-of-domain settings </a:t>
            </a:r>
            <a:r>
              <a:rPr lang="en-US" dirty="0"/>
              <a:t>when the contexts significantly change</a:t>
            </a:r>
          </a:p>
          <a:p>
            <a:r>
              <a:rPr lang="en-US" dirty="0"/>
              <a:t>2. Generally difficult to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ensure stability or convergence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3. Typically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does not solve previously intractable problems</a:t>
            </a:r>
          </a:p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4. Can be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difficult to obtain high-accuracy solutions 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without fine-tuning/semi-amortization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C8CA3-F1F9-71EB-A0C0-957BBEB6E7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8485B-63C9-C397-A56B-EB12DF4D3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ACC95-062B-2D47-6E81-6B009E1D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1B099D-65C9-150E-8634-797A1869E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248" y="3298132"/>
            <a:ext cx="2167291" cy="220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54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AE3432-1CEB-876A-43FE-7468725DD29C}"/>
              </a:ext>
            </a:extLst>
          </p:cNvPr>
          <p:cNvSpPr txBox="1">
            <a:spLocks/>
          </p:cNvSpPr>
          <p:nvPr/>
        </p:nvSpPr>
        <p:spPr>
          <a:xfrm>
            <a:off x="1038044" y="3722913"/>
            <a:ext cx="10544355" cy="23247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differentiable cross-entropy method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[Amos and Yarats, ICML 2020]</a:t>
            </a:r>
          </a:p>
          <a:p>
            <a:pPr algn="l"/>
            <a:r>
              <a:rPr lang="en-US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Neural Potts Model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[Sercu*, Verkuil*, et al., MLCB 2020]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/>
            <a:r>
              <a:rPr lang="en-US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the model-based stochastic value gradient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[Amos, Stanton, Yarats, Wilson, L4DC 2021]</a:t>
            </a:r>
          </a:p>
          <a:p>
            <a:pPr algn="l"/>
            <a:r>
              <a:rPr lang="en-US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planning via RL fine-tuning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[Fickinger*, Hu*, et al., NeurIPS 2021]</a:t>
            </a:r>
          </a:p>
          <a:p>
            <a:pPr algn="l"/>
            <a:r>
              <a:rPr lang="en-US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Neural fixed-point acceleration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[Venkataraman and Amos, ICML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AutoML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Workshop, 2021]</a:t>
            </a:r>
          </a:p>
          <a:p>
            <a:pPr algn="l"/>
            <a:r>
              <a:rPr lang="en-US" dirty="0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amortizing convex conjugates for optimal transport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[Amos, ICLR, 2023]</a:t>
            </a:r>
          </a:p>
          <a:p>
            <a:pPr algn="l"/>
            <a:r>
              <a:rPr lang="en-US" dirty="0">
                <a:solidFill>
                  <a:schemeClr val="tx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Meta Optimal Transport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[Amos, Cohen, Luise, Redko, ICML 2023]</a:t>
            </a:r>
          </a:p>
          <a:p>
            <a:pPr algn="l"/>
            <a:r>
              <a:rPr lang="en-US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Tutorial on amortized optimization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[Amos, Foundations and Trends in ML, 2023]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90BB59A-66F9-7D40-6419-B1CCBAC6434A}"/>
              </a:ext>
            </a:extLst>
          </p:cNvPr>
          <p:cNvCxnSpPr>
            <a:cxnSpLocks/>
          </p:cNvCxnSpPr>
          <p:nvPr/>
        </p:nvCxnSpPr>
        <p:spPr>
          <a:xfrm>
            <a:off x="432954" y="3581350"/>
            <a:ext cx="11326091" cy="0"/>
          </a:xfrm>
          <a:prstGeom prst="line">
            <a:avLst/>
          </a:prstGeom>
          <a:ln w="50800"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B6087E75-D370-A73D-25A2-6F27476C4723}"/>
              </a:ext>
            </a:extLst>
          </p:cNvPr>
          <p:cNvSpPr txBox="1">
            <a:spLocks/>
          </p:cNvSpPr>
          <p:nvPr/>
        </p:nvSpPr>
        <p:spPr>
          <a:xfrm>
            <a:off x="454964" y="673105"/>
            <a:ext cx="11326091" cy="939188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5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Amortized optimization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4B6CE2E-8B9F-B517-E1B1-9A3F65D755A2}"/>
              </a:ext>
            </a:extLst>
          </p:cNvPr>
          <p:cNvSpPr txBox="1">
            <a:spLocks/>
          </p:cNvSpPr>
          <p:nvPr/>
        </p:nvSpPr>
        <p:spPr>
          <a:xfrm>
            <a:off x="454964" y="1657690"/>
            <a:ext cx="5638992" cy="939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Brandon Amos</a:t>
            </a:r>
          </a:p>
          <a:p>
            <a:pPr>
              <a:spcBef>
                <a:spcPts val="0"/>
              </a:spcBef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 AI NYC, Fundamental AI Research (FAIR)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8466EE-A048-BA6A-6D3C-6ECB9723F3F5}"/>
              </a:ext>
            </a:extLst>
          </p:cNvPr>
          <p:cNvGrpSpPr/>
          <p:nvPr/>
        </p:nvGrpSpPr>
        <p:grpSpPr>
          <a:xfrm>
            <a:off x="6879740" y="1683733"/>
            <a:ext cx="5860678" cy="540210"/>
            <a:chOff x="488505" y="3447081"/>
            <a:chExt cx="5860678" cy="540210"/>
          </a:xfrm>
        </p:grpSpPr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41815F8F-5B4C-EE34-91E2-DD4C2CB30EB4}"/>
                </a:ext>
              </a:extLst>
            </p:cNvPr>
            <p:cNvSpPr txBox="1">
              <a:spLocks/>
            </p:cNvSpPr>
            <p:nvPr/>
          </p:nvSpPr>
          <p:spPr>
            <a:xfrm>
              <a:off x="687393" y="3447081"/>
              <a:ext cx="2276782" cy="5402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dirty="0">
                  <a:solidFill>
                    <a:srgbClr val="374C8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</a:rPr>
                <a:t>brandondamos</a:t>
              </a:r>
            </a:p>
          </p:txBody>
        </p:sp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5C431BBD-579C-FAC9-889F-5019710349B1}"/>
                </a:ext>
              </a:extLst>
            </p:cNvPr>
            <p:cNvSpPr txBox="1">
              <a:spLocks/>
            </p:cNvSpPr>
            <p:nvPr/>
          </p:nvSpPr>
          <p:spPr>
            <a:xfrm>
              <a:off x="3010134" y="3447081"/>
              <a:ext cx="3339049" cy="5402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US" dirty="0">
                  <a:solidFill>
                    <a:srgbClr val="374C81"/>
                  </a:solidFill>
                  <a:latin typeface="Menlo" panose="020B0609030804020204" pitchFamily="49" charset="0"/>
                  <a:ea typeface="Menlo" panose="020B0609030804020204" pitchFamily="49" charset="0"/>
                  <a:cs typeface="Menlo" panose="020B0609030804020204" pitchFamily="49" charset="0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bamos.github.io</a:t>
              </a:r>
              <a:endParaRPr lang="en-US" dirty="0">
                <a:solidFill>
                  <a:srgbClr val="374C8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2F91CFE-E4C2-CC87-965B-1764AD9C5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8505" y="3513639"/>
              <a:ext cx="321883" cy="26823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2D4775E-6C54-F930-AD84-946284E9E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41558" y="3530484"/>
              <a:ext cx="240130" cy="240130"/>
            </a:xfrm>
            <a:prstGeom prst="rect">
              <a:avLst/>
            </a:prstGeom>
          </p:spPr>
        </p:pic>
      </p:grpSp>
      <p:sp>
        <p:nvSpPr>
          <p:cNvPr id="28" name="Subtitle 2">
            <a:extLst>
              <a:ext uri="{FF2B5EF4-FFF2-40B4-BE49-F238E27FC236}">
                <a16:creationId xmlns:a16="http://schemas.microsoft.com/office/drawing/2014/main" id="{61135EA3-8F90-7056-3BA4-5568B28023D5}"/>
              </a:ext>
            </a:extLst>
          </p:cNvPr>
          <p:cNvSpPr txBox="1">
            <a:spLocks/>
          </p:cNvSpPr>
          <p:nvPr/>
        </p:nvSpPr>
        <p:spPr>
          <a:xfrm>
            <a:off x="1038046" y="2760674"/>
            <a:ext cx="7648870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github.com/facebookresearch/amortized-optimization-tutorial</a:t>
            </a:r>
            <a:endParaRPr lang="en-US" sz="16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126B225-3889-97FB-244A-C808E5CC55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4964" y="2760674"/>
            <a:ext cx="583081" cy="559770"/>
          </a:xfrm>
          <a:prstGeom prst="rect">
            <a:avLst/>
          </a:prstGeom>
        </p:spPr>
      </p:pic>
      <p:sp>
        <p:nvSpPr>
          <p:cNvPr id="30" name="Subtitle 2">
            <a:extLst>
              <a:ext uri="{FF2B5EF4-FFF2-40B4-BE49-F238E27FC236}">
                <a16:creationId xmlns:a16="http://schemas.microsoft.com/office/drawing/2014/main" id="{97153E4A-393F-5C73-46E3-1E4A2873DA9D}"/>
              </a:ext>
            </a:extLst>
          </p:cNvPr>
          <p:cNvSpPr txBox="1">
            <a:spLocks/>
          </p:cNvSpPr>
          <p:nvPr/>
        </p:nvSpPr>
        <p:spPr>
          <a:xfrm>
            <a:off x="1038046" y="3035632"/>
            <a:ext cx="7351686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github.com/bamos/presentations</a:t>
            </a:r>
            <a:endParaRPr lang="en-US" sz="16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EA8E0A5-C5C0-3964-E5B7-41EE0D83BD21}"/>
              </a:ext>
            </a:extLst>
          </p:cNvPr>
          <p:cNvCxnSpPr>
            <a:cxnSpLocks/>
          </p:cNvCxnSpPr>
          <p:nvPr/>
        </p:nvCxnSpPr>
        <p:spPr>
          <a:xfrm>
            <a:off x="430910" y="2519928"/>
            <a:ext cx="11326091" cy="0"/>
          </a:xfrm>
          <a:prstGeom prst="line">
            <a:avLst/>
          </a:prstGeom>
          <a:ln w="50800"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Graphic 32" descr="Document with solid fill">
            <a:extLst>
              <a:ext uri="{FF2B5EF4-FFF2-40B4-BE49-F238E27FC236}">
                <a16:creationId xmlns:a16="http://schemas.microsoft.com/office/drawing/2014/main" id="{4D8B71DE-EA32-3880-A663-5C6006E81D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65597" y="4431867"/>
            <a:ext cx="758806" cy="75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2380-77A5-86E3-ADCE-DDBA436A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Breakthroughs enabled by optimization include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947F9-487B-3E5E-FB2F-551B05D964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21ADD-43B8-A4A4-2B2B-517D35343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BA719-4ECB-6406-D833-31934BC4D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06B0FAF6-98B2-7194-5460-79E73CC5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" t="-205" r="-205" b="-205"/>
          <a:stretch/>
        </p:blipFill>
        <p:spPr bwMode="auto">
          <a:xfrm>
            <a:off x="4766950" y="1957708"/>
            <a:ext cx="2193498" cy="219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4392B1DA-B28E-AD65-F480-2FB2783DA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29448" y="1963957"/>
            <a:ext cx="2193498" cy="219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final">
            <a:hlinkClick r:id="" action="ppaction://media"/>
            <a:extLst>
              <a:ext uri="{FF2B5EF4-FFF2-40B4-BE49-F238E27FC236}">
                <a16:creationId xmlns:a16="http://schemas.microsoft.com/office/drawing/2014/main" id="{B7115881-7743-DE2A-2AA7-618481C32A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7753" y="1957708"/>
            <a:ext cx="1975930" cy="219547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5DCE6F3-E023-4486-BABF-30F4E91C2503}"/>
              </a:ext>
            </a:extLst>
          </p:cNvPr>
          <p:cNvGrpSpPr/>
          <p:nvPr/>
        </p:nvGrpSpPr>
        <p:grpSpPr>
          <a:xfrm>
            <a:off x="1138181" y="4481159"/>
            <a:ext cx="6685258" cy="1714965"/>
            <a:chOff x="2463051" y="1817225"/>
            <a:chExt cx="6685258" cy="17149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0475623-241E-A1FC-04A0-60E4FA536B22}"/>
                    </a:ext>
                  </a:extLst>
                </p:cNvPr>
                <p:cNvSpPr txBox="1"/>
                <p:nvPr/>
              </p:nvSpPr>
              <p:spPr>
                <a:xfrm>
                  <a:off x="3144326" y="2284100"/>
                  <a:ext cx="3599190" cy="6948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argmin</m:t>
                                </m:r>
                              </m:e>
                              <m:li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𝒞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F2ACBE96-3BDC-EA19-ABCF-E746BA6607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4326" y="2284100"/>
                  <a:ext cx="3599190" cy="694870"/>
                </a:xfrm>
                <a:prstGeom prst="rect">
                  <a:avLst/>
                </a:prstGeom>
                <a:blipFill>
                  <a:blip r:embed="rId8"/>
                  <a:stretch>
                    <a:fillRect l="-1761" r="-3169" b="-1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Content Placeholder 7">
              <a:extLst>
                <a:ext uri="{FF2B5EF4-FFF2-40B4-BE49-F238E27FC236}">
                  <a16:creationId xmlns:a16="http://schemas.microsoft.com/office/drawing/2014/main" id="{320B1987-F2FB-DF56-8278-54CF0EC61E42}"/>
                </a:ext>
              </a:extLst>
            </p:cNvPr>
            <p:cNvSpPr txBox="1">
              <a:spLocks/>
            </p:cNvSpPr>
            <p:nvPr/>
          </p:nvSpPr>
          <p:spPr>
            <a:xfrm>
              <a:off x="2463051" y="1818556"/>
              <a:ext cx="2146853" cy="6533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optimal solution</a:t>
              </a:r>
            </a:p>
          </p:txBody>
        </p:sp>
        <p:sp>
          <p:nvSpPr>
            <p:cNvPr id="37" name="Content Placeholder 7">
              <a:extLst>
                <a:ext uri="{FF2B5EF4-FFF2-40B4-BE49-F238E27FC236}">
                  <a16:creationId xmlns:a16="http://schemas.microsoft.com/office/drawing/2014/main" id="{048E8588-2127-8485-0E51-5A3ACA333487}"/>
                </a:ext>
              </a:extLst>
            </p:cNvPr>
            <p:cNvSpPr txBox="1">
              <a:spLocks/>
            </p:cNvSpPr>
            <p:nvPr/>
          </p:nvSpPr>
          <p:spPr>
            <a:xfrm>
              <a:off x="2636816" y="3102977"/>
              <a:ext cx="2537792" cy="4292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optimization variable</a:t>
              </a:r>
            </a:p>
          </p:txBody>
        </p:sp>
        <p:sp>
          <p:nvSpPr>
            <p:cNvPr id="38" name="Content Placeholder 7">
              <a:extLst>
                <a:ext uri="{FF2B5EF4-FFF2-40B4-BE49-F238E27FC236}">
                  <a16:creationId xmlns:a16="http://schemas.microsoft.com/office/drawing/2014/main" id="{A2C19A84-39CE-D506-B827-FD7848CFD76E}"/>
                </a:ext>
              </a:extLst>
            </p:cNvPr>
            <p:cNvSpPr txBox="1">
              <a:spLocks/>
            </p:cNvSpPr>
            <p:nvPr/>
          </p:nvSpPr>
          <p:spPr>
            <a:xfrm>
              <a:off x="4943921" y="1825680"/>
              <a:ext cx="1285461" cy="4413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objective</a:t>
              </a:r>
            </a:p>
          </p:txBody>
        </p:sp>
        <p:sp>
          <p:nvSpPr>
            <p:cNvPr id="39" name="Content Placeholder 7">
              <a:extLst>
                <a:ext uri="{FF2B5EF4-FFF2-40B4-BE49-F238E27FC236}">
                  <a16:creationId xmlns:a16="http://schemas.microsoft.com/office/drawing/2014/main" id="{70886868-FA7E-3E9D-3A03-BEC439C5C418}"/>
                </a:ext>
              </a:extLst>
            </p:cNvPr>
            <p:cNvSpPr txBox="1">
              <a:spLocks/>
            </p:cNvSpPr>
            <p:nvPr/>
          </p:nvSpPr>
          <p:spPr>
            <a:xfrm>
              <a:off x="6189036" y="1817225"/>
              <a:ext cx="2959273" cy="68698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context 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(or parameterization)</a:t>
              </a:r>
              <a:endPara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2C36AE4-596F-5514-B46E-DDFD615007CA}"/>
                </a:ext>
              </a:extLst>
            </p:cNvPr>
            <p:cNvCxnSpPr>
              <a:cxnSpLocks/>
            </p:cNvCxnSpPr>
            <p:nvPr/>
          </p:nvCxnSpPr>
          <p:spPr>
            <a:xfrm>
              <a:off x="5743637" y="2133197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Content Placeholder 7">
              <a:extLst>
                <a:ext uri="{FF2B5EF4-FFF2-40B4-BE49-F238E27FC236}">
                  <a16:creationId xmlns:a16="http://schemas.microsoft.com/office/drawing/2014/main" id="{6558E742-A8BC-AF8A-239F-D2D0D90E7C79}"/>
                </a:ext>
              </a:extLst>
            </p:cNvPr>
            <p:cNvSpPr txBox="1">
              <a:spLocks/>
            </p:cNvSpPr>
            <p:nvPr/>
          </p:nvSpPr>
          <p:spPr>
            <a:xfrm>
              <a:off x="4837587" y="3108683"/>
              <a:ext cx="1580075" cy="3921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constraints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FC50A3C-2BFC-4499-8A6B-5BE71FD8BC7A}"/>
                </a:ext>
              </a:extLst>
            </p:cNvPr>
            <p:cNvCxnSpPr>
              <a:cxnSpLocks/>
            </p:cNvCxnSpPr>
            <p:nvPr/>
          </p:nvCxnSpPr>
          <p:spPr>
            <a:xfrm>
              <a:off x="6410541" y="2147493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F0BD538-1054-6205-5C43-A5923119D216}"/>
                </a:ext>
              </a:extLst>
            </p:cNvPr>
            <p:cNvCxnSpPr>
              <a:cxnSpLocks/>
            </p:cNvCxnSpPr>
            <p:nvPr/>
          </p:nvCxnSpPr>
          <p:spPr>
            <a:xfrm>
              <a:off x="4653977" y="2983474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6DBBAEF-1392-0DBB-4FFA-090E9DAD1D16}"/>
                </a:ext>
              </a:extLst>
            </p:cNvPr>
            <p:cNvCxnSpPr>
              <a:cxnSpLocks/>
            </p:cNvCxnSpPr>
            <p:nvPr/>
          </p:nvCxnSpPr>
          <p:spPr>
            <a:xfrm>
              <a:off x="5019737" y="2968234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964DCC1-EC99-A06E-FC7A-B2A35CD13906}"/>
                </a:ext>
              </a:extLst>
            </p:cNvPr>
            <p:cNvCxnSpPr>
              <a:cxnSpLocks/>
            </p:cNvCxnSpPr>
            <p:nvPr/>
          </p:nvCxnSpPr>
          <p:spPr>
            <a:xfrm>
              <a:off x="3328097" y="2147492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33E58FC-FF6C-1CB3-C604-6E8C28318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0493"/>
            <a:ext cx="10972800" cy="468567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​</a:t>
            </a:r>
            <a:r>
              <a:rPr lang="en-US" b="1" dirty="0"/>
              <a:t>controlling systems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(robotic, autonomous, mechanical, and multi-agent)</a:t>
            </a:r>
          </a:p>
        </p:txBody>
      </p:sp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BE387263-ACD4-2A27-7A14-F04DAB1A20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6963" y="4327716"/>
            <a:ext cx="2595752" cy="221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1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2380-77A5-86E3-ADCE-DDBA436A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Breakthroughs enabled by optimization include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D1CD2-66D0-541E-48CE-AF95091DF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​</a:t>
            </a:r>
            <a:r>
              <a:rPr lang="en-US" b="1" dirty="0"/>
              <a:t>controlling systems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(robotic, autonomous, mechanical, and multi-agent)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​</a:t>
            </a:r>
            <a:r>
              <a:rPr lang="en-US" b="1" dirty="0"/>
              <a:t>​making</a:t>
            </a:r>
            <a:r>
              <a:rPr lang="en-US" dirty="0"/>
              <a:t> </a:t>
            </a:r>
            <a:r>
              <a:rPr lang="en-US" b="1" dirty="0"/>
              <a:t>operational decisions</a:t>
            </a:r>
            <a:r>
              <a:rPr lang="en-US" dirty="0"/>
              <a:t> based on future predictions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efficiently </a:t>
            </a:r>
            <a:r>
              <a:rPr lang="en-US" b="1" dirty="0"/>
              <a:t>transporting</a:t>
            </a:r>
            <a:r>
              <a:rPr lang="en-US" dirty="0"/>
              <a:t> or </a:t>
            </a:r>
            <a:r>
              <a:rPr lang="en-US" b="1" dirty="0"/>
              <a:t>matching</a:t>
            </a:r>
            <a:r>
              <a:rPr lang="en-US" dirty="0"/>
              <a:t> resources, information, and measures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​</a:t>
            </a:r>
            <a:r>
              <a:rPr lang="en-US" b="1" dirty="0"/>
              <a:t>​​allocating</a:t>
            </a:r>
            <a:r>
              <a:rPr lang="en-US" dirty="0"/>
              <a:t> budgets and portfolios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​</a:t>
            </a:r>
            <a:r>
              <a:rPr lang="en-US" b="1" dirty="0"/>
              <a:t>designing</a:t>
            </a:r>
            <a:r>
              <a:rPr lang="en-US" dirty="0"/>
              <a:t> materials, molecules, and other structures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​</a:t>
            </a:r>
            <a:r>
              <a:rPr lang="en-US" b="1" dirty="0"/>
              <a:t>solving</a:t>
            </a:r>
            <a:r>
              <a:rPr lang="en-US" dirty="0"/>
              <a:t> </a:t>
            </a:r>
            <a:r>
              <a:rPr lang="en-US" b="1" dirty="0"/>
              <a:t>inverse problems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(to infer underlying hidden costs, incentives, geometries, terrains)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​</a:t>
            </a:r>
            <a:r>
              <a:rPr lang="en-US" b="1" dirty="0"/>
              <a:t>parameter learning </a:t>
            </a:r>
            <a:r>
              <a:rPr lang="en-US" dirty="0"/>
              <a:t>of predictive and statistical models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947F9-487B-3E5E-FB2F-551B05D964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BA719-4ECB-6406-D833-31934BC4D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7EC3CE-52EF-9F72-BED0-F291415C0804}"/>
              </a:ext>
            </a:extLst>
          </p:cNvPr>
          <p:cNvGrpSpPr/>
          <p:nvPr/>
        </p:nvGrpSpPr>
        <p:grpSpPr>
          <a:xfrm>
            <a:off x="1138181" y="4481159"/>
            <a:ext cx="6685258" cy="1714965"/>
            <a:chOff x="2463051" y="1817225"/>
            <a:chExt cx="6685258" cy="17149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CBD599E-B36D-7F3E-2321-C2127720CFE1}"/>
                    </a:ext>
                  </a:extLst>
                </p:cNvPr>
                <p:cNvSpPr txBox="1"/>
                <p:nvPr/>
              </p:nvSpPr>
              <p:spPr>
                <a:xfrm>
                  <a:off x="3144326" y="2284100"/>
                  <a:ext cx="3599190" cy="6948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⋆</m:t>
                            </m:r>
                          </m:sup>
                        </m:sSup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argmin</m:t>
                                </m:r>
                              </m:e>
                              <m:li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𝒞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F2ACBE96-3BDC-EA19-ABCF-E746BA6607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4326" y="2284100"/>
                  <a:ext cx="3599190" cy="694870"/>
                </a:xfrm>
                <a:prstGeom prst="rect">
                  <a:avLst/>
                </a:prstGeom>
                <a:blipFill>
                  <a:blip r:embed="rId5"/>
                  <a:stretch>
                    <a:fillRect l="-1761" r="-3169" b="-1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Content Placeholder 7">
              <a:extLst>
                <a:ext uri="{FF2B5EF4-FFF2-40B4-BE49-F238E27FC236}">
                  <a16:creationId xmlns:a16="http://schemas.microsoft.com/office/drawing/2014/main" id="{1CE9E788-D016-53BD-DCEA-12464433B08C}"/>
                </a:ext>
              </a:extLst>
            </p:cNvPr>
            <p:cNvSpPr txBox="1">
              <a:spLocks/>
            </p:cNvSpPr>
            <p:nvPr/>
          </p:nvSpPr>
          <p:spPr>
            <a:xfrm>
              <a:off x="2463051" y="1818556"/>
              <a:ext cx="2146853" cy="6533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optimal solution</a:t>
              </a:r>
            </a:p>
          </p:txBody>
        </p:sp>
        <p:sp>
          <p:nvSpPr>
            <p:cNvPr id="10" name="Content Placeholder 7">
              <a:extLst>
                <a:ext uri="{FF2B5EF4-FFF2-40B4-BE49-F238E27FC236}">
                  <a16:creationId xmlns:a16="http://schemas.microsoft.com/office/drawing/2014/main" id="{98E9D51E-8BDF-0C13-99A7-18D332C2C420}"/>
                </a:ext>
              </a:extLst>
            </p:cNvPr>
            <p:cNvSpPr txBox="1">
              <a:spLocks/>
            </p:cNvSpPr>
            <p:nvPr/>
          </p:nvSpPr>
          <p:spPr>
            <a:xfrm>
              <a:off x="2636816" y="3102977"/>
              <a:ext cx="2537792" cy="4292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optimization variable</a:t>
              </a:r>
            </a:p>
          </p:txBody>
        </p:sp>
        <p:sp>
          <p:nvSpPr>
            <p:cNvPr id="11" name="Content Placeholder 7">
              <a:extLst>
                <a:ext uri="{FF2B5EF4-FFF2-40B4-BE49-F238E27FC236}">
                  <a16:creationId xmlns:a16="http://schemas.microsoft.com/office/drawing/2014/main" id="{8C963E99-FE26-F66F-776A-8ED907EE4EB5}"/>
                </a:ext>
              </a:extLst>
            </p:cNvPr>
            <p:cNvSpPr txBox="1">
              <a:spLocks/>
            </p:cNvSpPr>
            <p:nvPr/>
          </p:nvSpPr>
          <p:spPr>
            <a:xfrm>
              <a:off x="4943921" y="1825680"/>
              <a:ext cx="1285461" cy="4413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objective</a:t>
              </a:r>
            </a:p>
          </p:txBody>
        </p:sp>
        <p:sp>
          <p:nvSpPr>
            <p:cNvPr id="12" name="Content Placeholder 7">
              <a:extLst>
                <a:ext uri="{FF2B5EF4-FFF2-40B4-BE49-F238E27FC236}">
                  <a16:creationId xmlns:a16="http://schemas.microsoft.com/office/drawing/2014/main" id="{ABA60032-0C78-B0B1-C6F8-2158577E1010}"/>
                </a:ext>
              </a:extLst>
            </p:cNvPr>
            <p:cNvSpPr txBox="1">
              <a:spLocks/>
            </p:cNvSpPr>
            <p:nvPr/>
          </p:nvSpPr>
          <p:spPr>
            <a:xfrm>
              <a:off x="6189036" y="1817225"/>
              <a:ext cx="2959273" cy="68698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context 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(or parameterization)</a:t>
              </a:r>
              <a:endPara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AFFB4AC-AB4E-A6FF-C907-C4E47B0C9E17}"/>
                </a:ext>
              </a:extLst>
            </p:cNvPr>
            <p:cNvCxnSpPr>
              <a:cxnSpLocks/>
            </p:cNvCxnSpPr>
            <p:nvPr/>
          </p:nvCxnSpPr>
          <p:spPr>
            <a:xfrm>
              <a:off x="5743637" y="2133197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ontent Placeholder 7">
              <a:extLst>
                <a:ext uri="{FF2B5EF4-FFF2-40B4-BE49-F238E27FC236}">
                  <a16:creationId xmlns:a16="http://schemas.microsoft.com/office/drawing/2014/main" id="{3E92257D-149A-BA23-6BF0-005255DD718F}"/>
                </a:ext>
              </a:extLst>
            </p:cNvPr>
            <p:cNvSpPr txBox="1">
              <a:spLocks/>
            </p:cNvSpPr>
            <p:nvPr/>
          </p:nvSpPr>
          <p:spPr>
            <a:xfrm>
              <a:off x="4837587" y="3108683"/>
              <a:ext cx="1580075" cy="3921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constraints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FF062E-A84A-EF8A-53D3-52A7FF971641}"/>
                </a:ext>
              </a:extLst>
            </p:cNvPr>
            <p:cNvCxnSpPr>
              <a:cxnSpLocks/>
            </p:cNvCxnSpPr>
            <p:nvPr/>
          </p:nvCxnSpPr>
          <p:spPr>
            <a:xfrm>
              <a:off x="6410541" y="2147493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22181D9-7EBD-E815-D904-78FF9C95D360}"/>
                </a:ext>
              </a:extLst>
            </p:cNvPr>
            <p:cNvCxnSpPr>
              <a:cxnSpLocks/>
            </p:cNvCxnSpPr>
            <p:nvPr/>
          </p:nvCxnSpPr>
          <p:spPr>
            <a:xfrm>
              <a:off x="4653977" y="2983474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48CF661-59F5-FF3B-57A1-ADA659F5598E}"/>
                </a:ext>
              </a:extLst>
            </p:cNvPr>
            <p:cNvCxnSpPr>
              <a:cxnSpLocks/>
            </p:cNvCxnSpPr>
            <p:nvPr/>
          </p:nvCxnSpPr>
          <p:spPr>
            <a:xfrm>
              <a:off x="5019737" y="2968234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825B78C-5632-1E39-70F6-5B0210D2682A}"/>
                </a:ext>
              </a:extLst>
            </p:cNvPr>
            <p:cNvCxnSpPr>
              <a:cxnSpLocks/>
            </p:cNvCxnSpPr>
            <p:nvPr/>
          </p:nvCxnSpPr>
          <p:spPr>
            <a:xfrm>
              <a:off x="3328097" y="2147492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882E9D43-832A-E15D-5621-82DD1819A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pic>
        <p:nvPicPr>
          <p:cNvPr id="19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A252E1F1-6377-5AA5-DBD0-49403E687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6963" y="4327716"/>
            <a:ext cx="2595752" cy="221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4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DB531-9597-D6F7-0190-EC778ACDB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Repeatedly solving optimization problems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04560-6639-F476-44A1-8DB7D64EEA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8B9D3-9A25-0D69-5CCC-B3E204527A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10ED7-9787-4643-58C1-69A51A15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1F088E0-D3A7-C563-686D-443E628FCCC2}"/>
              </a:ext>
            </a:extLst>
          </p:cNvPr>
          <p:cNvSpPr txBox="1">
            <a:spLocks/>
          </p:cNvSpPr>
          <p:nvPr/>
        </p:nvSpPr>
        <p:spPr>
          <a:xfrm>
            <a:off x="939735" y="1104113"/>
            <a:ext cx="11115631" cy="539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 the model-based stochastic value gradient for continuous reinforcement learning.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 et al., L4DC 2021.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D01C89-4EF3-E2BB-BBEB-25987E704C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492"/>
          <a:stretch/>
        </p:blipFill>
        <p:spPr>
          <a:xfrm>
            <a:off x="1589371" y="1984797"/>
            <a:ext cx="7485169" cy="199796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74B3056-6D5E-1242-08F2-BF38BFE82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684"/>
          <a:stretch/>
        </p:blipFill>
        <p:spPr>
          <a:xfrm>
            <a:off x="456441" y="4164394"/>
            <a:ext cx="3203879" cy="9706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45768F2-BCF1-41E6-A88B-2F6875B24B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444"/>
          <a:stretch/>
        </p:blipFill>
        <p:spPr>
          <a:xfrm>
            <a:off x="7217673" y="4039960"/>
            <a:ext cx="3646712" cy="109508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452AC48-1A39-EBAB-DB1F-9D13183F5D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684"/>
          <a:stretch/>
        </p:blipFill>
        <p:spPr>
          <a:xfrm>
            <a:off x="3748863" y="4164394"/>
            <a:ext cx="3203879" cy="970653"/>
          </a:xfrm>
          <a:prstGeom prst="rect">
            <a:avLst/>
          </a:prstGeom>
        </p:spPr>
      </p:pic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53A11D0-94D2-6513-654C-2623D165C43C}"/>
              </a:ext>
            </a:extLst>
          </p:cNvPr>
          <p:cNvCxnSpPr>
            <a:cxnSpLocks/>
          </p:cNvCxnSpPr>
          <p:nvPr/>
        </p:nvCxnSpPr>
        <p:spPr>
          <a:xfrm flipH="1">
            <a:off x="1532960" y="3828602"/>
            <a:ext cx="823270" cy="32494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F70BE0A-EA4F-4EE1-38A9-4624E09F72F1}"/>
              </a:ext>
            </a:extLst>
          </p:cNvPr>
          <p:cNvCxnSpPr>
            <a:cxnSpLocks/>
          </p:cNvCxnSpPr>
          <p:nvPr/>
        </p:nvCxnSpPr>
        <p:spPr>
          <a:xfrm>
            <a:off x="5330045" y="3828602"/>
            <a:ext cx="526942" cy="37143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958CBD3-B487-AF25-F09F-3C55A638A26C}"/>
              </a:ext>
            </a:extLst>
          </p:cNvPr>
          <p:cNvCxnSpPr>
            <a:cxnSpLocks/>
          </p:cNvCxnSpPr>
          <p:nvPr/>
        </p:nvCxnSpPr>
        <p:spPr>
          <a:xfrm flipH="1">
            <a:off x="8367712" y="3828602"/>
            <a:ext cx="201478" cy="24745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0C117E25-E30A-C38F-6B3A-35BB6A3ACFDE}"/>
              </a:ext>
            </a:extLst>
          </p:cNvPr>
          <p:cNvSpPr txBox="1"/>
          <p:nvPr/>
        </p:nvSpPr>
        <p:spPr>
          <a:xfrm>
            <a:off x="1441692" y="5009745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BE874FF-86E8-5AFD-919D-5E9DBA1EE982}"/>
              </a:ext>
            </a:extLst>
          </p:cNvPr>
          <p:cNvSpPr txBox="1"/>
          <p:nvPr/>
        </p:nvSpPr>
        <p:spPr>
          <a:xfrm>
            <a:off x="5022026" y="5009745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54A3CC3-76B4-3D07-CF02-04D69F245792}"/>
              </a:ext>
            </a:extLst>
          </p:cNvPr>
          <p:cNvSpPr txBox="1"/>
          <p:nvPr/>
        </p:nvSpPr>
        <p:spPr>
          <a:xfrm>
            <a:off x="8712253" y="5013651"/>
            <a:ext cx="657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9293A52-9EC1-1591-8ECD-3BE3C99F85B4}"/>
              </a:ext>
            </a:extLst>
          </p:cNvPr>
          <p:cNvSpPr txBox="1"/>
          <p:nvPr/>
        </p:nvSpPr>
        <p:spPr>
          <a:xfrm>
            <a:off x="19292" y="4433615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CE5E0CA-8BAD-F5F2-B2F6-83A59E1908EB}"/>
                  </a:ext>
                </a:extLst>
              </p:cNvPr>
              <p:cNvSpPr txBox="1"/>
              <p:nvPr/>
            </p:nvSpPr>
            <p:spPr>
              <a:xfrm>
                <a:off x="951851" y="3906230"/>
                <a:ext cx="7250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CE5E0CA-8BAD-F5F2-B2F6-83A59E19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851" y="3906230"/>
                <a:ext cx="725070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B06D9AC7-067B-CFFC-D155-2FD7B95022AC}"/>
                  </a:ext>
                </a:extLst>
              </p:cNvPr>
              <p:cNvSpPr txBox="1"/>
              <p:nvPr/>
            </p:nvSpPr>
            <p:spPr>
              <a:xfrm>
                <a:off x="5808510" y="3889972"/>
                <a:ext cx="7250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B06D9AC7-067B-CFFC-D155-2FD7B9502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8510" y="3889972"/>
                <a:ext cx="725006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B2877C45-DCAF-823D-A6C9-7946C003476B}"/>
                  </a:ext>
                </a:extLst>
              </p:cNvPr>
              <p:cNvSpPr txBox="1"/>
              <p:nvPr/>
            </p:nvSpPr>
            <p:spPr>
              <a:xfrm>
                <a:off x="8468451" y="3857311"/>
                <a:ext cx="8068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B2877C45-DCAF-823D-A6C9-7946C0034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451" y="3857311"/>
                <a:ext cx="806824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CDA2EA3E-2127-790D-4ABC-D89543340CAD}"/>
                  </a:ext>
                </a:extLst>
              </p:cNvPr>
              <p:cNvSpPr txBox="1"/>
              <p:nvPr/>
            </p:nvSpPr>
            <p:spPr>
              <a:xfrm>
                <a:off x="4139837" y="5613501"/>
                <a:ext cx="2731710" cy="548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CDA2EA3E-2127-790D-4ABC-D89543340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837" y="5613501"/>
                <a:ext cx="2731710" cy="54886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6F1D88F2-5923-3D68-D595-B29002244F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9805" y="1901893"/>
            <a:ext cx="2595752" cy="221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02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886D7-E8B8-80F5-6EAE-0C01F51EC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talk: amortized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4C7C39-3BCC-5A01-1CBF-CC7603B73B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40493"/>
                <a:ext cx="10972800" cy="491585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3200" b="1" dirty="0">
                    <a:solidFill>
                      <a:schemeClr val="tx1"/>
                    </a:solidFill>
                  </a:rPr>
                  <a:t>Design decisions</a:t>
                </a:r>
              </a:p>
              <a:p>
                <a:br>
                  <a:rPr lang="en-US" b="1" dirty="0">
                    <a:solidFill>
                      <a:schemeClr val="tx1"/>
                    </a:solidFill>
                  </a:rPr>
                </a:br>
                <a:r>
                  <a:rPr lang="en-US" b="1" dirty="0">
                    <a:solidFill>
                      <a:schemeClr val="tx1"/>
                    </a:solidFill>
                  </a:rPr>
                  <a:t>Modeling</a:t>
                </a:r>
                <a:r>
                  <a:rPr lang="en-US" dirty="0">
                    <a:solidFill>
                      <a:schemeClr val="tx1"/>
                    </a:solidFill>
                  </a:rPr>
                  <a:t> paradigms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(fully-amortized and semi-amortized models)</a:t>
                </a:r>
              </a:p>
              <a:p>
                <a:r>
                  <a:rPr lang="en-US" b="1" dirty="0">
                    <a:solidFill>
                      <a:schemeClr val="tx1"/>
                    </a:solidFill>
                  </a:rPr>
                  <a:t>Learning</a:t>
                </a:r>
                <a:r>
                  <a:rPr lang="en-US" dirty="0">
                    <a:solidFill>
                      <a:schemeClr val="tx1"/>
                    </a:solidFill>
                  </a:rPr>
                  <a:t> paradigms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(objective-based and regression-based)</a:t>
                </a:r>
                <a:br>
                  <a:rPr lang="en-US" dirty="0"/>
                </a:br>
                <a:endParaRPr lang="en-US" sz="3600" dirty="0">
                  <a:solidFill>
                    <a:schemeClr val="tx1"/>
                  </a:solidFill>
                </a:endParaRPr>
              </a:p>
              <a:p>
                <a:r>
                  <a:rPr lang="en-US" sz="3200" b="1" dirty="0">
                    <a:solidFill>
                      <a:schemeClr val="tx1"/>
                    </a:solidFill>
                  </a:rPr>
                  <a:t>Applications</a:t>
                </a:r>
              </a:p>
              <a:p>
                <a:endParaRPr lang="en-US" b="1" dirty="0">
                  <a:cs typeface="Helvetica Neue" panose="02000503000000020004" pitchFamily="2" charset="0"/>
                </a:endParaRPr>
              </a:p>
              <a:p>
                <a:r>
                  <a:rPr lang="en-US" b="1" dirty="0">
                    <a:cs typeface="Helvetica Neue" panose="02000503000000020004" pitchFamily="2" charset="0"/>
                  </a:rPr>
                  <a:t>Reinforcement learning </a:t>
                </a:r>
                <a:r>
                  <a:rPr lang="en-US" dirty="0">
                    <a:cs typeface="Helvetica Neue" panose="02000503000000020004" pitchFamily="2" charset="0"/>
                  </a:rPr>
                  <a:t>and</a:t>
                </a:r>
                <a:r>
                  <a:rPr lang="en-US" b="1" dirty="0">
                    <a:cs typeface="Helvetica Neue" panose="02000503000000020004" pitchFamily="2" charset="0"/>
                  </a:rPr>
                  <a:t> control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(actor-critic methods, SAC, DDPG, GPS, BC)</a:t>
                </a:r>
              </a:p>
              <a:p>
                <a:r>
                  <a:rPr lang="en-US" b="1" dirty="0"/>
                  <a:t>Variational inference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(VAEs, semi-amortized VAEs)</a:t>
                </a:r>
              </a:p>
              <a:p>
                <a:r>
                  <a:rPr lang="en-US" b="1" dirty="0"/>
                  <a:t>Meta-learning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</a:t>
                </a:r>
                <a:r>
                  <a:rPr lang="en-US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HyperNets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MAML)</a:t>
                </a:r>
              </a:p>
              <a:p>
                <a:r>
                  <a:rPr lang="en-US" b="1" dirty="0"/>
                  <a:t>Sparse coding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(PSD, LISTA)</a:t>
                </a:r>
              </a:p>
              <a:p>
                <a:r>
                  <a:rPr lang="en-US" b="1" dirty="0"/>
                  <a:t>Roots, fixed points, and convex optimization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</a:t>
                </a:r>
                <a:r>
                  <a:rPr lang="en-US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NeuralDEQs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RLQP, </a:t>
                </a:r>
                <a:r>
                  <a:rPr lang="en-US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NeuralSCS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</a:t>
                </a:r>
              </a:p>
              <a:p>
                <a:r>
                  <a:rPr lang="en-US" b="1" dirty="0"/>
                  <a:t>Optimal transport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(slicing, conjugation, Meta Optimal Transport)</a:t>
                </a:r>
                <a:endParaRPr lang="en-US" dirty="0"/>
              </a:p>
              <a:p>
                <a:r>
                  <a:rPr lang="en-US" b="1" dirty="0">
                    <a:solidFill>
                      <a:schemeClr val="tx1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4C7C39-3BCC-5A01-1CBF-CC7603B73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40493"/>
                <a:ext cx="10972800" cy="4915856"/>
              </a:xfrm>
              <a:blipFill>
                <a:blip r:embed="rId2"/>
                <a:stretch>
                  <a:fillRect l="-1387" t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C8CA3-F1F9-71EB-A0C0-957BBEB6E7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8485B-63C9-C397-A56B-EB12DF4D3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ACC95-062B-2D47-6E81-6B009E1D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5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650883-5247-4F64-DA36-9A7A3345BF1C}"/>
              </a:ext>
            </a:extLst>
          </p:cNvPr>
          <p:cNvCxnSpPr>
            <a:cxnSpLocks/>
          </p:cNvCxnSpPr>
          <p:nvPr/>
        </p:nvCxnSpPr>
        <p:spPr>
          <a:xfrm>
            <a:off x="653144" y="1942984"/>
            <a:ext cx="1092925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2922E2-2DCA-F744-E55D-4995A9C2B89E}"/>
              </a:ext>
            </a:extLst>
          </p:cNvPr>
          <p:cNvCxnSpPr>
            <a:cxnSpLocks/>
          </p:cNvCxnSpPr>
          <p:nvPr/>
        </p:nvCxnSpPr>
        <p:spPr>
          <a:xfrm>
            <a:off x="653144" y="3706475"/>
            <a:ext cx="1092925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320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2B34E-0ECD-29DE-E775-D1840F8F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Amortization: approximate the solution map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CEF4B55E-F1A8-76C6-3ADD-8E4B7FA586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</a:t>
                </a:r>
                <a:r>
                  <a:rPr lang="en-US" b="1" dirty="0"/>
                  <a:t>fast amortization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/>
                  <a:t> can be </a:t>
                </a:r>
                <a:r>
                  <a:rPr lang="en-US" b="1" dirty="0"/>
                  <a:t>25,000 times faster </a:t>
                </a:r>
                <a:r>
                  <a:rPr lang="en-US" dirty="0"/>
                  <a:t>than solving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dirty="0"/>
                  <a:t> from scratch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for VAEs</a:t>
                </a:r>
              </a:p>
            </p:txBody>
          </p:sp>
        </mc:Choice>
        <mc:Fallback xmlns=""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CEF4B55E-F1A8-76C6-3ADD-8E4B7FA586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78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1610F-B78F-8325-A8E4-6D8E64F83A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F768E-0563-EDC4-7E28-8DF528B4F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2A5C0-C19E-38B1-86C2-BA6D6AAE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F3D3375-557B-B91A-D914-665B981D6DFF}"/>
              </a:ext>
            </a:extLst>
          </p:cNvPr>
          <p:cNvSpPr txBox="1">
            <a:spLocks/>
          </p:cNvSpPr>
          <p:nvPr/>
        </p:nvSpPr>
        <p:spPr>
          <a:xfrm>
            <a:off x="939735" y="1104113"/>
            <a:ext cx="1111563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5641E4D-9CAD-9EA5-3CDB-1A41C233C4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2668131"/>
                <a:ext cx="7658545" cy="207476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Amortization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tries to approximate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    </a:t>
                </a:r>
                <a:r>
                  <a:rPr lang="en-US" b="1" dirty="0"/>
                  <a:t>Example: </a:t>
                </a:r>
                <a:r>
                  <a:rPr lang="en-US" dirty="0"/>
                  <a:t>A neural network mapping from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to the solution</a:t>
                </a:r>
              </a:p>
              <a:p>
                <a:endParaRPr lang="en-US" dirty="0"/>
              </a:p>
              <a:p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Loss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/>
                  <a:t> measures how well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fits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dirty="0"/>
                  <a:t> and optimized with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    </a:t>
                </a:r>
                <a:r>
                  <a:rPr lang="en-US" b="1" dirty="0"/>
                  <a:t>Regression: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⋆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  </a:t>
                </a:r>
                <a:r>
                  <a:rPr lang="en-US" b="1" dirty="0"/>
                  <a:t>  Objective: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35641E4D-9CAD-9EA5-3CDB-1A41C233C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668131"/>
                <a:ext cx="7658545" cy="2074762"/>
              </a:xfrm>
              <a:prstGeom prst="rect">
                <a:avLst/>
              </a:prstGeom>
              <a:blipFill>
                <a:blip r:embed="rId4"/>
                <a:stretch>
                  <a:fillRect l="-829" t="-2439" b="-4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A942A79-33A4-A4FD-ED47-3A27127D46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0"/>
          <a:stretch/>
        </p:blipFill>
        <p:spPr>
          <a:xfrm>
            <a:off x="8083088" y="2613731"/>
            <a:ext cx="3314255" cy="264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2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A0D2474-02CC-25BC-2F8B-8E419878F81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Modeling paradigms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A0D2474-02CC-25BC-2F8B-8E419878F8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1EEB11-28E9-7B84-9600-FE08F54A69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92613"/>
                <a:ext cx="11161486" cy="4433551"/>
              </a:xfrm>
            </p:spPr>
            <p:txBody>
              <a:bodyPr/>
              <a:lstStyle/>
              <a:p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Fully-amortized models: </a:t>
                </a:r>
                <a:r>
                  <a:rPr lang="en-US" dirty="0"/>
                  <a:t>Map from the context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to the solution </a:t>
                </a:r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without</a:t>
                </a:r>
                <a:r>
                  <a:rPr lang="en-US" dirty="0"/>
                  <a:t> accessing the objective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b="0" dirty="0"/>
              </a:p>
              <a:p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Example: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Neural network mapping from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to the solution</a:t>
                </a:r>
              </a:p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Most of our applications will focus on these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Semi-amortized models: </a:t>
                </a:r>
                <a:r>
                  <a:rPr lang="en-US" dirty="0"/>
                  <a:t>Internally access the objective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b="0" dirty="0"/>
              </a:p>
              <a:p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Example: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Gradient-based meta-learning models such as MAML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1EEB11-28E9-7B84-9600-FE08F54A69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92613"/>
                <a:ext cx="11161486" cy="4433551"/>
              </a:xfrm>
              <a:blipFill>
                <a:blip r:embed="rId3"/>
                <a:stretch>
                  <a:fillRect l="-569" t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B70E2-903C-A195-F2A5-6ED15D7F8E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D5EBF-7C5D-FAD1-41F0-05262FD12A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Amortized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17A2F-66FB-39F3-8061-DFC48484C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77DF4B-E1E6-7B4D-47F0-579CBABC0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921589"/>
            <a:ext cx="4590404" cy="70621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5389DB-8542-D466-B72F-70E713221FAB}"/>
              </a:ext>
            </a:extLst>
          </p:cNvPr>
          <p:cNvSpPr txBox="1">
            <a:spLocks/>
          </p:cNvSpPr>
          <p:nvPr/>
        </p:nvSpPr>
        <p:spPr>
          <a:xfrm>
            <a:off x="4241262" y="1114234"/>
            <a:ext cx="4173164" cy="500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How to best-predict the solution?</a:t>
            </a:r>
            <a:endParaRPr lang="en-US" sz="18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033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FD43F00-1257-BE98-F9F6-CB53B76278E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Learning paradigms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FD43F00-1257-BE98-F9F6-CB53B76278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895E65-4849-5DCF-E686-A47A78D872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97621" y="1545652"/>
                <a:ext cx="4170744" cy="4685671"/>
              </a:xfrm>
            </p:spPr>
            <p:txBody>
              <a:bodyPr/>
              <a:lstStyle/>
              <a:p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Regression-based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reg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≔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895E65-4849-5DCF-E686-A47A78D872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97621" y="1545652"/>
                <a:ext cx="4170744" cy="4685671"/>
              </a:xfrm>
              <a:blipFill>
                <a:blip r:embed="rId3"/>
                <a:stretch>
                  <a:fillRect l="-1515" t="-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DC7B7-BD95-2AF3-515A-CCBFBB0EC3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B7D0A-91E5-AAC8-0561-808BB51FD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Amortized optimization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D46E1-D409-3C4C-8CAB-993DF8F74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4A3FFE-B536-2E4D-257C-CEC4E68FB3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993" r="54857"/>
          <a:stretch/>
        </p:blipFill>
        <p:spPr>
          <a:xfrm>
            <a:off x="1768194" y="2431669"/>
            <a:ext cx="3614034" cy="1412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A72DF2FC-BC81-8849-C700-AFC2A26F2B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48040" y="1547580"/>
                <a:ext cx="3750197" cy="46856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9144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Objective-based: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obj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≔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A72DF2FC-BC81-8849-C700-AFC2A26F2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8040" y="1547580"/>
                <a:ext cx="3750197" cy="4685671"/>
              </a:xfrm>
              <a:prstGeom prst="rect">
                <a:avLst/>
              </a:prstGeom>
              <a:blipFill>
                <a:blip r:embed="rId5"/>
                <a:stretch>
                  <a:fillRect l="-1689" t="-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6224C2A-2480-0F67-C6C6-8D3139CFE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90" t="20993"/>
          <a:stretch/>
        </p:blipFill>
        <p:spPr>
          <a:xfrm>
            <a:off x="6748042" y="2456746"/>
            <a:ext cx="4011652" cy="141211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294734-F28F-4EBF-5F6D-269BA6517FB4}"/>
              </a:ext>
            </a:extLst>
          </p:cNvPr>
          <p:cNvCxnSpPr>
            <a:cxnSpLocks/>
          </p:cNvCxnSpPr>
          <p:nvPr/>
        </p:nvCxnSpPr>
        <p:spPr>
          <a:xfrm>
            <a:off x="6123006" y="1609867"/>
            <a:ext cx="0" cy="4653023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0D03158-7C88-9781-B306-2970B066B1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0"/>
          <a:stretch/>
        </p:blipFill>
        <p:spPr>
          <a:xfrm>
            <a:off x="1873520" y="3929975"/>
            <a:ext cx="2875957" cy="2295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40501-53D2-3682-EA48-53A851B314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5896" y="3922558"/>
            <a:ext cx="2919585" cy="2310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876FA754-AA4B-A0D4-616F-986D6ADC9E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20249" y="1162875"/>
                <a:ext cx="4970832" cy="7048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9144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" panose="02000503000000020004" pitchFamily="2" charset="0"/>
                  </a:rPr>
                  <a:t>What should the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  <a:cs typeface="Helvetica Neue" panose="02000503000000020004" pitchFamily="2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  <a:cs typeface="Helvetica Neue" panose="02000503000000020004" pitchFamily="2" charset="0"/>
                              </a:rPr>
                            </m:ctrlPr>
                          </m:acc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Helvetica Neue Light" panose="02000403000000020004" pitchFamily="2" charset="0"/>
                                <a:cs typeface="Helvetica Neue" panose="02000503000000020004" pitchFamily="2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Helvetica Neue Light" panose="02000403000000020004" pitchFamily="2" charset="0"/>
                            <a:cs typeface="Helvetica Neue" panose="02000503000000020004" pitchFamily="2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" panose="02000503000000020004" pitchFamily="2" charset="0"/>
                  </a:rPr>
                  <a:t> optimize for?</a:t>
                </a: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876FA754-AA4B-A0D4-616F-986D6ADC9E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249" y="1162875"/>
                <a:ext cx="4970832" cy="704838"/>
              </a:xfrm>
              <a:prstGeom prst="rect">
                <a:avLst/>
              </a:prstGeom>
              <a:blipFill>
                <a:blip r:embed="rId8"/>
                <a:stretch>
                  <a:fillRect l="-1018" t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59C611-B80C-D41F-98D0-E7781F40F25A}"/>
              </a:ext>
            </a:extLst>
          </p:cNvPr>
          <p:cNvCxnSpPr>
            <a:cxnSpLocks/>
          </p:cNvCxnSpPr>
          <p:nvPr/>
        </p:nvCxnSpPr>
        <p:spPr>
          <a:xfrm>
            <a:off x="636606" y="2339212"/>
            <a:ext cx="10972800" cy="0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9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A0CC651-CE14-B04F-B36B-0C3B774C7EB4}" vid="{ED412E48-FE1E-3141-946D-241282344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126119</TotalTime>
  <Words>2057</Words>
  <Application>Microsoft Macintosh PowerPoint</Application>
  <PresentationFormat>Widescreen</PresentationFormat>
  <Paragraphs>328</Paragraphs>
  <Slides>25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Cambria Math</vt:lpstr>
      <vt:lpstr>Helvetica Neue</vt:lpstr>
      <vt:lpstr>Helvetica Neue Light</vt:lpstr>
      <vt:lpstr>Lucida Grande</vt:lpstr>
      <vt:lpstr>Menlo</vt:lpstr>
      <vt:lpstr>Source Sans Pro</vt:lpstr>
      <vt:lpstr>Wingdings</vt:lpstr>
      <vt:lpstr>Office Theme</vt:lpstr>
      <vt:lpstr>PowerPoint Presentation</vt:lpstr>
      <vt:lpstr>Optimization is crucial technology</vt:lpstr>
      <vt:lpstr>Breakthroughs enabled by optimization include</vt:lpstr>
      <vt:lpstr>Breakthroughs enabled by optimization include</vt:lpstr>
      <vt:lpstr>Repeatedly solving optimization problems</vt:lpstr>
      <vt:lpstr>This talk: amortized optimization</vt:lpstr>
      <vt:lpstr>Amortization: approximate the solution map</vt:lpstr>
      <vt:lpstr>Modeling paradigms for y ̂_θ</vt:lpstr>
      <vt:lpstr>Learning paradigms for L</vt:lpstr>
      <vt:lpstr>This talk: amortized optimization</vt:lpstr>
      <vt:lpstr>Applications of amortized optimization</vt:lpstr>
      <vt:lpstr>Applications of amortized optimization</vt:lpstr>
      <vt:lpstr>Applications of amortized optimization</vt:lpstr>
      <vt:lpstr>Applications of amortized optimization</vt:lpstr>
      <vt:lpstr>Applications of amortized optimization</vt:lpstr>
      <vt:lpstr>Applications of amortized optimization</vt:lpstr>
      <vt:lpstr>VAE amortization is conceptually the same as RL</vt:lpstr>
      <vt:lpstr>Applications of amortized optimization</vt:lpstr>
      <vt:lpstr>Applications of amortized optimization</vt:lpstr>
      <vt:lpstr>Applications of amortized optimization</vt:lpstr>
      <vt:lpstr>Applications of amortized optimization</vt:lpstr>
      <vt:lpstr>Applications of amortized optimization</vt:lpstr>
      <vt:lpstr>Applications of amortized optimization</vt:lpstr>
      <vt:lpstr>Future directions and limitations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Differentiable Optimization-Based Modeling for Machine Learning</dc:title>
  <dc:subject/>
  <dc:creator>Brandon Amos</dc:creator>
  <cp:keywords/>
  <dc:description/>
  <cp:lastModifiedBy>Brandon Amos</cp:lastModifiedBy>
  <cp:revision>689</cp:revision>
  <cp:lastPrinted>2021-06-06T21:37:34Z</cp:lastPrinted>
  <dcterms:created xsi:type="dcterms:W3CDTF">2016-09-04T10:19:12Z</dcterms:created>
  <dcterms:modified xsi:type="dcterms:W3CDTF">2023-04-25T19:32:40Z</dcterms:modified>
  <cp:category/>
</cp:coreProperties>
</file>