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26" r:id="rId2"/>
    <p:sldId id="725" r:id="rId3"/>
    <p:sldId id="731" r:id="rId4"/>
    <p:sldId id="742" r:id="rId5"/>
    <p:sldId id="733" r:id="rId6"/>
    <p:sldId id="735" r:id="rId7"/>
    <p:sldId id="688" r:id="rId8"/>
    <p:sldId id="712" r:id="rId9"/>
    <p:sldId id="714" r:id="rId10"/>
    <p:sldId id="715" r:id="rId11"/>
    <p:sldId id="716" r:id="rId12"/>
    <p:sldId id="717" r:id="rId13"/>
    <p:sldId id="759" r:id="rId14"/>
    <p:sldId id="736" r:id="rId15"/>
    <p:sldId id="737" r:id="rId16"/>
    <p:sldId id="743" r:id="rId17"/>
    <p:sldId id="769" r:id="rId18"/>
    <p:sldId id="690" r:id="rId19"/>
    <p:sldId id="707" r:id="rId20"/>
    <p:sldId id="708" r:id="rId21"/>
    <p:sldId id="605" r:id="rId22"/>
    <p:sldId id="561" r:id="rId23"/>
    <p:sldId id="562" r:id="rId24"/>
    <p:sldId id="745" r:id="rId25"/>
    <p:sldId id="770" r:id="rId26"/>
    <p:sldId id="738" r:id="rId27"/>
    <p:sldId id="702" r:id="rId28"/>
    <p:sldId id="703" r:id="rId29"/>
    <p:sldId id="676" r:id="rId30"/>
    <p:sldId id="749" r:id="rId31"/>
    <p:sldId id="771" r:id="rId32"/>
    <p:sldId id="739" r:id="rId33"/>
    <p:sldId id="719" r:id="rId34"/>
    <p:sldId id="720" r:id="rId35"/>
    <p:sldId id="753" r:id="rId36"/>
    <p:sldId id="772" r:id="rId37"/>
    <p:sldId id="762" r:id="rId38"/>
    <p:sldId id="763" r:id="rId39"/>
    <p:sldId id="764" r:id="rId40"/>
    <p:sldId id="740" r:id="rId41"/>
    <p:sldId id="766" r:id="rId42"/>
    <p:sldId id="767" r:id="rId43"/>
    <p:sldId id="768" r:id="rId44"/>
    <p:sldId id="757" r:id="rId45"/>
    <p:sldId id="758" r:id="rId46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0D49FF-6E2A-B949-964A-2A633E290980}">
          <p14:sldIdLst>
            <p14:sldId id="326"/>
            <p14:sldId id="725"/>
            <p14:sldId id="731"/>
            <p14:sldId id="742"/>
            <p14:sldId id="733"/>
            <p14:sldId id="735"/>
            <p14:sldId id="688"/>
            <p14:sldId id="712"/>
            <p14:sldId id="714"/>
            <p14:sldId id="715"/>
            <p14:sldId id="716"/>
            <p14:sldId id="717"/>
            <p14:sldId id="759"/>
            <p14:sldId id="736"/>
            <p14:sldId id="737"/>
            <p14:sldId id="743"/>
            <p14:sldId id="769"/>
            <p14:sldId id="690"/>
            <p14:sldId id="707"/>
            <p14:sldId id="708"/>
            <p14:sldId id="605"/>
            <p14:sldId id="561"/>
            <p14:sldId id="562"/>
            <p14:sldId id="745"/>
            <p14:sldId id="770"/>
            <p14:sldId id="738"/>
            <p14:sldId id="702"/>
            <p14:sldId id="703"/>
            <p14:sldId id="676"/>
            <p14:sldId id="749"/>
            <p14:sldId id="771"/>
            <p14:sldId id="739"/>
            <p14:sldId id="719"/>
            <p14:sldId id="720"/>
            <p14:sldId id="753"/>
            <p14:sldId id="772"/>
            <p14:sldId id="762"/>
            <p14:sldId id="763"/>
            <p14:sldId id="764"/>
            <p14:sldId id="740"/>
            <p14:sldId id="766"/>
            <p14:sldId id="767"/>
            <p14:sldId id="768"/>
            <p14:sldId id="757"/>
            <p14:sldId id="7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02C"/>
    <a:srgbClr val="AB0000"/>
    <a:srgbClr val="4EB648"/>
    <a:srgbClr val="FFD528"/>
    <a:srgbClr val="FFDE59"/>
    <a:srgbClr val="C44E52"/>
    <a:srgbClr val="55A868"/>
    <a:srgbClr val="B5C1E0"/>
    <a:srgbClr val="374C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/>
    <p:restoredTop sz="77510"/>
  </p:normalViewPr>
  <p:slideViewPr>
    <p:cSldViewPr snapToGrid="0" snapToObjects="1">
      <p:cViewPr varScale="1">
        <p:scale>
          <a:sx n="95" d="100"/>
          <a:sy n="95" d="100"/>
        </p:scale>
        <p:origin x="9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7/22/24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74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54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remilepriol.github.io</a:t>
            </a:r>
            <a:r>
              <a:rPr lang="en-US" dirty="0"/>
              <a:t>/</a:t>
            </a:r>
            <a:r>
              <a:rPr lang="en-US" dirty="0" err="1"/>
              <a:t>dualityviz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74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we care?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31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93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2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1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08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0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9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9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3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52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11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6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optimization-based reasoning and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optimization-based reasoning and 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9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2.gif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5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7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tt-jax/ott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microsoft.com/office/2007/relationships/media" Target="../media/media3.mov"/><Relationship Id="rId7" Type="http://schemas.openxmlformats.org/officeDocument/2006/relationships/image" Target="../media/image78.jpeg"/><Relationship Id="rId12" Type="http://schemas.openxmlformats.org/officeDocument/2006/relationships/image" Target="../media/image80.png"/><Relationship Id="rId2" Type="http://schemas.openxmlformats.org/officeDocument/2006/relationships/video" Target="../media/media2.mp4"/><Relationship Id="rId16" Type="http://schemas.openxmlformats.org/officeDocument/2006/relationships/image" Target="../media/image98.png"/><Relationship Id="rId1" Type="http://schemas.microsoft.com/office/2007/relationships/media" Target="../media/media2.mp4"/><Relationship Id="rId6" Type="http://schemas.openxmlformats.org/officeDocument/2006/relationships/image" Target="../media/image86.png"/><Relationship Id="rId11" Type="http://schemas.openxmlformats.org/officeDocument/2006/relationships/image" Target="../media/image94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geometry-central.net/surface/algorithms/flip_geodesics/" TargetMode="External"/><Relationship Id="rId10" Type="http://schemas.openxmlformats.org/officeDocument/2006/relationships/image" Target="../media/image92.png"/><Relationship Id="rId4" Type="http://schemas.openxmlformats.org/officeDocument/2006/relationships/video" Target="../media/media3.mov"/><Relationship Id="rId9" Type="http://schemas.openxmlformats.org/officeDocument/2006/relationships/image" Target="../media/image89.png"/><Relationship Id="rId14" Type="http://schemas.openxmlformats.org/officeDocument/2006/relationships/hyperlink" Target="https://www.youtube.com/watch?v=eakKfY5aHm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ellerr.com/blog/reinforcement-learning-with-human-feedback-for-llms/" TargetMode="External"/><Relationship Id="rId7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21.emf"/><Relationship Id="rId7" Type="http://schemas.openxmlformats.org/officeDocument/2006/relationships/image" Target="../media/image24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740.png"/><Relationship Id="rId4" Type="http://schemas.openxmlformats.org/officeDocument/2006/relationships/image" Target="../media/image67.png"/><Relationship Id="rId9" Type="http://schemas.openxmlformats.org/officeDocument/2006/relationships/image" Target="../media/image7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CC17CB2-32CE-9085-A21F-EE595BCA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911" y="4954691"/>
            <a:ext cx="1729871" cy="172987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A7E1D6D-0FDD-1912-6222-D439574F3DA3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1363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optimization-based reasoning and AI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71267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FAIR,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8C4D6-0597-09D8-5B70-4823C2570E87}"/>
              </a:ext>
            </a:extLst>
          </p:cNvPr>
          <p:cNvSpPr txBox="1">
            <a:spLocks/>
          </p:cNvSpPr>
          <p:nvPr/>
        </p:nvSpPr>
        <p:spPr>
          <a:xfrm>
            <a:off x="860818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github.com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A9D242-E87B-341D-75EB-93D72CD61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12" y="6487875"/>
            <a:ext cx="297184" cy="2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C5FF4C0-EFD8-E9AE-B16D-F38789D6CB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3885" y="3364049"/>
                <a:ext cx="9748434" cy="30420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task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dirty="0"/>
                  <a:t>, amortize the </a:t>
                </a:r>
                <a:r>
                  <a:rPr lang="en-US" b="1" dirty="0"/>
                  <a:t>computation of the optimal parameters </a:t>
                </a:r>
                <a:r>
                  <a:rPr lang="en-US" dirty="0"/>
                  <a:t>of a model</a:t>
                </a:r>
                <a:br>
                  <a:rPr lang="en-US" dirty="0"/>
                </a:b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ℓ(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𝒯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C5FF4C0-EFD8-E9AE-B16D-F38789D6C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85" y="3364049"/>
                <a:ext cx="9748434" cy="3042001"/>
              </a:xfrm>
              <a:prstGeom prst="rect">
                <a:avLst/>
              </a:prstGeom>
              <a:blipFill>
                <a:blip r:embed="rId2"/>
                <a:stretch>
                  <a:fillRect l="-781" t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BDCA7CC1-C5C1-A069-81C7-E2051D3C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A665557-75F2-C67B-FA00-5620C8ADDF71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252135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B688E2-7DBB-BB0D-9DA2-F7395BEE3F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5673" y="4030808"/>
                <a:ext cx="9748434" cy="24539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dictionary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:r>
                  <a:rPr lang="en-US" b="1" dirty="0"/>
                  <a:t>basis vectors </a:t>
                </a:r>
                <a:r>
                  <a:rPr lang="en-US" dirty="0"/>
                  <a:t>and </a:t>
                </a:r>
                <a:r>
                  <a:rPr lang="en-US" b="1" dirty="0"/>
                  <a:t>input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a </a:t>
                </a:r>
                <a:r>
                  <a:rPr lang="en-US" b="1" dirty="0"/>
                  <a:t>sparse code </a:t>
                </a:r>
                <a:r>
                  <a:rPr lang="en-US" dirty="0"/>
                  <a:t>is recovered with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Predictive sparse decomposition (PSD) and Learned ISTA (LISTA) </a:t>
                </a:r>
                <a:r>
                  <a:rPr lang="en-US" b="1" dirty="0"/>
                  <a:t>amortize this problem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B688E2-7DBB-BB0D-9DA2-F7395BEE3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673" y="4030808"/>
                <a:ext cx="9748434" cy="2453982"/>
              </a:xfrm>
              <a:prstGeom prst="rect">
                <a:avLst/>
              </a:prstGeom>
              <a:blipFill>
                <a:blip r:embed="rId2"/>
                <a:stretch>
                  <a:fillRect l="-781" t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76AB5E3C-E202-E303-49A9-BE1F5BDC221F}"/>
              </a:ext>
            </a:extLst>
          </p:cNvPr>
          <p:cNvSpPr txBox="1">
            <a:spLocks/>
          </p:cNvSpPr>
          <p:nvPr/>
        </p:nvSpPr>
        <p:spPr>
          <a:xfrm>
            <a:off x="1769610" y="5759332"/>
            <a:ext cx="3369579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Kavukcuoglu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Ranzato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and LeCun, 2010.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863286-9F1A-4E7D-2356-515FC510029F}"/>
              </a:ext>
            </a:extLst>
          </p:cNvPr>
          <p:cNvSpPr txBox="1">
            <a:spLocks/>
          </p:cNvSpPr>
          <p:nvPr/>
        </p:nvSpPr>
        <p:spPr>
          <a:xfrm>
            <a:off x="6156168" y="5786529"/>
            <a:ext cx="5157085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Gregor and LeCun, 2010.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8AA7E7-9D3B-83A5-2AD8-2541013D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63AE6EA-EBA2-FA62-459D-393A1407C788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4171518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3FF814-6B4F-0E38-4C0A-3C68B799D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67457" y="4427221"/>
                <a:ext cx="4963885" cy="10099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Finding fixed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3FF814-6B4F-0E38-4C0A-3C68B799D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457" y="4427221"/>
                <a:ext cx="4963885" cy="1009906"/>
              </a:xfrm>
              <a:prstGeom prst="rect">
                <a:avLst/>
              </a:prstGeom>
              <a:blipFill>
                <a:blip r:embed="rId3"/>
                <a:stretch>
                  <a:fillRect l="-1276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3EBC0F-5CB5-B21B-8869-1108ABC824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5004" y="4280215"/>
                <a:ext cx="4426321" cy="1009906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3EBC0F-5CB5-B21B-8869-1108ABC8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004" y="4280215"/>
                <a:ext cx="4426321" cy="1009906"/>
              </a:xfrm>
              <a:prstGeom prst="rect">
                <a:avLst/>
              </a:prstGeom>
              <a:blipFill>
                <a:blip r:embed="rId4"/>
                <a:stretch>
                  <a:fillRect b="-617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14DB387-372C-C5C4-41A5-35522F3EA2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4068" y="5824937"/>
                <a:ext cx="3647462" cy="49865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s.t.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14DB387-372C-C5C4-41A5-35522F3EA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068" y="5824937"/>
                <a:ext cx="3647462" cy="498659"/>
              </a:xfrm>
              <a:prstGeom prst="rect">
                <a:avLst/>
              </a:prstGeom>
              <a:blipFill>
                <a:blip r:embed="rId5"/>
                <a:stretch>
                  <a:fillRect t="-5000" b="-250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F29AE5F-88B0-3915-F56B-F74670615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10" y="4472219"/>
            <a:ext cx="1463042" cy="1820296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8E7ACF5A-ACE4-9F07-2A3A-CE1E52377164}"/>
              </a:ext>
            </a:extLst>
          </p:cNvPr>
          <p:cNvSpPr/>
          <p:nvPr/>
        </p:nvSpPr>
        <p:spPr>
          <a:xfrm>
            <a:off x="7994544" y="5393416"/>
            <a:ext cx="270456" cy="42180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386171-9D7D-2521-69E7-C4BD6A8A0DE3}"/>
              </a:ext>
            </a:extLst>
          </p:cNvPr>
          <p:cNvSpPr txBox="1">
            <a:spLocks/>
          </p:cNvSpPr>
          <p:nvPr/>
        </p:nvSpPr>
        <p:spPr>
          <a:xfrm>
            <a:off x="7909456" y="5394168"/>
            <a:ext cx="2075747" cy="37270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KKT conditions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EA54EA-296D-46AC-AC94-A31D973EC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659" y="4860368"/>
            <a:ext cx="2509710" cy="147960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EE1B735-388D-7FDA-ABCC-44949F7793A6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195615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/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/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(</a:t>
            </a:r>
            <a:r>
              <a:rPr lang="en-US" dirty="0" err="1"/>
              <a:t>HyperNets</a:t>
            </a:r>
            <a:r>
              <a:rPr lang="en-US" dirty="0"/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/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/>
              <a:t>(</a:t>
            </a:r>
            <a:r>
              <a:rPr lang="en-US" dirty="0" err="1"/>
              <a:t>NeuralDEQs</a:t>
            </a:r>
            <a:r>
              <a:rPr lang="en-US" dirty="0"/>
              <a:t>, RLQP, </a:t>
            </a:r>
            <a:r>
              <a:rPr lang="en-US" dirty="0" err="1"/>
              <a:t>NeuralSCS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A8C48-2E4B-1862-2542-1C43C4ABAC6A}"/>
              </a:ext>
            </a:extLst>
          </p:cNvPr>
          <p:cNvSpPr txBox="1"/>
          <p:nvPr/>
        </p:nvSpPr>
        <p:spPr>
          <a:xfrm>
            <a:off x="5640258" y="4980237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7B700-6578-4AFA-EFB1-B8A9B83E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20" y="5322675"/>
            <a:ext cx="7772400" cy="18221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7118A81-985B-90C9-B740-7A66976880C7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941900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B356-A1F4-7859-B7A8-C0A901DA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talk: recent developments in amortization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AB530-62C6-FFB4-114F-C33A07CA5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Amortized transportation</a:t>
            </a:r>
          </a:p>
          <a:p>
            <a:r>
              <a:rPr lang="en-US" sz="2800" dirty="0"/>
              <a:t>    Meta (and conditional) optimal transport</a:t>
            </a:r>
          </a:p>
          <a:p>
            <a:r>
              <a:rPr lang="en-US" sz="2800" dirty="0"/>
              <a:t>    Meta flow matching</a:t>
            </a:r>
          </a:p>
          <a:p>
            <a:endParaRPr lang="en-US" sz="2800" dirty="0"/>
          </a:p>
          <a:p>
            <a:r>
              <a:rPr lang="en-US" sz="2800" b="1" dirty="0"/>
              <a:t>Amortized convex conjugates</a:t>
            </a:r>
          </a:p>
          <a:p>
            <a:r>
              <a:rPr lang="en-US" sz="2800" b="1" dirty="0"/>
              <a:t>Amortized Lagrangian paths and geodesics</a:t>
            </a:r>
          </a:p>
          <a:p>
            <a:endParaRPr lang="en-US" sz="2800" dirty="0"/>
          </a:p>
          <a:p>
            <a:r>
              <a:rPr lang="en-US" sz="2800" b="1" dirty="0"/>
              <a:t>Amortized LLM attacks </a:t>
            </a:r>
            <a:r>
              <a:rPr lang="en-US" sz="2800" dirty="0"/>
              <a:t>— </a:t>
            </a:r>
            <a:r>
              <a:rPr lang="en-US" sz="2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AdvPrompter</a:t>
            </a:r>
            <a:endParaRPr lang="en-US" sz="2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6F958-3EAF-14EA-39B6-673904DBF2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DC3CC-598E-1D0F-22DC-91101C9E2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AD0D3-8F65-AE11-C5E2-2A1EC4EA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6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68F56-76E9-10D1-16E2-53BF1F91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transporting between populations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B7686-5F07-220D-F1B6-06ABBDEDA4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01F6-BB57-5FB1-195F-7DBE4DC3E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F5F09-D68F-B62E-070A-87619E17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3704B9C-7A29-4573-79B5-DB4031C5B832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Supervised Training of Conditional Monge Maps.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Krause, Cuturi, NeurIPS 2022.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17D6AB-152B-2CC6-AAF3-EB2218B55A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782" y="1373216"/>
            <a:ext cx="5631391" cy="4839326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88F997F-93B0-6EC1-3E49-59F1B57EF8AE}"/>
              </a:ext>
            </a:extLst>
          </p:cNvPr>
          <p:cNvSpPr txBox="1">
            <a:spLocks/>
          </p:cNvSpPr>
          <p:nvPr/>
        </p:nvSpPr>
        <p:spPr>
          <a:xfrm>
            <a:off x="1245334" y="5970646"/>
            <a:ext cx="284480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4463791-9FAA-0031-4D0D-5A39E362E8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4463791-9FAA-0031-4D0D-5A39E362E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277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B7686-5F07-220D-F1B6-06ABBDEDA4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01F6-BB57-5FB1-195F-7DBE4DC3E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F5F09-D68F-B62E-070A-87619E17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E9A48-5303-2F83-0B69-921D725C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44" y="1390744"/>
            <a:ext cx="10306686" cy="486945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E2DFB2F-CC31-EE25-12E0-EB381A90DB43}"/>
              </a:ext>
            </a:extLst>
          </p:cNvPr>
          <p:cNvSpPr txBox="1">
            <a:spLocks/>
          </p:cNvSpPr>
          <p:nvPr/>
        </p:nvSpPr>
        <p:spPr>
          <a:xfrm>
            <a:off x="1245334" y="5970646"/>
            <a:ext cx="284480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4BFDBF-CA02-2751-C413-497F83AA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Motivation: transporting between populations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922E8C1-5208-CE54-C659-898AED0FC6D4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Supervised Training of Conditional Monge Maps.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Krause, Cuturi, NeurIPS 2022.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6ECE79F4-6AED-B6E5-C7DD-6FB7980502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6ECE79F4-6AED-B6E5-C7DD-6FB798050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9FCED0-C104-6A01-5765-236AD6F0E5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7772" y="5220274"/>
                <a:ext cx="735725" cy="4638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9FCED0-C104-6A01-5765-236AD6F0E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772" y="5220274"/>
                <a:ext cx="735725" cy="463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734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B7686-5F07-220D-F1B6-06ABBDEDA4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01F6-BB57-5FB1-195F-7DBE4DC3E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F5F09-D68F-B62E-070A-87619E17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E9A48-5303-2F83-0B69-921D725C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44" y="1390744"/>
            <a:ext cx="10306686" cy="486945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E2DFB2F-CC31-EE25-12E0-EB381A90DB43}"/>
              </a:ext>
            </a:extLst>
          </p:cNvPr>
          <p:cNvSpPr txBox="1">
            <a:spLocks/>
          </p:cNvSpPr>
          <p:nvPr/>
        </p:nvSpPr>
        <p:spPr>
          <a:xfrm>
            <a:off x="1245334" y="5970646"/>
            <a:ext cx="284480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4BFDBF-CA02-2751-C413-497F83AA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Motivation: transporting between populations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922E8C1-5208-CE54-C659-898AED0FC6D4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Supervised Training of Conditional Monge Maps.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Krause, Cuturi, NeurIPS 2022.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6ECE79F4-6AED-B6E5-C7DD-6FB7980502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6ECE79F4-6AED-B6E5-C7DD-6FB798050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503" y="5535423"/>
                <a:ext cx="735725" cy="463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9FCED0-C104-6A01-5765-236AD6F0E5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7772" y="5220274"/>
                <a:ext cx="735725" cy="4638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19FCED0-C104-6A01-5765-236AD6F0E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7772" y="5220274"/>
                <a:ext cx="735725" cy="463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DB3AFEC-3482-E397-F262-4A85AB58D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0" y="1803341"/>
            <a:ext cx="7426807" cy="1208050"/>
          </a:xfrm>
        </p:spPr>
        <p:txBody>
          <a:bodyPr>
            <a:normAutofit fontScale="92500"/>
          </a:bodyPr>
          <a:lstStyle/>
          <a:p>
            <a:r>
              <a:rPr lang="en-US" sz="2200" b="1" dirty="0">
                <a:solidFill>
                  <a:srgbClr val="98202C"/>
                </a:solidFill>
              </a:rPr>
              <a:t>Problem:</a:t>
            </a:r>
            <a:r>
              <a:rPr lang="en-US" sz="2200" dirty="0">
                <a:solidFill>
                  <a:srgbClr val="98202C"/>
                </a:solidFill>
              </a:rPr>
              <a:t> measuring a cell requires destroying it</a:t>
            </a:r>
          </a:p>
          <a:p>
            <a:r>
              <a:rPr lang="en-US" sz="2200" b="1" dirty="0"/>
              <a:t>Cannot </a:t>
            </a:r>
            <a:r>
              <a:rPr lang="en-US" sz="2200" dirty="0"/>
              <a:t>learn models of individual cells before and after treatment</a:t>
            </a:r>
          </a:p>
          <a:p>
            <a:r>
              <a:rPr lang="en-US" sz="2200" dirty="0"/>
              <a:t>Need to </a:t>
            </a:r>
            <a:r>
              <a:rPr lang="en-US" sz="2200" b="1" dirty="0"/>
              <a:t>transport at the population level</a:t>
            </a:r>
          </a:p>
        </p:txBody>
      </p:sp>
    </p:spTree>
    <p:extLst>
      <p:ext uri="{BB962C8B-B14F-4D97-AF65-F5344CB8AC3E}">
        <p14:creationId xmlns:p14="http://schemas.microsoft.com/office/powerpoint/2010/main" val="2287233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C78C-E780-F1F7-F80D-FE0220DD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transport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5521" y="3110431"/>
                <a:ext cx="10378648" cy="55782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are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measures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the set of valid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couplings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a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transport map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870204-A95B-CFAA-54D4-C72D703B1A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5521" y="3110431"/>
                <a:ext cx="10378648" cy="557823"/>
              </a:xfrm>
              <a:blipFill>
                <a:blip r:embed="rId3"/>
                <a:stretch>
                  <a:fillRect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B682C43-1C76-20FF-F14C-7E3DFFB26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51" y="3954576"/>
            <a:ext cx="9176785" cy="2294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D138F53-D8F4-994F-8BED-E72551A71A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3118" y="4550509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D138F53-D8F4-994F-8BED-E72551A71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118" y="4550509"/>
                <a:ext cx="735725" cy="463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FAC7C42-ADF4-E643-9BA1-75905312FF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7903" y="3879849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FAC7C42-ADF4-E643-9BA1-75905312F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903" y="3879849"/>
                <a:ext cx="735725" cy="463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AA68E2-1BE2-9E4D-ACAD-C4984BF836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8195" y="3769963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AA68E2-1BE2-9E4D-ACAD-C4984BF83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195" y="3769963"/>
                <a:ext cx="735725" cy="4638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D98DBB2-F147-9948-A3B5-7264A97399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14518" y="5784952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D98DBB2-F147-9948-A3B5-7264A9739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518" y="5784952"/>
                <a:ext cx="735725" cy="4638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7CA47BB-89C6-BF49-8E7A-C88AD675AD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53826" y="4447089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7CA47BB-89C6-BF49-8E7A-C88AD675A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826" y="4447089"/>
                <a:ext cx="735725" cy="4638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9C55D6D3-A3B7-F64F-97B7-7F76F2BBD1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08714" y="5787328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9C55D6D3-A3B7-F64F-97B7-7F76F2BBD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14" y="5787328"/>
                <a:ext cx="735725" cy="4638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07658A6-0FD2-EA46-A1C5-5232AFBFB5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71987" y="5215027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07658A6-0FD2-EA46-A1C5-5232AFBFB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987" y="5215027"/>
                <a:ext cx="735725" cy="4638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5CE97C6-49AE-5246-A8AC-796EC37535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40170" y="4181282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5CE97C6-49AE-5246-A8AC-796EC3753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170" y="4181282"/>
                <a:ext cx="735725" cy="463821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69DBE1B2-D5E3-E244-A1A2-766793FF63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1" dirty="0"/>
                  <a:t>Monge</a:t>
                </a:r>
                <a:r>
                  <a:rPr lang="en-US" sz="3600" dirty="0"/>
                  <a:t> </a:t>
                </a:r>
                <a:r>
                  <a:rPr lang="en-US" sz="3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Content Placeholder 12">
                <a:extLst>
                  <a:ext uri="{FF2B5EF4-FFF2-40B4-BE49-F238E27FC236}">
                    <a16:creationId xmlns:a16="http://schemas.microsoft.com/office/drawing/2014/main" id="{69DBE1B2-D5E3-E244-A1A2-766793FF6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70" y="1417638"/>
                <a:ext cx="8202205" cy="1543728"/>
              </a:xfrm>
              <a:prstGeom prst="rect">
                <a:avLst/>
              </a:prstGeom>
              <a:blipFill>
                <a:blip r:embed="rId12"/>
                <a:stretch>
                  <a:fillRect l="-2322" t="-5691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A7E78-337F-0370-1D05-15B6AF7D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1A79A-48C6-E272-9EB4-2F2A00698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5E847B-9A5B-27E5-6AC0-13A565163E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6369E49-0658-B1A3-C370-F0B886BD882E}"/>
              </a:ext>
            </a:extLst>
          </p:cNvPr>
          <p:cNvSpPr txBox="1">
            <a:spLocks/>
          </p:cNvSpPr>
          <p:nvPr/>
        </p:nvSpPr>
        <p:spPr>
          <a:xfrm>
            <a:off x="1593969" y="6115440"/>
            <a:ext cx="6282519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 ICLR 2023.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9FAD7ED-1A0E-50E3-29F6-CD2F76972EF3}"/>
              </a:ext>
            </a:extLst>
          </p:cNvPr>
          <p:cNvSpPr txBox="1">
            <a:spLocks/>
          </p:cNvSpPr>
          <p:nvPr/>
        </p:nvSpPr>
        <p:spPr>
          <a:xfrm>
            <a:off x="1800158" y="5942920"/>
            <a:ext cx="1391570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</a:t>
            </a:r>
          </a:p>
        </p:txBody>
      </p:sp>
    </p:spTree>
    <p:extLst>
      <p:ext uri="{BB962C8B-B14F-4D97-AF65-F5344CB8AC3E}">
        <p14:creationId xmlns:p14="http://schemas.microsoft.com/office/powerpoint/2010/main" val="3629456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4E57-D688-19B7-D9C1-984117BD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202C"/>
                </a:solidFill>
              </a:rPr>
              <a:t>Challenge: computing OT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C5146-7F9F-4DE0-C0BF-99B0D53F7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429000"/>
            <a:ext cx="5926513" cy="2582862"/>
          </a:xfrm>
        </p:spPr>
        <p:txBody>
          <a:bodyPr>
            <a:normAutofit/>
          </a:bodyPr>
          <a:lstStyle/>
          <a:p>
            <a:r>
              <a:rPr lang="en-US" sz="2400" dirty="0"/>
              <a:t>Many OT problems are </a:t>
            </a:r>
            <a:r>
              <a:rPr lang="en-US" sz="2400" b="1" dirty="0"/>
              <a:t>numerically solved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Improving OT solvers is active research</a:t>
            </a:r>
          </a:p>
          <a:p>
            <a:endParaRPr lang="en-US" sz="2400" dirty="0"/>
          </a:p>
          <a:p>
            <a:r>
              <a:rPr lang="en-US" sz="2400" b="1" dirty="0"/>
              <a:t>Solving multiple OT problems</a:t>
            </a:r>
            <a:r>
              <a:rPr lang="en-US" sz="2400" dirty="0"/>
              <a:t>: even harder</a:t>
            </a:r>
            <a:endParaRPr lang="en-US" sz="2400" b="1" dirty="0"/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solution: independently solve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B4006F5A-1DCF-6B44-F4EC-47EF19844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417637"/>
                <a:ext cx="6319234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Monge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B4006F5A-1DCF-6B44-F4EC-47EF19844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17637"/>
                <a:ext cx="6319234" cy="1543728"/>
              </a:xfrm>
              <a:prstGeom prst="rect">
                <a:avLst/>
              </a:prstGeom>
              <a:blipFill>
                <a:blip r:embed="rId2"/>
                <a:stretch>
                  <a:fillRect l="-1606" t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CF8E-3769-92A8-1B94-934522D8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7D31B1-EE61-E23A-4E90-DFF8300FA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73CC40-46B0-277D-2237-D46316A7C1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3C59DC-B626-9CF4-86D8-A6F7C025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113" y="1417638"/>
            <a:ext cx="5046287" cy="459422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E0F20D9-16D2-FA73-74D3-B55F8984F8FD}"/>
              </a:ext>
            </a:extLst>
          </p:cNvPr>
          <p:cNvSpPr txBox="1">
            <a:spLocks/>
          </p:cNvSpPr>
          <p:nvPr/>
        </p:nvSpPr>
        <p:spPr>
          <a:xfrm>
            <a:off x="7390551" y="6123381"/>
            <a:ext cx="3420877" cy="232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et al., ICML 2023.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3F9F96B-4623-6480-3879-FE1B7200C418}"/>
              </a:ext>
            </a:extLst>
          </p:cNvPr>
          <p:cNvSpPr txBox="1">
            <a:spLocks/>
          </p:cNvSpPr>
          <p:nvPr/>
        </p:nvSpPr>
        <p:spPr>
          <a:xfrm>
            <a:off x="7656698" y="5969536"/>
            <a:ext cx="1391570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</a:t>
            </a:r>
          </a:p>
        </p:txBody>
      </p:sp>
    </p:spTree>
    <p:extLst>
      <p:ext uri="{BB962C8B-B14F-4D97-AF65-F5344CB8AC3E}">
        <p14:creationId xmlns:p14="http://schemas.microsoft.com/office/powerpoint/2010/main" val="2771191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372F3BA-51E9-EB8D-22B4-232C91EDA5FE}"/>
              </a:ext>
            </a:extLst>
          </p:cNvPr>
          <p:cNvSpPr/>
          <p:nvPr/>
        </p:nvSpPr>
        <p:spPr>
          <a:xfrm>
            <a:off x="5607300" y="1762363"/>
            <a:ext cx="6365017" cy="661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AI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7947-A984-1F89-E375-6C132C4EA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ADDA-65B4-3DAE-0799-CC8B1F80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DBA8-592C-2FED-2DA0-3BE68C891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90" y="1503948"/>
            <a:ext cx="4879104" cy="452596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7EA5639-EE65-A12F-611D-D2A6722C5316}"/>
              </a:ext>
            </a:extLst>
          </p:cNvPr>
          <p:cNvSpPr txBox="1">
            <a:spLocks/>
          </p:cNvSpPr>
          <p:nvPr/>
        </p:nvSpPr>
        <p:spPr>
          <a:xfrm>
            <a:off x="701689" y="5987717"/>
            <a:ext cx="4436507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path towards autonomous machine intelligence.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LeCun, 2022.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FF9A79-D460-FD26-42E0-C7F7B252F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30" y="1749511"/>
            <a:ext cx="6235613" cy="788952"/>
          </a:xfrm>
        </p:spPr>
        <p:txBody>
          <a:bodyPr>
            <a:normAutofit/>
          </a:bodyPr>
          <a:lstStyle/>
          <a:p>
            <a:r>
              <a:rPr lang="en-US" b="1" dirty="0"/>
              <a:t>LLMs and VLMs</a:t>
            </a:r>
            <a:br>
              <a:rPr lang="en-US" b="1" dirty="0"/>
            </a:br>
            <a:r>
              <a:rPr lang="en-US" dirty="0"/>
              <a:t>Perceive text, images, video. Act via text responses.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78FB774-504E-200F-1C09-06EC8BFA16A1}"/>
              </a:ext>
            </a:extLst>
          </p:cNvPr>
          <p:cNvSpPr/>
          <p:nvPr/>
        </p:nvSpPr>
        <p:spPr>
          <a:xfrm>
            <a:off x="5611830" y="2670810"/>
            <a:ext cx="6365017" cy="661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24FF1C-E1A6-49AE-BD78-B5F3AB436654}"/>
              </a:ext>
            </a:extLst>
          </p:cNvPr>
          <p:cNvSpPr txBox="1">
            <a:spLocks/>
          </p:cNvSpPr>
          <p:nvPr/>
        </p:nvSpPr>
        <p:spPr>
          <a:xfrm>
            <a:off x="5602248" y="2657958"/>
            <a:ext cx="5277850" cy="788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Robotic systems</a:t>
            </a:r>
          </a:p>
          <a:p>
            <a:r>
              <a:rPr lang="en-US" dirty="0"/>
              <a:t>Perceive sensors, images. Act via motors.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79D2521-BF40-66DC-7C12-723D80B4E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-205" r="-205" b="-205"/>
          <a:stretch/>
        </p:blipFill>
        <p:spPr bwMode="auto">
          <a:xfrm>
            <a:off x="7582102" y="3573520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7D911D9-B6C4-EA05-1385-6E1DA8E97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60102" y="3573520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final">
            <a:hlinkClick r:id="" action="ppaction://media"/>
            <a:extLst>
              <a:ext uri="{FF2B5EF4-FFF2-40B4-BE49-F238E27FC236}">
                <a16:creationId xmlns:a16="http://schemas.microsoft.com/office/drawing/2014/main" id="{E83C9B46-7BA7-1E44-5C03-655326BE3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1831" y="3573520"/>
            <a:ext cx="1975105" cy="219456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412D8546-A55A-73EA-589F-EFB5ED6B3713}"/>
              </a:ext>
            </a:extLst>
          </p:cNvPr>
          <p:cNvSpPr txBox="1">
            <a:spLocks/>
          </p:cNvSpPr>
          <p:nvPr/>
        </p:nvSpPr>
        <p:spPr>
          <a:xfrm>
            <a:off x="894431" y="5828644"/>
            <a:ext cx="1391570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</a:t>
            </a:r>
          </a:p>
        </p:txBody>
      </p:sp>
    </p:spTree>
    <p:extLst>
      <p:ext uri="{BB962C8B-B14F-4D97-AF65-F5344CB8AC3E}">
        <p14:creationId xmlns:p14="http://schemas.microsoft.com/office/powerpoint/2010/main" val="290735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807E-4770-E759-53AB-737157AE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 Optimal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6BCAE-B4CC-55CC-4BE0-922E115D5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Idea: </a:t>
            </a:r>
            <a:r>
              <a:rPr lang="en-US" sz="2400" dirty="0"/>
              <a:t>predict the solution to OT problems with amortized optimization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Simultaneously solve many OT problems, sharing info between instances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5587DC-99E2-5459-E4D9-6BEAB599C399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Cohen, Luise, Redko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ICML 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3103242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Monge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03242"/>
                <a:ext cx="8202205" cy="1543728"/>
              </a:xfrm>
              <a:prstGeom prst="rect">
                <a:avLst/>
              </a:prstGeom>
              <a:blipFill>
                <a:blip r:embed="rId3"/>
                <a:stretch>
                  <a:fillRect l="-1236" t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4567415"/>
                <a:ext cx="7909559" cy="8196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(parameterize dual potential via an MLP)</a:t>
                </a:r>
              </a:p>
            </p:txBody>
          </p:sp>
        </mc:Choice>
        <mc:Fallback xmlns="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67415"/>
                <a:ext cx="7909559" cy="819697"/>
              </a:xfrm>
              <a:prstGeom prst="rect">
                <a:avLst/>
              </a:prstGeom>
              <a:blipFill>
                <a:blip r:embed="rId4"/>
                <a:stretch>
                  <a:fillRect l="-482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29757" y="3896133"/>
                <a:ext cx="880110" cy="8555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29757" y="3896133"/>
                <a:ext cx="880110" cy="855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296E5B5-B63F-7D2F-75B0-62DEFE25E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23" y="3103243"/>
            <a:ext cx="3448050" cy="306493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9F821-955E-ADE8-E1ED-60105754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A3718B3-A3EC-25E7-DED4-44CDD8E4B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5A673F4-BFDA-9A83-95D8-9E7829E557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1DDD65-BB58-F573-5819-E1912B5D002B}"/>
              </a:ext>
            </a:extLst>
          </p:cNvPr>
          <p:cNvSpPr/>
          <p:nvPr/>
        </p:nvSpPr>
        <p:spPr>
          <a:xfrm>
            <a:off x="1344467" y="5367358"/>
            <a:ext cx="4515428" cy="269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also consider other/discrete OT formulations</a:t>
            </a:r>
          </a:p>
        </p:txBody>
      </p:sp>
    </p:spTree>
    <p:extLst>
      <p:ext uri="{BB962C8B-B14F-4D97-AF65-F5344CB8AC3E}">
        <p14:creationId xmlns:p14="http://schemas.microsoft.com/office/powerpoint/2010/main" val="323474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1D39-E950-EA4F-EB4F-51720179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9600" cy="1143000"/>
          </a:xfrm>
        </p:spPr>
        <p:txBody>
          <a:bodyPr>
            <a:normAutofit/>
          </a:bodyPr>
          <a:lstStyle/>
          <a:p>
            <a:r>
              <a:rPr lang="en-US" dirty="0"/>
              <a:t>Meta OT for Discrete OT (Sinkhorn)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059C-5423-3B71-F2A9-D3DCDCF6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7BAD6B-5464-ACB6-3620-FD8877637853}"/>
              </a:ext>
            </a:extLst>
          </p:cNvPr>
          <p:cNvSpPr txBox="1">
            <a:spLocks/>
          </p:cNvSpPr>
          <p:nvPr/>
        </p:nvSpPr>
        <p:spPr>
          <a:xfrm>
            <a:off x="1908810" y="106602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Cohen, Luise, Redko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ICML 2023.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Sinkhorn Distances: Lightspeed Computation of Optimal Transport.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 Cuturi, NeurIPS 2013.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7A000E-1939-4A3E-7D70-A8FC1F96A39E}"/>
              </a:ext>
            </a:extLst>
          </p:cNvPr>
          <p:cNvGrpSpPr/>
          <p:nvPr/>
        </p:nvGrpSpPr>
        <p:grpSpPr>
          <a:xfrm>
            <a:off x="4140046" y="1734936"/>
            <a:ext cx="3991302" cy="4016315"/>
            <a:chOff x="170417" y="1635872"/>
            <a:chExt cx="3991302" cy="4016315"/>
          </a:xfrm>
        </p:grpSpPr>
        <p:pic>
          <p:nvPicPr>
            <p:cNvPr id="16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A8EF9BD-193B-BC64-656E-50466E0DB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17" y="5459289"/>
              <a:ext cx="3991302" cy="192898"/>
            </a:xfrm>
            <a:prstGeom prst="rect">
              <a:avLst/>
            </a:prstGeom>
          </p:spPr>
        </p:pic>
        <p:pic>
          <p:nvPicPr>
            <p:cNvPr id="17" name="Picture 17" descr="Chart&#10;&#10;Description automatically generated">
              <a:extLst>
                <a:ext uri="{FF2B5EF4-FFF2-40B4-BE49-F238E27FC236}">
                  <a16:creationId xmlns:a16="http://schemas.microsoft.com/office/drawing/2014/main" id="{0A90AAD3-E1BE-A468-FA20-6C26801B0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371" y="1635872"/>
              <a:ext cx="3873062" cy="1772426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8C93FAAB-7B13-5CB0-F34C-8592E907F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371" y="3658386"/>
              <a:ext cx="3781096" cy="176737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77A99-03AC-BE94-7A35-8692F69F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CFCAF-E082-3C8F-E9A2-D7C0F6BBC1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E0563-4E2E-A2A1-45BE-E2C65E105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528" y="2905741"/>
            <a:ext cx="3896926" cy="148570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FF40612-337D-45F6-B87E-92D36C1EB072}"/>
              </a:ext>
            </a:extLst>
          </p:cNvPr>
          <p:cNvGrpSpPr/>
          <p:nvPr/>
        </p:nvGrpSpPr>
        <p:grpSpPr>
          <a:xfrm>
            <a:off x="256093" y="1866777"/>
            <a:ext cx="4066528" cy="4239266"/>
            <a:chOff x="8014644" y="1976674"/>
            <a:chExt cx="4066528" cy="42392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7CE1C0-7947-5F33-2E28-4ECAA16FC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0" r="51248"/>
            <a:stretch/>
          </p:blipFill>
          <p:spPr>
            <a:xfrm>
              <a:off x="8300075" y="3260694"/>
              <a:ext cx="3781097" cy="2955246"/>
            </a:xfrm>
            <a:prstGeom prst="rect">
              <a:avLst/>
            </a:prstGeom>
          </p:spPr>
        </p:pic>
        <p:pic>
          <p:nvPicPr>
            <p:cNvPr id="15" name="Picture 1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A35FC70E-DCF6-A891-327C-5F9363678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3554" r="54610"/>
            <a:stretch/>
          </p:blipFill>
          <p:spPr>
            <a:xfrm>
              <a:off x="8270774" y="2148175"/>
              <a:ext cx="3505202" cy="648625"/>
            </a:xfrm>
            <a:prstGeom prst="rect">
              <a:avLst/>
            </a:prstGeom>
          </p:spPr>
        </p:pic>
        <p:pic>
          <p:nvPicPr>
            <p:cNvPr id="12" name="Picture 17" descr="Chart&#10;&#10;Description automatically generated">
              <a:extLst>
                <a:ext uri="{FF2B5EF4-FFF2-40B4-BE49-F238E27FC236}">
                  <a16:creationId xmlns:a16="http://schemas.microsoft.com/office/drawing/2014/main" id="{D0030278-D853-9A64-6873-A49EA28C9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777" b="89627"/>
            <a:stretch/>
          </p:blipFill>
          <p:spPr>
            <a:xfrm>
              <a:off x="9735552" y="1976674"/>
              <a:ext cx="2100103" cy="183845"/>
            </a:xfrm>
            <a:prstGeom prst="rect">
              <a:avLst/>
            </a:prstGeom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27CAD2E3-78FF-8E69-BE79-4220DD78B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7851"/>
            <a:stretch/>
          </p:blipFill>
          <p:spPr>
            <a:xfrm>
              <a:off x="8014644" y="3079416"/>
              <a:ext cx="3781096" cy="214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579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EACA8E-103C-5758-8E84-22E415645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856" y="1818948"/>
            <a:ext cx="4031087" cy="446688"/>
          </a:xfrm>
        </p:spPr>
        <p:txBody>
          <a:bodyPr>
            <a:noAutofit/>
          </a:bodyPr>
          <a:lstStyle/>
          <a:p>
            <a:r>
              <a:rPr lang="en-US" sz="2200" b="1" dirty="0"/>
              <a:t>RGB color palette transport</a:t>
            </a:r>
            <a:endParaRPr lang="en-US" sz="2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1654A-5B97-AF5E-DDD6-19EB14BC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 OT in continuous settings (W2GN)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75812-9714-FF40-C137-6E4BC00E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21D47-ABC8-72EE-AE79-DA0386FC5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6" y="2222838"/>
            <a:ext cx="5724403" cy="32137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BEBA2F-6361-CA7D-B5A0-2014E26CEFB1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Cohen, Luise, Redko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ICML 2023.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Wasserstein-2 Generative Networks.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Alexander Korotin et al., ICLR 2021.</a:t>
            </a:r>
          </a:p>
        </p:txBody>
      </p:sp>
      <p:pic>
        <p:nvPicPr>
          <p:cNvPr id="12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0C1FFC19-76A8-0733-718E-6BAE441BC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75" y="2276371"/>
            <a:ext cx="4624387" cy="2137023"/>
          </a:xfrm>
          <a:prstGeom prst="rect">
            <a:avLst/>
          </a:prstGeom>
        </p:spPr>
      </p:pic>
      <p:pic>
        <p:nvPicPr>
          <p:cNvPr id="13" name="Picture 14" descr="Table&#10;&#10;Description automatically generated">
            <a:extLst>
              <a:ext uri="{FF2B5EF4-FFF2-40B4-BE49-F238E27FC236}">
                <a16:creationId xmlns:a16="http://schemas.microsoft.com/office/drawing/2014/main" id="{DC66AF26-28B5-64E6-468A-404D46D21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607" y="4612295"/>
            <a:ext cx="4884682" cy="167957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66C08-63C5-2E09-9B3F-F06AF33A7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3ABDC6-3162-6751-5A5A-EB4855D4AA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A4F603-67B0-19CA-84B5-E23045464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769" y="1985378"/>
            <a:ext cx="3294393" cy="26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18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F9EAC-7933-7467-412F-11D503DA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D86E7-5A5D-9A6D-E88A-5504ABA3C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8"/>
          <a:stretch/>
        </p:blipFill>
        <p:spPr>
          <a:xfrm>
            <a:off x="141402" y="1375433"/>
            <a:ext cx="6165130" cy="4658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8E89CF-FCAB-46BC-F61F-9635BA9D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12" y="1565704"/>
            <a:ext cx="5261140" cy="476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D38353-1AFA-0F86-0C2F-DF2925E52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14"/>
          <a:stretch/>
        </p:blipFill>
        <p:spPr>
          <a:xfrm>
            <a:off x="6534346" y="1277466"/>
            <a:ext cx="5313340" cy="292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772B3C1-7136-EC90-C9F2-2047CA79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More Meta OT color transfer predictions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DE1B8A-833B-BD3C-75EA-90915DB1D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optimization-based reasoning and AI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B723-1497-351A-C6B2-A67470E28E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AF22A1-2824-D54F-915E-E79FB239ACCF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Cohen, Luise, Redko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ICML 2023.</a:t>
            </a:r>
          </a:p>
        </p:txBody>
      </p:sp>
    </p:spTree>
    <p:extLst>
      <p:ext uri="{BB962C8B-B14F-4D97-AF65-F5344CB8AC3E}">
        <p14:creationId xmlns:p14="http://schemas.microsoft.com/office/powerpoint/2010/main" val="1713073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DC6C-590B-74C4-9550-B9133CA1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 Flow Matching</a:t>
            </a:r>
          </a:p>
        </p:txBody>
      </p:sp>
      <p:pic>
        <p:nvPicPr>
          <p:cNvPr id="10" name="Content Placeholder 9" descr="A purple square with white dots&#10;&#10;Description automatically generated">
            <a:extLst>
              <a:ext uri="{FF2B5EF4-FFF2-40B4-BE49-F238E27FC236}">
                <a16:creationId xmlns:a16="http://schemas.microsoft.com/office/drawing/2014/main" id="{4C39B846-A5A0-DA14-0D57-A95A5DF96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5963" y="4024453"/>
            <a:ext cx="4497630" cy="224881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746B-8FD2-997D-CBC3-CB1343DE5C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A4489-6447-868C-CCA6-3A7EE4258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F9569-1572-605D-A5AA-FE9CC41CA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D353-79A0-D38D-9EAD-4A7F47807A5E}"/>
              </a:ext>
            </a:extLst>
          </p:cNvPr>
          <p:cNvSpPr txBox="1">
            <a:spLocks/>
          </p:cNvSpPr>
          <p:nvPr/>
        </p:nvSpPr>
        <p:spPr>
          <a:xfrm>
            <a:off x="1895363" y="1120457"/>
            <a:ext cx="967359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Flow Matching.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Atanackovic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Zhang, Amos, Blanchette, Lee, Bengio, Tong,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Neklyudov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ICML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Workshop, 2024.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36361E-7E45-6803-67D6-EDC8DB86AD23}"/>
              </a:ext>
            </a:extLst>
          </p:cNvPr>
          <p:cNvSpPr txBox="1">
            <a:spLocks/>
          </p:cNvSpPr>
          <p:nvPr/>
        </p:nvSpPr>
        <p:spPr>
          <a:xfrm>
            <a:off x="826279" y="1604542"/>
            <a:ext cx="4675095" cy="981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Standard flow matching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AD08F62-8A4B-A025-BC29-BF17B3CD3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42046" y="3070377"/>
                <a:ext cx="6723377" cy="7989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00503000000000000" pitchFamily="2" charset="77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00503000000000000" pitchFamily="2" charset="7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AD08F62-8A4B-A025-BC29-BF17B3CD3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2046" y="3070377"/>
                <a:ext cx="6723377" cy="7989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62DEDB-5EEF-EF2E-10C9-D7B7726CFF7F}"/>
              </a:ext>
            </a:extLst>
          </p:cNvPr>
          <p:cNvSpPr txBox="1">
            <a:spLocks/>
          </p:cNvSpPr>
          <p:nvPr/>
        </p:nvSpPr>
        <p:spPr>
          <a:xfrm>
            <a:off x="858755" y="2098552"/>
            <a:ext cx="5609280" cy="816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Flow Matching for Generative Modeling.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Lipman et al., ICLR 2023.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Flow Straight and Fast.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Liu, Gong, Liu, ICLR 2023.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Stochastic interpolants.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Albergo et al., 2023.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754A455-EF82-2D53-0277-BA4B5BECE965}"/>
              </a:ext>
            </a:extLst>
          </p:cNvPr>
          <p:cNvSpPr txBox="1">
            <a:spLocks/>
          </p:cNvSpPr>
          <p:nvPr/>
        </p:nvSpPr>
        <p:spPr>
          <a:xfrm>
            <a:off x="776223" y="5853077"/>
            <a:ext cx="4400896" cy="472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Fjelde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Mathieu,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Dutordoir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https://</a:t>
            </a:r>
            <a:r>
              <a:rPr lang="en-US" sz="9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mlg.eng.cam.ac.uk</a:t>
            </a:r>
            <a:r>
              <a:rPr lang="en-US" sz="9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/blog/2024/01/20/flow-</a:t>
            </a:r>
            <a:r>
              <a:rPr lang="en-US" sz="9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matching.html</a:t>
            </a:r>
            <a:endParaRPr lang="en-US" sz="900" i="1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E573E65A-8A8B-A4CB-A0BE-63B937D9B9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9143" y="1582448"/>
                <a:ext cx="5506132" cy="34198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Meta flow matching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Amortize flows given conditioning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00503000000000000" pitchFamily="2" charset="77"/>
                      </a:rPr>
                      <m:t>𝑐</m:t>
                    </m:r>
                  </m:oMath>
                </a14:m>
                <a:endParaRPr lang="en-US" sz="2400" dirty="0"/>
              </a:p>
              <a:p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(similar to text-conditioned diffusion)</a:t>
                </a:r>
              </a:p>
              <a:p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E573E65A-8A8B-A4CB-A0BE-63B937D9B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143" y="1582448"/>
                <a:ext cx="5506132" cy="3419858"/>
              </a:xfrm>
              <a:prstGeom prst="rect">
                <a:avLst/>
              </a:prstGeom>
              <a:blipFill>
                <a:blip r:embed="rId4"/>
                <a:stretch>
                  <a:fillRect l="-1843" t="-1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CCD729A8-2760-BF33-71FE-DDAF7BD318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5838" y="3203871"/>
                <a:ext cx="5966162" cy="726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00503000000000000" pitchFamily="2" charset="77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|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  <m:t>|</m:t>
                                      </m:r>
                                      <m: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sz="2400" i="1">
                                      <a:latin typeface="Cambria Math" panose="02000503000000000000" pitchFamily="2" charset="77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00503000000000000" pitchFamily="2" charset="77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i="1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00503000000000000" pitchFamily="2" charset="77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CCD729A8-2760-BF33-71FE-DDAF7BD3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838" y="3203871"/>
                <a:ext cx="5966162" cy="726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C365B2-BB45-960C-2538-39CA7FA64498}"/>
              </a:ext>
            </a:extLst>
          </p:cNvPr>
          <p:cNvCxnSpPr>
            <a:cxnSpLocks/>
          </p:cNvCxnSpPr>
          <p:nvPr/>
        </p:nvCxnSpPr>
        <p:spPr>
          <a:xfrm flipV="1">
            <a:off x="6096000" y="1731925"/>
            <a:ext cx="0" cy="45934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C78314F-E37A-C63B-E085-495CC166B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067" y="4226611"/>
            <a:ext cx="2663707" cy="21082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B37967-1C3D-5513-663B-E77FD5F29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4676" y="3936331"/>
            <a:ext cx="1984140" cy="8841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E987BE-6A84-4406-C52D-F196DAC0B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3987"/>
          <a:stretch/>
        </p:blipFill>
        <p:spPr>
          <a:xfrm>
            <a:off x="9123921" y="4701520"/>
            <a:ext cx="1244594" cy="17002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40C69D-3587-2AAC-BBB1-65B7678BB5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372" r="17075"/>
          <a:stretch/>
        </p:blipFill>
        <p:spPr>
          <a:xfrm>
            <a:off x="10314065" y="4697348"/>
            <a:ext cx="1053383" cy="17002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EC6813F-C298-5C19-FA46-C716A5968440}"/>
              </a:ext>
            </a:extLst>
          </p:cNvPr>
          <p:cNvSpPr txBox="1"/>
          <p:nvPr/>
        </p:nvSpPr>
        <p:spPr>
          <a:xfrm>
            <a:off x="9301347" y="4883512"/>
            <a:ext cx="99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data</a:t>
            </a:r>
          </a:p>
        </p:txBody>
      </p:sp>
    </p:spTree>
    <p:extLst>
      <p:ext uri="{BB962C8B-B14F-4D97-AF65-F5344CB8AC3E}">
        <p14:creationId xmlns:p14="http://schemas.microsoft.com/office/powerpoint/2010/main" val="1528693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B356-A1F4-7859-B7A8-C0A901DA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talk: recent developments in amortization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AB530-62C6-FFB4-114F-C33A07CA5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transportation</a:t>
            </a: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Meta (and conditional) optimal transport</a:t>
            </a: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Meta flow matching</a:t>
            </a:r>
          </a:p>
          <a:p>
            <a:endParaRPr lang="en-US" sz="2800" dirty="0"/>
          </a:p>
          <a:p>
            <a:r>
              <a:rPr lang="en-US" sz="2800" b="1" dirty="0"/>
              <a:t>Amortized convex conjugates</a:t>
            </a: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Lagrangian paths and geodesics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LLM attacks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AdvPrompter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6F958-3EAF-14EA-39B6-673904DBF2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DC3CC-598E-1D0F-22DC-91101C9E2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AD0D3-8F65-AE11-C5E2-2A1EC4EA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23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053884B-4DA8-3951-4F0E-BCA55A7760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The convex conjugate of a function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00503000000000000" pitchFamily="2" charset="77"/>
                      </a:rPr>
                      <m:t>𝒇</m:t>
                    </m:r>
                    <m:r>
                      <a:rPr lang="en-US" b="1" i="1" smtClean="0">
                        <a:latin typeface="Cambria Math" panose="02000503000000000000" pitchFamily="2" charset="77"/>
                      </a:rPr>
                      <m:t>:</m:t>
                    </m:r>
                    <m:r>
                      <a:rPr lang="en-US" b="1" i="0" smtClean="0">
                        <a:latin typeface="Cambria Math" panose="02000503000000000000" pitchFamily="2" charset="77"/>
                      </a:rPr>
                      <m:t>𝛀</m:t>
                    </m:r>
                    <m:r>
                      <a:rPr lang="en-US" b="1" i="1" smtClean="0">
                        <a:latin typeface="Cambria Math" panose="02000503000000000000" pitchFamily="2" charset="77"/>
                      </a:rPr>
                      <m:t>→</m:t>
                    </m:r>
                    <m:r>
                      <a:rPr lang="en-US" b="1" i="1" smtClean="0">
                        <a:latin typeface="Cambria Math" panose="02000503000000000000" pitchFamily="2" charset="77"/>
                      </a:rPr>
                      <m:t>ℝ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053884B-4DA8-3951-4F0E-BCA55A7760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173D24-7ABD-44BA-4EB4-D04F6E633D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7827" y="1852424"/>
                <a:ext cx="4504767" cy="1143001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173D24-7ABD-44BA-4EB4-D04F6E633D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7827" y="1852424"/>
                <a:ext cx="4504767" cy="1143001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10AF1-01BE-6B3E-AF43-F98F87B193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13B39-D187-6C70-2208-2890ADA5B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optimization-based reasoning and 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7B1EB-9072-A111-24B7-CCA0269D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F54DF-5E46-CF92-874E-7612A99352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0" t="5213" r="53865" b="11924"/>
          <a:stretch/>
        </p:blipFill>
        <p:spPr>
          <a:xfrm>
            <a:off x="5966662" y="2497579"/>
            <a:ext cx="3145450" cy="291693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CEB87EA-F1BE-B4A8-4051-48E8EB79F681}"/>
              </a:ext>
            </a:extLst>
          </p:cNvPr>
          <p:cNvSpPr txBox="1">
            <a:spLocks/>
          </p:cNvSpPr>
          <p:nvPr/>
        </p:nvSpPr>
        <p:spPr>
          <a:xfrm>
            <a:off x="6919771" y="5460552"/>
            <a:ext cx="5688106" cy="502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https://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remilepriol.github.io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dualityviz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9109F98-EC6F-BCEA-F32A-05D798CF21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83575" y="5097497"/>
                <a:ext cx="623047" cy="4258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9109F98-EC6F-BCEA-F32A-05D798CF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575" y="5097497"/>
                <a:ext cx="623047" cy="4258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3287567-EE13-280A-82FB-861D6872EB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5666" y="2567057"/>
                <a:ext cx="623047" cy="4258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𝑓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3287567-EE13-280A-82FB-861D6872E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666" y="2567057"/>
                <a:ext cx="623047" cy="425822"/>
              </a:xfrm>
              <a:prstGeom prst="rect">
                <a:avLst/>
              </a:prstGeom>
              <a:blipFill>
                <a:blip r:embed="rId7"/>
                <a:stretch>
                  <a:fillRect l="-8000" r="-22000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16BA5EF-3892-0103-A3D3-D4ADF8145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82" t="3888" r="2113" b="10576"/>
          <a:stretch/>
        </p:blipFill>
        <p:spPr>
          <a:xfrm>
            <a:off x="9113278" y="2488615"/>
            <a:ext cx="3118711" cy="29169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D838CCD-A965-12C4-2377-14117C388A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02924" y="2475169"/>
                <a:ext cx="623047" cy="4258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𝑦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D838CCD-A965-12C4-2377-14117C388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924" y="2475169"/>
                <a:ext cx="623047" cy="425822"/>
              </a:xfrm>
              <a:prstGeom prst="rect">
                <a:avLst/>
              </a:prstGeom>
              <a:blipFill>
                <a:blip r:embed="rId8"/>
                <a:stretch>
                  <a:fillRect l="-4000" r="-2200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3F71037-4164-9FDF-FC85-23C9A3B8DE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57113" y="5067605"/>
                <a:ext cx="623047" cy="4258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3F71037-4164-9FDF-FC85-23C9A3B8D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7113" y="5067605"/>
                <a:ext cx="623047" cy="425822"/>
              </a:xfrm>
              <a:prstGeom prst="rect">
                <a:avLst/>
              </a:prstGeom>
              <a:blipFill>
                <a:blip r:embed="rId9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56C3E00-261A-DCED-21AC-395CF72F93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136" y="1586753"/>
                <a:ext cx="5570460" cy="4572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Naturally arises in:</a:t>
                </a:r>
              </a:p>
              <a:p>
                <a:pPr marL="457200" indent="-457200">
                  <a:buAutoNum type="arabicPeriod"/>
                </a:pPr>
                <a:r>
                  <a:rPr lang="en-US" b="1" dirty="0"/>
                  <a:t>physics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Hamiltonian from Lagrangian)</a:t>
                </a:r>
              </a:p>
              <a:p>
                <a:pPr marL="457200" indent="-457200">
                  <a:buAutoNum type="arabicPeriod"/>
                </a:pPr>
                <a:r>
                  <a:rPr lang="en-US" b="1" dirty="0"/>
                  <a:t>optimization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duality, optimal transport)</a:t>
                </a:r>
              </a:p>
              <a:p>
                <a:pPr marL="457200" indent="-457200">
                  <a:buAutoNum type="arabicPeriod"/>
                </a:pPr>
                <a:r>
                  <a:rPr lang="en-US" b="1" dirty="0"/>
                  <a:t>economics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supply from market)</a:t>
                </a:r>
              </a:p>
              <a:p>
                <a:pPr marL="457200" indent="-457200">
                  <a:buAutoNum type="arabicPeriod"/>
                </a:pPr>
                <a:endParaRPr lang="en-US" dirty="0"/>
              </a:p>
              <a:p>
                <a:r>
                  <a:rPr lang="en-US" b="1" dirty="0"/>
                  <a:t>Known closed-form </a:t>
                </a:r>
                <a:r>
                  <a:rPr lang="en-US" dirty="0"/>
                  <a:t>for simple functions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𝑝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,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𝑞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,  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𝑞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=1</m:t>
                      </m:r>
                    </m:oMath>
                  </m:oMathPara>
                </a14:m>
                <a:endParaRPr lang="en-US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𝑄𝑥</m:t>
                      </m:r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,  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)=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𝑦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AB0000"/>
                    </a:solidFill>
                  </a:rPr>
                  <a:t>Otherwise </a:t>
                </a:r>
                <a:r>
                  <a:rPr lang="en-US" b="1" dirty="0">
                    <a:solidFill>
                      <a:srgbClr val="AB0000"/>
                    </a:solidFill>
                  </a:rPr>
                  <a:t>difficult to numerically compute</a:t>
                </a:r>
              </a:p>
              <a:p>
                <a:r>
                  <a:rPr lang="en-US" dirty="0"/>
                  <a:t>Solve an optimization problem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𝑦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Idea:</a:t>
                </a:r>
                <a:r>
                  <a:rPr lang="en-US" dirty="0"/>
                  <a:t> amortize it!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Predict maximizing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56C3E00-261A-DCED-21AC-395CF72F9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36" y="1586753"/>
                <a:ext cx="5570460" cy="4572000"/>
              </a:xfrm>
              <a:prstGeom prst="rect">
                <a:avLst/>
              </a:prstGeom>
              <a:blipFill>
                <a:blip r:embed="rId10"/>
                <a:stretch>
                  <a:fillRect l="-1367" t="-554" r="-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ubtitle 2">
            <a:extLst>
              <a:ext uri="{FF2B5EF4-FFF2-40B4-BE49-F238E27FC236}">
                <a16:creationId xmlns:a16="http://schemas.microsoft.com/office/drawing/2014/main" id="{1367F54F-48BE-E1F3-8C9A-0E9F71529459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 ICLR 2023.</a:t>
            </a:r>
          </a:p>
        </p:txBody>
      </p:sp>
    </p:spTree>
    <p:extLst>
      <p:ext uri="{BB962C8B-B14F-4D97-AF65-F5344CB8AC3E}">
        <p14:creationId xmlns:p14="http://schemas.microsoft.com/office/powerpoint/2010/main" val="1618944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820D-8B68-C049-AECE-F2766BCC8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Amortization + fine tuning = SOTA Neural 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0DD35-C948-B34D-A120-8DF0235A2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Takeaway: </a:t>
            </a:r>
            <a:r>
              <a:rPr lang="en-US" dirty="0"/>
              <a:t>amortization choice important, fine-tuning significantly helps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890A8-F3A2-EC4F-93BA-0EEA1BD1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3431"/>
            <a:ext cx="6978316" cy="4234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00328-868C-8F43-BA33-0E576054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90" y="4030664"/>
            <a:ext cx="5384800" cy="2095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4B8993-B094-874F-B177-B6CA34F33D28}"/>
              </a:ext>
            </a:extLst>
          </p:cNvPr>
          <p:cNvSpPr txBox="1">
            <a:spLocks/>
          </p:cNvSpPr>
          <p:nvPr/>
        </p:nvSpPr>
        <p:spPr>
          <a:xfrm>
            <a:off x="447841" y="2320703"/>
            <a:ext cx="8295106" cy="60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HD benchmarks: </a:t>
            </a:r>
            <a:r>
              <a:rPr lang="en-US" sz="1800" dirty="0"/>
              <a:t>Unexplained Variance Percentage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(UVP, lower is better)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842E24-D495-044D-9956-8F8D3655F6BA}"/>
              </a:ext>
            </a:extLst>
          </p:cNvPr>
          <p:cNvSpPr txBox="1">
            <a:spLocks/>
          </p:cNvSpPr>
          <p:nvPr/>
        </p:nvSpPr>
        <p:spPr>
          <a:xfrm>
            <a:off x="6978316" y="3784017"/>
            <a:ext cx="6216316" cy="493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/>
              <a:t>CelebA</a:t>
            </a:r>
            <a:r>
              <a:rPr lang="en-US" sz="1800" b="1" dirty="0"/>
              <a:t> benchmarks: </a:t>
            </a:r>
            <a:r>
              <a:rPr lang="en-US" sz="1800" dirty="0"/>
              <a:t>UVP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E7DCDD2-BCB3-20C8-9E0E-AD82B4A7DD9E}"/>
              </a:ext>
            </a:extLst>
          </p:cNvPr>
          <p:cNvSpPr txBox="1">
            <a:spLocks/>
          </p:cNvSpPr>
          <p:nvPr/>
        </p:nvSpPr>
        <p:spPr>
          <a:xfrm>
            <a:off x="3182622" y="1137917"/>
            <a:ext cx="6660625" cy="5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Amos, ICLR 2023.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 Neural Optimal Transport Solvers Work?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Korotin et al., NeurIPS 2021.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879FF02-ED22-0A27-54DC-AB034D19B0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11DA88-29FA-E22E-96F7-9443118A2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4F5E81-C68B-9B22-4F47-1F1A6DD7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01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004370-A9E7-2E4A-9E34-616F8F31C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8081" y="1365052"/>
            <a:ext cx="1783856" cy="180126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436F2-8656-B447-A01A-2272CC41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039" y="1109137"/>
            <a:ext cx="7620000" cy="226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70D2FE-3E7B-F245-8E45-4B5AF95B1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7" y="3166312"/>
            <a:ext cx="7620000" cy="226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7CF023-9847-D841-AC47-56E29786B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379"/>
            <a:ext cx="10972800" cy="1273259"/>
          </a:xfrm>
        </p:spPr>
        <p:txBody>
          <a:bodyPr/>
          <a:lstStyle/>
          <a:p>
            <a:r>
              <a:rPr lang="en-US" dirty="0"/>
              <a:t>Transport between synthetic measures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C85C33-C55E-4EA9-53D8-B7E9D627A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7F0-B0C2-BDCC-5402-BC2AEB463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optimization-based reasoning and 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AA7F6-D382-B153-ACDD-879672F8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557F8-CCCD-BF4A-8D3C-FEE8F93AA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81" y="5464341"/>
            <a:ext cx="6087979" cy="15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35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B539-6865-BEED-B3D1-828557D7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flows via continuous OT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F3AA142-1958-0248-8525-5AEE53C33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Continuous OT for flows: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Works </a:t>
            </a:r>
            <a:r>
              <a:rPr lang="en-US" b="1" dirty="0"/>
              <a:t>only from samples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(no likelihoods needed)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 need to explicitly enforce invertibility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 need to compute the log-</a:t>
            </a:r>
            <a:r>
              <a:rPr lang="en-US" dirty="0" err="1"/>
              <a:t>det</a:t>
            </a:r>
            <a:r>
              <a:rPr lang="en-US" dirty="0"/>
              <a:t> of the Jacobian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6C210B-66B9-4546-8EB8-538F4967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090" y="3544351"/>
            <a:ext cx="6797647" cy="2764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85F2A5-AB0A-214A-B8F8-BD48E7C83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59" y="1600201"/>
            <a:ext cx="4861641" cy="1132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189784-B7D7-9603-D369-41CDC3194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3594909"/>
            <a:ext cx="8141454" cy="27138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76B6CAB-F350-05BC-6802-40DF42D18B58}"/>
              </a:ext>
            </a:extLst>
          </p:cNvPr>
          <p:cNvSpPr txBox="1">
            <a:spLocks/>
          </p:cNvSpPr>
          <p:nvPr/>
        </p:nvSpPr>
        <p:spPr>
          <a:xfrm>
            <a:off x="3182622" y="1137917"/>
            <a:ext cx="6660625" cy="5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Amos, ICLR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CB06E-313E-7839-A633-B6ABA7F211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B49EC-C26B-947D-3304-B61ECEFB7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E58FC-0A0B-FD9E-C080-4F30A500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Acting and optimization-based reasoning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7947-A984-1F89-E375-6C132C4EA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optimization-based reasoning and 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ADDA-65B4-3DAE-0799-CC8B1F80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DBA8-592C-2FED-2DA0-3BE68C8910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480390" y="1503948"/>
            <a:ext cx="4879104" cy="452596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7EA5639-EE65-A12F-611D-D2A6722C5316}"/>
              </a:ext>
            </a:extLst>
          </p:cNvPr>
          <p:cNvSpPr txBox="1">
            <a:spLocks/>
          </p:cNvSpPr>
          <p:nvPr/>
        </p:nvSpPr>
        <p:spPr>
          <a:xfrm>
            <a:off x="701689" y="5987717"/>
            <a:ext cx="4436507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path towards autonomous machine intelligence.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LeCun, 2022.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/>
              <p:nvPr/>
            </p:nvSpPr>
            <p:spPr>
              <a:xfrm>
                <a:off x="6427240" y="2303778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240" y="2303778"/>
                <a:ext cx="3599190" cy="694870"/>
              </a:xfrm>
              <a:prstGeom prst="rect">
                <a:avLst/>
              </a:prstGeom>
              <a:blipFill>
                <a:blip r:embed="rId3"/>
                <a:stretch>
                  <a:fillRect l="-3509" t="-5357" r="-9474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AE6ECB84-9DB5-550D-132F-D3B8677B2678}"/>
              </a:ext>
            </a:extLst>
          </p:cNvPr>
          <p:cNvSpPr txBox="1">
            <a:spLocks/>
          </p:cNvSpPr>
          <p:nvPr/>
        </p:nvSpPr>
        <p:spPr>
          <a:xfrm>
            <a:off x="9471950" y="1836903"/>
            <a:ext cx="2959273" cy="68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context (state of the world)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483588-082F-8BC4-154C-4416953C48EC}"/>
              </a:ext>
            </a:extLst>
          </p:cNvPr>
          <p:cNvCxnSpPr>
            <a:cxnSpLocks/>
          </p:cNvCxnSpPr>
          <p:nvPr/>
        </p:nvCxnSpPr>
        <p:spPr>
          <a:xfrm>
            <a:off x="9895160" y="216717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7545A309-2F0A-D02A-DBF2-9008FB163B0A}"/>
              </a:ext>
            </a:extLst>
          </p:cNvPr>
          <p:cNvSpPr txBox="1">
            <a:spLocks/>
          </p:cNvSpPr>
          <p:nvPr/>
        </p:nvSpPr>
        <p:spPr>
          <a:xfrm>
            <a:off x="8899186" y="1831911"/>
            <a:ext cx="784024" cy="44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E545A7-3E6F-B20E-4384-B9C55025E50B}"/>
              </a:ext>
            </a:extLst>
          </p:cNvPr>
          <p:cNvCxnSpPr>
            <a:cxnSpLocks/>
          </p:cNvCxnSpPr>
          <p:nvPr/>
        </p:nvCxnSpPr>
        <p:spPr>
          <a:xfrm>
            <a:off x="9187915" y="2152875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D51C4D-7716-1849-FF4B-8C9059976465}"/>
              </a:ext>
            </a:extLst>
          </p:cNvPr>
          <p:cNvGrpSpPr/>
          <p:nvPr/>
        </p:nvGrpSpPr>
        <p:grpSpPr>
          <a:xfrm>
            <a:off x="5708304" y="3086388"/>
            <a:ext cx="4318111" cy="563956"/>
            <a:chOff x="2715710" y="4740455"/>
            <a:chExt cx="4318111" cy="563956"/>
          </a:xfrm>
        </p:grpSpPr>
        <p:sp>
          <p:nvSpPr>
            <p:cNvPr id="25" name="Content Placeholder 7">
              <a:extLst>
                <a:ext uri="{FF2B5EF4-FFF2-40B4-BE49-F238E27FC236}">
                  <a16:creationId xmlns:a16="http://schemas.microsoft.com/office/drawing/2014/main" id="{28C2905F-9DAF-A700-8B08-B60E73F3D832}"/>
                </a:ext>
              </a:extLst>
            </p:cNvPr>
            <p:cNvSpPr txBox="1">
              <a:spLocks/>
            </p:cNvSpPr>
            <p:nvPr/>
          </p:nvSpPr>
          <p:spPr>
            <a:xfrm>
              <a:off x="2715710" y="4875198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actions</a:t>
              </a:r>
            </a:p>
          </p:txBody>
        </p:sp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014F32ED-C0EA-0880-7D49-D446492B50BC}"/>
                </a:ext>
              </a:extLst>
            </p:cNvPr>
            <p:cNvSpPr txBox="1">
              <a:spLocks/>
            </p:cNvSpPr>
            <p:nvPr/>
          </p:nvSpPr>
          <p:spPr>
            <a:xfrm>
              <a:off x="5212316" y="4880904"/>
              <a:ext cx="1821505" cy="4235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feasible actions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04B7A-531B-3BC3-F94D-07DE7D1799CE}"/>
                </a:ext>
              </a:extLst>
            </p:cNvPr>
            <p:cNvCxnSpPr>
              <a:cxnSpLocks/>
            </p:cNvCxnSpPr>
            <p:nvPr/>
          </p:nvCxnSpPr>
          <p:spPr>
            <a:xfrm>
              <a:off x="5028705" y="475569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247C00-85C1-3AE6-4961-BB5A9E4562BB}"/>
                </a:ext>
              </a:extLst>
            </p:cNvPr>
            <p:cNvCxnSpPr>
              <a:cxnSpLocks/>
            </p:cNvCxnSpPr>
            <p:nvPr/>
          </p:nvCxnSpPr>
          <p:spPr>
            <a:xfrm>
              <a:off x="5394465" y="474045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0689D-7CF2-AEBF-0206-0993BEDDE323}"/>
              </a:ext>
            </a:extLst>
          </p:cNvPr>
          <p:cNvGrpSpPr/>
          <p:nvPr/>
        </p:nvGrpSpPr>
        <p:grpSpPr>
          <a:xfrm>
            <a:off x="5759412" y="1838234"/>
            <a:ext cx="2146853" cy="653350"/>
            <a:chOff x="2766818" y="3492301"/>
            <a:chExt cx="2146853" cy="653350"/>
          </a:xfrm>
        </p:grpSpPr>
        <p:sp>
          <p:nvSpPr>
            <p:cNvPr id="30" name="Content Placeholder 7">
              <a:extLst>
                <a:ext uri="{FF2B5EF4-FFF2-40B4-BE49-F238E27FC236}">
                  <a16:creationId xmlns:a16="http://schemas.microsoft.com/office/drawing/2014/main" id="{53796B06-BCB4-F4CA-1B0B-2435687B39A6}"/>
                </a:ext>
              </a:extLst>
            </p:cNvPr>
            <p:cNvSpPr txBox="1">
              <a:spLocks/>
            </p:cNvSpPr>
            <p:nvPr/>
          </p:nvSpPr>
          <p:spPr>
            <a:xfrm>
              <a:off x="2766818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action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067FD8-B1CA-0555-77D8-2C0102BF6042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373E1C48-ACF5-1FC6-44E2-6C59BD39038B}"/>
              </a:ext>
            </a:extLst>
          </p:cNvPr>
          <p:cNvSpPr/>
          <p:nvPr/>
        </p:nvSpPr>
        <p:spPr>
          <a:xfrm>
            <a:off x="2176585" y="3286638"/>
            <a:ext cx="765907" cy="570253"/>
          </a:xfrm>
          <a:prstGeom prst="ellipse">
            <a:avLst/>
          </a:prstGeom>
          <a:solidFill>
            <a:srgbClr val="FFD528"/>
          </a:solidFill>
          <a:ln w="127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72C171-88A1-8EE5-B19C-A13B986955CD}"/>
              </a:ext>
            </a:extLst>
          </p:cNvPr>
          <p:cNvSpPr txBox="1"/>
          <p:nvPr/>
        </p:nvSpPr>
        <p:spPr>
          <a:xfrm>
            <a:off x="2176610" y="3348978"/>
            <a:ext cx="8054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50" dirty="0">
                <a:latin typeface="Calibri Light" panose="020F0302020204030204" pitchFamily="34" charset="0"/>
                <a:cs typeface="Calibri Light" panose="020F0302020204030204" pitchFamily="34" charset="0"/>
              </a:rPr>
              <a:t>Actor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9002B78-DCFC-89C1-14B2-13C8100DDF30}"/>
              </a:ext>
            </a:extLst>
          </p:cNvPr>
          <p:cNvSpPr/>
          <p:nvPr/>
        </p:nvSpPr>
        <p:spPr>
          <a:xfrm>
            <a:off x="5619366" y="3964406"/>
            <a:ext cx="6365017" cy="661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EA7BA551-FAFF-59CE-2DFA-3A0C0712A7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23896" y="3951554"/>
                <a:ext cx="6568104" cy="78895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LLMs and VLMs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(for example)</a:t>
                </a:r>
                <a:b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= prompt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= response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= response quality</a:t>
                </a: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EA7BA551-FAFF-59CE-2DFA-3A0C0712A7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23896" y="3951554"/>
                <a:ext cx="6568104" cy="788952"/>
              </a:xfrm>
              <a:blipFill>
                <a:blip r:embed="rId4"/>
                <a:stretch>
                  <a:fillRect l="-1158" t="-4762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4C420D5-303F-0296-F159-0DA01FCFB175}"/>
              </a:ext>
            </a:extLst>
          </p:cNvPr>
          <p:cNvSpPr/>
          <p:nvPr/>
        </p:nvSpPr>
        <p:spPr>
          <a:xfrm>
            <a:off x="5623896" y="4872853"/>
            <a:ext cx="6365017" cy="661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EE6959B8-79DD-8F6A-3166-AA8B563EAD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14314" y="4860001"/>
                <a:ext cx="6097296" cy="7889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Robotic systems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(for example)</a:t>
                </a:r>
                <a:endPara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  <a:r>
                  <a:rPr lang="en-US" dirty="0"/>
                  <a:t>= joint angles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b="0" dirty="0"/>
                  <a:t> = torques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= distance to goal</a:t>
                </a:r>
              </a:p>
            </p:txBody>
          </p:sp>
        </mc:Choice>
        <mc:Fallback xmlns="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EE6959B8-79DD-8F6A-3166-AA8B563EA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314" y="4860001"/>
                <a:ext cx="6097296" cy="788952"/>
              </a:xfrm>
              <a:prstGeom prst="rect">
                <a:avLst/>
              </a:prstGeom>
              <a:blipFill>
                <a:blip r:embed="rId5"/>
                <a:stretch>
                  <a:fillRect l="-1247" t="-3175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C320922-B07A-69BB-FD23-30B3F9AAD99F}"/>
              </a:ext>
            </a:extLst>
          </p:cNvPr>
          <p:cNvSpPr txBox="1"/>
          <p:nvPr/>
        </p:nvSpPr>
        <p:spPr>
          <a:xfrm>
            <a:off x="5497453" y="5648953"/>
            <a:ext cx="680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separate from this talk: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learning cost, representations, constraints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0F50825-461D-7E36-FC9C-1DB86BF479BB}"/>
              </a:ext>
            </a:extLst>
          </p:cNvPr>
          <p:cNvSpPr txBox="1">
            <a:spLocks/>
          </p:cNvSpPr>
          <p:nvPr/>
        </p:nvSpPr>
        <p:spPr>
          <a:xfrm>
            <a:off x="894431" y="5828644"/>
            <a:ext cx="1391570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</a:t>
            </a:r>
          </a:p>
        </p:txBody>
      </p:sp>
    </p:spTree>
    <p:extLst>
      <p:ext uri="{BB962C8B-B14F-4D97-AF65-F5344CB8AC3E}">
        <p14:creationId xmlns:p14="http://schemas.microsoft.com/office/powerpoint/2010/main" val="3348934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B040-50D0-E640-B650-3BE6D03AC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Conjugate amortization &amp; fine-tuning in OTT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9AED59-1A84-359C-65B0-4E9B9AC31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BC6D4-CBC9-DD43-95A8-5D20507A6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1"/>
            <a:ext cx="12192000" cy="3912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552449-8F78-5787-D5AC-EC6E2CD34387}"/>
              </a:ext>
            </a:extLst>
          </p:cNvPr>
          <p:cNvSpPr txBox="1"/>
          <p:nvPr/>
        </p:nvSpPr>
        <p:spPr>
          <a:xfrm>
            <a:off x="-2240" y="1355793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Optimal Transport Tools.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Cuturi et al., 2022.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D0882B-6D23-1458-5109-295279AC6A98}"/>
              </a:ext>
            </a:extLst>
          </p:cNvPr>
          <p:cNvSpPr txBox="1">
            <a:spLocks/>
          </p:cNvSpPr>
          <p:nvPr/>
        </p:nvSpPr>
        <p:spPr>
          <a:xfrm>
            <a:off x="8789894" y="1177005"/>
            <a:ext cx="3594847" cy="503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github.com/ott-jax/ott</a:t>
            </a:r>
            <a:endParaRPr lang="en-US" sz="18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9F7EAC-D405-592B-A1D7-48194835EB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828DF9B-F7B3-2BB5-FBD3-3E6E2F109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A9D2F0-9DB9-5C10-04E4-FA3CA5E80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45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B356-A1F4-7859-B7A8-C0A901DA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talk: recent developments in amortization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AB530-62C6-FFB4-114F-C33A07CA5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transportation</a:t>
            </a: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Meta (and conditional) optimal transport</a:t>
            </a: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Meta flow matching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convex conjugates</a:t>
            </a:r>
          </a:p>
          <a:p>
            <a:r>
              <a:rPr lang="en-US" sz="2800" b="1" dirty="0"/>
              <a:t>Amortized Lagrangian paths and geodesics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LLM attacks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AdvPrompter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6F958-3EAF-14EA-39B6-673904DBF2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DC3CC-598E-1D0F-22DC-91101C9E2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AD0D3-8F65-AE11-C5E2-2A1EC4EA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65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A75F-2F1F-4FD2-6F95-5EDDE466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Lagrangian paths and geodesics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00BC5-3CF3-1CA3-7BD7-7864E43E1A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C6EC1-3A36-C3F5-3ADB-EF7D11377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11DAA-87A0-A43D-3C42-B945DD71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046E4A4-2D58-2E10-A703-9BC8C8EBA6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135" y="1586753"/>
                <a:ext cx="6487409" cy="4572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Arises for:</a:t>
                </a:r>
              </a:p>
              <a:p>
                <a:pPr marL="457200" indent="-457200">
                  <a:spcBef>
                    <a:spcPts val="500"/>
                  </a:spcBef>
                  <a:buAutoNum type="arabicPeriod"/>
                </a:pPr>
                <a:r>
                  <a:rPr lang="en-US" b="1" dirty="0">
                    <a:solidFill>
                      <a:schemeClr val="tx1"/>
                    </a:solidFill>
                  </a:rPr>
                  <a:t>Euclidean paths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00503000000000000" pitchFamily="2" charset="77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  <m:t>, 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00503000000000000" pitchFamily="2" charset="77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dirty="0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  <m:t>𝛾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00503000000000000" pitchFamily="2" charset="77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00503000000000000" pitchFamily="2" charset="77"/>
                </a:endParaRPr>
              </a:p>
              <a:p>
                <a:pPr marL="457200" indent="-457200">
                  <a:spcBef>
                    <a:spcPts val="500"/>
                  </a:spcBef>
                  <a:buAutoNum type="arabicPeriod"/>
                </a:pPr>
                <a:r>
                  <a:rPr lang="en-US" b="1" dirty="0"/>
                  <a:t>…</a:t>
                </a:r>
                <a:r>
                  <a:rPr lang="en-US" b="1" dirty="0">
                    <a:solidFill>
                      <a:schemeClr val="tx1"/>
                    </a:solidFill>
                  </a:rPr>
                  <a:t> with obstacles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00503000000000000" pitchFamily="2" charset="77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  <m:t>, 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00503000000000000" pitchFamily="2" charset="77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00503000000000000" pitchFamily="2" charset="77"/>
                                      </a:rPr>
                                      <m:t>𝛾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00503000000000000" pitchFamily="2" charset="77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00503000000000000" pitchFamily="2" charset="77"/>
                      </a:rPr>
                      <m:t>𝑈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spcBef>
                    <a:spcPts val="500"/>
                  </a:spcBef>
                  <a:buAutoNum type="arabicPeriod"/>
                </a:pPr>
                <a:r>
                  <a:rPr lang="en-US" b="1" dirty="0"/>
                  <a:t>Geodesics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,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00503000000000000" pitchFamily="2" charset="77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i="1" smtClean="0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00503000000000000" pitchFamily="2" charset="77"/>
                                      </a:rPr>
                                      <m:t>𝛾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𝐴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sub>
                      <m:sup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457200" indent="-457200">
                  <a:buAutoNum type="arabicPeriod"/>
                </a:pPr>
                <a:endParaRPr lang="en-US" b="1" dirty="0"/>
              </a:p>
              <a:p>
                <a:r>
                  <a:rPr lang="en-US" b="1" dirty="0"/>
                  <a:t>Known closed-form </a:t>
                </a:r>
                <a:r>
                  <a:rPr lang="en-US" dirty="0"/>
                  <a:t>on simple geometries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Euclidean: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⋆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</a:rPr>
                      <m:t>+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</a:rPr>
                      <m:t>𝑡𝑦</m:t>
                    </m:r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AB0000"/>
                    </a:solidFill>
                  </a:rPr>
                  <a:t>Otherwise </a:t>
                </a:r>
                <a:r>
                  <a:rPr lang="en-US" b="1" dirty="0">
                    <a:solidFill>
                      <a:srgbClr val="AB0000"/>
                    </a:solidFill>
                  </a:rPr>
                  <a:t>difficult to numerically compute</a:t>
                </a:r>
              </a:p>
              <a:p>
                <a:r>
                  <a:rPr lang="en-US" dirty="0"/>
                  <a:t>Solve an optimization problem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𝑥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,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𝑦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Idea:</a:t>
                </a:r>
                <a:r>
                  <a:rPr lang="en-US" dirty="0"/>
                  <a:t> amortize it!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Predict the geodesic path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046E4A4-2D58-2E10-A703-9BC8C8EBA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35" y="1586753"/>
                <a:ext cx="6487409" cy="4572000"/>
              </a:xfrm>
              <a:prstGeom prst="rect">
                <a:avLst/>
              </a:prstGeom>
              <a:blipFill>
                <a:blip r:embed="rId6"/>
                <a:stretch>
                  <a:fillRect l="-1172" t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68C78F4-7D8F-C2C3-27B5-F1FBEDA6BE15}"/>
              </a:ext>
            </a:extLst>
          </p:cNvPr>
          <p:cNvGrpSpPr/>
          <p:nvPr/>
        </p:nvGrpSpPr>
        <p:grpSpPr>
          <a:xfrm>
            <a:off x="7166536" y="2363864"/>
            <a:ext cx="1896555" cy="1881000"/>
            <a:chOff x="7541849" y="2439107"/>
            <a:chExt cx="4040551" cy="4007412"/>
          </a:xfrm>
        </p:grpSpPr>
        <p:pic>
          <p:nvPicPr>
            <p:cNvPr id="15" name="Picture 2" descr="shorten path to geodesic">
              <a:extLst>
                <a:ext uri="{FF2B5EF4-FFF2-40B4-BE49-F238E27FC236}">
                  <a16:creationId xmlns:a16="http://schemas.microsoft.com/office/drawing/2014/main" id="{4793A517-738C-58EB-EECC-42EFC4BFD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66" t="3935"/>
            <a:stretch/>
          </p:blipFill>
          <p:spPr bwMode="auto">
            <a:xfrm>
              <a:off x="7541849" y="2439107"/>
              <a:ext cx="4040551" cy="4007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75EF95-5039-5DD9-E3F6-B971BD238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1849" y="2502638"/>
              <a:ext cx="800100" cy="5842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1459447B-8B7C-B37C-C15C-B9D12B0497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1824" y="2720103"/>
                <a:ext cx="1117073" cy="4044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1459447B-8B7C-B37C-C15C-B9D12B049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824" y="2720103"/>
                <a:ext cx="1117073" cy="4044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86D8415-C7EB-B6F0-236E-DC1E15B2D4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73566" y="3769394"/>
                <a:ext cx="1117073" cy="4044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86D8415-C7EB-B6F0-236E-DC1E15B2D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566" y="3769394"/>
                <a:ext cx="1117073" cy="4044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5B1E5A4-914A-B7AE-76B3-7FC34CBBAE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52339" y="2857494"/>
                <a:ext cx="1117073" cy="4044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5B1E5A4-914A-B7AE-76B3-7FC34CBBA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2339" y="2857494"/>
                <a:ext cx="1117073" cy="4044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F19B594-1512-BCC8-981B-E2B7412FC7FF}"/>
              </a:ext>
            </a:extLst>
          </p:cNvPr>
          <p:cNvSpPr txBox="1">
            <a:spLocks/>
          </p:cNvSpPr>
          <p:nvPr/>
        </p:nvSpPr>
        <p:spPr>
          <a:xfrm>
            <a:off x="2124637" y="1095837"/>
            <a:ext cx="8377516" cy="654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incorporates </a:t>
            </a:r>
            <a:r>
              <a:rPr lang="en-US" b="1"/>
              <a:t>physical knowledge</a:t>
            </a:r>
            <a:r>
              <a:rPr lang="en-US"/>
              <a:t> from the world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(e.g., obstacles, manifolds)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GMM">
            <a:hlinkClick r:id="" action="ppaction://media"/>
            <a:extLst>
              <a:ext uri="{FF2B5EF4-FFF2-40B4-BE49-F238E27FC236}">
                <a16:creationId xmlns:a16="http://schemas.microsoft.com/office/drawing/2014/main" id="{27710F1F-331E-9B8D-DBE4-BB2F92CF2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4006" y="2463731"/>
            <a:ext cx="1662923" cy="1662923"/>
          </a:xfrm>
          <a:prstGeom prst="rect">
            <a:avLst/>
          </a:prstGeom>
        </p:spPr>
      </p:pic>
      <p:pic>
        <p:nvPicPr>
          <p:cNvPr id="26" name="birds-out">
            <a:hlinkClick r:id="" action="ppaction://media"/>
            <a:extLst>
              <a:ext uri="{FF2B5EF4-FFF2-40B4-BE49-F238E27FC236}">
                <a16:creationId xmlns:a16="http://schemas.microsoft.com/office/drawing/2014/main" id="{D411AA17-B797-A0FF-71F8-AE3928A970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08615" y="4243776"/>
            <a:ext cx="4043906" cy="2265258"/>
          </a:xfrm>
          <a:prstGeom prst="rect">
            <a:avLst/>
          </a:prstGeom>
          <a:effectLst>
            <a:softEdge rad="68991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AC84F81-D9BB-C9E7-8F88-8EC52FA71B8B}"/>
              </a:ext>
            </a:extLst>
          </p:cNvPr>
          <p:cNvSpPr txBox="1"/>
          <p:nvPr/>
        </p:nvSpPr>
        <p:spPr>
          <a:xfrm>
            <a:off x="7187553" y="6198836"/>
            <a:ext cx="867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B68CDF2B-92B8-E794-4583-73ABB18C046D}"/>
              </a:ext>
            </a:extLst>
          </p:cNvPr>
          <p:cNvSpPr txBox="1">
            <a:spLocks/>
          </p:cNvSpPr>
          <p:nvPr/>
        </p:nvSpPr>
        <p:spPr>
          <a:xfrm>
            <a:off x="9494933" y="4005906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source: Liu et al.,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E6B6C5F-BD0C-CE31-0566-9C0538D3E9A7}"/>
              </a:ext>
            </a:extLst>
          </p:cNvPr>
          <p:cNvSpPr txBox="1">
            <a:spLocks/>
          </p:cNvSpPr>
          <p:nvPr/>
        </p:nvSpPr>
        <p:spPr>
          <a:xfrm>
            <a:off x="7512165" y="4005906"/>
            <a:ext cx="1285977" cy="38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F4B45EE-EBF8-5A1F-7114-D88D548B1E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7827" y="1395226"/>
                <a:ext cx="4504767" cy="1143001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F4B45EE-EBF8-5A1F-7114-D88D548B1E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7827" y="1395226"/>
                <a:ext cx="4504767" cy="1143001"/>
              </a:xfrm>
              <a:blipFill>
                <a:blip r:embed="rId16"/>
                <a:stretch>
                  <a:fillRect t="-109890" b="-168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80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7DB4A7D-1178-74A1-3BD5-652E42098341}"/>
              </a:ext>
            </a:extLst>
          </p:cNvPr>
          <p:cNvSpPr/>
          <p:nvPr/>
        </p:nvSpPr>
        <p:spPr>
          <a:xfrm>
            <a:off x="1213992" y="1945464"/>
            <a:ext cx="4114186" cy="1814788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9414B96-92B9-4DA5-CDD8-9CD9B1A81F2A}"/>
              </a:ext>
            </a:extLst>
          </p:cNvPr>
          <p:cNvSpPr/>
          <p:nvPr/>
        </p:nvSpPr>
        <p:spPr>
          <a:xfrm>
            <a:off x="6096000" y="2346419"/>
            <a:ext cx="5186308" cy="831686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0A247-C9E0-20E5-0828-150A7656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transport with Lagrangian paths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2BDCC-C9C5-15D4-19E4-6596B06092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E4017-2ED2-19B9-BA29-6EE3D896D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6CDBF-08F7-B3F4-0AE9-0B243E35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911FE43-ED9F-58BD-ACCF-7EC3CBA17FDB}"/>
              </a:ext>
            </a:extLst>
          </p:cNvPr>
          <p:cNvSpPr txBox="1">
            <a:spLocks/>
          </p:cNvSpPr>
          <p:nvPr/>
        </p:nvSpPr>
        <p:spPr>
          <a:xfrm>
            <a:off x="2522164" y="1193517"/>
            <a:ext cx="8691344" cy="111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UAI 2024.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0CEF2528-0422-ECE7-39C0-E35F3A17D1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6978" y="2332997"/>
                <a:ext cx="6777317" cy="945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𝛾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arginf</m:t>
                              </m:r>
                            </m:e>
                            <m:lim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𝒞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sz="18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00503000000000000" pitchFamily="2" charset="77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>
                                                  <a:lumMod val="50000"/>
                                                  <a:lumOff val="50000"/>
                                                </a:schemeClr>
                                              </a:solidFill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sz="18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0CEF2528-0422-ECE7-39C0-E35F3A17D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978" y="2332997"/>
                <a:ext cx="6777317" cy="945900"/>
              </a:xfrm>
              <a:prstGeom prst="rect">
                <a:avLst/>
              </a:prstGeom>
              <a:blipFill>
                <a:blip r:embed="rId2"/>
                <a:stretch>
                  <a:fillRect t="-130263" b="-17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9977A76-A16B-C26A-FEFF-EE0358F07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78" y="4341575"/>
            <a:ext cx="6060687" cy="1653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DB49F-FB40-2385-80A9-B82016525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003"/>
          <a:stretch/>
        </p:blipFill>
        <p:spPr>
          <a:xfrm>
            <a:off x="7232000" y="6089691"/>
            <a:ext cx="4321189" cy="345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7B7996-B7B6-8F9B-FA08-1AA319A6569A}"/>
                  </a:ext>
                </a:extLst>
              </p:cNvPr>
              <p:cNvSpPr txBox="1"/>
              <p:nvPr/>
            </p:nvSpPr>
            <p:spPr>
              <a:xfrm>
                <a:off x="1551612" y="1860149"/>
                <a:ext cx="3240311" cy="10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Γ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∬"/>
                              <m:limLoc m:val="undOvr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𝒳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×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𝒴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7B7996-B7B6-8F9B-FA08-1AA319A65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612" y="1860149"/>
                <a:ext cx="3240311" cy="1094852"/>
              </a:xfrm>
              <a:prstGeom prst="rect">
                <a:avLst/>
              </a:prstGeom>
              <a:blipFill>
                <a:blip r:embed="rId5"/>
                <a:stretch>
                  <a:fillRect l="-391" t="-100000" b="-15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7">
                <a:extLst>
                  <a:ext uri="{FF2B5EF4-FFF2-40B4-BE49-F238E27FC236}">
                    <a16:creationId xmlns:a16="http://schemas.microsoft.com/office/drawing/2014/main" id="{9ECFF0B8-89AB-95C6-0BD5-17F6EA3616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4071" y="2800885"/>
                <a:ext cx="4154107" cy="945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𝒞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8" name="Content Placeholder 7">
                <a:extLst>
                  <a:ext uri="{FF2B5EF4-FFF2-40B4-BE49-F238E27FC236}">
                    <a16:creationId xmlns:a16="http://schemas.microsoft.com/office/drawing/2014/main" id="{9ECFF0B8-89AB-95C6-0BD5-17F6EA361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071" y="2800885"/>
                <a:ext cx="4154107" cy="945900"/>
              </a:xfrm>
              <a:prstGeom prst="rect">
                <a:avLst/>
              </a:prstGeom>
              <a:blipFill>
                <a:blip r:embed="rId6"/>
                <a:stretch>
                  <a:fillRect t="-131579" b="-17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8EF6B6E0-8C8E-A378-2561-E5836FAB86AA}"/>
              </a:ext>
            </a:extLst>
          </p:cNvPr>
          <p:cNvSpPr txBox="1"/>
          <p:nvPr/>
        </p:nvSpPr>
        <p:spPr>
          <a:xfrm>
            <a:off x="6096000" y="2021991"/>
            <a:ext cx="449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Path amortization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(parameterize as splines)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5339F9-17B3-DE29-50DA-6D1D9D4E8781}"/>
              </a:ext>
            </a:extLst>
          </p:cNvPr>
          <p:cNvSpPr txBox="1"/>
          <p:nvPr/>
        </p:nvSpPr>
        <p:spPr>
          <a:xfrm>
            <a:off x="1203628" y="1626993"/>
            <a:ext cx="371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Lagrangian OT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(Kantorovich primal)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1E3BD93-945D-5D19-C0DC-4D50F2896E68}"/>
              </a:ext>
            </a:extLst>
          </p:cNvPr>
          <p:cNvCxnSpPr/>
          <p:nvPr/>
        </p:nvCxnSpPr>
        <p:spPr>
          <a:xfrm>
            <a:off x="609600" y="3939988"/>
            <a:ext cx="106727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EB5203A6-B50E-3F59-3659-52BBC6CCB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5300" y="4312814"/>
            <a:ext cx="3665759" cy="18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9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3584-227B-17F4-EBBB-BE3BFBF4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NLOT excels at solving OT and learning metrics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549603-6DC4-8204-CEE9-DB711DC28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121" y="4570412"/>
            <a:ext cx="10172700" cy="17399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DDD8B-14B5-9BBD-224D-C63A9E2B38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34C57-2B0F-5BEE-AFE4-71993D1B3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35F48-036F-B51B-813A-3DF26CFD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8AE16-EC6D-4748-560E-187BFAE8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4" y="2070913"/>
            <a:ext cx="5359054" cy="2214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F324A-4C18-BA12-BE62-EE94E4427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769" y="1885681"/>
            <a:ext cx="5786631" cy="266171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243AC1B5-F41D-18BF-D984-8D81D129FE40}"/>
              </a:ext>
            </a:extLst>
          </p:cNvPr>
          <p:cNvSpPr txBox="1">
            <a:spLocks/>
          </p:cNvSpPr>
          <p:nvPr/>
        </p:nvSpPr>
        <p:spPr>
          <a:xfrm>
            <a:off x="2522164" y="1193517"/>
            <a:ext cx="8691344" cy="111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UAI 2024.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Riemannian Metric Learning via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Solomon, ICLR 2023.</a:t>
            </a:r>
          </a:p>
        </p:txBody>
      </p:sp>
    </p:spTree>
    <p:extLst>
      <p:ext uri="{BB962C8B-B14F-4D97-AF65-F5344CB8AC3E}">
        <p14:creationId xmlns:p14="http://schemas.microsoft.com/office/powerpoint/2010/main" val="2701906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CC69-D946-6962-CFB5-BBEF3E177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amortization in OT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DA325-4AC5-040A-872E-F12A9DBAE2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88DE4-919F-B5D1-50CC-3DF955927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0E22-D819-F806-1082-CECCA74B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84A373-0C7C-0F87-7C20-AEC4E581E054}"/>
              </a:ext>
            </a:extLst>
          </p:cNvPr>
          <p:cNvSpPr/>
          <p:nvPr/>
        </p:nvSpPr>
        <p:spPr>
          <a:xfrm>
            <a:off x="222136" y="4455238"/>
            <a:ext cx="6427693" cy="1464677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81AB37B-4513-C893-E567-24D6A7A04FFE}"/>
              </a:ext>
            </a:extLst>
          </p:cNvPr>
          <p:cNvSpPr/>
          <p:nvPr/>
        </p:nvSpPr>
        <p:spPr>
          <a:xfrm>
            <a:off x="2832184" y="4821615"/>
            <a:ext cx="3702005" cy="9459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06B243-DB17-0169-1869-0040E40ED37D}"/>
              </a:ext>
            </a:extLst>
          </p:cNvPr>
          <p:cNvSpPr/>
          <p:nvPr/>
        </p:nvSpPr>
        <p:spPr>
          <a:xfrm>
            <a:off x="403373" y="4811776"/>
            <a:ext cx="2108773" cy="5659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651283D-2C58-E50B-9452-BF956B04686B}"/>
              </a:ext>
            </a:extLst>
          </p:cNvPr>
          <p:cNvSpPr/>
          <p:nvPr/>
        </p:nvSpPr>
        <p:spPr>
          <a:xfrm>
            <a:off x="244911" y="3257243"/>
            <a:ext cx="3184392" cy="6596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2918A77-4D50-B925-5DE1-23AB6DA2DA4E}"/>
              </a:ext>
            </a:extLst>
          </p:cNvPr>
          <p:cNvSpPr/>
          <p:nvPr/>
        </p:nvSpPr>
        <p:spPr>
          <a:xfrm>
            <a:off x="183106" y="1835959"/>
            <a:ext cx="5810889" cy="8799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7">
                <a:extLst>
                  <a:ext uri="{FF2B5EF4-FFF2-40B4-BE49-F238E27FC236}">
                    <a16:creationId xmlns:a16="http://schemas.microsoft.com/office/drawing/2014/main" id="{CAA92B67-AD52-F27F-16FD-948038A1A0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910" y="3353774"/>
                <a:ext cx="3184392" cy="6872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sz="180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sz="180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180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Content Placeholder 7">
                <a:extLst>
                  <a:ext uri="{FF2B5EF4-FFF2-40B4-BE49-F238E27FC236}">
                    <a16:creationId xmlns:a16="http://schemas.microsoft.com/office/drawing/2014/main" id="{CAA92B67-AD52-F27F-16FD-948038A1A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10" y="3353774"/>
                <a:ext cx="3184392" cy="687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7">
                <a:extLst>
                  <a:ext uri="{FF2B5EF4-FFF2-40B4-BE49-F238E27FC236}">
                    <a16:creationId xmlns:a16="http://schemas.microsoft.com/office/drawing/2014/main" id="{B6A498C9-BDA5-1C38-5B0F-67E9A35E0C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03067" y="4843477"/>
                <a:ext cx="4154107" cy="945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𝒞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00503000000000000" pitchFamily="2" charset="77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sz="1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00503000000000000" pitchFamily="2" charset="77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800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Content Placeholder 7">
                <a:extLst>
                  <a:ext uri="{FF2B5EF4-FFF2-40B4-BE49-F238E27FC236}">
                    <a16:creationId xmlns:a16="http://schemas.microsoft.com/office/drawing/2014/main" id="{B6A498C9-BDA5-1C38-5B0F-67E9A35E0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067" y="4843477"/>
                <a:ext cx="4154107" cy="945900"/>
              </a:xfrm>
              <a:prstGeom prst="rect">
                <a:avLst/>
              </a:prstGeom>
              <a:blipFill>
                <a:blip r:embed="rId3"/>
                <a:stretch>
                  <a:fillRect t="-131579" b="-17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D6C369-D09F-C7A4-2BB9-CA46FEEC9256}"/>
                  </a:ext>
                </a:extLst>
              </p:cNvPr>
              <p:cNvSpPr txBox="1"/>
              <p:nvPr/>
            </p:nvSpPr>
            <p:spPr>
              <a:xfrm>
                <a:off x="-265889" y="1835960"/>
                <a:ext cx="6821357" cy="814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argsup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i="1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𝒴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D6C369-D09F-C7A4-2BB9-CA46FEEC9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5889" y="1835960"/>
                <a:ext cx="6821357" cy="814582"/>
              </a:xfrm>
              <a:prstGeom prst="rect">
                <a:avLst/>
              </a:prstGeom>
              <a:blipFill>
                <a:blip r:embed="rId4"/>
                <a:stretch>
                  <a:fillRect t="-153846" b="-2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7">
                <a:extLst>
                  <a:ext uri="{FF2B5EF4-FFF2-40B4-BE49-F238E27FC236}">
                    <a16:creationId xmlns:a16="http://schemas.microsoft.com/office/drawing/2014/main" id="{87083D52-8D44-11FC-D8A6-D7CBB01A00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1884" y="4859565"/>
                <a:ext cx="2991124" cy="5659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𝑐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</m:d>
                      <m:r>
                        <a:rPr lang="en-US" sz="1800" b="0" i="1" smtClean="0">
                          <a:latin typeface="Cambria Math" panose="02000503000000000000" pitchFamily="2" charset="77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−</m:t>
                              </m:r>
                              <m:r>
                                <a:rPr lang="en-US" sz="18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e>
                          </m:d>
                        </m:e>
                        <m:sub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00503000000000000" pitchFamily="2" charset="77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Content Placeholder 7">
                <a:extLst>
                  <a:ext uri="{FF2B5EF4-FFF2-40B4-BE49-F238E27FC236}">
                    <a16:creationId xmlns:a16="http://schemas.microsoft.com/office/drawing/2014/main" id="{87083D52-8D44-11FC-D8A6-D7CBB01A0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1884" y="4859565"/>
                <a:ext cx="2991124" cy="5659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485AC95-25AB-D65C-7BF9-55CE349B1FDA}"/>
              </a:ext>
            </a:extLst>
          </p:cNvPr>
          <p:cNvSpPr txBox="1">
            <a:spLocks/>
          </p:cNvSpPr>
          <p:nvPr/>
        </p:nvSpPr>
        <p:spPr>
          <a:xfrm>
            <a:off x="206190" y="1477917"/>
            <a:ext cx="2279994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Kantorovich dual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372DBC6-BEBF-D35A-6AFD-20755ADAC6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910" y="2881931"/>
                <a:ext cx="2279994" cy="3963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00503000000000000" pitchFamily="2" charset="77"/>
                      </a:rPr>
                      <m:t>𝒄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-transform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372DBC6-BEBF-D35A-6AFD-20755ADAC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10" y="2881931"/>
                <a:ext cx="2279994" cy="396379"/>
              </a:xfrm>
              <a:prstGeom prst="rect">
                <a:avLst/>
              </a:prstGeom>
              <a:blipFill>
                <a:blip r:embed="rId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E03CC0-4E67-7C0C-4C7E-2125F22EE86F}"/>
              </a:ext>
            </a:extLst>
          </p:cNvPr>
          <p:cNvSpPr txBox="1">
            <a:spLocks/>
          </p:cNvSpPr>
          <p:nvPr/>
        </p:nvSpPr>
        <p:spPr>
          <a:xfrm>
            <a:off x="336138" y="4458737"/>
            <a:ext cx="2587342" cy="420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Squared Euclidean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B544117-F7A1-F1FC-982F-F8DE0368AE15}"/>
              </a:ext>
            </a:extLst>
          </p:cNvPr>
          <p:cNvSpPr txBox="1">
            <a:spLocks/>
          </p:cNvSpPr>
          <p:nvPr/>
        </p:nvSpPr>
        <p:spPr>
          <a:xfrm>
            <a:off x="2815936" y="4455238"/>
            <a:ext cx="3057035" cy="396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Lagrangian </a:t>
            </a:r>
            <a:r>
              <a:rPr lang="en-US" dirty="0">
                <a:solidFill>
                  <a:schemeClr val="tx1"/>
                </a:solidFill>
              </a:rPr>
              <a:t>(e.g., geodesics)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4FDFFA8-4087-AC5D-75A1-C6B5AE49CFBF}"/>
              </a:ext>
            </a:extLst>
          </p:cNvPr>
          <p:cNvSpPr txBox="1">
            <a:spLocks/>
          </p:cNvSpPr>
          <p:nvPr/>
        </p:nvSpPr>
        <p:spPr>
          <a:xfrm>
            <a:off x="293681" y="4069703"/>
            <a:ext cx="2279994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Costs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BAD57C-49AD-2E25-DA97-E9CE90332BC4}"/>
              </a:ext>
            </a:extLst>
          </p:cNvPr>
          <p:cNvCxnSpPr>
            <a:cxnSpLocks/>
          </p:cNvCxnSpPr>
          <p:nvPr/>
        </p:nvCxnSpPr>
        <p:spPr>
          <a:xfrm>
            <a:off x="2981234" y="2433993"/>
            <a:ext cx="0" cy="82325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7EBCB5-00CD-3BD1-84B4-A8723682761B}"/>
              </a:ext>
            </a:extLst>
          </p:cNvPr>
          <p:cNvCxnSpPr>
            <a:cxnSpLocks/>
          </p:cNvCxnSpPr>
          <p:nvPr/>
        </p:nvCxnSpPr>
        <p:spPr>
          <a:xfrm>
            <a:off x="2629961" y="3763476"/>
            <a:ext cx="0" cy="702606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0A3FC5E-98AD-182E-8030-9B48D1CDD098}"/>
              </a:ext>
            </a:extLst>
          </p:cNvPr>
          <p:cNvSpPr txBox="1"/>
          <p:nvPr/>
        </p:nvSpPr>
        <p:spPr>
          <a:xfrm rot="442072">
            <a:off x="4511910" y="1515927"/>
            <a:ext cx="1984839" cy="461665"/>
          </a:xfrm>
          <a:prstGeom prst="rect">
            <a:avLst/>
          </a:prstGeom>
          <a:solidFill>
            <a:srgbClr val="D1EBB7"/>
          </a:solidFill>
          <a:ln w="381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 this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BDAAE0-CC7F-2CA5-D201-915F837E93AB}"/>
              </a:ext>
            </a:extLst>
          </p:cNvPr>
          <p:cNvSpPr txBox="1"/>
          <p:nvPr/>
        </p:nvSpPr>
        <p:spPr>
          <a:xfrm>
            <a:off x="3171683" y="3723189"/>
            <a:ext cx="2044149" cy="461665"/>
          </a:xfrm>
          <a:prstGeom prst="rect">
            <a:avLst/>
          </a:prstGeom>
          <a:solidFill>
            <a:srgbClr val="D1EBB7"/>
          </a:solidFill>
          <a:ln w="381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 that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BB3577-25A3-D31B-AF92-6BF762FBE59A}"/>
              </a:ext>
            </a:extLst>
          </p:cNvPr>
          <p:cNvSpPr txBox="1"/>
          <p:nvPr/>
        </p:nvSpPr>
        <p:spPr>
          <a:xfrm>
            <a:off x="5849097" y="4563888"/>
            <a:ext cx="1276311" cy="461665"/>
          </a:xfrm>
          <a:prstGeom prst="rect">
            <a:avLst/>
          </a:prstGeom>
          <a:solidFill>
            <a:srgbClr val="D1EBB7"/>
          </a:solidFill>
          <a:ln w="381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 this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1CEC34E0-43B2-C178-B62A-1D15D247A69F}"/>
              </a:ext>
            </a:extLst>
          </p:cNvPr>
          <p:cNvSpPr txBox="1">
            <a:spLocks/>
          </p:cNvSpPr>
          <p:nvPr/>
        </p:nvSpPr>
        <p:spPr>
          <a:xfrm>
            <a:off x="6679521" y="5088873"/>
            <a:ext cx="5961073" cy="1083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</a:t>
            </a:r>
            <a:br>
              <a:rPr lang="en-US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UAI 2024.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4C8E57A-6106-8FFF-9C5C-539F1BE91460}"/>
              </a:ext>
            </a:extLst>
          </p:cNvPr>
          <p:cNvSpPr txBox="1">
            <a:spLocks/>
          </p:cNvSpPr>
          <p:nvPr/>
        </p:nvSpPr>
        <p:spPr>
          <a:xfrm>
            <a:off x="5215832" y="3654616"/>
            <a:ext cx="6405730" cy="760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  <a:br>
              <a:rPr lang="en-US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</a:t>
            </a: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 ICLR 2023.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B1518BE-8AC6-26F6-0A84-B7F8BDE30213}"/>
              </a:ext>
            </a:extLst>
          </p:cNvPr>
          <p:cNvSpPr txBox="1">
            <a:spLocks/>
          </p:cNvSpPr>
          <p:nvPr/>
        </p:nvSpPr>
        <p:spPr>
          <a:xfrm>
            <a:off x="6442990" y="1886172"/>
            <a:ext cx="4812195" cy="908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</a:t>
            </a:r>
            <a:b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Amos,</a:t>
            </a:r>
            <a:r>
              <a:rPr lang="en-US" sz="2000" dirty="0"/>
              <a:t>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Cohen, Luise, Redko</a:t>
            </a:r>
            <a:r>
              <a:rPr lang="en-US" sz="2000" dirty="0"/>
              <a:t>, ICML 2023.</a:t>
            </a:r>
          </a:p>
        </p:txBody>
      </p:sp>
    </p:spTree>
    <p:extLst>
      <p:ext uri="{BB962C8B-B14F-4D97-AF65-F5344CB8AC3E}">
        <p14:creationId xmlns:p14="http://schemas.microsoft.com/office/powerpoint/2010/main" val="1927542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B356-A1F4-7859-B7A8-C0A901DA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talk: recent developments in amortization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AB530-62C6-FFB4-114F-C33A07CA5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transportation</a:t>
            </a: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Meta (and conditional) optimal transport</a:t>
            </a:r>
          </a:p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Meta flow matching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convex conjugates</a:t>
            </a: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Lagrangian paths and geodesics</a:t>
            </a:r>
          </a:p>
          <a:p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/>
              <a:t>Amortized LLM attacks </a:t>
            </a:r>
            <a:r>
              <a:rPr lang="en-US" sz="2800" dirty="0"/>
              <a:t>— </a:t>
            </a:r>
            <a:r>
              <a:rPr lang="en-US" sz="2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AdvPrompter</a:t>
            </a:r>
            <a:endParaRPr lang="en-US" sz="2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6F958-3EAF-14EA-39B6-673904DBF2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DC3CC-598E-1D0F-22DC-91101C9E2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AD0D3-8F65-AE11-C5E2-2A1EC4EA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0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450-23E1-BEC5-AFD8-1A53E69CF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aligning LLMs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9654F-8614-CAD6-4953-4F06453915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DBC1A-B114-7438-790C-483CF5E87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CC1C1-AEAB-6D43-E4FE-43DEF1EE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26" name="Picture 2" descr="Reinforcement learning with human feedback (RLHF) for LLMs">
            <a:extLst>
              <a:ext uri="{FF2B5EF4-FFF2-40B4-BE49-F238E27FC236}">
                <a16:creationId xmlns:a16="http://schemas.microsoft.com/office/drawing/2014/main" id="{C7DB4B26-131F-2671-3FA1-EA1FF447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66" y="1963318"/>
            <a:ext cx="8535891" cy="423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BD3057-1100-4957-A0F8-54BD97D7B0E5}"/>
              </a:ext>
            </a:extLst>
          </p:cNvPr>
          <p:cNvSpPr txBox="1"/>
          <p:nvPr/>
        </p:nvSpPr>
        <p:spPr>
          <a:xfrm>
            <a:off x="1851483" y="6249836"/>
            <a:ext cx="80922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https://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www.labellerr.com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/blog/reinforcement-learning-with-human-feedback-for-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llms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E3B94F-E25F-8F92-026B-7ECCD874235B}"/>
              </a:ext>
            </a:extLst>
          </p:cNvPr>
          <p:cNvSpPr txBox="1"/>
          <p:nvPr/>
        </p:nvSpPr>
        <p:spPr>
          <a:xfrm>
            <a:off x="1306581" y="1336984"/>
            <a:ext cx="991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AB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Write a tutorial on building a bomb </a:t>
            </a:r>
            <a:r>
              <a:rPr lang="en-US" i="1" dirty="0">
                <a:solidFill>
                  <a:srgbClr val="4EB64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sym typeface="Wingdings" pitchFamily="2" charset="2"/>
              </a:rPr>
              <a:t></a:t>
            </a:r>
            <a:r>
              <a:rPr lang="en-US" dirty="0">
                <a:solidFill>
                  <a:srgbClr val="4EB648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Wingdings" pitchFamily="2" charset="2"/>
              </a:rPr>
              <a:t>    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Sorry, but an as AI assistant I am not able to help with that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5DA465-DDE5-59AE-F8C1-8C05D19D2EB1}"/>
              </a:ext>
            </a:extLst>
          </p:cNvPr>
          <p:cNvCxnSpPr/>
          <p:nvPr/>
        </p:nvCxnSpPr>
        <p:spPr>
          <a:xfrm>
            <a:off x="954741" y="1922929"/>
            <a:ext cx="104080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Graphic 14" descr="User with solid fill">
            <a:extLst>
              <a:ext uri="{FF2B5EF4-FFF2-40B4-BE49-F238E27FC236}">
                <a16:creationId xmlns:a16="http://schemas.microsoft.com/office/drawing/2014/main" id="{EBD65A84-936C-1E3A-7EFA-BC007C5D3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236" y="1330829"/>
            <a:ext cx="699199" cy="699199"/>
          </a:xfrm>
          <a:prstGeom prst="rect">
            <a:avLst/>
          </a:prstGeom>
        </p:spPr>
      </p:pic>
      <p:pic>
        <p:nvPicPr>
          <p:cNvPr id="21" name="Graphic 20" descr="Robot with solid fill">
            <a:extLst>
              <a:ext uri="{FF2B5EF4-FFF2-40B4-BE49-F238E27FC236}">
                <a16:creationId xmlns:a16="http://schemas.microsoft.com/office/drawing/2014/main" id="{91854C84-4B0F-35C1-7173-FC2219D834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9904"/>
          <a:stretch/>
        </p:blipFill>
        <p:spPr>
          <a:xfrm>
            <a:off x="10417265" y="1330830"/>
            <a:ext cx="1476681" cy="5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80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0119-8BC1-4BC7-F9EE-67727933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Jailbreaking LLMs (GCG)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28694-3C6B-689C-987D-6792292B36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2E23F-12D3-1AC8-A21E-F96E5AEC3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21E23-7B1C-E42A-0A52-DF5B53952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3AD9837-17DB-2033-6FB5-16BF55EADB5F}"/>
              </a:ext>
            </a:extLst>
          </p:cNvPr>
          <p:cNvSpPr txBox="1">
            <a:spLocks/>
          </p:cNvSpPr>
          <p:nvPr/>
        </p:nvSpPr>
        <p:spPr>
          <a:xfrm>
            <a:off x="3182622" y="1137917"/>
            <a:ext cx="6660625" cy="5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Universal and Transferable Adversarial Attacks on Aligned Language Models. Zou et al., 2023.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8D302-8940-DD27-0E1F-495CB5D2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7" y="2390580"/>
            <a:ext cx="6496287" cy="31393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8CEEC7-272F-8C23-1480-F6219403CBCC}"/>
              </a:ext>
            </a:extLst>
          </p:cNvPr>
          <p:cNvSpPr txBox="1"/>
          <p:nvPr/>
        </p:nvSpPr>
        <p:spPr>
          <a:xfrm>
            <a:off x="4175422" y="5820941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https://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llm-attacks.org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ED6D07-5963-80B4-DFF7-AB95355637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52" t="15753"/>
          <a:stretch/>
        </p:blipFill>
        <p:spPr>
          <a:xfrm>
            <a:off x="6512934" y="2448523"/>
            <a:ext cx="5486400" cy="2526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C96C7C-064F-3F36-4DB3-C9463A6550E3}"/>
              </a:ext>
            </a:extLst>
          </p:cNvPr>
          <p:cNvSpPr txBox="1"/>
          <p:nvPr/>
        </p:nvSpPr>
        <p:spPr>
          <a:xfrm>
            <a:off x="4750092" y="1621487"/>
            <a:ext cx="592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attack string is static and has high perplexity — easy to filter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1BB5F6-16B7-64D2-5758-F3D9E36EC486}"/>
              </a:ext>
            </a:extLst>
          </p:cNvPr>
          <p:cNvCxnSpPr/>
          <p:nvPr/>
        </p:nvCxnSpPr>
        <p:spPr>
          <a:xfrm flipH="1">
            <a:off x="6096000" y="1961473"/>
            <a:ext cx="416934" cy="4291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97471D-99EC-F1BD-C30D-350FF5206F4D}"/>
              </a:ext>
            </a:extLst>
          </p:cNvPr>
          <p:cNvCxnSpPr>
            <a:cxnSpLocks/>
          </p:cNvCxnSpPr>
          <p:nvPr/>
        </p:nvCxnSpPr>
        <p:spPr>
          <a:xfrm>
            <a:off x="10051714" y="1977372"/>
            <a:ext cx="383204" cy="471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Graphic 15" descr="Warning with solid fill">
            <a:extLst>
              <a:ext uri="{FF2B5EF4-FFF2-40B4-BE49-F238E27FC236}">
                <a16:creationId xmlns:a16="http://schemas.microsoft.com/office/drawing/2014/main" id="{8EC50574-35CC-19A6-7620-EFE550C7B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3929" y="1536564"/>
            <a:ext cx="505560" cy="5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98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D841-C406-323C-F8BB-00060FF1F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Prompt-conditional attacks via amortization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A749A-3482-067D-A556-1BD53B7398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D0D95-FC2A-7113-8519-E1BC2C710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C1687-1187-9A28-D85F-CFA9B7A5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65ADF75F-D8FE-7C28-3F9A-2202E733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000" y="1780731"/>
            <a:ext cx="699199" cy="699199"/>
          </a:xfrm>
          <a:prstGeom prst="rect">
            <a:avLst/>
          </a:prstGeom>
        </p:spPr>
      </p:pic>
      <p:pic>
        <p:nvPicPr>
          <p:cNvPr id="11" name="Graphic 10" descr="Robot with solid fill">
            <a:extLst>
              <a:ext uri="{FF2B5EF4-FFF2-40B4-BE49-F238E27FC236}">
                <a16:creationId xmlns:a16="http://schemas.microsoft.com/office/drawing/2014/main" id="{30907584-E7D9-0D0E-7260-62848D05AA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7168"/>
          <a:stretch/>
        </p:blipFill>
        <p:spPr>
          <a:xfrm>
            <a:off x="3944770" y="1766462"/>
            <a:ext cx="1476681" cy="632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7BF4DD-A34F-F64B-9573-0EAC87D7A3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9793"/>
          <a:stretch/>
        </p:blipFill>
        <p:spPr>
          <a:xfrm>
            <a:off x="-1" y="2353235"/>
            <a:ext cx="6186025" cy="3388659"/>
          </a:xfrm>
          <a:prstGeom prst="rect">
            <a:avLst/>
          </a:prstGeom>
        </p:spPr>
      </p:pic>
      <p:pic>
        <p:nvPicPr>
          <p:cNvPr id="15" name="Graphic 14" descr="User with solid fill">
            <a:extLst>
              <a:ext uri="{FF2B5EF4-FFF2-40B4-BE49-F238E27FC236}">
                <a16:creationId xmlns:a16="http://schemas.microsoft.com/office/drawing/2014/main" id="{B2C69D41-FFBA-3228-03B5-E8A1902F4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0949" y="2191401"/>
            <a:ext cx="699199" cy="699199"/>
          </a:xfrm>
          <a:prstGeom prst="rect">
            <a:avLst/>
          </a:prstGeom>
        </p:spPr>
      </p:pic>
      <p:pic>
        <p:nvPicPr>
          <p:cNvPr id="16" name="Graphic 15" descr="Robot with solid fill">
            <a:extLst>
              <a:ext uri="{FF2B5EF4-FFF2-40B4-BE49-F238E27FC236}">
                <a16:creationId xmlns:a16="http://schemas.microsoft.com/office/drawing/2014/main" id="{AF4EA330-B4E4-FF8A-B82D-B9B1188CC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7168"/>
          <a:stretch/>
        </p:blipFill>
        <p:spPr>
          <a:xfrm>
            <a:off x="10105719" y="2177132"/>
            <a:ext cx="1476681" cy="632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618F3-D443-1278-8872-523F5B7E48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779"/>
          <a:stretch/>
        </p:blipFill>
        <p:spPr>
          <a:xfrm>
            <a:off x="6095999" y="2766834"/>
            <a:ext cx="6145411" cy="2248917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164491AA-C516-463D-5C0A-B485B97AC67F}"/>
              </a:ext>
            </a:extLst>
          </p:cNvPr>
          <p:cNvSpPr txBox="1">
            <a:spLocks/>
          </p:cNvSpPr>
          <p:nvPr/>
        </p:nvSpPr>
        <p:spPr>
          <a:xfrm>
            <a:off x="2522164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</p:spTree>
    <p:extLst>
      <p:ext uri="{BB962C8B-B14F-4D97-AF65-F5344CB8AC3E}">
        <p14:creationId xmlns:p14="http://schemas.microsoft.com/office/powerpoint/2010/main" val="276557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obtain the optimization problem?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7947-A984-1F89-E375-6C132C4EA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optimization-based reasoning and 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ADDA-65B4-3DAE-0799-CC8B1F80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DBA8-592C-2FED-2DA0-3BE68C8910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480390" y="1503948"/>
            <a:ext cx="4879104" cy="452596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7EA5639-EE65-A12F-611D-D2A6722C5316}"/>
              </a:ext>
            </a:extLst>
          </p:cNvPr>
          <p:cNvSpPr txBox="1">
            <a:spLocks/>
          </p:cNvSpPr>
          <p:nvPr/>
        </p:nvSpPr>
        <p:spPr>
          <a:xfrm>
            <a:off x="701689" y="5987717"/>
            <a:ext cx="4436507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path towards autonomous machine intelligence.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LeCun, 2022.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/>
              <p:nvPr/>
            </p:nvSpPr>
            <p:spPr>
              <a:xfrm>
                <a:off x="6427240" y="2303778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240" y="2303778"/>
                <a:ext cx="3599190" cy="694870"/>
              </a:xfrm>
              <a:prstGeom prst="rect">
                <a:avLst/>
              </a:prstGeom>
              <a:blipFill>
                <a:blip r:embed="rId3"/>
                <a:stretch>
                  <a:fillRect l="-3509" t="-5357" r="-9474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AE6ECB84-9DB5-550D-132F-D3B8677B2678}"/>
              </a:ext>
            </a:extLst>
          </p:cNvPr>
          <p:cNvSpPr txBox="1">
            <a:spLocks/>
          </p:cNvSpPr>
          <p:nvPr/>
        </p:nvSpPr>
        <p:spPr>
          <a:xfrm>
            <a:off x="9471950" y="1836903"/>
            <a:ext cx="2959273" cy="68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context (state of the world)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483588-082F-8BC4-154C-4416953C48EC}"/>
              </a:ext>
            </a:extLst>
          </p:cNvPr>
          <p:cNvCxnSpPr>
            <a:cxnSpLocks/>
          </p:cNvCxnSpPr>
          <p:nvPr/>
        </p:nvCxnSpPr>
        <p:spPr>
          <a:xfrm>
            <a:off x="9895160" y="216717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7545A309-2F0A-D02A-DBF2-9008FB163B0A}"/>
              </a:ext>
            </a:extLst>
          </p:cNvPr>
          <p:cNvSpPr txBox="1">
            <a:spLocks/>
          </p:cNvSpPr>
          <p:nvPr/>
        </p:nvSpPr>
        <p:spPr>
          <a:xfrm>
            <a:off x="8899186" y="1831911"/>
            <a:ext cx="784024" cy="44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E545A7-3E6F-B20E-4384-B9C55025E50B}"/>
              </a:ext>
            </a:extLst>
          </p:cNvPr>
          <p:cNvCxnSpPr>
            <a:cxnSpLocks/>
          </p:cNvCxnSpPr>
          <p:nvPr/>
        </p:nvCxnSpPr>
        <p:spPr>
          <a:xfrm>
            <a:off x="9187915" y="2152875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D51C4D-7716-1849-FF4B-8C9059976465}"/>
              </a:ext>
            </a:extLst>
          </p:cNvPr>
          <p:cNvGrpSpPr/>
          <p:nvPr/>
        </p:nvGrpSpPr>
        <p:grpSpPr>
          <a:xfrm>
            <a:off x="5708304" y="3086388"/>
            <a:ext cx="4726611" cy="786439"/>
            <a:chOff x="2715710" y="4740455"/>
            <a:chExt cx="4726611" cy="786439"/>
          </a:xfrm>
        </p:grpSpPr>
        <p:sp>
          <p:nvSpPr>
            <p:cNvPr id="25" name="Content Placeholder 7">
              <a:extLst>
                <a:ext uri="{FF2B5EF4-FFF2-40B4-BE49-F238E27FC236}">
                  <a16:creationId xmlns:a16="http://schemas.microsoft.com/office/drawing/2014/main" id="{28C2905F-9DAF-A700-8B08-B60E73F3D832}"/>
                </a:ext>
              </a:extLst>
            </p:cNvPr>
            <p:cNvSpPr txBox="1">
              <a:spLocks/>
            </p:cNvSpPr>
            <p:nvPr/>
          </p:nvSpPr>
          <p:spPr>
            <a:xfrm>
              <a:off x="2715710" y="4875198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actions</a:t>
              </a:r>
            </a:p>
          </p:txBody>
        </p:sp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014F32ED-C0EA-0880-7D49-D446492B50BC}"/>
                </a:ext>
              </a:extLst>
            </p:cNvPr>
            <p:cNvSpPr txBox="1">
              <a:spLocks/>
            </p:cNvSpPr>
            <p:nvPr/>
          </p:nvSpPr>
          <p:spPr>
            <a:xfrm>
              <a:off x="5212315" y="4880904"/>
              <a:ext cx="2230006" cy="6459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feasible actions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04B7A-531B-3BC3-F94D-07DE7D1799CE}"/>
                </a:ext>
              </a:extLst>
            </p:cNvPr>
            <p:cNvCxnSpPr>
              <a:cxnSpLocks/>
            </p:cNvCxnSpPr>
            <p:nvPr/>
          </p:nvCxnSpPr>
          <p:spPr>
            <a:xfrm>
              <a:off x="5028705" y="475569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247C00-85C1-3AE6-4961-BB5A9E4562BB}"/>
                </a:ext>
              </a:extLst>
            </p:cNvPr>
            <p:cNvCxnSpPr>
              <a:cxnSpLocks/>
            </p:cNvCxnSpPr>
            <p:nvPr/>
          </p:nvCxnSpPr>
          <p:spPr>
            <a:xfrm>
              <a:off x="5394465" y="474045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0689D-7CF2-AEBF-0206-0993BEDDE323}"/>
              </a:ext>
            </a:extLst>
          </p:cNvPr>
          <p:cNvGrpSpPr/>
          <p:nvPr/>
        </p:nvGrpSpPr>
        <p:grpSpPr>
          <a:xfrm>
            <a:off x="5759412" y="1838234"/>
            <a:ext cx="2146853" cy="653350"/>
            <a:chOff x="2766818" y="3492301"/>
            <a:chExt cx="2146853" cy="653350"/>
          </a:xfrm>
        </p:grpSpPr>
        <p:sp>
          <p:nvSpPr>
            <p:cNvPr id="30" name="Content Placeholder 7">
              <a:extLst>
                <a:ext uri="{FF2B5EF4-FFF2-40B4-BE49-F238E27FC236}">
                  <a16:creationId xmlns:a16="http://schemas.microsoft.com/office/drawing/2014/main" id="{53796B06-BCB4-F4CA-1B0B-2435687B39A6}"/>
                </a:ext>
              </a:extLst>
            </p:cNvPr>
            <p:cNvSpPr txBox="1">
              <a:spLocks/>
            </p:cNvSpPr>
            <p:nvPr/>
          </p:nvSpPr>
          <p:spPr>
            <a:xfrm>
              <a:off x="2766818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action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067FD8-B1CA-0555-77D8-2C0102BF6042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373E1C48-ACF5-1FC6-44E2-6C59BD39038B}"/>
              </a:ext>
            </a:extLst>
          </p:cNvPr>
          <p:cNvSpPr/>
          <p:nvPr/>
        </p:nvSpPr>
        <p:spPr>
          <a:xfrm>
            <a:off x="2176585" y="3286638"/>
            <a:ext cx="765907" cy="570253"/>
          </a:xfrm>
          <a:prstGeom prst="ellipse">
            <a:avLst/>
          </a:prstGeom>
          <a:solidFill>
            <a:srgbClr val="FFD528"/>
          </a:solidFill>
          <a:ln w="127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72C171-88A1-8EE5-B19C-A13B986955CD}"/>
              </a:ext>
            </a:extLst>
          </p:cNvPr>
          <p:cNvSpPr txBox="1"/>
          <p:nvPr/>
        </p:nvSpPr>
        <p:spPr>
          <a:xfrm>
            <a:off x="2176610" y="3348978"/>
            <a:ext cx="8054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50" dirty="0">
                <a:latin typeface="Calibri Light" panose="020F0302020204030204" pitchFamily="34" charset="0"/>
                <a:cs typeface="Calibri Light" panose="020F0302020204030204" pitchFamily="34" charset="0"/>
              </a:rPr>
              <a:t>Actor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5CE94AEA-65A9-38E8-6CEA-7B2881592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814" y="3812894"/>
            <a:ext cx="6302186" cy="2364780"/>
          </a:xfrm>
        </p:spPr>
        <p:txBody>
          <a:bodyPr>
            <a:normAutofit/>
          </a:bodyPr>
          <a:lstStyle/>
          <a:p>
            <a:r>
              <a:rPr lang="en-US" dirty="0"/>
              <a:t>1. </a:t>
            </a:r>
            <a:r>
              <a:rPr lang="en-US" b="1" dirty="0"/>
              <a:t>Manually specified</a:t>
            </a:r>
            <a:r>
              <a:rPr lang="en-US" dirty="0"/>
              <a:t> given domain knowledge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(mostly the focus of this talk)</a:t>
            </a:r>
          </a:p>
          <a:p>
            <a:endParaRPr lang="en-US" dirty="0"/>
          </a:p>
          <a:p>
            <a:r>
              <a:rPr lang="en-US" dirty="0"/>
              <a:t>2. </a:t>
            </a:r>
            <a:r>
              <a:rPr lang="en-US" b="1" dirty="0"/>
              <a:t>Learned</a:t>
            </a:r>
            <a:r>
              <a:rPr lang="en-US" dirty="0"/>
              <a:t> from a higher-level process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(separate from this talk — differentiable optimization)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(3. A mixture of manually-specified and learned)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73584B7-A2A8-628D-4F28-0E730A6A5BC2}"/>
              </a:ext>
            </a:extLst>
          </p:cNvPr>
          <p:cNvSpPr txBox="1">
            <a:spLocks/>
          </p:cNvSpPr>
          <p:nvPr/>
        </p:nvSpPr>
        <p:spPr>
          <a:xfrm>
            <a:off x="894431" y="5828644"/>
            <a:ext cx="1391570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</a:t>
            </a:r>
          </a:p>
        </p:txBody>
      </p:sp>
    </p:spTree>
    <p:extLst>
      <p:ext uri="{BB962C8B-B14F-4D97-AF65-F5344CB8AC3E}">
        <p14:creationId xmlns:p14="http://schemas.microsoft.com/office/powerpoint/2010/main" val="3428207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7EDE-ABAB-A84A-1E49-9A23E1DE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Prompt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93E81-8964-3548-8982-76CADD2D89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FDE8E-E7A1-348C-551F-5A9957C0F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455CA-593A-7900-2F23-A79764B6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3402" y="2645801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402" y="2645801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066B2B6D-81F4-C7F6-EB42-0FB78167C7D9}"/>
              </a:ext>
            </a:extLst>
          </p:cNvPr>
          <p:cNvSpPr/>
          <p:nvPr/>
        </p:nvSpPr>
        <p:spPr>
          <a:xfrm>
            <a:off x="1473584" y="2814753"/>
            <a:ext cx="3132282" cy="2417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B5AC97D-FE72-4303-2EC7-476959EDF664}"/>
              </a:ext>
            </a:extLst>
          </p:cNvPr>
          <p:cNvSpPr/>
          <p:nvPr/>
        </p:nvSpPr>
        <p:spPr>
          <a:xfrm>
            <a:off x="1701869" y="3495318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3882F2-C758-58A9-BF37-9ED2E3059286}"/>
              </a:ext>
            </a:extLst>
          </p:cNvPr>
          <p:cNvSpPr txBox="1">
            <a:spLocks/>
          </p:cNvSpPr>
          <p:nvPr/>
        </p:nvSpPr>
        <p:spPr>
          <a:xfrm>
            <a:off x="1466341" y="2786516"/>
            <a:ext cx="3082241" cy="617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prompt space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BEA0943-F5E1-C6CE-1687-3E4D270FA81B}"/>
              </a:ext>
            </a:extLst>
          </p:cNvPr>
          <p:cNvSpPr txBox="1">
            <a:spLocks/>
          </p:cNvSpPr>
          <p:nvPr/>
        </p:nvSpPr>
        <p:spPr>
          <a:xfrm>
            <a:off x="2137208" y="4115382"/>
            <a:ext cx="1740505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semantically similar prompts</a:t>
            </a:r>
          </a:p>
        </p:txBody>
      </p:sp>
      <p:sp>
        <p:nvSpPr>
          <p:cNvPr id="22" name="Connector 21">
            <a:extLst>
              <a:ext uri="{FF2B5EF4-FFF2-40B4-BE49-F238E27FC236}">
                <a16:creationId xmlns:a16="http://schemas.microsoft.com/office/drawing/2014/main" id="{8AD52451-9854-69BC-AB67-1AAEAE35CD9D}"/>
              </a:ext>
            </a:extLst>
          </p:cNvPr>
          <p:cNvSpPr/>
          <p:nvPr/>
        </p:nvSpPr>
        <p:spPr>
          <a:xfrm>
            <a:off x="1872123" y="3766951"/>
            <a:ext cx="75708" cy="7570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4023" y="3503438"/>
                <a:ext cx="466789" cy="425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023" y="3503438"/>
                <a:ext cx="466789" cy="4254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2A0B5D48-1DF5-B15A-67B4-C1901A0D1752}"/>
              </a:ext>
            </a:extLst>
          </p:cNvPr>
          <p:cNvSpPr txBox="1">
            <a:spLocks/>
          </p:cNvSpPr>
          <p:nvPr/>
        </p:nvSpPr>
        <p:spPr>
          <a:xfrm>
            <a:off x="5168324" y="326042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F7611-4139-610F-0A3D-144E6D353875}"/>
              </a:ext>
            </a:extLst>
          </p:cNvPr>
          <p:cNvCxnSpPr>
            <a:cxnSpLocks/>
          </p:cNvCxnSpPr>
          <p:nvPr/>
        </p:nvCxnSpPr>
        <p:spPr>
          <a:xfrm>
            <a:off x="6355519" y="3117684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63CF2E4C-DCAE-DC25-5B12-1D7CCB3B4E2C}"/>
              </a:ext>
            </a:extLst>
          </p:cNvPr>
          <p:cNvSpPr txBox="1">
            <a:spLocks/>
          </p:cNvSpPr>
          <p:nvPr/>
        </p:nvSpPr>
        <p:spPr>
          <a:xfrm>
            <a:off x="8025085" y="2171656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574144-D7E8-8B2B-EA48-D5F34CCC7915}"/>
              </a:ext>
            </a:extLst>
          </p:cNvPr>
          <p:cNvCxnSpPr>
            <a:cxnSpLocks/>
          </p:cNvCxnSpPr>
          <p:nvPr/>
        </p:nvCxnSpPr>
        <p:spPr>
          <a:xfrm>
            <a:off x="8282299" y="250059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9FCEACD9-31F1-9E1D-9691-2BCE4BB139E9}"/>
              </a:ext>
            </a:extLst>
          </p:cNvPr>
          <p:cNvSpPr txBox="1">
            <a:spLocks/>
          </p:cNvSpPr>
          <p:nvPr/>
        </p:nvSpPr>
        <p:spPr>
          <a:xfrm>
            <a:off x="7506893" y="3358086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 (suffixes)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8B2A86-7B4F-CCC4-EC14-3AA9483060DB}"/>
              </a:ext>
            </a:extLst>
          </p:cNvPr>
          <p:cNvCxnSpPr>
            <a:cxnSpLocks/>
          </p:cNvCxnSpPr>
          <p:nvPr/>
        </p:nvCxnSpPr>
        <p:spPr>
          <a:xfrm>
            <a:off x="7683425" y="325671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27AA2964-701B-4AFD-C757-5541AAC0C1E5}"/>
              </a:ext>
            </a:extLst>
          </p:cNvPr>
          <p:cNvSpPr txBox="1">
            <a:spLocks/>
          </p:cNvSpPr>
          <p:nvPr/>
        </p:nvSpPr>
        <p:spPr>
          <a:xfrm>
            <a:off x="5835462" y="218733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FADC8E-5B1A-4E60-C552-5CD36A35A0E8}"/>
              </a:ext>
            </a:extLst>
          </p:cNvPr>
          <p:cNvCxnSpPr>
            <a:cxnSpLocks/>
          </p:cNvCxnSpPr>
          <p:nvPr/>
        </p:nvCxnSpPr>
        <p:spPr>
          <a:xfrm>
            <a:off x="6718629" y="251073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75A8D0-23D3-3C72-F4F6-4E49468E08D9}"/>
                  </a:ext>
                </a:extLst>
              </p:cNvPr>
              <p:cNvSpPr txBox="1"/>
              <p:nvPr/>
            </p:nvSpPr>
            <p:spPr>
              <a:xfrm>
                <a:off x="7059702" y="4020675"/>
                <a:ext cx="383438" cy="36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75A8D0-23D3-3C72-F4F6-4E49468E0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02" y="4020675"/>
                <a:ext cx="383438" cy="3693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B67F65-8EE1-1D18-DD5F-3A23A4211EA5}"/>
                  </a:ext>
                </a:extLst>
              </p:cNvPr>
              <p:cNvSpPr txBox="1"/>
              <p:nvPr/>
            </p:nvSpPr>
            <p:spPr>
              <a:xfrm>
                <a:off x="8177058" y="3986688"/>
                <a:ext cx="811569" cy="387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B67F65-8EE1-1D18-DD5F-3A23A4211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058" y="3986688"/>
                <a:ext cx="811569" cy="387670"/>
              </a:xfrm>
              <a:prstGeom prst="rect">
                <a:avLst/>
              </a:prstGeom>
              <a:blipFill>
                <a:blip r:embed="rId6"/>
                <a:stretch>
                  <a:fillRect r="-1538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59BEE0AC-AC46-B043-1319-45230B53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 dirty="0"/>
              <a:t>More general than just attacks: </a:t>
            </a:r>
            <a:r>
              <a:rPr lang="en-US" b="1" dirty="0"/>
              <a:t>search over the prompt space to improve the output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8BB1CDE0-C398-DE35-C2DA-4CC69FBAFF3C}"/>
              </a:ext>
            </a:extLst>
          </p:cNvPr>
          <p:cNvSpPr txBox="1">
            <a:spLocks/>
          </p:cNvSpPr>
          <p:nvPr/>
        </p:nvSpPr>
        <p:spPr>
          <a:xfrm>
            <a:off x="2522164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35A9A9D-96A2-7B8D-157B-1A9EEA2756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01" b="57224"/>
          <a:stretch/>
        </p:blipFill>
        <p:spPr>
          <a:xfrm>
            <a:off x="6678288" y="4363056"/>
            <a:ext cx="2693593" cy="21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2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B1FC3E4-9ADE-C584-1149-91330186A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01" b="57224"/>
          <a:stretch/>
        </p:blipFill>
        <p:spPr>
          <a:xfrm>
            <a:off x="6678288" y="4363056"/>
            <a:ext cx="2693593" cy="210935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B9AA093-6B07-849C-5D1A-67608CF2E698}"/>
              </a:ext>
            </a:extLst>
          </p:cNvPr>
          <p:cNvSpPr/>
          <p:nvPr/>
        </p:nvSpPr>
        <p:spPr>
          <a:xfrm>
            <a:off x="8113305" y="4007294"/>
            <a:ext cx="870256" cy="399637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537EDF-7EC4-06E8-93C0-864E064F0406}"/>
              </a:ext>
            </a:extLst>
          </p:cNvPr>
          <p:cNvSpPr/>
          <p:nvPr/>
        </p:nvSpPr>
        <p:spPr>
          <a:xfrm>
            <a:off x="5202757" y="2591516"/>
            <a:ext cx="749901" cy="581623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27EDE-ABAB-A84A-1E49-9A23E1DE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AdvPrompter</a:t>
            </a:r>
            <a:r>
              <a:rPr lang="en-US" dirty="0"/>
              <a:t>: amortized prompt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93E81-8964-3548-8982-76CADD2D89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FDE8E-E7A1-348C-551F-5A9957C0F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455CA-593A-7900-2F23-A79764B6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2416" y="2645801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00503000000000000" pitchFamily="2" charset="77"/>
                            </a:rPr>
                            <m:t>q</m:t>
                          </m:r>
                        </m:e>
                        <m:sub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416" y="2645801"/>
                <a:ext cx="3973265" cy="904222"/>
              </a:xfrm>
              <a:prstGeom prst="rect">
                <a:avLst/>
              </a:prstGeom>
              <a:blipFill>
                <a:blip r:embed="rId4"/>
                <a:stretch>
                  <a:fillRect t="-2778" r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066B2B6D-81F4-C7F6-EB42-0FB78167C7D9}"/>
              </a:ext>
            </a:extLst>
          </p:cNvPr>
          <p:cNvSpPr/>
          <p:nvPr/>
        </p:nvSpPr>
        <p:spPr>
          <a:xfrm>
            <a:off x="1473584" y="2814753"/>
            <a:ext cx="3132282" cy="2417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B5AC97D-FE72-4303-2EC7-476959EDF664}"/>
              </a:ext>
            </a:extLst>
          </p:cNvPr>
          <p:cNvSpPr/>
          <p:nvPr/>
        </p:nvSpPr>
        <p:spPr>
          <a:xfrm>
            <a:off x="1701869" y="3495318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3882F2-C758-58A9-BF37-9ED2E3059286}"/>
              </a:ext>
            </a:extLst>
          </p:cNvPr>
          <p:cNvSpPr txBox="1">
            <a:spLocks/>
          </p:cNvSpPr>
          <p:nvPr/>
        </p:nvSpPr>
        <p:spPr>
          <a:xfrm>
            <a:off x="1466341" y="2786516"/>
            <a:ext cx="3082241" cy="617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prompt space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BEA0943-F5E1-C6CE-1687-3E4D270FA81B}"/>
              </a:ext>
            </a:extLst>
          </p:cNvPr>
          <p:cNvSpPr txBox="1">
            <a:spLocks/>
          </p:cNvSpPr>
          <p:nvPr/>
        </p:nvSpPr>
        <p:spPr>
          <a:xfrm>
            <a:off x="2137208" y="4115382"/>
            <a:ext cx="1740505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semantically similar prompts</a:t>
            </a:r>
          </a:p>
        </p:txBody>
      </p:sp>
      <p:sp>
        <p:nvSpPr>
          <p:cNvPr id="22" name="Connector 21">
            <a:extLst>
              <a:ext uri="{FF2B5EF4-FFF2-40B4-BE49-F238E27FC236}">
                <a16:creationId xmlns:a16="http://schemas.microsoft.com/office/drawing/2014/main" id="{8AD52451-9854-69BC-AB67-1AAEAE35CD9D}"/>
              </a:ext>
            </a:extLst>
          </p:cNvPr>
          <p:cNvSpPr/>
          <p:nvPr/>
        </p:nvSpPr>
        <p:spPr>
          <a:xfrm>
            <a:off x="1872123" y="3766951"/>
            <a:ext cx="75708" cy="7570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4023" y="3503438"/>
                <a:ext cx="466789" cy="425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023" y="3503438"/>
                <a:ext cx="466789" cy="4254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2A0B5D48-1DF5-B15A-67B4-C1901A0D1752}"/>
              </a:ext>
            </a:extLst>
          </p:cNvPr>
          <p:cNvSpPr txBox="1">
            <a:spLocks/>
          </p:cNvSpPr>
          <p:nvPr/>
        </p:nvSpPr>
        <p:spPr>
          <a:xfrm>
            <a:off x="5168324" y="326042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F7611-4139-610F-0A3D-144E6D353875}"/>
              </a:ext>
            </a:extLst>
          </p:cNvPr>
          <p:cNvCxnSpPr>
            <a:cxnSpLocks/>
          </p:cNvCxnSpPr>
          <p:nvPr/>
        </p:nvCxnSpPr>
        <p:spPr>
          <a:xfrm>
            <a:off x="6355519" y="3117684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63CF2E4C-DCAE-DC25-5B12-1D7CCB3B4E2C}"/>
              </a:ext>
            </a:extLst>
          </p:cNvPr>
          <p:cNvSpPr txBox="1">
            <a:spLocks/>
          </p:cNvSpPr>
          <p:nvPr/>
        </p:nvSpPr>
        <p:spPr>
          <a:xfrm>
            <a:off x="8025085" y="2171656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574144-D7E8-8B2B-EA48-D5F34CCC7915}"/>
              </a:ext>
            </a:extLst>
          </p:cNvPr>
          <p:cNvCxnSpPr>
            <a:cxnSpLocks/>
          </p:cNvCxnSpPr>
          <p:nvPr/>
        </p:nvCxnSpPr>
        <p:spPr>
          <a:xfrm>
            <a:off x="8282299" y="250059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9FCEACD9-31F1-9E1D-9691-2BCE4BB139E9}"/>
              </a:ext>
            </a:extLst>
          </p:cNvPr>
          <p:cNvSpPr txBox="1">
            <a:spLocks/>
          </p:cNvSpPr>
          <p:nvPr/>
        </p:nvSpPr>
        <p:spPr>
          <a:xfrm>
            <a:off x="7506893" y="3358086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 (suffixes)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8B2A86-7B4F-CCC4-EC14-3AA9483060DB}"/>
              </a:ext>
            </a:extLst>
          </p:cNvPr>
          <p:cNvCxnSpPr>
            <a:cxnSpLocks/>
          </p:cNvCxnSpPr>
          <p:nvPr/>
        </p:nvCxnSpPr>
        <p:spPr>
          <a:xfrm>
            <a:off x="7683425" y="325671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27AA2964-701B-4AFD-C757-5541AAC0C1E5}"/>
              </a:ext>
            </a:extLst>
          </p:cNvPr>
          <p:cNvSpPr txBox="1">
            <a:spLocks/>
          </p:cNvSpPr>
          <p:nvPr/>
        </p:nvSpPr>
        <p:spPr>
          <a:xfrm>
            <a:off x="5835462" y="218733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FADC8E-5B1A-4E60-C552-5CD36A35A0E8}"/>
              </a:ext>
            </a:extLst>
          </p:cNvPr>
          <p:cNvCxnSpPr>
            <a:cxnSpLocks/>
          </p:cNvCxnSpPr>
          <p:nvPr/>
        </p:nvCxnSpPr>
        <p:spPr>
          <a:xfrm>
            <a:off x="6718629" y="251073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75A8D0-23D3-3C72-F4F6-4E49468E08D9}"/>
                  </a:ext>
                </a:extLst>
              </p:cNvPr>
              <p:cNvSpPr txBox="1"/>
              <p:nvPr/>
            </p:nvSpPr>
            <p:spPr>
              <a:xfrm>
                <a:off x="7059702" y="4020675"/>
                <a:ext cx="383438" cy="36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75A8D0-23D3-3C72-F4F6-4E49468E0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02" y="4020675"/>
                <a:ext cx="383438" cy="3693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B67F65-8EE1-1D18-DD5F-3A23A4211EA5}"/>
                  </a:ext>
                </a:extLst>
              </p:cNvPr>
              <p:cNvSpPr txBox="1"/>
              <p:nvPr/>
            </p:nvSpPr>
            <p:spPr>
              <a:xfrm>
                <a:off x="8177058" y="4000135"/>
                <a:ext cx="806503" cy="389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B67F65-8EE1-1D18-DD5F-3A23A4211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058" y="4000135"/>
                <a:ext cx="806503" cy="389145"/>
              </a:xfrm>
              <a:prstGeom prst="rect">
                <a:avLst/>
              </a:prstGeom>
              <a:blipFill>
                <a:blip r:embed="rId7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59BEE0AC-AC46-B043-1319-45230B53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554650"/>
          </a:xfrm>
        </p:spPr>
        <p:txBody>
          <a:bodyPr/>
          <a:lstStyle/>
          <a:p>
            <a:r>
              <a:rPr lang="en-US" dirty="0"/>
              <a:t>Train another LLM to </a:t>
            </a:r>
            <a:r>
              <a:rPr lang="en-US" b="1" dirty="0"/>
              <a:t>amortize the prompt optimization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8BB1CDE0-C398-DE35-C2DA-4CC69FBAFF3C}"/>
              </a:ext>
            </a:extLst>
          </p:cNvPr>
          <p:cNvSpPr txBox="1">
            <a:spLocks/>
          </p:cNvSpPr>
          <p:nvPr/>
        </p:nvSpPr>
        <p:spPr>
          <a:xfrm>
            <a:off x="2522164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A831D-5722-07EE-B0C1-0AB84A3232BF}"/>
              </a:ext>
            </a:extLst>
          </p:cNvPr>
          <p:cNvSpPr txBox="1"/>
          <p:nvPr/>
        </p:nvSpPr>
        <p:spPr>
          <a:xfrm>
            <a:off x="4396801" y="2272509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AdvPrompter</a:t>
            </a:r>
            <a:endParaRPr lang="en-US" sz="1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292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7EDE-ABAB-A84A-1E49-9A23E1DE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Fast, SOTA LLM jailbreaking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93E81-8964-3548-8982-76CADD2D89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FDE8E-E7A1-348C-551F-5A9957C0F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455CA-593A-7900-2F23-A79764B6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8BB1CDE0-C398-DE35-C2DA-4CC69FBAFF3C}"/>
              </a:ext>
            </a:extLst>
          </p:cNvPr>
          <p:cNvSpPr txBox="1">
            <a:spLocks/>
          </p:cNvSpPr>
          <p:nvPr/>
        </p:nvSpPr>
        <p:spPr>
          <a:xfrm>
            <a:off x="2522164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  <p:pic>
        <p:nvPicPr>
          <p:cNvPr id="11" name="Google Shape;1302;p205">
            <a:extLst>
              <a:ext uri="{FF2B5EF4-FFF2-40B4-BE49-F238E27FC236}">
                <a16:creationId xmlns:a16="http://schemas.microsoft.com/office/drawing/2014/main" id="{D66A2528-AFED-D39B-A4A0-5F84F8FDA7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480" y="1708635"/>
            <a:ext cx="7218705" cy="237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8;p206">
            <a:extLst>
              <a:ext uri="{FF2B5EF4-FFF2-40B4-BE49-F238E27FC236}">
                <a16:creationId xmlns:a16="http://schemas.microsoft.com/office/drawing/2014/main" id="{F387D234-6377-D2C5-13CD-35355FA8A3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8158" y="2440640"/>
            <a:ext cx="4111018" cy="30235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403;p212">
            <a:extLst>
              <a:ext uri="{FF2B5EF4-FFF2-40B4-BE49-F238E27FC236}">
                <a16:creationId xmlns:a16="http://schemas.microsoft.com/office/drawing/2014/main" id="{9ECB0436-2146-42B1-7FAE-7C75B732C92A}"/>
              </a:ext>
            </a:extLst>
          </p:cNvPr>
          <p:cNvGrpSpPr/>
          <p:nvPr/>
        </p:nvGrpSpPr>
        <p:grpSpPr>
          <a:xfrm>
            <a:off x="17229" y="4289862"/>
            <a:ext cx="7790329" cy="1981669"/>
            <a:chOff x="1634914" y="4821008"/>
            <a:chExt cx="10720835" cy="2727119"/>
          </a:xfrm>
        </p:grpSpPr>
        <p:pic>
          <p:nvPicPr>
            <p:cNvPr id="14" name="Google Shape;1404;p212">
              <a:extLst>
                <a:ext uri="{FF2B5EF4-FFF2-40B4-BE49-F238E27FC236}">
                  <a16:creationId xmlns:a16="http://schemas.microsoft.com/office/drawing/2014/main" id="{3E031BD5-ADE7-2621-6E95-DFB118DB20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4914" y="4821008"/>
              <a:ext cx="10720835" cy="2727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405;p212">
              <a:extLst>
                <a:ext uri="{FF2B5EF4-FFF2-40B4-BE49-F238E27FC236}">
                  <a16:creationId xmlns:a16="http://schemas.microsoft.com/office/drawing/2014/main" id="{062A2146-EB13-F056-A09B-0515D28975DE}"/>
                </a:ext>
              </a:extLst>
            </p:cNvPr>
            <p:cNvSpPr txBox="1"/>
            <p:nvPr/>
          </p:nvSpPr>
          <p:spPr>
            <a:xfrm>
              <a:off x="2208581" y="5270835"/>
              <a:ext cx="5484791" cy="381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r>
                <a:rPr lang="en" sz="1400" dirty="0">
                  <a:solidFill>
                    <a:srgbClr val="AB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Arial"/>
                </a:rPr>
                <a:t>ASR@N: Attack success rate in N trials</a:t>
              </a:r>
              <a:endParaRPr sz="900" dirty="0">
                <a:solidFill>
                  <a:srgbClr val="AB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" name="Google Shape;1406;p212">
              <a:extLst>
                <a:ext uri="{FF2B5EF4-FFF2-40B4-BE49-F238E27FC236}">
                  <a16:creationId xmlns:a16="http://schemas.microsoft.com/office/drawing/2014/main" id="{4FFA9C05-8000-CBD0-CBA7-261D2DFB7379}"/>
                </a:ext>
              </a:extLst>
            </p:cNvPr>
            <p:cNvSpPr/>
            <p:nvPr/>
          </p:nvSpPr>
          <p:spPr>
            <a:xfrm>
              <a:off x="6261405" y="5272257"/>
              <a:ext cx="1953476" cy="318837"/>
            </a:xfrm>
            <a:prstGeom prst="rect">
              <a:avLst/>
            </a:prstGeom>
            <a:noFill/>
            <a:ln w="28575" cap="flat" cmpd="sng">
              <a:solidFill>
                <a:srgbClr val="AB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9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407;p212">
              <a:extLst>
                <a:ext uri="{FF2B5EF4-FFF2-40B4-BE49-F238E27FC236}">
                  <a16:creationId xmlns:a16="http://schemas.microsoft.com/office/drawing/2014/main" id="{BD247EBE-DDBD-77F5-EF1E-60AF433DAC81}"/>
                </a:ext>
              </a:extLst>
            </p:cNvPr>
            <p:cNvSpPr/>
            <p:nvPr/>
          </p:nvSpPr>
          <p:spPr>
            <a:xfrm>
              <a:off x="8531363" y="5272257"/>
              <a:ext cx="1953476" cy="318837"/>
            </a:xfrm>
            <a:prstGeom prst="rect">
              <a:avLst/>
            </a:prstGeom>
            <a:noFill/>
            <a:ln w="28575" cap="flat" cmpd="sng">
              <a:solidFill>
                <a:srgbClr val="AB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9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1416;p213">
            <a:extLst>
              <a:ext uri="{FF2B5EF4-FFF2-40B4-BE49-F238E27FC236}">
                <a16:creationId xmlns:a16="http://schemas.microsoft.com/office/drawing/2014/main" id="{4C4E63F3-2A5A-5681-6928-8BF3BCA334DE}"/>
              </a:ext>
            </a:extLst>
          </p:cNvPr>
          <p:cNvSpPr/>
          <p:nvPr/>
        </p:nvSpPr>
        <p:spPr>
          <a:xfrm>
            <a:off x="6568656" y="4415965"/>
            <a:ext cx="1203719" cy="231684"/>
          </a:xfrm>
          <a:prstGeom prst="rect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/>
            <a:endParaRPr sz="9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149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5EA9-0E62-3218-BE2B-3FEBFAF9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LLM alignment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3F333-A887-5A3B-4864-85795E01C5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50EF5-B7A1-3DC9-0E87-04FFC8FD1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E4124-9C5F-DF94-9BB6-ADB1072C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43605C9F-7790-B307-750B-E54E7196D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554650"/>
          </a:xfrm>
        </p:spPr>
        <p:txBody>
          <a:bodyPr/>
          <a:lstStyle/>
          <a:p>
            <a:r>
              <a:rPr lang="en-US" dirty="0"/>
              <a:t>Generate synthetic data with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AdvPrompter</a:t>
            </a:r>
            <a:r>
              <a:rPr lang="en-US" dirty="0"/>
              <a:t>, fine-tune model on it for better alignment</a:t>
            </a:r>
            <a:endParaRPr lang="en-US" b="1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07FB69-0F1C-504E-D013-7E333F0D957A}"/>
              </a:ext>
            </a:extLst>
          </p:cNvPr>
          <p:cNvSpPr txBox="1">
            <a:spLocks/>
          </p:cNvSpPr>
          <p:nvPr/>
        </p:nvSpPr>
        <p:spPr>
          <a:xfrm>
            <a:off x="2522164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  <p:pic>
        <p:nvPicPr>
          <p:cNvPr id="9" name="Google Shape;1431;p215">
            <a:extLst>
              <a:ext uri="{FF2B5EF4-FFF2-40B4-BE49-F238E27FC236}">
                <a16:creationId xmlns:a16="http://schemas.microsoft.com/office/drawing/2014/main" id="{C8D301D0-63E1-21F1-873B-3D07927286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22164" y="2061914"/>
            <a:ext cx="7171165" cy="4315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33;p215">
            <a:extLst>
              <a:ext uri="{FF2B5EF4-FFF2-40B4-BE49-F238E27FC236}">
                <a16:creationId xmlns:a16="http://schemas.microsoft.com/office/drawing/2014/main" id="{053238EF-51D4-930F-14C5-820D3062F47C}"/>
              </a:ext>
            </a:extLst>
          </p:cNvPr>
          <p:cNvSpPr txBox="1"/>
          <p:nvPr/>
        </p:nvSpPr>
        <p:spPr>
          <a:xfrm>
            <a:off x="4617859" y="6146341"/>
            <a:ext cx="2875600" cy="215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(</a:t>
            </a:r>
            <a:r>
              <a:rPr lang="en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AdvPrompter</a:t>
            </a:r>
            <a:r>
              <a:rPr lang="e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training iterations)</a:t>
            </a:r>
            <a:endParaRPr sz="5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Google Shape;1436;p215">
            <a:extLst>
              <a:ext uri="{FF2B5EF4-FFF2-40B4-BE49-F238E27FC236}">
                <a16:creationId xmlns:a16="http://schemas.microsoft.com/office/drawing/2014/main" id="{DE4D6879-5768-DCD5-1738-97D52C2A6499}"/>
              </a:ext>
            </a:extLst>
          </p:cNvPr>
          <p:cNvSpPr txBox="1"/>
          <p:nvPr/>
        </p:nvSpPr>
        <p:spPr>
          <a:xfrm>
            <a:off x="6911602" y="5231543"/>
            <a:ext cx="3357112" cy="28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467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More robust after adv training</a:t>
            </a:r>
            <a:endParaRPr sz="933" dirty="0">
              <a:solidFill>
                <a:srgbClr val="00B05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71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Concluding thoughts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7947-A984-1F89-E375-6C132C4EA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optimization-based reasoning and 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ADDA-65B4-3DAE-0799-CC8B1F80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/>
              <p:nvPr/>
            </p:nvSpPr>
            <p:spPr>
              <a:xfrm>
                <a:off x="6709626" y="1784806"/>
                <a:ext cx="5257850" cy="783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626" y="1784806"/>
                <a:ext cx="5257850" cy="783997"/>
              </a:xfrm>
              <a:prstGeom prst="rect">
                <a:avLst/>
              </a:prstGeom>
              <a:blipFill>
                <a:blip r:embed="rId3"/>
                <a:stretch>
                  <a:fillRect l="-1205" t="-4762" r="-2410"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FD51C4D-7716-1849-FF4B-8C9059976465}"/>
              </a:ext>
            </a:extLst>
          </p:cNvPr>
          <p:cNvGrpSpPr/>
          <p:nvPr/>
        </p:nvGrpSpPr>
        <p:grpSpPr>
          <a:xfrm>
            <a:off x="7416072" y="2567416"/>
            <a:ext cx="4076680" cy="563956"/>
            <a:chOff x="2715710" y="4740455"/>
            <a:chExt cx="4076680" cy="563956"/>
          </a:xfrm>
        </p:grpSpPr>
        <p:sp>
          <p:nvSpPr>
            <p:cNvPr id="25" name="Content Placeholder 7">
              <a:extLst>
                <a:ext uri="{FF2B5EF4-FFF2-40B4-BE49-F238E27FC236}">
                  <a16:creationId xmlns:a16="http://schemas.microsoft.com/office/drawing/2014/main" id="{28C2905F-9DAF-A700-8B08-B60E73F3D832}"/>
                </a:ext>
              </a:extLst>
            </p:cNvPr>
            <p:cNvSpPr txBox="1">
              <a:spLocks/>
            </p:cNvSpPr>
            <p:nvPr/>
          </p:nvSpPr>
          <p:spPr>
            <a:xfrm>
              <a:off x="2715710" y="4875198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actions</a:t>
              </a:r>
            </a:p>
          </p:txBody>
        </p:sp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014F32ED-C0EA-0880-7D49-D446492B50BC}"/>
                </a:ext>
              </a:extLst>
            </p:cNvPr>
            <p:cNvSpPr txBox="1">
              <a:spLocks/>
            </p:cNvSpPr>
            <p:nvPr/>
          </p:nvSpPr>
          <p:spPr>
            <a:xfrm>
              <a:off x="5212315" y="4880904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 space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04B7A-531B-3BC3-F94D-07DE7D1799CE}"/>
                </a:ext>
              </a:extLst>
            </p:cNvPr>
            <p:cNvCxnSpPr>
              <a:cxnSpLocks/>
            </p:cNvCxnSpPr>
            <p:nvPr/>
          </p:nvCxnSpPr>
          <p:spPr>
            <a:xfrm>
              <a:off x="5028705" y="475569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247C00-85C1-3AE6-4961-BB5A9E4562BB}"/>
                </a:ext>
              </a:extLst>
            </p:cNvPr>
            <p:cNvCxnSpPr>
              <a:cxnSpLocks/>
            </p:cNvCxnSpPr>
            <p:nvPr/>
          </p:nvCxnSpPr>
          <p:spPr>
            <a:xfrm>
              <a:off x="5394465" y="474045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0689D-7CF2-AEBF-0206-0993BEDDE323}"/>
              </a:ext>
            </a:extLst>
          </p:cNvPr>
          <p:cNvGrpSpPr/>
          <p:nvPr/>
        </p:nvGrpSpPr>
        <p:grpSpPr>
          <a:xfrm>
            <a:off x="7467180" y="1319262"/>
            <a:ext cx="2146853" cy="653350"/>
            <a:chOff x="2766818" y="3492301"/>
            <a:chExt cx="2146853" cy="653350"/>
          </a:xfrm>
        </p:grpSpPr>
        <p:sp>
          <p:nvSpPr>
            <p:cNvPr id="30" name="Content Placeholder 7">
              <a:extLst>
                <a:ext uri="{FF2B5EF4-FFF2-40B4-BE49-F238E27FC236}">
                  <a16:creationId xmlns:a16="http://schemas.microsoft.com/office/drawing/2014/main" id="{53796B06-BCB4-F4CA-1B0B-2435687B39A6}"/>
                </a:ext>
              </a:extLst>
            </p:cNvPr>
            <p:cNvSpPr txBox="1">
              <a:spLocks/>
            </p:cNvSpPr>
            <p:nvPr/>
          </p:nvSpPr>
          <p:spPr>
            <a:xfrm>
              <a:off x="2766818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action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067FD8-B1CA-0555-77D8-2C0102BF6042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ontent Placeholder 7">
            <a:extLst>
              <a:ext uri="{FF2B5EF4-FFF2-40B4-BE49-F238E27FC236}">
                <a16:creationId xmlns:a16="http://schemas.microsoft.com/office/drawing/2014/main" id="{54C1085C-ECE1-5353-ABE3-147F90B7A640}"/>
              </a:ext>
            </a:extLst>
          </p:cNvPr>
          <p:cNvSpPr txBox="1">
            <a:spLocks/>
          </p:cNvSpPr>
          <p:nvPr/>
        </p:nvSpPr>
        <p:spPr>
          <a:xfrm>
            <a:off x="11179719" y="1317931"/>
            <a:ext cx="997616" cy="68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6A3824-7120-E189-EA19-F8D24562DDD0}"/>
              </a:ext>
            </a:extLst>
          </p:cNvPr>
          <p:cNvCxnSpPr>
            <a:cxnSpLocks/>
          </p:cNvCxnSpPr>
          <p:nvPr/>
        </p:nvCxnSpPr>
        <p:spPr>
          <a:xfrm>
            <a:off x="11602928" y="1648199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7">
            <a:extLst>
              <a:ext uri="{FF2B5EF4-FFF2-40B4-BE49-F238E27FC236}">
                <a16:creationId xmlns:a16="http://schemas.microsoft.com/office/drawing/2014/main" id="{C8AEBBC6-07D1-B355-0BC1-09206DB85F3D}"/>
              </a:ext>
            </a:extLst>
          </p:cNvPr>
          <p:cNvSpPr txBox="1">
            <a:spLocks/>
          </p:cNvSpPr>
          <p:nvPr/>
        </p:nvSpPr>
        <p:spPr>
          <a:xfrm>
            <a:off x="10606954" y="1312939"/>
            <a:ext cx="784024" cy="44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5C0913B-5F73-E72D-2C7D-5D02C14246A7}"/>
              </a:ext>
            </a:extLst>
          </p:cNvPr>
          <p:cNvCxnSpPr>
            <a:cxnSpLocks/>
          </p:cNvCxnSpPr>
          <p:nvPr/>
        </p:nvCxnSpPr>
        <p:spPr>
          <a:xfrm>
            <a:off x="10895683" y="163390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942AE6A-0196-BBE1-A678-2AE039F92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788" y="3201809"/>
            <a:ext cx="3049302" cy="300959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5E6F4F-2B39-ED97-A387-20B702A41675}"/>
              </a:ext>
            </a:extLst>
          </p:cNvPr>
          <p:cNvSpPr txBox="1">
            <a:spLocks/>
          </p:cNvSpPr>
          <p:nvPr/>
        </p:nvSpPr>
        <p:spPr>
          <a:xfrm>
            <a:off x="217115" y="1654335"/>
            <a:ext cx="7359305" cy="436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Optimization-based reasoning a foundation for AI systems</a:t>
            </a:r>
          </a:p>
          <a:p>
            <a:endParaRPr lang="en-US" dirty="0"/>
          </a:p>
          <a:p>
            <a:r>
              <a:rPr lang="en-US" b="1" dirty="0"/>
              <a:t>Slow thinking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(system 2)</a:t>
            </a:r>
            <a:r>
              <a:rPr lang="en-US" dirty="0"/>
              <a:t>: formulating and solving it</a:t>
            </a:r>
          </a:p>
          <a:p>
            <a:r>
              <a:rPr lang="en-US" b="1" dirty="0"/>
              <a:t>Fast thinking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(system 1)</a:t>
            </a:r>
            <a:r>
              <a:rPr lang="en-US" dirty="0"/>
              <a:t>: amortizing and distilling it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instances of us manually amortizing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Future AI systems (?)</a:t>
            </a:r>
            <a:endParaRPr lang="en-US" dirty="0"/>
          </a:p>
          <a:p>
            <a:r>
              <a:rPr lang="en-US" dirty="0"/>
              <a:t>automatically formulating and amortizing optimization problems</a:t>
            </a:r>
          </a:p>
          <a:p>
            <a:r>
              <a:rPr lang="en-US" dirty="0"/>
              <a:t>understanding the right abstraction (latent space) and objectives</a:t>
            </a:r>
          </a:p>
          <a:p>
            <a:r>
              <a:rPr lang="en-US" dirty="0"/>
              <a:t>developing intrinsically and extrinsically motivated problems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E6E5BC7B-36A8-202C-4E62-DD1AED94D135}"/>
              </a:ext>
            </a:extLst>
          </p:cNvPr>
          <p:cNvSpPr txBox="1">
            <a:spLocks/>
          </p:cNvSpPr>
          <p:nvPr/>
        </p:nvSpPr>
        <p:spPr>
          <a:xfrm>
            <a:off x="6709626" y="2446618"/>
            <a:ext cx="214685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amortized solution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81A2E2-0B19-3C90-A25C-9A99AA14CA3E}"/>
              </a:ext>
            </a:extLst>
          </p:cNvPr>
          <p:cNvCxnSpPr>
            <a:cxnSpLocks/>
          </p:cNvCxnSpPr>
          <p:nvPr/>
        </p:nvCxnSpPr>
        <p:spPr>
          <a:xfrm>
            <a:off x="6924772" y="2311585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927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CC17CB2-32CE-9085-A21F-EE595BCA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911" y="4954691"/>
            <a:ext cx="1729871" cy="172987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A7E1D6D-0FDD-1912-6222-D439574F3DA3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1363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optimization-based reasoning and AI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71267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FAIR,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8C4D6-0597-09D8-5B70-4823C2570E87}"/>
              </a:ext>
            </a:extLst>
          </p:cNvPr>
          <p:cNvSpPr txBox="1">
            <a:spLocks/>
          </p:cNvSpPr>
          <p:nvPr/>
        </p:nvSpPr>
        <p:spPr>
          <a:xfrm>
            <a:off x="860818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github.com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A9D242-E87B-341D-75EB-93D72CD61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12" y="6487875"/>
            <a:ext cx="297184" cy="2853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6E5461-4B09-C96E-DE49-59B571BC3918}"/>
              </a:ext>
            </a:extLst>
          </p:cNvPr>
          <p:cNvSpPr txBox="1">
            <a:spLocks/>
          </p:cNvSpPr>
          <p:nvPr/>
        </p:nvSpPr>
        <p:spPr>
          <a:xfrm>
            <a:off x="526404" y="3688122"/>
            <a:ext cx="9464761" cy="2322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400" i="1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Tutorial on amortized optimization.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in ML, 2023.</a:t>
            </a:r>
          </a:p>
          <a:p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</a:t>
            </a:r>
            <a:r>
              <a:rPr lang="en-US" sz="1400" i="1" dirty="0"/>
              <a:t>.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Amos,</a:t>
            </a:r>
            <a:r>
              <a:rPr lang="en-US" sz="1400" dirty="0"/>
              <a:t>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Cohen, Luise, Redko</a:t>
            </a:r>
            <a:r>
              <a:rPr lang="en-US" sz="1400" dirty="0"/>
              <a:t>, ICML 2023.</a:t>
            </a:r>
          </a:p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  <a:r>
              <a:rPr lang="en-US" sz="1400" i="1" dirty="0"/>
              <a:t>.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Amos, ICLR 2023</a:t>
            </a:r>
          </a:p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400" i="1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Neural Optimal Transport with Lagrangian Costs.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Pooladian, Domingo-Enrich, Chen, Amos, UAI 2024.</a:t>
            </a:r>
          </a:p>
          <a:p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Meta Flow Matching.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Atanackovic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Zhang, Amos, Blanchette, Lee, Bengio, Tong,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Neklyudov</a:t>
            </a:r>
            <a:r>
              <a:rPr lang="en-US" sz="1400" dirty="0"/>
              <a:t>, ICML </a:t>
            </a:r>
            <a:r>
              <a:rPr lang="en-US" sz="1400" dirty="0" err="1"/>
              <a:t>GRaM</a:t>
            </a:r>
            <a:r>
              <a:rPr lang="en-US" sz="1400" dirty="0"/>
              <a:t> Workshop 2024.</a:t>
            </a:r>
          </a:p>
          <a:p>
            <a:endParaRPr lang="en-US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400" i="1" dirty="0" err="1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400" i="1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400" baseline="300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400" baseline="300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</p:spTree>
    <p:extLst>
      <p:ext uri="{BB962C8B-B14F-4D97-AF65-F5344CB8AC3E}">
        <p14:creationId xmlns:p14="http://schemas.microsoft.com/office/powerpoint/2010/main" val="304941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8FEFA-F523-D1A1-7349-617B4CD93690}"/>
              </a:ext>
            </a:extLst>
          </p:cNvPr>
          <p:cNvGrpSpPr/>
          <p:nvPr/>
        </p:nvGrpSpPr>
        <p:grpSpPr>
          <a:xfrm>
            <a:off x="5957653" y="3810373"/>
            <a:ext cx="3897223" cy="1951777"/>
            <a:chOff x="6487092" y="3116340"/>
            <a:chExt cx="3897223" cy="19517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5109BC-A802-5AE9-5840-635BD073E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17" b="47507"/>
            <a:stretch/>
          </p:blipFill>
          <p:spPr>
            <a:xfrm>
              <a:off x="6491641" y="3116340"/>
              <a:ext cx="3892674" cy="19517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59FD22-56B5-2CBE-C6C9-A2E26E7F0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29"/>
            <a:stretch/>
          </p:blipFill>
          <p:spPr>
            <a:xfrm>
              <a:off x="6487092" y="3451994"/>
              <a:ext cx="374322" cy="5461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act? And Kahneman’s modes of thought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7947-A984-1F89-E375-6C132C4EA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optimization-based reasoning and 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ADDA-65B4-3DAE-0799-CC8B1F80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DBA8-592C-2FED-2DA0-3BE68C89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4000"/>
          </a:blip>
          <a:stretch>
            <a:fillRect/>
          </a:stretch>
        </p:blipFill>
        <p:spPr>
          <a:xfrm>
            <a:off x="480390" y="1503948"/>
            <a:ext cx="4879104" cy="452596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7EA5639-EE65-A12F-611D-D2A6722C5316}"/>
              </a:ext>
            </a:extLst>
          </p:cNvPr>
          <p:cNvSpPr txBox="1">
            <a:spLocks/>
          </p:cNvSpPr>
          <p:nvPr/>
        </p:nvSpPr>
        <p:spPr>
          <a:xfrm>
            <a:off x="701689" y="5987717"/>
            <a:ext cx="4436507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path towards autonomous machine intelligence.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LeCun, 2022.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/>
              <p:nvPr/>
            </p:nvSpPr>
            <p:spPr>
              <a:xfrm>
                <a:off x="6427240" y="2303778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240" y="2303778"/>
                <a:ext cx="3599190" cy="694870"/>
              </a:xfrm>
              <a:prstGeom prst="rect">
                <a:avLst/>
              </a:prstGeom>
              <a:blipFill>
                <a:blip r:embed="rId6"/>
                <a:stretch>
                  <a:fillRect l="-3509" t="-5357" r="-9474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FD51C4D-7716-1849-FF4B-8C9059976465}"/>
              </a:ext>
            </a:extLst>
          </p:cNvPr>
          <p:cNvGrpSpPr/>
          <p:nvPr/>
        </p:nvGrpSpPr>
        <p:grpSpPr>
          <a:xfrm>
            <a:off x="5708304" y="3086388"/>
            <a:ext cx="4076680" cy="563956"/>
            <a:chOff x="2715710" y="4740455"/>
            <a:chExt cx="4076680" cy="563956"/>
          </a:xfrm>
        </p:grpSpPr>
        <p:sp>
          <p:nvSpPr>
            <p:cNvPr id="25" name="Content Placeholder 7">
              <a:extLst>
                <a:ext uri="{FF2B5EF4-FFF2-40B4-BE49-F238E27FC236}">
                  <a16:creationId xmlns:a16="http://schemas.microsoft.com/office/drawing/2014/main" id="{28C2905F-9DAF-A700-8B08-B60E73F3D832}"/>
                </a:ext>
              </a:extLst>
            </p:cNvPr>
            <p:cNvSpPr txBox="1">
              <a:spLocks/>
            </p:cNvSpPr>
            <p:nvPr/>
          </p:nvSpPr>
          <p:spPr>
            <a:xfrm>
              <a:off x="2715710" y="4875198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actions</a:t>
              </a:r>
            </a:p>
          </p:txBody>
        </p:sp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014F32ED-C0EA-0880-7D49-D446492B50BC}"/>
                </a:ext>
              </a:extLst>
            </p:cNvPr>
            <p:cNvSpPr txBox="1">
              <a:spLocks/>
            </p:cNvSpPr>
            <p:nvPr/>
          </p:nvSpPr>
          <p:spPr>
            <a:xfrm>
              <a:off x="5212315" y="4880904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 space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04B7A-531B-3BC3-F94D-07DE7D1799CE}"/>
                </a:ext>
              </a:extLst>
            </p:cNvPr>
            <p:cNvCxnSpPr>
              <a:cxnSpLocks/>
            </p:cNvCxnSpPr>
            <p:nvPr/>
          </p:nvCxnSpPr>
          <p:spPr>
            <a:xfrm>
              <a:off x="5028705" y="475569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247C00-85C1-3AE6-4961-BB5A9E4562BB}"/>
                </a:ext>
              </a:extLst>
            </p:cNvPr>
            <p:cNvCxnSpPr>
              <a:cxnSpLocks/>
            </p:cNvCxnSpPr>
            <p:nvPr/>
          </p:nvCxnSpPr>
          <p:spPr>
            <a:xfrm>
              <a:off x="5394465" y="474045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0689D-7CF2-AEBF-0206-0993BEDDE323}"/>
              </a:ext>
            </a:extLst>
          </p:cNvPr>
          <p:cNvGrpSpPr/>
          <p:nvPr/>
        </p:nvGrpSpPr>
        <p:grpSpPr>
          <a:xfrm>
            <a:off x="5759412" y="1838234"/>
            <a:ext cx="2146853" cy="653350"/>
            <a:chOff x="2766818" y="3492301"/>
            <a:chExt cx="2146853" cy="653350"/>
          </a:xfrm>
        </p:grpSpPr>
        <p:sp>
          <p:nvSpPr>
            <p:cNvPr id="30" name="Content Placeholder 7">
              <a:extLst>
                <a:ext uri="{FF2B5EF4-FFF2-40B4-BE49-F238E27FC236}">
                  <a16:creationId xmlns:a16="http://schemas.microsoft.com/office/drawing/2014/main" id="{53796B06-BCB4-F4CA-1B0B-2435687B39A6}"/>
                </a:ext>
              </a:extLst>
            </p:cNvPr>
            <p:cNvSpPr txBox="1">
              <a:spLocks/>
            </p:cNvSpPr>
            <p:nvPr/>
          </p:nvSpPr>
          <p:spPr>
            <a:xfrm>
              <a:off x="2766818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action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067FD8-B1CA-0555-77D8-2C0102BF6042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373E1C48-ACF5-1FC6-44E2-6C59BD39038B}"/>
              </a:ext>
            </a:extLst>
          </p:cNvPr>
          <p:cNvSpPr/>
          <p:nvPr/>
        </p:nvSpPr>
        <p:spPr>
          <a:xfrm>
            <a:off x="2176585" y="3286638"/>
            <a:ext cx="765907" cy="570253"/>
          </a:xfrm>
          <a:prstGeom prst="ellipse">
            <a:avLst/>
          </a:prstGeom>
          <a:solidFill>
            <a:srgbClr val="FFD528"/>
          </a:solidFill>
          <a:ln w="127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72C171-88A1-8EE5-B19C-A13B986955CD}"/>
              </a:ext>
            </a:extLst>
          </p:cNvPr>
          <p:cNvSpPr txBox="1"/>
          <p:nvPr/>
        </p:nvSpPr>
        <p:spPr>
          <a:xfrm>
            <a:off x="2176610" y="3348978"/>
            <a:ext cx="8054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50" dirty="0">
                <a:latin typeface="Calibri Light" panose="020F0302020204030204" pitchFamily="34" charset="0"/>
                <a:cs typeface="Calibri Light" panose="020F0302020204030204" pitchFamily="34" charset="0"/>
              </a:rPr>
              <a:t>Actor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E50D1B-B203-4716-0848-6CE58A92FE59}"/>
              </a:ext>
            </a:extLst>
          </p:cNvPr>
          <p:cNvSpPr txBox="1">
            <a:spLocks/>
          </p:cNvSpPr>
          <p:nvPr/>
        </p:nvSpPr>
        <p:spPr>
          <a:xfrm>
            <a:off x="6766560" y="4083700"/>
            <a:ext cx="5440680" cy="5015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slow thinking: </a:t>
            </a:r>
            <a:r>
              <a:rPr lang="en-US" sz="1600" dirty="0"/>
              <a:t>solve from scratch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with search, planning)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9A1DC-DB31-1BE6-5F41-C869DD673CA1}"/>
              </a:ext>
            </a:extLst>
          </p:cNvPr>
          <p:cNvSpPr txBox="1">
            <a:spLocks/>
          </p:cNvSpPr>
          <p:nvPr/>
        </p:nvSpPr>
        <p:spPr>
          <a:xfrm>
            <a:off x="8467632" y="5198319"/>
            <a:ext cx="4684542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fast thinking: </a:t>
            </a:r>
            <a:r>
              <a:rPr lang="en-US" sz="1600" dirty="0"/>
              <a:t>rapidly predict the solution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E4FA07A0-A4BD-7682-B009-0529C990C5C9}"/>
              </a:ext>
            </a:extLst>
          </p:cNvPr>
          <p:cNvSpPr/>
          <p:nvPr/>
        </p:nvSpPr>
        <p:spPr>
          <a:xfrm flipH="1">
            <a:off x="8467632" y="4430665"/>
            <a:ext cx="469560" cy="1159745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27C6E0DE-0643-637A-DFA0-DC6DBE3AF561}"/>
              </a:ext>
            </a:extLst>
          </p:cNvPr>
          <p:cNvSpPr/>
          <p:nvPr/>
        </p:nvSpPr>
        <p:spPr>
          <a:xfrm rot="18356041" flipH="1" flipV="1">
            <a:off x="7422571" y="3812754"/>
            <a:ext cx="469560" cy="1237950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5A396D45-6C5B-53A9-D9E7-EE86436BC931}"/>
              </a:ext>
            </a:extLst>
          </p:cNvPr>
          <p:cNvSpPr txBox="1">
            <a:spLocks/>
          </p:cNvSpPr>
          <p:nvPr/>
        </p:nvSpPr>
        <p:spPr>
          <a:xfrm>
            <a:off x="8522448" y="5439497"/>
            <a:ext cx="4684542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why? </a:t>
            </a:r>
            <a:r>
              <a:rPr lang="en-US" sz="1600" dirty="0"/>
              <a:t>can be 25,000+ times faster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(in VAEs)</a:t>
            </a:r>
          </a:p>
        </p:txBody>
      </p:sp>
      <p:sp>
        <p:nvSpPr>
          <p:cNvPr id="50" name="Content Placeholder 7">
            <a:extLst>
              <a:ext uri="{FF2B5EF4-FFF2-40B4-BE49-F238E27FC236}">
                <a16:creationId xmlns:a16="http://schemas.microsoft.com/office/drawing/2014/main" id="{54C1085C-ECE1-5353-ABE3-147F90B7A640}"/>
              </a:ext>
            </a:extLst>
          </p:cNvPr>
          <p:cNvSpPr txBox="1">
            <a:spLocks/>
          </p:cNvSpPr>
          <p:nvPr/>
        </p:nvSpPr>
        <p:spPr>
          <a:xfrm>
            <a:off x="9471950" y="1836903"/>
            <a:ext cx="2959273" cy="68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context (state of the world)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6A3824-7120-E189-EA19-F8D24562DDD0}"/>
              </a:ext>
            </a:extLst>
          </p:cNvPr>
          <p:cNvCxnSpPr>
            <a:cxnSpLocks/>
          </p:cNvCxnSpPr>
          <p:nvPr/>
        </p:nvCxnSpPr>
        <p:spPr>
          <a:xfrm>
            <a:off x="9895160" y="216717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7">
            <a:extLst>
              <a:ext uri="{FF2B5EF4-FFF2-40B4-BE49-F238E27FC236}">
                <a16:creationId xmlns:a16="http://schemas.microsoft.com/office/drawing/2014/main" id="{C8AEBBC6-07D1-B355-0BC1-09206DB85F3D}"/>
              </a:ext>
            </a:extLst>
          </p:cNvPr>
          <p:cNvSpPr txBox="1">
            <a:spLocks/>
          </p:cNvSpPr>
          <p:nvPr/>
        </p:nvSpPr>
        <p:spPr>
          <a:xfrm>
            <a:off x="8899186" y="1831911"/>
            <a:ext cx="784024" cy="44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5C0913B-5F73-E72D-2C7D-5D02C14246A7}"/>
              </a:ext>
            </a:extLst>
          </p:cNvPr>
          <p:cNvCxnSpPr>
            <a:cxnSpLocks/>
          </p:cNvCxnSpPr>
          <p:nvPr/>
        </p:nvCxnSpPr>
        <p:spPr>
          <a:xfrm>
            <a:off x="9187915" y="2152875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Subtitle 2">
            <a:extLst>
              <a:ext uri="{FF2B5EF4-FFF2-40B4-BE49-F238E27FC236}">
                <a16:creationId xmlns:a16="http://schemas.microsoft.com/office/drawing/2014/main" id="{0E5D8EB7-9003-97F9-4348-63443BD680C2}"/>
              </a:ext>
            </a:extLst>
          </p:cNvPr>
          <p:cNvSpPr txBox="1">
            <a:spLocks/>
          </p:cNvSpPr>
          <p:nvPr/>
        </p:nvSpPr>
        <p:spPr>
          <a:xfrm>
            <a:off x="894431" y="5828644"/>
            <a:ext cx="1391570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</a:t>
            </a:r>
          </a:p>
        </p:txBody>
      </p:sp>
    </p:spTree>
    <p:extLst>
      <p:ext uri="{BB962C8B-B14F-4D97-AF65-F5344CB8AC3E}">
        <p14:creationId xmlns:p14="http://schemas.microsoft.com/office/powerpoint/2010/main" val="1094468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</p:spPr>
            <p:txBody>
              <a:bodyPr/>
              <a:lstStyle/>
              <a:p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1. Define an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amortization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approximate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/>
                  <a:t>     Example: </a:t>
                </a:r>
                <a:r>
                  <a:rPr lang="en-US" dirty="0"/>
                  <a:t>a neural network mapping from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2. Define a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loss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that measures how well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fits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     </a:t>
                </a:r>
                <a:r>
                  <a:rPr lang="en-US" b="1" dirty="0"/>
                  <a:t>Regression: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  </a:t>
                </a:r>
                <a:r>
                  <a:rPr lang="en-US" b="1" dirty="0"/>
                  <a:t>   Objective: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3. Learn the model with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  <a:blipFill>
                <a:blip r:embed="rId3"/>
                <a:stretch>
                  <a:fillRect l="-578" t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172B34E-0ECD-29DE-E775-D1840F8F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Amortization: going from slow to fast thinking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1610F-B78F-8325-A8E4-6D8E64F83A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F768E-0563-EDC4-7E28-8DF528B4F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2A5C0-C19E-38B1-86C2-BA6D6AAE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F3D3375-557B-B91A-D914-665B981D6DFF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2782E-5B96-3E30-614B-881DA3119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61"/>
          <a:stretch/>
        </p:blipFill>
        <p:spPr>
          <a:xfrm>
            <a:off x="8239004" y="1393171"/>
            <a:ext cx="3043080" cy="2546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03786-2D96-D92E-23F5-B1C1AA122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53"/>
          <a:stretch/>
        </p:blipFill>
        <p:spPr>
          <a:xfrm>
            <a:off x="8160433" y="3965441"/>
            <a:ext cx="2924728" cy="25468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F38F20-DFAE-F20D-9619-15ECD8E55F13}"/>
              </a:ext>
            </a:extLst>
          </p:cNvPr>
          <p:cNvSpPr txBox="1"/>
          <p:nvPr/>
        </p:nvSpPr>
        <p:spPr>
          <a:xfrm>
            <a:off x="8420883" y="6419928"/>
            <a:ext cx="28092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(vertical slices are optimization problems)</a:t>
            </a:r>
          </a:p>
        </p:txBody>
      </p:sp>
    </p:spTree>
    <p:extLst>
      <p:ext uri="{BB962C8B-B14F-4D97-AF65-F5344CB8AC3E}">
        <p14:creationId xmlns:p14="http://schemas.microsoft.com/office/powerpoint/2010/main" val="2102631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6D38B8-65A3-B35C-8F0F-50B47B4CB6E6}"/>
              </a:ext>
            </a:extLst>
          </p:cNvPr>
          <p:cNvSpPr/>
          <p:nvPr/>
        </p:nvSpPr>
        <p:spPr>
          <a:xfrm>
            <a:off x="2995754" y="1451425"/>
            <a:ext cx="5623812" cy="3874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590A3-6EB3-0680-C219-F69C3D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call it </a:t>
            </a:r>
            <a:r>
              <a:rPr lang="en-US" i="1" dirty="0"/>
              <a:t>amortized</a:t>
            </a:r>
            <a:r>
              <a:rPr lang="en-US" dirty="0"/>
              <a:t> optimization?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1EDBF-948B-0CA7-9A65-9639503E1D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E6864-76C5-2CFC-2529-56EF22B36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A0BB1-7A53-15F3-BC74-66D9A287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5CA845-F2A0-E0A7-59A0-1DFE420647F5}"/>
              </a:ext>
            </a:extLst>
          </p:cNvPr>
          <p:cNvSpPr/>
          <p:nvPr/>
        </p:nvSpPr>
        <p:spPr>
          <a:xfrm>
            <a:off x="788078" y="3753451"/>
            <a:ext cx="2329715" cy="45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6FAE96-3C7F-589A-AFD8-184A1BD56836}"/>
              </a:ext>
            </a:extLst>
          </p:cNvPr>
          <p:cNvSpPr txBox="1">
            <a:spLocks/>
          </p:cNvSpPr>
          <p:nvPr/>
        </p:nvSpPr>
        <p:spPr>
          <a:xfrm>
            <a:off x="788078" y="3787356"/>
            <a:ext cx="2329715" cy="43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training the model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C27C3-A1CA-2110-5782-FA83A30CE329}"/>
              </a:ext>
            </a:extLst>
          </p:cNvPr>
          <p:cNvSpPr txBox="1">
            <a:spLocks/>
          </p:cNvSpPr>
          <p:nvPr/>
        </p:nvSpPr>
        <p:spPr>
          <a:xfrm>
            <a:off x="2995753" y="1426817"/>
            <a:ext cx="6269271" cy="56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to amortize:</a:t>
            </a:r>
            <a:r>
              <a:rPr lang="en-US" dirty="0"/>
              <a:t> </a:t>
            </a:r>
            <a:r>
              <a:rPr lang="en-US" i="1" dirty="0"/>
              <a:t>to spread out an upfront cost over time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D9F7F3-0622-2128-2AAB-999247D4BB23}"/>
              </a:ext>
            </a:extLst>
          </p:cNvPr>
          <p:cNvSpPr/>
          <p:nvPr/>
        </p:nvSpPr>
        <p:spPr>
          <a:xfrm>
            <a:off x="3729439" y="3765759"/>
            <a:ext cx="2980643" cy="4421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A6463B-EB5A-5860-D759-4686495E96CA}"/>
              </a:ext>
            </a:extLst>
          </p:cNvPr>
          <p:cNvSpPr txBox="1">
            <a:spLocks/>
          </p:cNvSpPr>
          <p:nvPr/>
        </p:nvSpPr>
        <p:spPr>
          <a:xfrm>
            <a:off x="3729439" y="3786216"/>
            <a:ext cx="3329689" cy="67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fast approximate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/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𝑥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)≈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𝒴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blipFill>
                <a:blip r:embed="rId2"/>
                <a:stretch>
                  <a:fillRect l="-1010" t="-6667" r="-235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F1DBA5-598B-3F7B-6F64-B6770CCE9A92}"/>
              </a:ext>
            </a:extLst>
          </p:cNvPr>
          <p:cNvSpPr txBox="1">
            <a:spLocks/>
          </p:cNvSpPr>
          <p:nvPr/>
        </p:nvSpPr>
        <p:spPr>
          <a:xfrm>
            <a:off x="788078" y="3436559"/>
            <a:ext cx="3387845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98202C"/>
                </a:solidFill>
              </a:rPr>
              <a:t>expensive upfront cost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DB62B09-6E8B-B32F-1688-6001E15D9248}"/>
              </a:ext>
            </a:extLst>
          </p:cNvPr>
          <p:cNvSpPr txBox="1">
            <a:spLocks/>
          </p:cNvSpPr>
          <p:nvPr/>
        </p:nvSpPr>
        <p:spPr>
          <a:xfrm>
            <a:off x="1665424" y="1081098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Tutorial on amortized optimization.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FnT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in ML,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4AAF03-F950-E717-9EAF-2F9EE9BA20AE}"/>
              </a:ext>
            </a:extLst>
          </p:cNvPr>
          <p:cNvCxnSpPr>
            <a:cxnSpLocks/>
          </p:cNvCxnSpPr>
          <p:nvPr/>
        </p:nvCxnSpPr>
        <p:spPr>
          <a:xfrm>
            <a:off x="3117793" y="3997378"/>
            <a:ext cx="62048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40281F-1707-6428-F36B-FA4F40F833AD}"/>
              </a:ext>
            </a:extLst>
          </p:cNvPr>
          <p:cNvGrpSpPr/>
          <p:nvPr/>
        </p:nvGrpSpPr>
        <p:grpSpPr>
          <a:xfrm>
            <a:off x="7892665" y="2995232"/>
            <a:ext cx="3044129" cy="2568362"/>
            <a:chOff x="7340274" y="3633585"/>
            <a:chExt cx="3044129" cy="25683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2BA394-70F0-3C1A-8AEA-BAB4B5BB6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0BF30C-E35D-AF07-8CDD-E2A85C343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729DAF-A647-6C00-FE22-D32547D2C7B9}"/>
                </a:ext>
              </a:extLst>
            </p:cNvPr>
            <p:cNvSpPr txBox="1"/>
            <p:nvPr/>
          </p:nvSpPr>
          <p:spPr>
            <a:xfrm>
              <a:off x="7575196" y="6017281"/>
              <a:ext cx="28092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(vertical slices are optimization problems)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8A55367-ACD8-98FF-9635-BF32FB34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144" y="1060758"/>
            <a:ext cx="3020432" cy="307519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*also referred to as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learned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optimization</a:t>
            </a:r>
          </a:p>
        </p:txBody>
      </p:sp>
    </p:spTree>
    <p:extLst>
      <p:ext uri="{BB962C8B-B14F-4D97-AF65-F5344CB8AC3E}">
        <p14:creationId xmlns:p14="http://schemas.microsoft.com/office/powerpoint/2010/main" val="1934790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72251-7E05-C0AC-0AF8-224EFAA61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2032000" y="2074269"/>
            <a:ext cx="7485169" cy="1997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5E3EA-7371-FE2E-10E1-4851C89EBC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84"/>
          <a:stretch/>
        </p:blipFill>
        <p:spPr>
          <a:xfrm>
            <a:off x="1046749" y="4366099"/>
            <a:ext cx="3203879" cy="970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5F2C5-2BAB-3810-C9F6-A109B0C695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44"/>
          <a:stretch/>
        </p:blipFill>
        <p:spPr>
          <a:xfrm>
            <a:off x="7807981" y="4241665"/>
            <a:ext cx="3646712" cy="1095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9E9471-44E9-8697-C4CE-126209BC23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84"/>
          <a:stretch/>
        </p:blipFill>
        <p:spPr>
          <a:xfrm>
            <a:off x="4339171" y="4366099"/>
            <a:ext cx="3203879" cy="97065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7466D0-7F12-595F-C747-A9CFCB5B554E}"/>
              </a:ext>
            </a:extLst>
          </p:cNvPr>
          <p:cNvCxnSpPr>
            <a:cxnSpLocks/>
          </p:cNvCxnSpPr>
          <p:nvPr/>
        </p:nvCxnSpPr>
        <p:spPr>
          <a:xfrm flipH="1">
            <a:off x="2123268" y="3872753"/>
            <a:ext cx="566284" cy="48249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277920-3FBB-85C4-18D0-2ED2DF0034D7}"/>
              </a:ext>
            </a:extLst>
          </p:cNvPr>
          <p:cNvCxnSpPr>
            <a:cxnSpLocks/>
          </p:cNvCxnSpPr>
          <p:nvPr/>
        </p:nvCxnSpPr>
        <p:spPr>
          <a:xfrm>
            <a:off x="5793183" y="3872753"/>
            <a:ext cx="654112" cy="52899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FFB35C-728A-E077-7E22-CDF893E67258}"/>
              </a:ext>
            </a:extLst>
          </p:cNvPr>
          <p:cNvCxnSpPr>
            <a:cxnSpLocks/>
          </p:cNvCxnSpPr>
          <p:nvPr/>
        </p:nvCxnSpPr>
        <p:spPr>
          <a:xfrm>
            <a:off x="8958020" y="3872753"/>
            <a:ext cx="0" cy="40500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0899397-873F-B335-4C20-FC8E467BE6CF}"/>
              </a:ext>
            </a:extLst>
          </p:cNvPr>
          <p:cNvSpPr txBox="1"/>
          <p:nvPr/>
        </p:nvSpPr>
        <p:spPr>
          <a:xfrm>
            <a:off x="2032000" y="521145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4A6C29-73C7-1524-E705-8291BE541678}"/>
              </a:ext>
            </a:extLst>
          </p:cNvPr>
          <p:cNvSpPr txBox="1"/>
          <p:nvPr/>
        </p:nvSpPr>
        <p:spPr>
          <a:xfrm>
            <a:off x="5612334" y="521145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C8C512-F942-2406-803F-17988FB962FB}"/>
              </a:ext>
            </a:extLst>
          </p:cNvPr>
          <p:cNvSpPr txBox="1"/>
          <p:nvPr/>
        </p:nvSpPr>
        <p:spPr>
          <a:xfrm>
            <a:off x="9302561" y="5215356"/>
            <a:ext cx="65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40951-181F-E57C-3E3F-6EA07854EE3C}"/>
              </a:ext>
            </a:extLst>
          </p:cNvPr>
          <p:cNvSpPr txBox="1"/>
          <p:nvPr/>
        </p:nvSpPr>
        <p:spPr>
          <a:xfrm>
            <a:off x="609600" y="4635320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11F567-440F-F272-1D72-9EA92D670CCC}"/>
                  </a:ext>
                </a:extLst>
              </p:cNvPr>
              <p:cNvSpPr txBox="1"/>
              <p:nvPr/>
            </p:nvSpPr>
            <p:spPr>
              <a:xfrm>
                <a:off x="1501818" y="4067594"/>
                <a:ext cx="725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11F567-440F-F272-1D72-9EA92D670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818" y="4067594"/>
                <a:ext cx="725070" cy="338554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EAE5E-B968-1EB4-8AAB-10B242E33D7A}"/>
                  </a:ext>
                </a:extLst>
              </p:cNvPr>
              <p:cNvSpPr txBox="1"/>
              <p:nvPr/>
            </p:nvSpPr>
            <p:spPr>
              <a:xfrm>
                <a:off x="6398818" y="4091677"/>
                <a:ext cx="725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EAE5E-B968-1EB4-8AAB-10B242E33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818" y="4091677"/>
                <a:ext cx="725006" cy="338554"/>
              </a:xfrm>
              <a:prstGeom prst="rect">
                <a:avLst/>
              </a:prstGeom>
              <a:blipFill>
                <a:blip r:embed="rId8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D52B80-46FE-4E46-63D5-093C92AC79EB}"/>
                  </a:ext>
                </a:extLst>
              </p:cNvPr>
              <p:cNvSpPr txBox="1"/>
              <p:nvPr/>
            </p:nvSpPr>
            <p:spPr>
              <a:xfrm>
                <a:off x="9058759" y="4059016"/>
                <a:ext cx="806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D52B80-46FE-4E46-63D5-093C92AC7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759" y="4059016"/>
                <a:ext cx="806824" cy="338554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600D29-6A92-5D0A-D3E6-C34045D40E3D}"/>
                  </a:ext>
                </a:extLst>
              </p:cNvPr>
              <p:cNvSpPr txBox="1"/>
              <p:nvPr/>
            </p:nvSpPr>
            <p:spPr>
              <a:xfrm>
                <a:off x="4730145" y="5815206"/>
                <a:ext cx="2731710" cy="548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600D29-6A92-5D0A-D3E6-C34045D40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145" y="5815206"/>
                <a:ext cx="2731710" cy="548868"/>
              </a:xfrm>
              <a:prstGeom prst="rect">
                <a:avLst/>
              </a:prstGeom>
              <a:blipFill>
                <a:blip r:embed="rId10"/>
                <a:stretch>
                  <a:fillRect r="-8333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ubtitle 2">
            <a:extLst>
              <a:ext uri="{FF2B5EF4-FFF2-40B4-BE49-F238E27FC236}">
                <a16:creationId xmlns:a16="http://schemas.microsoft.com/office/drawing/2014/main" id="{3D2F0723-3FBA-8BC7-023D-BFF0E4AE23FA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415945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D3F245-8D88-CBA3-18B1-F5C4FC2C57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364" y="2909352"/>
                <a:ext cx="11984531" cy="30420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VAE</a:t>
                </a:r>
                <a:r>
                  <a:rPr lang="en-US" dirty="0"/>
                  <a:t> model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nary>
                          <m:naryPr>
                            <m:supHide m:val="on"/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naryPr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/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dirty="0"/>
                  <a:t>,  </a:t>
                </a:r>
                <a:r>
                  <a:rPr lang="en-US" b="1" dirty="0"/>
                  <a:t>encoding</a:t>
                </a:r>
                <a:r>
                  <a:rPr lang="en-US" dirty="0"/>
                  <a:t> amortizes the optimization problem</a:t>
                </a:r>
              </a:p>
              <a:p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lim>
                        </m:limLow>
                      </m:fName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ELBO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where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latin typeface="Cambria Math" panose="02040503050406030204" pitchFamily="18" charset="0"/>
                      </a:rPr>
                      <m:t>ELBO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KL</m:t>
                        </m:r>
                      </m:sub>
                    </m:sSub>
                    <m:d>
                      <m:dPr>
                        <m:endChr m:val="|"/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)).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D3F245-8D88-CBA3-18B1-F5C4FC2C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64" y="2909352"/>
                <a:ext cx="11984531" cy="3042001"/>
              </a:xfrm>
              <a:prstGeom prst="rect">
                <a:avLst/>
              </a:prstGeom>
              <a:blipFill>
                <a:blip r:embed="rId2"/>
                <a:stretch>
                  <a:fillRect l="-529" t="-20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E18B2F0-786E-5B12-015E-F6FB14555550}"/>
              </a:ext>
            </a:extLst>
          </p:cNvPr>
          <p:cNvGrpSpPr/>
          <p:nvPr/>
        </p:nvGrpSpPr>
        <p:grpSpPr>
          <a:xfrm>
            <a:off x="6562425" y="4656412"/>
            <a:ext cx="4512796" cy="1283457"/>
            <a:chOff x="6482642" y="5299803"/>
            <a:chExt cx="4512796" cy="12834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AD562E-F218-2813-7AA2-6E938AF9B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2"/>
            <a:stretch/>
          </p:blipFill>
          <p:spPr>
            <a:xfrm>
              <a:off x="6482642" y="5299803"/>
              <a:ext cx="4512796" cy="9477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EF228-1E15-0C81-0A7C-10426D261047}"/>
                    </a:ext>
                  </a:extLst>
                </p:cNvPr>
                <p:cNvSpPr txBox="1"/>
                <p:nvPr/>
              </p:nvSpPr>
              <p:spPr>
                <a:xfrm>
                  <a:off x="8513434" y="6213928"/>
                  <a:ext cx="3617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B0E5B61-2B4C-8B04-FC18-385F79417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434" y="6213928"/>
                  <a:ext cx="36176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44E8D3-5152-B457-6129-B0E7298CC16F}"/>
              </a:ext>
            </a:extLst>
          </p:cNvPr>
          <p:cNvGrpSpPr/>
          <p:nvPr/>
        </p:nvGrpSpPr>
        <p:grpSpPr>
          <a:xfrm>
            <a:off x="1488817" y="4602268"/>
            <a:ext cx="3608628" cy="1158539"/>
            <a:chOff x="6259450" y="4570155"/>
            <a:chExt cx="5764126" cy="1850555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E2075E6-DA03-F393-3E30-56C9CB33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450" y="4570157"/>
              <a:ext cx="2227577" cy="1605283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30C379-2F44-4174-77D2-599075D7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281" y="4570155"/>
              <a:ext cx="2326295" cy="1585358"/>
            </a:xfrm>
            <a:prstGeom prst="rect">
              <a:avLst/>
            </a:prstGeom>
          </p:spPr>
        </p:pic>
        <p:pic>
          <p:nvPicPr>
            <p:cNvPr id="15" name="Picture 14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B126F963-309D-1687-36F2-536C91108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314" y="4570155"/>
              <a:ext cx="1233057" cy="15853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2A757A9-CB3F-0213-A14A-1DCE2DE84CA7}"/>
                    </a:ext>
                  </a:extLst>
                </p:cNvPr>
                <p:cNvSpPr txBox="1"/>
                <p:nvPr/>
              </p:nvSpPr>
              <p:spPr>
                <a:xfrm>
                  <a:off x="7188632" y="6116674"/>
                  <a:ext cx="2761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0E8B6BB-AB0B-A692-BA70-309D0F4B52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632" y="6116674"/>
                  <a:ext cx="27610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5714" r="-50000" b="-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5F0C72-60AE-2E0A-00EF-4A6D05580515}"/>
                    </a:ext>
                  </a:extLst>
                </p:cNvPr>
                <p:cNvSpPr txBox="1"/>
                <p:nvPr/>
              </p:nvSpPr>
              <p:spPr>
                <a:xfrm>
                  <a:off x="8985410" y="6143711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DD2591-A898-0AD2-C309-A8C6E42686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5410" y="6143711"/>
                  <a:ext cx="28142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3333" r="-53333" b="-7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A3F454-3FB1-75C4-C44B-A1013DAC9EF4}"/>
                    </a:ext>
                  </a:extLst>
                </p:cNvPr>
                <p:cNvSpPr txBox="1"/>
                <p:nvPr/>
              </p:nvSpPr>
              <p:spPr>
                <a:xfrm>
                  <a:off x="10724713" y="6134254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95F0DC8-55BD-B503-739A-9E529C4B0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4713" y="6134254"/>
                  <a:ext cx="28142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3333" r="-46667" b="-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DFEEF4A-3281-EEC1-2E86-F5955C7D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4103F6C-E075-E27E-CA67-A574419AFC29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1477499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142779</TotalTime>
  <Words>3108</Words>
  <Application>Microsoft Macintosh PowerPoint</Application>
  <PresentationFormat>Widescreen</PresentationFormat>
  <Paragraphs>552</Paragraphs>
  <Slides>45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 Light</vt:lpstr>
      <vt:lpstr>Cambria Math</vt:lpstr>
      <vt:lpstr>Helvetica Neue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Components of AI systems</vt:lpstr>
      <vt:lpstr>Acting and optimization-based reasoning</vt:lpstr>
      <vt:lpstr>Where to obtain the optimization problem?</vt:lpstr>
      <vt:lpstr>How to act? And Kahneman’s modes of thought</vt:lpstr>
      <vt:lpstr>Amortization: going from slow to fast thinking</vt:lpstr>
      <vt:lpstr>Why call it amortized optimization?</vt:lpstr>
      <vt:lpstr>Existing, widely-deployed uses of amortization</vt:lpstr>
      <vt:lpstr>Existing, widely-deployed uses of amortization</vt:lpstr>
      <vt:lpstr>Existing, widely-deployed uses of amortization</vt:lpstr>
      <vt:lpstr>Existing, widely-deployed uses of amortization</vt:lpstr>
      <vt:lpstr>Existing, widely-deployed uses of amortization</vt:lpstr>
      <vt:lpstr>Existing, widely-deployed uses of amortization</vt:lpstr>
      <vt:lpstr>This talk: recent developments in amortization</vt:lpstr>
      <vt:lpstr>Motivation: transporting between populations</vt:lpstr>
      <vt:lpstr>Motivation: transporting between populations</vt:lpstr>
      <vt:lpstr>Motivation: transporting between populations</vt:lpstr>
      <vt:lpstr>Optimal transport problems</vt:lpstr>
      <vt:lpstr>Challenge: computing OT maps</vt:lpstr>
      <vt:lpstr>Meta Optimal Transport</vt:lpstr>
      <vt:lpstr>Meta OT for Discrete OT (Sinkhorn)</vt:lpstr>
      <vt:lpstr>Meta OT in continuous settings (W2GN)</vt:lpstr>
      <vt:lpstr>More Meta OT color transfer predictions</vt:lpstr>
      <vt:lpstr>Meta Flow Matching</vt:lpstr>
      <vt:lpstr>This talk: recent developments in amortization</vt:lpstr>
      <vt:lpstr>The convex conjugate of a function f:Ω→R</vt:lpstr>
      <vt:lpstr>Amortization + fine tuning = SOTA Neural OT</vt:lpstr>
      <vt:lpstr>Transport between synthetic measures</vt:lpstr>
      <vt:lpstr>Learning flows via continuous OT</vt:lpstr>
      <vt:lpstr>Conjugate amortization &amp; fine-tuning in OTT</vt:lpstr>
      <vt:lpstr>This talk: recent developments in amortization</vt:lpstr>
      <vt:lpstr>Lagrangian paths and geodesics</vt:lpstr>
      <vt:lpstr>Optimal transport with Lagrangian paths</vt:lpstr>
      <vt:lpstr>NLOT excels at solving OT and learning metrics</vt:lpstr>
      <vt:lpstr>Summary of amortization in OT</vt:lpstr>
      <vt:lpstr>This talk: recent developments in amortization</vt:lpstr>
      <vt:lpstr>Training and aligning LLMs</vt:lpstr>
      <vt:lpstr>Jailbreaking LLMs (GCG)</vt:lpstr>
      <vt:lpstr>Prompt-conditional attacks via amortization</vt:lpstr>
      <vt:lpstr>Prompt optimization</vt:lpstr>
      <vt:lpstr>AdvPrompter: amortized prompt optimization</vt:lpstr>
      <vt:lpstr>Fast, SOTA LLM jailbreaking</vt:lpstr>
      <vt:lpstr>Improving LLM alignment</vt:lpstr>
      <vt:lpstr>Concluding thoughts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955</cp:revision>
  <cp:lastPrinted>2019-05-02T03:49:05Z</cp:lastPrinted>
  <dcterms:created xsi:type="dcterms:W3CDTF">2016-09-04T10:19:12Z</dcterms:created>
  <dcterms:modified xsi:type="dcterms:W3CDTF">2024-07-23T13:04:40Z</dcterms:modified>
  <cp:category/>
</cp:coreProperties>
</file>