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26" r:id="rId2"/>
    <p:sldId id="789" r:id="rId3"/>
    <p:sldId id="786" r:id="rId4"/>
    <p:sldId id="788" r:id="rId5"/>
    <p:sldId id="814" r:id="rId6"/>
    <p:sldId id="817" r:id="rId7"/>
    <p:sldId id="809" r:id="rId8"/>
    <p:sldId id="811" r:id="rId9"/>
    <p:sldId id="712" r:id="rId10"/>
    <p:sldId id="714" r:id="rId11"/>
    <p:sldId id="715" r:id="rId12"/>
    <p:sldId id="716" r:id="rId13"/>
    <p:sldId id="717" r:id="rId14"/>
    <p:sldId id="812" r:id="rId15"/>
    <p:sldId id="813" r:id="rId16"/>
    <p:sldId id="759" r:id="rId17"/>
    <p:sldId id="815" r:id="rId18"/>
    <p:sldId id="777" r:id="rId19"/>
    <p:sldId id="721" r:id="rId20"/>
    <p:sldId id="766" r:id="rId21"/>
    <p:sldId id="772" r:id="rId22"/>
    <p:sldId id="744" r:id="rId23"/>
    <p:sldId id="794" r:id="rId24"/>
    <p:sldId id="800" r:id="rId25"/>
    <p:sldId id="792" r:id="rId26"/>
    <p:sldId id="556" r:id="rId27"/>
    <p:sldId id="587" r:id="rId28"/>
    <p:sldId id="550" r:id="rId29"/>
    <p:sldId id="594" r:id="rId30"/>
    <p:sldId id="806" r:id="rId31"/>
    <p:sldId id="798" r:id="rId32"/>
    <p:sldId id="793" r:id="rId33"/>
    <p:sldId id="816" r:id="rId34"/>
    <p:sldId id="263" r:id="rId35"/>
    <p:sldId id="264" r:id="rId36"/>
    <p:sldId id="257" r:id="rId37"/>
    <p:sldId id="801" r:id="rId38"/>
    <p:sldId id="802" r:id="rId39"/>
    <p:sldId id="277" r:id="rId40"/>
    <p:sldId id="803" r:id="rId41"/>
    <p:sldId id="804" r:id="rId42"/>
    <p:sldId id="291" r:id="rId43"/>
    <p:sldId id="261" r:id="rId44"/>
    <p:sldId id="280" r:id="rId45"/>
    <p:sldId id="304" r:id="rId46"/>
    <p:sldId id="310" r:id="rId47"/>
    <p:sldId id="781" r:id="rId48"/>
    <p:sldId id="819" r:id="rId49"/>
    <p:sldId id="820" r:id="rId50"/>
    <p:sldId id="805" r:id="rId5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789"/>
            <p14:sldId id="786"/>
            <p14:sldId id="788"/>
            <p14:sldId id="814"/>
            <p14:sldId id="817"/>
            <p14:sldId id="809"/>
            <p14:sldId id="811"/>
            <p14:sldId id="712"/>
            <p14:sldId id="714"/>
            <p14:sldId id="715"/>
            <p14:sldId id="716"/>
            <p14:sldId id="717"/>
            <p14:sldId id="812"/>
            <p14:sldId id="813"/>
            <p14:sldId id="759"/>
            <p14:sldId id="815"/>
          </p14:sldIdLst>
        </p14:section>
        <p14:section name="Differentiable MPC" id="{DAE0858B-FA1F-3A40-AD1D-3C26A8472818}">
          <p14:sldIdLst>
            <p14:sldId id="777"/>
            <p14:sldId id="721"/>
            <p14:sldId id="766"/>
            <p14:sldId id="772"/>
            <p14:sldId id="744"/>
            <p14:sldId id="794"/>
            <p14:sldId id="800"/>
            <p14:sldId id="792"/>
            <p14:sldId id="556"/>
            <p14:sldId id="587"/>
            <p14:sldId id="550"/>
            <p14:sldId id="594"/>
            <p14:sldId id="806"/>
            <p14:sldId id="798"/>
            <p14:sldId id="793"/>
          </p14:sldIdLst>
        </p14:section>
        <p14:section name="Theseus" id="{1F62AEE3-23F3-6E45-AC90-DFED0442204B}">
          <p14:sldIdLst>
            <p14:sldId id="816"/>
            <p14:sldId id="263"/>
            <p14:sldId id="264"/>
            <p14:sldId id="257"/>
            <p14:sldId id="801"/>
            <p14:sldId id="802"/>
            <p14:sldId id="277"/>
            <p14:sldId id="803"/>
            <p14:sldId id="804"/>
            <p14:sldId id="291"/>
            <p14:sldId id="261"/>
            <p14:sldId id="280"/>
            <p14:sldId id="304"/>
            <p14:sldId id="310"/>
            <p14:sldId id="781"/>
            <p14:sldId id="819"/>
            <p14:sldId id="820"/>
          </p14:sldIdLst>
        </p14:section>
        <p14:section name="Amortization" id="{C9DDFEE9-E980-8F40-A786-534106836F85}">
          <p14:sldIdLst>
            <p14:sldId id="8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C81"/>
    <a:srgbClr val="4EB648"/>
    <a:srgbClr val="AB0000"/>
    <a:srgbClr val="98202C"/>
    <a:srgbClr val="173DA7"/>
    <a:srgbClr val="CAB9FA"/>
    <a:srgbClr val="AF8BFC"/>
    <a:srgbClr val="FFD528"/>
    <a:srgbClr val="FFDE59"/>
    <a:srgbClr val="C44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/>
    <p:restoredTop sz="77626"/>
  </p:normalViewPr>
  <p:slideViewPr>
    <p:cSldViewPr snapToGrid="0" snapToObjects="1">
      <p:cViewPr varScale="1">
        <p:scale>
          <a:sx n="87" d="100"/>
          <a:sy n="87" d="100"/>
        </p:scale>
        <p:origin x="216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7/13/24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7/13/24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0d62ef00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70d62ef00e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170d62ef00e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18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0d62ef00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70d62ef00e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170d62ef00e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01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70d62ef00e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g170d62ef00e_0_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3" name="Google Shape;803;g170d62ef00e_0_6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70d62ef00e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g170d62ef00e_0_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3" name="Google Shape;803;g170d62ef00e_0_6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000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0d62ef00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70d62ef00e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170d62ef00e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99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6" name="Google Shape;11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17b62312d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17b62312d3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217b62312d3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5b293b42df_0_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9" name="Google Shape;899;g15b293b42d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5b293b42df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0" name="Google Shape;1470;g15b293b42d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</a:t>
            </a:r>
            <a:r>
              <a:rPr lang="en-US" dirty="0" err="1"/>
              <a:t>documentclass</a:t>
            </a:r>
            <a:r>
              <a:rPr lang="en-US" dirty="0"/>
              <a:t>[twoside,12pt]{article}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</a:t>
            </a:r>
            <a:r>
              <a:rPr lang="en-US" dirty="0" err="1"/>
              <a:t>usepackage</a:t>
            </a:r>
            <a:r>
              <a:rPr lang="en-US" dirty="0"/>
              <a:t>{</a:t>
            </a:r>
            <a:r>
              <a:rPr lang="en-US" dirty="0" err="1"/>
              <a:t>xcolor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</a:t>
            </a:r>
            <a:r>
              <a:rPr lang="en-US" dirty="0" err="1"/>
              <a:t>definecolor</a:t>
            </a:r>
            <a:r>
              <a:rPr lang="en-US" dirty="0"/>
              <a:t>{</a:t>
            </a:r>
            <a:r>
              <a:rPr lang="en-US" dirty="0" err="1"/>
              <a:t>linkcolor</a:t>
            </a:r>
            <a:r>
              <a:rPr lang="en-US" dirty="0"/>
              <a:t>}{RGB}{168, 141, 201}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</a:t>
            </a:r>
            <a:r>
              <a:rPr lang="en-US" dirty="0" err="1"/>
              <a:t>usepackage</a:t>
            </a:r>
            <a:r>
              <a:rPr lang="en-US" dirty="0"/>
              <a:t>{</a:t>
            </a:r>
            <a:r>
              <a:rPr lang="en-US" dirty="0" err="1"/>
              <a:t>tikz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</a:t>
            </a:r>
            <a:r>
              <a:rPr lang="en-US" dirty="0" err="1"/>
              <a:t>usetikzlibrary</a:t>
            </a:r>
            <a:r>
              <a:rPr lang="en-US" dirty="0"/>
              <a:t>{</a:t>
            </a:r>
            <a:r>
              <a:rPr lang="en-US" dirty="0" err="1"/>
              <a:t>arrows.meta</a:t>
            </a:r>
            <a:r>
              <a:rPr lang="en-US" dirty="0"/>
              <a:t>, arrows, calc, matrix}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\def\</a:t>
            </a:r>
            <a:r>
              <a:rPr lang="en-US" dirty="0" err="1"/>
              <a:t>gL</a:t>
            </a:r>
            <a:r>
              <a:rPr lang="en-US" dirty="0"/>
              <a:t>{{\</a:t>
            </a:r>
            <a:r>
              <a:rPr lang="en-US" dirty="0" err="1"/>
              <a:t>mathcal</a:t>
            </a:r>
            <a:r>
              <a:rPr lang="en-US" dirty="0"/>
              <a:t>{L}}}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\begin{document}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\begin{</a:t>
            </a:r>
            <a:r>
              <a:rPr lang="en-US" dirty="0" err="1"/>
              <a:t>tikzpicture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\matrix (m) [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matrix of math </a:t>
            </a:r>
            <a:r>
              <a:rPr lang="en-US" dirty="0" err="1"/>
              <a:t>nodes,row</a:t>
            </a:r>
            <a:r>
              <a:rPr lang="en-US" dirty="0"/>
              <a:t> </a:t>
            </a:r>
            <a:r>
              <a:rPr lang="en-US" dirty="0" err="1"/>
              <a:t>sep</a:t>
            </a:r>
            <a:r>
              <a:rPr lang="en-US" dirty="0"/>
              <a:t>=2em,column </a:t>
            </a:r>
            <a:r>
              <a:rPr lang="en-US" dirty="0" err="1"/>
              <a:t>sep</a:t>
            </a:r>
            <a:r>
              <a:rPr lang="en-US" dirty="0"/>
              <a:t>=1em,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minimum width=2em,nodes={anchor=center}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] {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y &amp; y_{1} &amp;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\</a:t>
            </a:r>
            <a:r>
              <a:rPr lang="en-US" dirty="0" err="1"/>
              <a:t>ldots</a:t>
            </a:r>
            <a:r>
              <a:rPr lang="en-US" dirty="0"/>
              <a:t> &amp; y_{K} &amp; y^\star(w) &amp; \</a:t>
            </a:r>
            <a:r>
              <a:rPr lang="en-US" dirty="0" err="1"/>
              <a:t>gL</a:t>
            </a:r>
            <a:r>
              <a:rPr lang="en-US" dirty="0"/>
              <a:t>(y^\star(w)) \\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\; &amp; \; &amp; \; &amp; \; &amp; \; &amp; \; \\};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\node at (-0.15,0.2) () {\color{</a:t>
            </a:r>
            <a:r>
              <a:rPr lang="en-US" dirty="0" err="1"/>
              <a:t>linkcolor</a:t>
            </a:r>
            <a:r>
              <a:rPr lang="en-US" dirty="0"/>
              <a:t>}\</a:t>
            </a:r>
            <a:r>
              <a:rPr lang="en-US" dirty="0" err="1"/>
              <a:t>ldots</a:t>
            </a:r>
            <a:r>
              <a:rPr lang="en-US" dirty="0"/>
              <a:t>};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\path[-stealth]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(m-1-1) edge node {} (m-1-2)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(m-1-2) edge node {} (m-1-3)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(m-1-3) edge node {} (m-1-4)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(m-1-4) edge node {} (m-1-5)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(m-1-5) edge node {} (m-1-6)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(m-1-6) edge[draw=</a:t>
            </a:r>
            <a:r>
              <a:rPr lang="en-US" dirty="0" err="1"/>
              <a:t>linkcolor,out</a:t>
            </a:r>
            <a:r>
              <a:rPr lang="en-US" dirty="0"/>
              <a:t>=-155,in=-30] node[below] {} (m-1-5)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(m-1-6) edge[draw=</a:t>
            </a:r>
            <a:r>
              <a:rPr lang="en-US" dirty="0" err="1"/>
              <a:t>linkcolor,out</a:t>
            </a:r>
            <a:r>
              <a:rPr lang="en-US" dirty="0"/>
              <a:t>=-155,in=-30] node[below] {} (m-1-4)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(m-1-6) edge[draw=</a:t>
            </a:r>
            <a:r>
              <a:rPr lang="en-US" dirty="0" err="1"/>
              <a:t>linkcolor,out</a:t>
            </a:r>
            <a:r>
              <a:rPr lang="en-US" dirty="0"/>
              <a:t>=-155,in=-15] node {} (m-1-2)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(m-1-6) edge[draw=</a:t>
            </a:r>
            <a:r>
              <a:rPr lang="en-US" dirty="0" err="1"/>
              <a:t>linkcolor,out</a:t>
            </a:r>
            <a:r>
              <a:rPr lang="en-US" dirty="0"/>
              <a:t>=-155,in=-15] node {} (m-1-1)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\end{</a:t>
            </a:r>
            <a:r>
              <a:rPr lang="en-US" dirty="0" err="1"/>
              <a:t>tikzpicture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\begin{</a:t>
            </a:r>
            <a:r>
              <a:rPr lang="en-US" dirty="0" err="1"/>
              <a:t>tikzpicture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\matrix (m) [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matrix of math </a:t>
            </a:r>
            <a:r>
              <a:rPr lang="en-US" dirty="0" err="1"/>
              <a:t>nodes,row</a:t>
            </a:r>
            <a:r>
              <a:rPr lang="en-US" dirty="0"/>
              <a:t> </a:t>
            </a:r>
            <a:r>
              <a:rPr lang="en-US" dirty="0" err="1"/>
              <a:t>sep</a:t>
            </a:r>
            <a:r>
              <a:rPr lang="en-US" dirty="0"/>
              <a:t>=2em,column </a:t>
            </a:r>
            <a:r>
              <a:rPr lang="en-US" dirty="0" err="1"/>
              <a:t>sep</a:t>
            </a:r>
            <a:r>
              <a:rPr lang="en-US" dirty="0"/>
              <a:t>=1em,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minimum width=2em,nodes={anchor=center}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] {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y_0 &amp; y_1 &amp;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\</a:t>
            </a:r>
            <a:r>
              <a:rPr lang="en-US" dirty="0" err="1"/>
              <a:t>ldots</a:t>
            </a:r>
            <a:r>
              <a:rPr lang="en-US" dirty="0"/>
              <a:t> &amp; y_{K-H} &amp; \</a:t>
            </a:r>
            <a:r>
              <a:rPr lang="en-US" dirty="0" err="1"/>
              <a:t>ldots</a:t>
            </a:r>
            <a:r>
              <a:rPr lang="en-US" dirty="0"/>
              <a:t> &amp;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</a:t>
            </a:r>
            <a:r>
              <a:rPr lang="en-US" dirty="0" err="1"/>
              <a:t>y_K</a:t>
            </a:r>
            <a:r>
              <a:rPr lang="en-US" dirty="0"/>
              <a:t> &amp;  y^\star(w) &amp; \</a:t>
            </a:r>
            <a:r>
              <a:rPr lang="en-US" dirty="0" err="1"/>
              <a:t>gL</a:t>
            </a:r>
            <a:r>
              <a:rPr lang="en-US" dirty="0"/>
              <a:t>(y^\star(w)) \\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\; &amp; \; &amp; \; &amp; \; &amp; \; &amp; \; \\};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\node at (1.2,0.2) () {\color{</a:t>
            </a:r>
            <a:r>
              <a:rPr lang="en-US" dirty="0" err="1"/>
              <a:t>linkcolor</a:t>
            </a:r>
            <a:r>
              <a:rPr lang="en-US" dirty="0"/>
              <a:t>}\</a:t>
            </a:r>
            <a:r>
              <a:rPr lang="en-US" dirty="0" err="1"/>
              <a:t>ldots</a:t>
            </a:r>
            <a:r>
              <a:rPr lang="en-US" dirty="0"/>
              <a:t>};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\path[-stealth]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(m-1-1) edge node {} (m-1-2)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(m-1-2) edge node {} (m-1-3)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(m-1-3) edge node {} (m-1-4)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(m-1-4) edge node {} (m-1-5)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(m-1-5) edge node {} (m-1-6)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(m-1-6) edge node {} (m-1-7)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(m-1-7) edge node {} (m-1-8)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(m-1-8) edge[draw=</a:t>
            </a:r>
            <a:r>
              <a:rPr lang="en-US" dirty="0" err="1"/>
              <a:t>linkcolor,out</a:t>
            </a:r>
            <a:r>
              <a:rPr lang="en-US" dirty="0"/>
              <a:t>=-155,in=-30] node[below] {} (m-1-7)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(m-1-8) edge[draw=</a:t>
            </a:r>
            <a:r>
              <a:rPr lang="en-US" dirty="0" err="1"/>
              <a:t>linkcolor,out</a:t>
            </a:r>
            <a:r>
              <a:rPr lang="en-US" dirty="0"/>
              <a:t>=-155,in=-30] node[below] {} (m-1-6)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(m-1-8) edge[draw=</a:t>
            </a:r>
            <a:r>
              <a:rPr lang="en-US" dirty="0" err="1"/>
              <a:t>linkcolor,out</a:t>
            </a:r>
            <a:r>
              <a:rPr lang="en-US" dirty="0"/>
              <a:t>=-155,in=-15] node {} (m-1-4)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\end{</a:t>
            </a:r>
            <a:r>
              <a:rPr lang="en-US" dirty="0" err="1"/>
              <a:t>tikzpicture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\begin{</a:t>
            </a:r>
            <a:r>
              <a:rPr lang="en-US" dirty="0" err="1"/>
              <a:t>tikzpicture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\matrix (m) [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matrix of math </a:t>
            </a:r>
            <a:r>
              <a:rPr lang="en-US" dirty="0" err="1"/>
              <a:t>nodes,row</a:t>
            </a:r>
            <a:r>
              <a:rPr lang="en-US" dirty="0"/>
              <a:t> </a:t>
            </a:r>
            <a:r>
              <a:rPr lang="en-US" dirty="0" err="1"/>
              <a:t>sep</a:t>
            </a:r>
            <a:r>
              <a:rPr lang="en-US" dirty="0"/>
              <a:t>=2em,column </a:t>
            </a:r>
            <a:r>
              <a:rPr lang="en-US" dirty="0" err="1"/>
              <a:t>sep</a:t>
            </a:r>
            <a:r>
              <a:rPr lang="en-US" dirty="0"/>
              <a:t>=1em,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minimum width=2em,nodes={anchor=center}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] {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y_0 &amp; y_1 &amp;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\</a:t>
            </a:r>
            <a:r>
              <a:rPr lang="en-US" dirty="0" err="1"/>
              <a:t>ldots</a:t>
            </a:r>
            <a:r>
              <a:rPr lang="en-US" dirty="0"/>
              <a:t> &amp; y_{K-H} &amp; \</a:t>
            </a:r>
            <a:r>
              <a:rPr lang="en-US" dirty="0" err="1"/>
              <a:t>ldots</a:t>
            </a:r>
            <a:r>
              <a:rPr lang="en-US" dirty="0"/>
              <a:t> &amp;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</a:t>
            </a:r>
            <a:r>
              <a:rPr lang="en-US" dirty="0" err="1"/>
              <a:t>y_K</a:t>
            </a:r>
            <a:r>
              <a:rPr lang="en-US" dirty="0"/>
              <a:t> &amp; y^\star(w) &amp; \</a:t>
            </a:r>
            <a:r>
              <a:rPr lang="en-US" dirty="0" err="1"/>
              <a:t>gL</a:t>
            </a:r>
            <a:r>
              <a:rPr lang="en-US" dirty="0"/>
              <a:t>(y^\star(w)) \\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\; &amp; \; &amp; \; &amp; \; &amp; \; &amp; \; \\};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\path[-stealth]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(m-1-1) edge node {} (m-1-2)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(m-1-2) edge node {} (m-1-3)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(m-1-3) edge node {} (m-1-4)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(m-1-4) edge node {} (m-1-5)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(m-1-5) edge node {} (m-1-6)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(m-1-6) edge node {} (m-1-7)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(m-1-7) edge node {} (m-1-8)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(m-1-8) edge[draw=</a:t>
            </a:r>
            <a:r>
              <a:rPr lang="en-US" dirty="0" err="1"/>
              <a:t>linkcolor,out</a:t>
            </a:r>
            <a:r>
              <a:rPr lang="en-US" dirty="0"/>
              <a:t>=-155,in=-30] node[below] {} (m-1-7)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;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\end{</a:t>
            </a:r>
            <a:r>
              <a:rPr lang="en-US" dirty="0" err="1"/>
              <a:t>tikzpicture</a:t>
            </a:r>
            <a:r>
              <a:rPr lang="en-US" dirty="0"/>
              <a:t>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\begin{equation}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{\rm D}_w y^\star(w) = -{\rm D}_y g(w, y^\star(w))^{-1}{\rm D}_w g(w, y^\star(w))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\end{equation}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\end{document}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47" name="Google Shape;154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9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44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2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23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2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9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(maybe this is obvious now that I’ve been saying it for 5+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8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0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9"/>
              <a:buFont typeface="Calibri"/>
              <a:buNone/>
            </a:pPr>
            <a:endParaRPr/>
          </a:p>
        </p:txBody>
      </p:sp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942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9"/>
              <a:buFont typeface="Calibri"/>
              <a:buNone/>
            </a:pPr>
            <a:endParaRPr/>
          </a:p>
        </p:txBody>
      </p:sp>
      <p:sp>
        <p:nvSpPr>
          <p:cNvPr id="318" name="Google Shape;31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461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0d62ef00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70d62ef00e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170d62ef00e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Differentiable optimization for robotics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Brandon Amos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Differentiable optimization for robotics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8B21CF-46D9-5EF4-57F9-85EDA13381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4872" y="1600201"/>
            <a:ext cx="5736236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="1" dirty="0"/>
              <a:t>Heading 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06EE567-41C1-F561-46AB-41C3658E30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9465" y="1603426"/>
            <a:ext cx="5737649" cy="452269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Helvetica Neue" panose="02000503000000020004" pitchFamily="2" charset="0"/>
              </a:rPr>
              <a:t>Heading 2</a:t>
            </a:r>
            <a:endParaRPr lang="en-US" dirty="0">
              <a:solidFill>
                <a:schemeClr val="tx1"/>
              </a:solidFill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6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Brandon Amos</a:t>
            </a:r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Differentiable optimization for robotics</a:t>
            </a:r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30.emf"/><Relationship Id="rId7" Type="http://schemas.openxmlformats.org/officeDocument/2006/relationships/image" Target="../media/image33.jp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740.png"/><Relationship Id="rId4" Type="http://schemas.openxmlformats.org/officeDocument/2006/relationships/image" Target="../media/image67.png"/><Relationship Id="rId9" Type="http://schemas.openxmlformats.org/officeDocument/2006/relationships/image" Target="../media/image7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9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12" Type="http://schemas.openxmlformats.org/officeDocument/2006/relationships/image" Target="../media/image1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11" Type="http://schemas.openxmlformats.org/officeDocument/2006/relationships/image" Target="../media/image140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pFQR_HUYss" TargetMode="External"/><Relationship Id="rId5" Type="http://schemas.openxmlformats.org/officeDocument/2006/relationships/image" Target="../media/image2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nimation_of_InSight_trajectory.gif" TargetMode="External"/><Relationship Id="rId3" Type="http://schemas.microsoft.com/office/2007/relationships/media" Target="../media/media2.mov"/><Relationship Id="rId7" Type="http://schemas.openxmlformats.org/officeDocument/2006/relationships/image" Target="../media/image20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3.emf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youtube.com/watch?v=m89bNn6RFoQ" TargetMode="External"/><Relationship Id="rId4" Type="http://schemas.openxmlformats.org/officeDocument/2006/relationships/video" Target="../media/media2.mov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80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3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locuslab.github.io/2019-10-28-cvxpylayer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87.png"/><Relationship Id="rId21" Type="http://schemas.openxmlformats.org/officeDocument/2006/relationships/image" Target="../media/image109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99.png"/><Relationship Id="rId5" Type="http://schemas.openxmlformats.org/officeDocument/2006/relationships/image" Target="../media/image89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88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87.png"/><Relationship Id="rId21" Type="http://schemas.openxmlformats.org/officeDocument/2006/relationships/image" Target="../media/image109.png"/><Relationship Id="rId7" Type="http://schemas.openxmlformats.org/officeDocument/2006/relationships/image" Target="../media/image94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99.png"/><Relationship Id="rId5" Type="http://schemas.openxmlformats.org/officeDocument/2006/relationships/image" Target="../media/image89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88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11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5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3.png"/><Relationship Id="rId5" Type="http://schemas.openxmlformats.org/officeDocument/2006/relationships/image" Target="../media/image136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5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40.png"/><Relationship Id="rId4" Type="http://schemas.openxmlformats.org/officeDocument/2006/relationships/image" Target="../media/image27.emf"/><Relationship Id="rId9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CC17CB2-32CE-9085-A21F-EE595BCA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911" y="4954691"/>
            <a:ext cx="1729871" cy="172987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394358"/>
            <a:ext cx="11326091" cy="1041742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optimization for robotics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491002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FAIR,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0818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12" y="6487875"/>
            <a:ext cx="297184" cy="2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5364" y="2909352"/>
                <a:ext cx="11984531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VAE</a:t>
                </a:r>
                <a:r>
                  <a:rPr lang="en-US" dirty="0"/>
                  <a:t>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supHide m:val="on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naryPr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dirty="0"/>
                  <a:t>,  </a:t>
                </a:r>
                <a:r>
                  <a:rPr lang="en-US" b="1" dirty="0"/>
                  <a:t>encoding</a:t>
                </a:r>
                <a:r>
                  <a:rPr lang="en-US" dirty="0"/>
                  <a:t> amortizes the optimization problem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lim>
                        </m:limLow>
                      </m:fName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ELBO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where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ELBO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KL</m:t>
                        </m:r>
                      </m:sub>
                    </m:sSub>
                    <m:d>
                      <m:dPr>
                        <m:endChr m:val="|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)).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64" y="2909352"/>
                <a:ext cx="11984531" cy="3042001"/>
              </a:xfrm>
              <a:prstGeom prst="rect">
                <a:avLst/>
              </a:prstGeom>
              <a:blipFill>
                <a:blip r:embed="rId2"/>
                <a:stretch>
                  <a:fillRect l="-529" t="-20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E18B2F0-786E-5B12-015E-F6FB14555550}"/>
              </a:ext>
            </a:extLst>
          </p:cNvPr>
          <p:cNvGrpSpPr/>
          <p:nvPr/>
        </p:nvGrpSpPr>
        <p:grpSpPr>
          <a:xfrm>
            <a:off x="6562425" y="4656412"/>
            <a:ext cx="4512796" cy="1283457"/>
            <a:chOff x="6482642" y="5299803"/>
            <a:chExt cx="4512796" cy="12834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AD562E-F218-2813-7AA2-6E938AF9B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2"/>
            <a:stretch/>
          </p:blipFill>
          <p:spPr>
            <a:xfrm>
              <a:off x="6482642" y="5299803"/>
              <a:ext cx="4512796" cy="9477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EF228-1E15-0C81-0A7C-10426D261047}"/>
                    </a:ext>
                  </a:extLst>
                </p:cNvPr>
                <p:cNvSpPr txBox="1"/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0E5B61-2B4C-8B04-FC18-385F79417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44E8D3-5152-B457-6129-B0E7298CC16F}"/>
              </a:ext>
            </a:extLst>
          </p:cNvPr>
          <p:cNvGrpSpPr/>
          <p:nvPr/>
        </p:nvGrpSpPr>
        <p:grpSpPr>
          <a:xfrm>
            <a:off x="1488817" y="4602268"/>
            <a:ext cx="3608628" cy="1158539"/>
            <a:chOff x="6259450" y="4570155"/>
            <a:chExt cx="5764126" cy="185055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2075E6-DA03-F393-3E30-56C9CB33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450" y="4570157"/>
              <a:ext cx="2227577" cy="1605283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30C379-2F44-4174-77D2-599075D7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281" y="4570155"/>
              <a:ext cx="2326295" cy="1585358"/>
            </a:xfrm>
            <a:prstGeom prst="rect">
              <a:avLst/>
            </a:prstGeom>
          </p:spPr>
        </p:pic>
        <p:pic>
          <p:nvPicPr>
            <p:cNvPr id="15" name="Picture 14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B126F963-309D-1687-36F2-536C9110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14" y="4570155"/>
              <a:ext cx="1233057" cy="15853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A757A9-CB3F-0213-A14A-1DCE2DE84CA7}"/>
                    </a:ext>
                  </a:extLst>
                </p:cNvPr>
                <p:cNvSpPr txBox="1"/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0E8B6BB-AB0B-A692-BA70-309D0F4B52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5714" r="-50000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5F0C72-60AE-2E0A-00EF-4A6D05580515}"/>
                    </a:ext>
                  </a:extLst>
                </p:cNvPr>
                <p:cNvSpPr txBox="1"/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DD2591-A898-0AD2-C309-A8C6E4268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3333" r="-53333" b="-7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A3F454-3FB1-75C4-C44B-A1013DAC9EF4}"/>
                    </a:ext>
                  </a:extLst>
                </p:cNvPr>
                <p:cNvSpPr txBox="1"/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95F0DC8-55BD-B503-739A-9E529C4B0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46667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DFEEF4A-3281-EEC1-2E86-F5955C7D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4103F6C-E075-E27E-CA67-A574419AFC29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147749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task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dirty="0"/>
                  <a:t>, amortize the </a:t>
                </a:r>
                <a:r>
                  <a:rPr lang="en-US" b="1" dirty="0"/>
                  <a:t>computation of the optimal parameters </a:t>
                </a:r>
                <a:r>
                  <a:rPr lang="en-US" dirty="0"/>
                  <a:t>of a model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  <a:blipFill>
                <a:blip r:embed="rId2"/>
                <a:stretch>
                  <a:fillRect l="-781" t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BDCA7CC1-C5C1-A069-81C7-E2051D3C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A665557-75F2-C67B-FA00-5620C8ADDF71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252135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dictionary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:r>
                  <a:rPr lang="en-US" b="1" dirty="0"/>
                  <a:t>basis vectors </a:t>
                </a:r>
                <a:r>
                  <a:rPr lang="en-US" dirty="0"/>
                  <a:t>and </a:t>
                </a:r>
                <a:r>
                  <a:rPr lang="en-US" b="1" dirty="0"/>
                  <a:t>input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 </a:t>
                </a:r>
                <a:r>
                  <a:rPr lang="en-US" b="1" dirty="0"/>
                  <a:t>sparse code </a:t>
                </a:r>
                <a:r>
                  <a:rPr lang="en-US" dirty="0"/>
                  <a:t>is recovered with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Predictive sparse decomposition (PSD) and Learned ISTA (LISTA) </a:t>
                </a:r>
                <a:r>
                  <a:rPr lang="en-US" b="1" dirty="0"/>
                  <a:t>amortize this problem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  <a:blipFill>
                <a:blip r:embed="rId2"/>
                <a:stretch>
                  <a:fillRect l="-781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76AB5E3C-E202-E303-49A9-BE1F5BDC221F}"/>
              </a:ext>
            </a:extLst>
          </p:cNvPr>
          <p:cNvSpPr txBox="1">
            <a:spLocks/>
          </p:cNvSpPr>
          <p:nvPr/>
        </p:nvSpPr>
        <p:spPr>
          <a:xfrm>
            <a:off x="1769610" y="5759332"/>
            <a:ext cx="3369579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Kavukcuoglu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Ranzato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and LeCun, 2010.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863286-9F1A-4E7D-2356-515FC510029F}"/>
              </a:ext>
            </a:extLst>
          </p:cNvPr>
          <p:cNvSpPr txBox="1">
            <a:spLocks/>
          </p:cNvSpPr>
          <p:nvPr/>
        </p:nvSpPr>
        <p:spPr>
          <a:xfrm>
            <a:off x="6156168" y="5786529"/>
            <a:ext cx="5157085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Gregor and LeCun, 2010.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8AA7E7-9D3B-83A5-2AD8-2541013D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63AE6EA-EBA2-FA62-459D-393A1407C788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417151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Finding fixed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  <a:blipFill>
                <a:blip r:embed="rId3"/>
                <a:stretch>
                  <a:fillRect l="-1276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blipFill>
                <a:blip r:embed="rId4"/>
                <a:stretch>
                  <a:fillRect b="-617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s.t.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blipFill>
                <a:blip r:embed="rId5"/>
                <a:stretch>
                  <a:fillRect t="-5000" b="-250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F29AE5F-88B0-3915-F56B-F74670615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10" y="4472219"/>
            <a:ext cx="1463042" cy="1820296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8E7ACF5A-ACE4-9F07-2A3A-CE1E52377164}"/>
              </a:ext>
            </a:extLst>
          </p:cNvPr>
          <p:cNvSpPr/>
          <p:nvPr/>
        </p:nvSpPr>
        <p:spPr>
          <a:xfrm>
            <a:off x="7994544" y="5393416"/>
            <a:ext cx="270456" cy="4218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386171-9D7D-2521-69E7-C4BD6A8A0DE3}"/>
              </a:ext>
            </a:extLst>
          </p:cNvPr>
          <p:cNvSpPr txBox="1">
            <a:spLocks/>
          </p:cNvSpPr>
          <p:nvPr/>
        </p:nvSpPr>
        <p:spPr>
          <a:xfrm>
            <a:off x="7909456" y="5394168"/>
            <a:ext cx="2075747" cy="37270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KKT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A54EA-296D-46AC-AC94-A31D973EC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659" y="4860368"/>
            <a:ext cx="2509710" cy="147960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EE1B735-388D-7FDA-ABCC-44949F7793A6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195615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5B2504-8CDC-EBF2-2842-AE0DDBF8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53274" y="4230113"/>
            <a:ext cx="4588392" cy="22941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EE1B735-388D-7FDA-ABCC-44949F7793A6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30C4301-D85B-8FB7-E622-AD8E1EDDCD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84540" y="4826046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30C4301-D85B-8FB7-E622-AD8E1EDDC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540" y="4826046"/>
                <a:ext cx="735725" cy="463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2A70D304-1000-5B6F-97A2-73EEACA5A1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9325" y="4155386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2A70D304-1000-5B6F-97A2-73EEACA5A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325" y="4155386"/>
                <a:ext cx="735725" cy="463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A6E28667-07CE-62B0-A4D2-37012D8F12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39617" y="4045500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A6E28667-07CE-62B0-A4D2-37012D8F1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617" y="4045500"/>
                <a:ext cx="735725" cy="463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EB3A19CE-7919-D203-9EA0-D9DCC59D13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5940" y="6060489"/>
                <a:ext cx="735725" cy="4638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EB3A19CE-7919-D203-9EA0-D9DCC59D1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5940" y="6060489"/>
                <a:ext cx="735725" cy="463821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Subtitle 2">
            <a:extLst>
              <a:ext uri="{FF2B5EF4-FFF2-40B4-BE49-F238E27FC236}">
                <a16:creationId xmlns:a16="http://schemas.microsoft.com/office/drawing/2014/main" id="{A5C77236-79D3-3E4D-D570-D2CE0A06E9CC}"/>
              </a:ext>
            </a:extLst>
          </p:cNvPr>
          <p:cNvSpPr txBox="1">
            <a:spLocks/>
          </p:cNvSpPr>
          <p:nvPr/>
        </p:nvSpPr>
        <p:spPr>
          <a:xfrm>
            <a:off x="609600" y="4744916"/>
            <a:ext cx="6282519" cy="512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ICLR 2023.</a:t>
            </a:r>
          </a:p>
        </p:txBody>
      </p:sp>
    </p:spTree>
    <p:extLst>
      <p:ext uri="{BB962C8B-B14F-4D97-AF65-F5344CB8AC3E}">
        <p14:creationId xmlns:p14="http://schemas.microsoft.com/office/powerpoint/2010/main" val="316354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transport</a:t>
            </a:r>
          </a:p>
          <a:p>
            <a:pPr>
              <a:spcBef>
                <a:spcPts val="2000"/>
              </a:spcBef>
            </a:pPr>
            <a:r>
              <a:rPr lang="en-US" b="1" dirty="0"/>
              <a:t>LLM attacks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EE1B735-388D-7FDA-ABCC-44949F7793A6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6283C4-79A5-5FAC-B87E-91734BF7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157591"/>
            <a:ext cx="7772400" cy="199807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DCD1387-5448-A7BD-DA49-2AD41A61E350}"/>
              </a:ext>
            </a:extLst>
          </p:cNvPr>
          <p:cNvSpPr txBox="1">
            <a:spLocks/>
          </p:cNvSpPr>
          <p:nvPr/>
        </p:nvSpPr>
        <p:spPr>
          <a:xfrm>
            <a:off x="3969964" y="6021567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1983429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</a:t>
            </a:r>
          </a:p>
          <a:p>
            <a:pPr>
              <a:spcBef>
                <a:spcPts val="2000"/>
              </a:spcBef>
            </a:pPr>
            <a:r>
              <a:rPr lang="en-US" b="1" dirty="0"/>
              <a:t>LLM attacks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459587"/>
            <a:ext cx="5135419" cy="365125"/>
          </a:xfrm>
        </p:spPr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5083474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425912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94190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</a:t>
            </a:r>
          </a:p>
          <a:p>
            <a:pPr>
              <a:spcBef>
                <a:spcPts val="2000"/>
              </a:spcBef>
            </a:pPr>
            <a:r>
              <a:rPr lang="en-US" b="1" dirty="0"/>
              <a:t>LLM attacks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459587"/>
            <a:ext cx="5135419" cy="365125"/>
          </a:xfrm>
        </p:spPr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5083474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425912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2" name="Google Shape;846;g170d62ef00e_0_700">
            <a:extLst>
              <a:ext uri="{FF2B5EF4-FFF2-40B4-BE49-F238E27FC236}">
                <a16:creationId xmlns:a16="http://schemas.microsoft.com/office/drawing/2014/main" id="{3A9ECA71-4229-9A20-445F-C6219D4C19E1}"/>
              </a:ext>
            </a:extLst>
          </p:cNvPr>
          <p:cNvSpPr txBox="1"/>
          <p:nvPr/>
        </p:nvSpPr>
        <p:spPr>
          <a:xfrm>
            <a:off x="-376518" y="-403411"/>
            <a:ext cx="12945036" cy="8110388"/>
          </a:xfrm>
          <a:prstGeom prst="rect">
            <a:avLst/>
          </a:prstGeom>
          <a:solidFill>
            <a:schemeClr val="dk1">
              <a:alpha val="7333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847;g170d62ef00e_0_700">
            <a:extLst>
              <a:ext uri="{FF2B5EF4-FFF2-40B4-BE49-F238E27FC236}">
                <a16:creationId xmlns:a16="http://schemas.microsoft.com/office/drawing/2014/main" id="{01C5B131-5BF6-0231-BF7B-302E09CE1782}"/>
              </a:ext>
            </a:extLst>
          </p:cNvPr>
          <p:cNvSpPr/>
          <p:nvPr/>
        </p:nvSpPr>
        <p:spPr>
          <a:xfrm rot="21180716">
            <a:off x="273238" y="2803333"/>
            <a:ext cx="11803625" cy="161224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-US" sz="40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Amortized optimization for robotics</a:t>
            </a:r>
            <a:r>
              <a:rPr lang="en-US" sz="28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:</a:t>
            </a:r>
            <a:r>
              <a:rPr lang="en-US" sz="4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another talk ☺️</a:t>
            </a:r>
          </a:p>
          <a:p>
            <a:pPr>
              <a:buClr>
                <a:srgbClr val="000000"/>
              </a:buClr>
              <a:buSzPts val="2100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(e.g., if you are solving 10B optimization problems)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295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2C3E-CEF4-680E-D7C6-08CFC024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Differentiable optimization for robotics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BEF5-AAC1-1C33-0253-06FCFAA5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154509" cy="4525963"/>
          </a:xfrm>
        </p:spPr>
        <p:txBody>
          <a:bodyPr>
            <a:normAutofit/>
          </a:bodyPr>
          <a:lstStyle/>
          <a:p>
            <a:r>
              <a:rPr lang="en-US" sz="3200" b="1" dirty="0"/>
              <a:t>1. Differentiable optimal control and MPC</a:t>
            </a:r>
          </a:p>
          <a:p>
            <a:endParaRPr lang="en-US" sz="3200" dirty="0"/>
          </a:p>
          <a:p>
            <a:r>
              <a:rPr lang="en-US" sz="3200" b="1" dirty="0"/>
              <a:t>2. Differentiable non-linear least squares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0E92D-28A9-0DDF-2F0B-2D520B36C0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15ADC-8B0C-CBF2-BCB3-B51E49A33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7E8C1-5717-B1F0-BC8E-9FB46E37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Google Shape;129;g170d62ef00e_0_34" descr="Logo&#10;&#10;Description automatically generated">
            <a:extLst>
              <a:ext uri="{FF2B5EF4-FFF2-40B4-BE49-F238E27FC236}">
                <a16:creationId xmlns:a16="http://schemas.microsoft.com/office/drawing/2014/main" id="{58612BDC-D9F4-8D26-F09B-5CC5CAA198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7861" y="2731292"/>
            <a:ext cx="3017112" cy="1137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24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2C4-A78D-30F1-7DB5-37E8784F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What is optimal control?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0641D-3DD8-DE60-71D1-EC3B7A8D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6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30827-91E1-1F57-C984-8F12E26D3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2F2BF-2700-782D-2839-AB68BD9B1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AC76C-CCC0-8962-880B-E2B22F8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6BA54-71D1-E4E0-3619-14D66C4A0781}"/>
              </a:ext>
            </a:extLst>
          </p:cNvPr>
          <p:cNvGrpSpPr/>
          <p:nvPr/>
        </p:nvGrpSpPr>
        <p:grpSpPr>
          <a:xfrm>
            <a:off x="3754153" y="2113447"/>
            <a:ext cx="4030207" cy="1904760"/>
            <a:chOff x="3738387" y="2003085"/>
            <a:chExt cx="4030207" cy="1904760"/>
          </a:xfrm>
        </p:grpSpPr>
        <p:pic>
          <p:nvPicPr>
            <p:cNvPr id="14" name="Graphic 13" descr="Monitor with solid fill">
              <a:extLst>
                <a:ext uri="{FF2B5EF4-FFF2-40B4-BE49-F238E27FC236}">
                  <a16:creationId xmlns:a16="http://schemas.microsoft.com/office/drawing/2014/main" id="{A51A1280-B107-4680-1C8D-4BAF683C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48112" y="2395224"/>
              <a:ext cx="1120482" cy="112048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7666F7-EADA-7BF7-FAE8-71BDE1986A08}"/>
                </a:ext>
              </a:extLst>
            </p:cNvPr>
            <p:cNvGrpSpPr/>
            <p:nvPr/>
          </p:nvGrpSpPr>
          <p:grpSpPr>
            <a:xfrm>
              <a:off x="3738387" y="2003085"/>
              <a:ext cx="1862888" cy="1904760"/>
              <a:chOff x="3096311" y="2320827"/>
              <a:chExt cx="1862888" cy="190476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C5DB460-3179-E515-2436-E568F6F0F854}"/>
                  </a:ext>
                </a:extLst>
              </p:cNvPr>
              <p:cNvGrpSpPr/>
              <p:nvPr/>
            </p:nvGrpSpPr>
            <p:grpSpPr>
              <a:xfrm>
                <a:off x="3096311" y="2320827"/>
                <a:ext cx="1862888" cy="1904760"/>
                <a:chOff x="183551" y="3394089"/>
                <a:chExt cx="1862888" cy="1904760"/>
              </a:xfrm>
            </p:grpSpPr>
            <p:pic>
              <p:nvPicPr>
                <p:cNvPr id="15" name="Picture 14" descr="3D globe with cloud cover">
                  <a:extLst>
                    <a:ext uri="{FF2B5EF4-FFF2-40B4-BE49-F238E27FC236}">
                      <a16:creationId xmlns:a16="http://schemas.microsoft.com/office/drawing/2014/main" id="{3293F0E6-85A0-1788-E95A-8BBDEAD906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3551" y="3394089"/>
                  <a:ext cx="1833253" cy="1904760"/>
                </a:xfrm>
                <a:prstGeom prst="rect">
                  <a:avLst/>
                </a:prstGeom>
              </p:spPr>
            </p:pic>
            <p:pic>
              <p:nvPicPr>
                <p:cNvPr id="16" name="Graphic 15" descr="Robot Hand with solid fill">
                  <a:extLst>
                    <a:ext uri="{FF2B5EF4-FFF2-40B4-BE49-F238E27FC236}">
                      <a16:creationId xmlns:a16="http://schemas.microsoft.com/office/drawing/2014/main" id="{564ED28F-7E12-262D-4F4B-33B3FB82AE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826" y="34978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7" name="Graphic 16" descr="Robot with solid fill">
                  <a:extLst>
                    <a:ext uri="{FF2B5EF4-FFF2-40B4-BE49-F238E27FC236}">
                      <a16:creationId xmlns:a16="http://schemas.microsoft.com/office/drawing/2014/main" id="{3D262568-E6F2-DDC7-72B1-C06ABAC081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2039" y="3889269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8" name="Graphic 7" descr="Rocket with solid fill">
                <a:extLst>
                  <a:ext uri="{FF2B5EF4-FFF2-40B4-BE49-F238E27FC236}">
                    <a16:creationId xmlns:a16="http://schemas.microsoft.com/office/drawing/2014/main" id="{8F51092C-B204-9059-1525-A944B1329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93536" y="3280387"/>
                <a:ext cx="688486" cy="68848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8E8C0C-123D-7DA1-B555-453509144E4E}"/>
                </a:ext>
              </a:extLst>
            </p:cNvPr>
            <p:cNvSpPr txBox="1"/>
            <p:nvPr/>
          </p:nvSpPr>
          <p:spPr>
            <a:xfrm>
              <a:off x="5643421" y="2283896"/>
              <a:ext cx="90515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0" i="0" dirty="0">
                  <a:effectLst/>
                  <a:latin typeface="Source Sans Pro" panose="020B0503030403020204" pitchFamily="34" charset="0"/>
                  <a:ea typeface="Source Sans Pro" panose="020B0503030403020204" pitchFamily="34" charset="0"/>
                </a:rPr>
                <a:t>⇄</a:t>
              </a:r>
              <a:endParaRPr lang="en-US" sz="7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37FC5-0F2E-9AB1-6BEF-FEE3AA2A8D92}"/>
                </a:ext>
              </a:extLst>
            </p:cNvPr>
            <p:cNvSpPr txBox="1"/>
            <p:nvPr/>
          </p:nvSpPr>
          <p:spPr>
            <a:xfrm>
              <a:off x="5774814" y="2147705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D52236-938C-EA02-A49C-9A461F881210}"/>
                </a:ext>
              </a:extLst>
            </p:cNvPr>
            <p:cNvSpPr txBox="1"/>
            <p:nvPr/>
          </p:nvSpPr>
          <p:spPr>
            <a:xfrm>
              <a:off x="5719521" y="327742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controls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26F58F-712F-7CA4-8249-279C2807AEA0}"/>
                    </a:ext>
                  </a:extLst>
                </p:cNvPr>
                <p:cNvSpPr txBox="1"/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26F58F-712F-7CA4-8249-279C2807A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FE3C46-4BBD-6A33-6942-8D059388489F}"/>
                    </a:ext>
                  </a:extLst>
                </p:cNvPr>
                <p:cNvSpPr txBox="1"/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FE3C46-4BBD-6A33-6942-8D05938848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E4663B-836B-DF78-0CF9-F52450F62F1F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F9553-D3FC-36B1-0388-C7422121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D18D-E365-386F-5F83-36774B2C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 am not a roboticist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 don’t expect any direct new robotics here</a:t>
            </a:r>
          </a:p>
          <a:p>
            <a:endParaRPr lang="en-US" dirty="0"/>
          </a:p>
          <a:p>
            <a:r>
              <a:rPr lang="en-US" dirty="0"/>
              <a:t>But I do know </a:t>
            </a:r>
            <a:r>
              <a:rPr lang="en-US" b="1" dirty="0"/>
              <a:t>AI, ML, and optimization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Perspective: </a:t>
            </a:r>
            <a:r>
              <a:rPr lang="en-US" dirty="0"/>
              <a:t>robotics-relevant learning and optimization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tour through some of my favorite </a:t>
            </a:r>
            <a:r>
              <a:rPr lang="en-US" b="1" dirty="0"/>
              <a:t>ideas</a:t>
            </a:r>
            <a:r>
              <a:rPr lang="en-US" dirty="0"/>
              <a:t>, </a:t>
            </a:r>
            <a:r>
              <a:rPr lang="en-US" b="1" dirty="0"/>
              <a:t>foundations</a:t>
            </a:r>
            <a:r>
              <a:rPr lang="en-US" dirty="0"/>
              <a:t>, and </a:t>
            </a:r>
            <a:r>
              <a:rPr lang="en-US" b="1" dirty="0"/>
              <a:t>recent 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emphasize the </a:t>
            </a:r>
            <a:r>
              <a:rPr lang="en-US" b="1" dirty="0"/>
              <a:t>engineering </a:t>
            </a:r>
            <a:r>
              <a:rPr lang="en-US" dirty="0"/>
              <a:t>side 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— concepts most useful for building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Focus also on </a:t>
            </a:r>
            <a:r>
              <a:rPr lang="en-US" b="1" dirty="0">
                <a:latin typeface="Arial" panose="020B0604020202020204" pitchFamily="34" charset="0"/>
              </a:rPr>
              <a:t>continuous </a:t>
            </a:r>
            <a:r>
              <a:rPr lang="en-US" dirty="0">
                <a:latin typeface="Arial" panose="020B0604020202020204" pitchFamily="34" charset="0"/>
              </a:rPr>
              <a:t>optimization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but many concepts transfer to discrete settings</a:t>
            </a:r>
            <a:endParaRPr lang="en-US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3158-A50A-53C1-42F2-3F6991264B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FE6C4-0B0E-F699-9665-7267737CF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4261D-D406-C953-A6BE-1E8EE923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Graphic 7" descr="Warning with solid fill">
            <a:extLst>
              <a:ext uri="{FF2B5EF4-FFF2-40B4-BE49-F238E27FC236}">
                <a16:creationId xmlns:a16="http://schemas.microsoft.com/office/drawing/2014/main" id="{993D54F0-0C67-89DB-F0B7-C618370BA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6769" y="343297"/>
            <a:ext cx="877345" cy="8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9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DEF4F2F-A79E-8D0A-A035-46FB0955E437}"/>
              </a:ext>
            </a:extLst>
          </p:cNvPr>
          <p:cNvSpPr txBox="1"/>
          <p:nvPr/>
        </p:nvSpPr>
        <p:spPr>
          <a:xfrm>
            <a:off x="8282573" y="5771279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004424-0C98-9A65-9A3A-C46CE8973BDF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611EE-DBB1-119B-1A6F-DE1EE73AEA4D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514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3C29ED-3E11-88BD-3273-03B490BC157A}"/>
              </a:ext>
            </a:extLst>
          </p:cNvPr>
          <p:cNvSpPr txBox="1"/>
          <p:nvPr/>
        </p:nvSpPr>
        <p:spPr>
          <a:xfrm>
            <a:off x="7852073" y="2251651"/>
            <a:ext cx="384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7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4EC9E56-3D0B-120F-5CA3-477AEAB9573B}"/>
              </a:ext>
            </a:extLst>
          </p:cNvPr>
          <p:cNvSpPr txBox="1"/>
          <p:nvPr/>
        </p:nvSpPr>
        <p:spPr>
          <a:xfrm>
            <a:off x="7345080" y="294761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E689F-71CA-16ED-E5B9-F90C82C46B12}"/>
              </a:ext>
            </a:extLst>
          </p:cNvPr>
          <p:cNvSpPr txBox="1"/>
          <p:nvPr/>
        </p:nvSpPr>
        <p:spPr>
          <a:xfrm>
            <a:off x="7109876" y="595720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SpaceX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BB37AE-0374-B3CF-A546-552842182D4C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  <p:pic>
        <p:nvPicPr>
          <p:cNvPr id="7" name="drone-out">
            <a:hlinkClick r:id="" action="ppaction://media"/>
            <a:extLst>
              <a:ext uri="{FF2B5EF4-FFF2-40B4-BE49-F238E27FC236}">
                <a16:creationId xmlns:a16="http://schemas.microsoft.com/office/drawing/2014/main" id="{C3EB8E09-619D-CC08-48AB-404BA0012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43491" y="2938977"/>
            <a:ext cx="5509260" cy="3108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0FE0D-48B5-D5A7-D789-99DF4A8F7575}"/>
              </a:ext>
            </a:extLst>
          </p:cNvPr>
          <p:cNvSpPr txBox="1"/>
          <p:nvPr/>
        </p:nvSpPr>
        <p:spPr>
          <a:xfrm>
            <a:off x="11058814" y="5761825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33334-7030-A714-54C8-D12F05580C36}"/>
              </a:ext>
            </a:extLst>
          </p:cNvPr>
          <p:cNvSpPr txBox="1"/>
          <p:nvPr/>
        </p:nvSpPr>
        <p:spPr>
          <a:xfrm>
            <a:off x="6205191" y="6021107"/>
            <a:ext cx="5447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high-speed flight in the wild.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Loquercio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Science Robotics 2021.</a:t>
            </a:r>
          </a:p>
        </p:txBody>
      </p:sp>
      <p:pic>
        <p:nvPicPr>
          <p:cNvPr id="4" name="rma-out">
            <a:hlinkClick r:id="" action="ppaction://media"/>
            <a:extLst>
              <a:ext uri="{FF2B5EF4-FFF2-40B4-BE49-F238E27FC236}">
                <a16:creationId xmlns:a16="http://schemas.microsoft.com/office/drawing/2014/main" id="{B154FEAD-EC21-3945-76EE-598DFE66C1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919" y="2938977"/>
            <a:ext cx="5610153" cy="310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227333-EB32-AEDB-AC97-2A7F17036B0C}"/>
              </a:ext>
            </a:extLst>
          </p:cNvPr>
          <p:cNvSpPr txBox="1"/>
          <p:nvPr/>
        </p:nvSpPr>
        <p:spPr>
          <a:xfrm>
            <a:off x="562839" y="6021107"/>
            <a:ext cx="5564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RMA: Rapid Motor Adaptation for Legged Robots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Ashish Kumar et al., RSS 2021.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06D7E771-294A-0258-A27A-82BBD58E7F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DB8E85B-EB6A-17A1-AC0E-180D1C94B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Differentiable optimization for robotics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A8B3E81-0E76-1D69-FB36-CA9CDB7F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1C79D7E-BA58-1D43-F39B-9D37D2FDE0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507" y="4873899"/>
                <a:ext cx="5824577" cy="120195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nary>
                                <m:nary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1600">
                          <a:latin typeface="Cambria Math" panose="02000503000000000000" pitchFamily="2" charset="77"/>
                        </a:rPr>
                        <m:t>d</m:t>
                      </m:r>
                      <m:sSub>
                        <m:sSubPr>
                          <m:ctrlPr>
                            <a:rPr lang="en-US" sz="1600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00503000000000000" pitchFamily="2" charset="77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00503000000000000" pitchFamily="2" charset="77"/>
                        </a:rPr>
                        <m:t>=</m:t>
                      </m:r>
                      <m:r>
                        <a:rPr lang="en-US" sz="1600" i="1">
                          <a:latin typeface="Cambria Math" panose="02000503000000000000" pitchFamily="2" charset="77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1600">
                          <a:latin typeface="Cambria Math" panose="02000503000000000000" pitchFamily="2" charset="77"/>
                        </a:rPr>
                        <m:t>d</m:t>
                      </m:r>
                      <m:r>
                        <a:rPr lang="en-US" sz="1600" i="1">
                          <a:latin typeface="Cambria Math" panose="02000503000000000000" pitchFamily="2" charset="77"/>
                        </a:rPr>
                        <m:t>𝑡</m:t>
                      </m:r>
                      <m:r>
                        <a:rPr lang="en-US" sz="1600" i="1">
                          <a:latin typeface="Cambria Math" panose="02000503000000000000" pitchFamily="2" charset="77"/>
                        </a:rPr>
                        <m:t>+</m:t>
                      </m:r>
                      <m:r>
                        <a:rPr lang="en-US" sz="1600" i="1">
                          <a:latin typeface="Cambria Math" panose="02000503000000000000" pitchFamily="2" charset="77"/>
                        </a:rPr>
                        <m:t>𝐹</m:t>
                      </m:r>
                      <m:d>
                        <m:dPr>
                          <m:ctrlPr>
                            <a:rPr lang="en-US" sz="1600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1600">
                          <a:latin typeface="Cambria Math" panose="02000503000000000000" pitchFamily="2" charset="77"/>
                        </a:rPr>
                        <m:t>d</m:t>
                      </m:r>
                      <m:sSub>
                        <m:sSubPr>
                          <m:ctrlPr>
                            <a:rPr lang="en-US" sz="1600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00503000000000000" pitchFamily="2" charset="77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00503000000000000" pitchFamily="2" charset="77"/>
                            </a:rPr>
                            <m:t>𝑡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00503000000000000" pitchFamily="2" charset="77"/>
                        </a:rPr>
                        <m:t>     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given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        </m:t>
                      </m:r>
                    </m:oMath>
                  </m:oMathPara>
                </a14:m>
                <a:endParaRPr lang="en-US" sz="1600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1C79D7E-BA58-1D43-F39B-9D37D2FDE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07" y="4873899"/>
                <a:ext cx="5824577" cy="1201954"/>
              </a:xfrm>
              <a:prstGeom prst="rect">
                <a:avLst/>
              </a:prstGeom>
              <a:blipFill>
                <a:blip r:embed="rId2"/>
                <a:stretch>
                  <a:fillRect t="-87368" b="-8736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8712E8-F808-7621-1BE2-9D2FB67A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optimal control 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11FA-A368-7747-2E44-55A4E92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B890-0F1C-6DA2-0752-96BA74CFD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4EFFD-FB9C-4D34-73BB-07FF2818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73DED2-32F2-D3DD-6E0E-1DEFBAD2BCED}"/>
              </a:ext>
            </a:extLst>
          </p:cNvPr>
          <p:cNvCxnSpPr>
            <a:cxnSpLocks/>
          </p:cNvCxnSpPr>
          <p:nvPr/>
        </p:nvCxnSpPr>
        <p:spPr>
          <a:xfrm>
            <a:off x="1597716" y="4620159"/>
            <a:ext cx="89965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74B786-0363-5C8E-6809-14E1961FEA84}"/>
              </a:ext>
            </a:extLst>
          </p:cNvPr>
          <p:cNvSpPr txBox="1"/>
          <p:nvPr/>
        </p:nvSpPr>
        <p:spPr>
          <a:xfrm rot="16200000">
            <a:off x="527334" y="371485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8A8B4-CA9B-6A31-F9D2-28CAD39D0C4B}"/>
              </a:ext>
            </a:extLst>
          </p:cNvPr>
          <p:cNvSpPr txBox="1"/>
          <p:nvPr/>
        </p:nvSpPr>
        <p:spPr>
          <a:xfrm rot="16200000">
            <a:off x="669200" y="514964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F6D40D-3295-7069-E7C2-7F0409E84AF8}"/>
              </a:ext>
            </a:extLst>
          </p:cNvPr>
          <p:cNvSpPr txBox="1"/>
          <p:nvPr/>
        </p:nvSpPr>
        <p:spPr>
          <a:xfrm>
            <a:off x="3116515" y="2853778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5D7412-A196-A7DD-B9B5-AD18D97C556B}"/>
              </a:ext>
            </a:extLst>
          </p:cNvPr>
          <p:cNvSpPr txBox="1"/>
          <p:nvPr/>
        </p:nvSpPr>
        <p:spPr>
          <a:xfrm>
            <a:off x="7234337" y="285377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41067E-FD08-C6B1-CC35-F57FA046D4AD}"/>
              </a:ext>
            </a:extLst>
          </p:cNvPr>
          <p:cNvCxnSpPr>
            <a:cxnSpLocks/>
          </p:cNvCxnSpPr>
          <p:nvPr/>
        </p:nvCxnSpPr>
        <p:spPr>
          <a:xfrm>
            <a:off x="5805226" y="3281082"/>
            <a:ext cx="0" cy="2778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A121D54-0C9F-2DEB-8824-65883C8C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6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C636098-A15A-254E-7F56-102DDC0AF924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2A1C162-10AB-3C0E-B19D-A07F603A5CB0}"/>
              </a:ext>
            </a:extLst>
          </p:cNvPr>
          <p:cNvSpPr/>
          <p:nvPr/>
        </p:nvSpPr>
        <p:spPr>
          <a:xfrm>
            <a:off x="3416002" y="1646535"/>
            <a:ext cx="3161906" cy="329184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4319"/>
            </a:schemeClr>
          </a:solidFill>
          <a:ln w="254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A0A5AEC-7076-D1C8-F3F2-C1B4F5F51A90}"/>
              </a:ext>
            </a:extLst>
          </p:cNvPr>
          <p:cNvSpPr/>
          <p:nvPr/>
        </p:nvSpPr>
        <p:spPr>
          <a:xfrm>
            <a:off x="7024988" y="1646535"/>
            <a:ext cx="3418240" cy="329184"/>
          </a:xfrm>
          <a:prstGeom prst="roundRect">
            <a:avLst/>
          </a:prstGeom>
          <a:solidFill>
            <a:srgbClr val="92D050">
              <a:alpha val="16000"/>
            </a:srgbClr>
          </a:solidFill>
          <a:ln w="25400">
            <a:solidFill>
              <a:srgbClr val="4EB6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8F1D62EB-F139-9104-2D5D-AF5D299D88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9311" y="3421839"/>
                <a:ext cx="4166690" cy="1053231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trlPr>
                                <a:rPr lang="en-US" sz="160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̇"/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given</m:t>
                      </m:r>
                    </m:oMath>
                  </m:oMathPara>
                </a14:m>
                <a:endParaRPr lang="en-US" sz="1600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8F1D62EB-F139-9104-2D5D-AF5D299D8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311" y="3421839"/>
                <a:ext cx="4166690" cy="1053231"/>
              </a:xfrm>
              <a:prstGeom prst="rect">
                <a:avLst/>
              </a:prstGeom>
              <a:blipFill>
                <a:blip r:embed="rId3"/>
                <a:stretch>
                  <a:fillRect t="-97619" b="-11309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5A95E00-3DDD-276E-E9F6-D15E9251E3D0}"/>
              </a:ext>
            </a:extLst>
          </p:cNvPr>
          <p:cNvSpPr/>
          <p:nvPr/>
        </p:nvSpPr>
        <p:spPr>
          <a:xfrm>
            <a:off x="2394878" y="3462649"/>
            <a:ext cx="2620875" cy="606843"/>
          </a:xfrm>
          <a:prstGeom prst="roundRect">
            <a:avLst/>
          </a:prstGeom>
          <a:solidFill>
            <a:srgbClr val="92D050">
              <a:alpha val="16000"/>
            </a:srgbClr>
          </a:solidFill>
          <a:ln w="25400">
            <a:solidFill>
              <a:srgbClr val="4EB6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B69C914-1933-573C-FF4B-46775144523C}"/>
              </a:ext>
            </a:extLst>
          </p:cNvPr>
          <p:cNvSpPr/>
          <p:nvPr/>
        </p:nvSpPr>
        <p:spPr>
          <a:xfrm>
            <a:off x="1748772" y="4900657"/>
            <a:ext cx="3153809" cy="615103"/>
          </a:xfrm>
          <a:prstGeom prst="roundRect">
            <a:avLst/>
          </a:prstGeom>
          <a:solidFill>
            <a:srgbClr val="92D050">
              <a:alpha val="16000"/>
            </a:srgbClr>
          </a:solidFill>
          <a:ln w="25400">
            <a:solidFill>
              <a:srgbClr val="4EB6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A4286D72-47B9-4CAF-44D3-5FF6D2A74A6F}"/>
              </a:ext>
            </a:extLst>
          </p:cNvPr>
          <p:cNvSpPr/>
          <p:nvPr/>
        </p:nvSpPr>
        <p:spPr>
          <a:xfrm>
            <a:off x="5348026" y="3703736"/>
            <a:ext cx="914400" cy="675247"/>
          </a:xfrm>
          <a:prstGeom prst="arc">
            <a:avLst>
              <a:gd name="adj1" fmla="val 12536187"/>
              <a:gd name="adj2" fmla="val 20006097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9855262-CD63-0A21-3150-2B23DE49A1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13117" y="3488460"/>
                <a:ext cx="4630109" cy="1053231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given</m:t>
                      </m:r>
                    </m:oMath>
                  </m:oMathPara>
                </a14:m>
                <a:endParaRPr lang="en-US" sz="1600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9855262-CD63-0A21-3150-2B23DE49A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117" y="3488460"/>
                <a:ext cx="4630109" cy="1053231"/>
              </a:xfrm>
              <a:prstGeom prst="rect">
                <a:avLst/>
              </a:prstGeom>
              <a:blipFill>
                <a:blip r:embed="rId4"/>
                <a:stretch>
                  <a:fillRect t="-53571" b="-5714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132AA9C2-8980-F4D1-CA7C-809D054101A3}"/>
              </a:ext>
            </a:extLst>
          </p:cNvPr>
          <p:cNvSpPr/>
          <p:nvPr/>
        </p:nvSpPr>
        <p:spPr>
          <a:xfrm>
            <a:off x="6596387" y="3523929"/>
            <a:ext cx="3033645" cy="675247"/>
          </a:xfrm>
          <a:prstGeom prst="roundRect">
            <a:avLst/>
          </a:prstGeom>
          <a:solidFill>
            <a:srgbClr val="92D050">
              <a:alpha val="16000"/>
            </a:srgbClr>
          </a:solidFill>
          <a:ln w="25400">
            <a:solidFill>
              <a:srgbClr val="4EB6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AFB1DE0C-4E3A-B74E-BFA1-138744C3A4FE}"/>
              </a:ext>
            </a:extLst>
          </p:cNvPr>
          <p:cNvSpPr/>
          <p:nvPr/>
        </p:nvSpPr>
        <p:spPr>
          <a:xfrm flipV="1">
            <a:off x="5336692" y="4475070"/>
            <a:ext cx="914400" cy="827197"/>
          </a:xfrm>
          <a:prstGeom prst="arc">
            <a:avLst>
              <a:gd name="adj1" fmla="val 12536187"/>
              <a:gd name="adj2" fmla="val 20006097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10DDF0CD-688D-1526-9978-088D72A628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57118" y="4833733"/>
                <a:ext cx="6269908" cy="137469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1600" i="1">
                                      <a:latin typeface="Cambria Math" panose="02000503000000000000" pitchFamily="2" charset="77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  <m:r>
                            <m:rPr>
                              <m:nor/>
                            </m:rPr>
                            <a:rPr lang="en-US" sz="1600">
                              <a:latin typeface="Cambria Math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given</m:t>
                      </m:r>
                    </m:oMath>
                  </m:oMathPara>
                </a14:m>
                <a:endParaRPr lang="en-US" sz="1600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10DDF0CD-688D-1526-9978-088D72A62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118" y="4833733"/>
                <a:ext cx="6269908" cy="1374696"/>
              </a:xfrm>
              <a:prstGeom prst="rect">
                <a:avLst/>
              </a:prstGeom>
              <a:blipFill>
                <a:blip r:embed="rId5"/>
                <a:stretch>
                  <a:fillRect t="-40367" b="-2110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50B0662-87A9-1FF6-50DB-FCA2A26E3F01}"/>
              </a:ext>
            </a:extLst>
          </p:cNvPr>
          <p:cNvSpPr/>
          <p:nvPr/>
        </p:nvSpPr>
        <p:spPr>
          <a:xfrm>
            <a:off x="6335977" y="4881493"/>
            <a:ext cx="3584488" cy="675247"/>
          </a:xfrm>
          <a:prstGeom prst="roundRect">
            <a:avLst/>
          </a:prstGeom>
          <a:solidFill>
            <a:srgbClr val="92D050">
              <a:alpha val="16000"/>
            </a:srgbClr>
          </a:solidFill>
          <a:ln w="25400">
            <a:solidFill>
              <a:srgbClr val="4EB6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C482A1-716A-49B5-80D2-688AF67DBE19}"/>
              </a:ext>
            </a:extLst>
          </p:cNvPr>
          <p:cNvSpPr txBox="1"/>
          <p:nvPr/>
        </p:nvSpPr>
        <p:spPr>
          <a:xfrm>
            <a:off x="3925194" y="1065244"/>
            <a:ext cx="436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can add many more constraints/variations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3D5E73A-E526-E6B8-5F86-6A649A638219}"/>
              </a:ext>
            </a:extLst>
          </p:cNvPr>
          <p:cNvSpPr/>
          <p:nvPr/>
        </p:nvSpPr>
        <p:spPr>
          <a:xfrm>
            <a:off x="3179804" y="4073729"/>
            <a:ext cx="1286930" cy="292325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4319"/>
            </a:schemeClr>
          </a:solidFill>
          <a:ln w="254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FFB394F-7C59-06C6-047E-0C14A0AD8DAE}"/>
              </a:ext>
            </a:extLst>
          </p:cNvPr>
          <p:cNvSpPr/>
          <p:nvPr/>
        </p:nvSpPr>
        <p:spPr>
          <a:xfrm>
            <a:off x="2750853" y="5515761"/>
            <a:ext cx="3006365" cy="275439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4319"/>
            </a:schemeClr>
          </a:solidFill>
          <a:ln w="254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CB3870F-5890-F519-7DA9-F2717EE030F1}"/>
              </a:ext>
            </a:extLst>
          </p:cNvPr>
          <p:cNvSpPr/>
          <p:nvPr/>
        </p:nvSpPr>
        <p:spPr>
          <a:xfrm>
            <a:off x="7376163" y="4193060"/>
            <a:ext cx="1644269" cy="321275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4319"/>
            </a:schemeClr>
          </a:solidFill>
          <a:ln w="254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7083541-6994-CD4F-C7B3-86529823C09C}"/>
              </a:ext>
            </a:extLst>
          </p:cNvPr>
          <p:cNvSpPr/>
          <p:nvPr/>
        </p:nvSpPr>
        <p:spPr>
          <a:xfrm>
            <a:off x="7263820" y="5561584"/>
            <a:ext cx="3297088" cy="26256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4319"/>
            </a:schemeClr>
          </a:solidFill>
          <a:ln w="25400"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DDFBB-1D47-F2FC-5A05-E833A6AB4B4F}"/>
              </a:ext>
            </a:extLst>
          </p:cNvPr>
          <p:cNvSpPr txBox="1"/>
          <p:nvPr/>
        </p:nvSpPr>
        <p:spPr>
          <a:xfrm>
            <a:off x="9698398" y="3666355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our main focus</a:t>
            </a:r>
          </a:p>
        </p:txBody>
      </p:sp>
    </p:spTree>
    <p:extLst>
      <p:ext uri="{BB962C8B-B14F-4D97-AF65-F5344CB8AC3E}">
        <p14:creationId xmlns:p14="http://schemas.microsoft.com/office/powerpoint/2010/main" val="535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A8D8C6A-03E0-95EC-630D-B9023D08268E}"/>
              </a:ext>
            </a:extLst>
          </p:cNvPr>
          <p:cNvGrpSpPr/>
          <p:nvPr/>
        </p:nvGrpSpPr>
        <p:grpSpPr>
          <a:xfrm>
            <a:off x="390170" y="5709091"/>
            <a:ext cx="9947629" cy="400345"/>
            <a:chOff x="390170" y="5369454"/>
            <a:chExt cx="9947629" cy="400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542E511-D328-F9F5-66A1-E7587AB31AF6}"/>
                    </a:ext>
                  </a:extLst>
                </p:cNvPr>
                <p:cNvSpPr txBox="1"/>
                <p:nvPr/>
              </p:nvSpPr>
              <p:spPr>
                <a:xfrm>
                  <a:off x="592178" y="5369454"/>
                  <a:ext cx="974562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latin typeface="Source Sans Pro"/>
                      <a:ea typeface="Source Sans Pro"/>
                    </a:rPr>
                    <a:t>[Control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Source Sans Pro"/>
                        </a:rPr>
                        <m:t>→</m:t>
                      </m:r>
                    </m:oMath>
                  </a14:m>
                  <a:r>
                    <a:rPr lang="en-US" b="1" dirty="0">
                      <a:latin typeface="Source Sans Pro"/>
                      <a:ea typeface="Source Sans Pro"/>
                    </a:rPr>
                    <a:t>ML] </a:t>
                  </a:r>
                  <a:r>
                    <a:rPr lang="en-US" dirty="0">
                      <a:latin typeface="Source Sans Pro"/>
                      <a:ea typeface="Source Sans Pro"/>
                    </a:rPr>
                    <a:t>interpret ML problems as control problems, solve with control methods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542E511-D328-F9F5-66A1-E7587AB31A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178" y="5369454"/>
                  <a:ext cx="9745621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520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DEE371-E924-891B-3FB5-B98592516C93}"/>
                </a:ext>
              </a:extLst>
            </p:cNvPr>
            <p:cNvSpPr txBox="1"/>
            <p:nvPr/>
          </p:nvSpPr>
          <p:spPr>
            <a:xfrm>
              <a:off x="390170" y="5400467"/>
              <a:ext cx="4040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❗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B5D2C4-A78D-30F1-7DB5-37E8784F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Where does machine learning fit in?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30827-91E1-1F57-C984-8F12E26D3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2F2BF-2700-782D-2839-AB68BD9B1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AC76C-CCC0-8962-880B-E2B22F8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5A11D8-6C01-F30F-0CFD-742EE584413A}"/>
              </a:ext>
            </a:extLst>
          </p:cNvPr>
          <p:cNvGrpSpPr/>
          <p:nvPr/>
        </p:nvGrpSpPr>
        <p:grpSpPr>
          <a:xfrm>
            <a:off x="3725687" y="2301132"/>
            <a:ext cx="4030207" cy="1904760"/>
            <a:chOff x="3738387" y="2003085"/>
            <a:chExt cx="4030207" cy="1904760"/>
          </a:xfrm>
        </p:grpSpPr>
        <p:pic>
          <p:nvPicPr>
            <p:cNvPr id="10" name="Graphic 9" descr="Monitor with solid fill">
              <a:extLst>
                <a:ext uri="{FF2B5EF4-FFF2-40B4-BE49-F238E27FC236}">
                  <a16:creationId xmlns:a16="http://schemas.microsoft.com/office/drawing/2014/main" id="{07D5B003-7836-995D-B39C-862AD37E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8112" y="2395224"/>
              <a:ext cx="1120482" cy="112048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2162D8-CF17-9293-9264-0A0908456936}"/>
                </a:ext>
              </a:extLst>
            </p:cNvPr>
            <p:cNvGrpSpPr/>
            <p:nvPr/>
          </p:nvGrpSpPr>
          <p:grpSpPr>
            <a:xfrm>
              <a:off x="3738387" y="2003085"/>
              <a:ext cx="1862888" cy="1904760"/>
              <a:chOff x="3096311" y="2320827"/>
              <a:chExt cx="1862888" cy="190476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0413A55-5973-4C25-D419-C88B63AB1D48}"/>
                  </a:ext>
                </a:extLst>
              </p:cNvPr>
              <p:cNvGrpSpPr/>
              <p:nvPr/>
            </p:nvGrpSpPr>
            <p:grpSpPr>
              <a:xfrm>
                <a:off x="3096311" y="2320827"/>
                <a:ext cx="1862888" cy="1904760"/>
                <a:chOff x="183551" y="3394089"/>
                <a:chExt cx="1862888" cy="1904760"/>
              </a:xfrm>
            </p:grpSpPr>
            <p:pic>
              <p:nvPicPr>
                <p:cNvPr id="25" name="Picture 24" descr="3D globe with cloud cover">
                  <a:extLst>
                    <a:ext uri="{FF2B5EF4-FFF2-40B4-BE49-F238E27FC236}">
                      <a16:creationId xmlns:a16="http://schemas.microsoft.com/office/drawing/2014/main" id="{27BA0C73-5D97-8937-8D1C-81698D2E7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3551" y="3394089"/>
                  <a:ext cx="1833253" cy="1904760"/>
                </a:xfrm>
                <a:prstGeom prst="rect">
                  <a:avLst/>
                </a:prstGeom>
              </p:spPr>
            </p:pic>
            <p:pic>
              <p:nvPicPr>
                <p:cNvPr id="26" name="Graphic 25" descr="Robot Hand with solid fill">
                  <a:extLst>
                    <a:ext uri="{FF2B5EF4-FFF2-40B4-BE49-F238E27FC236}">
                      <a16:creationId xmlns:a16="http://schemas.microsoft.com/office/drawing/2014/main" id="{0A41B745-F8C2-251C-A7F1-5E43105857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826" y="34978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7" name="Graphic 26" descr="Robot with solid fill">
                  <a:extLst>
                    <a:ext uri="{FF2B5EF4-FFF2-40B4-BE49-F238E27FC236}">
                      <a16:creationId xmlns:a16="http://schemas.microsoft.com/office/drawing/2014/main" id="{F2872324-2086-4A8D-5290-6DF61EE325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2039" y="3889269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24" name="Graphic 23" descr="Rocket with solid fill">
                <a:extLst>
                  <a:ext uri="{FF2B5EF4-FFF2-40B4-BE49-F238E27FC236}">
                    <a16:creationId xmlns:a16="http://schemas.microsoft.com/office/drawing/2014/main" id="{D63E6EF8-6027-1160-42D8-D10A775C9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93536" y="3280387"/>
                <a:ext cx="688486" cy="688486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A24B2B-6570-6788-2DFC-E2B1140DBED0}"/>
                </a:ext>
              </a:extLst>
            </p:cNvPr>
            <p:cNvSpPr txBox="1"/>
            <p:nvPr/>
          </p:nvSpPr>
          <p:spPr>
            <a:xfrm>
              <a:off x="5643421" y="2283896"/>
              <a:ext cx="90515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0" i="0" dirty="0">
                  <a:effectLst/>
                  <a:latin typeface="Source Sans Pro" panose="020B0503030403020204" pitchFamily="34" charset="0"/>
                  <a:ea typeface="Source Sans Pro" panose="020B0503030403020204" pitchFamily="34" charset="0"/>
                </a:rPr>
                <a:t>⇄</a:t>
              </a:r>
              <a:endParaRPr lang="en-US" sz="7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C415B3-6418-E0C4-1FEB-EF1E3DFF43E5}"/>
                </a:ext>
              </a:extLst>
            </p:cNvPr>
            <p:cNvSpPr txBox="1"/>
            <p:nvPr/>
          </p:nvSpPr>
          <p:spPr>
            <a:xfrm>
              <a:off x="5774814" y="2147705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16AD20-4B3A-9FE5-FE02-29F51BA31BCF}"/>
                </a:ext>
              </a:extLst>
            </p:cNvPr>
            <p:cNvSpPr txBox="1"/>
            <p:nvPr/>
          </p:nvSpPr>
          <p:spPr>
            <a:xfrm>
              <a:off x="5719521" y="327742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controls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7F805F-DDB3-00BE-7231-F0472A40E7E3}"/>
                    </a:ext>
                  </a:extLst>
                </p:cNvPr>
                <p:cNvSpPr txBox="1"/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7F805F-DDB3-00BE-7231-F0472A40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5A2221A-74D3-6775-6BB6-6F725F49F1CB}"/>
                    </a:ext>
                  </a:extLst>
                </p:cNvPr>
                <p:cNvSpPr txBox="1"/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5A2221A-74D3-6775-6BB6-6F725F4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2FE5A14-D61A-DF97-EB51-1BCEF245D3B4}"/>
              </a:ext>
            </a:extLst>
          </p:cNvPr>
          <p:cNvSpPr/>
          <p:nvPr/>
        </p:nvSpPr>
        <p:spPr>
          <a:xfrm>
            <a:off x="609600" y="4668379"/>
            <a:ext cx="9728200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F8ECD9-6A38-C974-BF0B-D38963CE2CBB}"/>
              </a:ext>
            </a:extLst>
          </p:cNvPr>
          <p:cNvSpPr txBox="1"/>
          <p:nvPr/>
        </p:nvSpPr>
        <p:spPr>
          <a:xfrm>
            <a:off x="592180" y="4787559"/>
            <a:ext cx="1060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Machine learning </a:t>
            </a:r>
            <a:r>
              <a:rPr lang="en-US" dirty="0">
                <a:latin typeface="Source Sans Pro"/>
                <a:ea typeface="Source Sans Pro"/>
              </a:rPr>
              <a:t>(ML) is about using data to 1) </a:t>
            </a:r>
            <a:r>
              <a:rPr lang="en-US" b="1" dirty="0">
                <a:latin typeface="Source Sans Pro"/>
                <a:ea typeface="Source Sans Pro"/>
              </a:rPr>
              <a:t>create abstractions</a:t>
            </a:r>
            <a:r>
              <a:rPr lang="en-US" dirty="0">
                <a:latin typeface="Source Sans Pro"/>
                <a:ea typeface="Source Sans Pro"/>
              </a:rPr>
              <a:t>, and 2) </a:t>
            </a:r>
            <a:r>
              <a:rPr lang="en-US" b="1" dirty="0">
                <a:latin typeface="Source Sans Pro"/>
                <a:ea typeface="Source Sans Pro"/>
              </a:rPr>
              <a:t>make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46AB1A-1243-7FE6-FD9A-5B961376E9E7}"/>
                  </a:ext>
                </a:extLst>
              </p:cNvPr>
              <p:cNvSpPr txBox="1"/>
              <p:nvPr/>
            </p:nvSpPr>
            <p:spPr>
              <a:xfrm>
                <a:off x="592180" y="5428310"/>
                <a:ext cx="115998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ource Sans Pro"/>
                    <a:ea typeface="Source Sans Pro"/>
                  </a:rPr>
                  <a:t>[ML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Source Sans Pro"/>
                      </a:rPr>
                      <m:t>→</m:t>
                    </m:r>
                  </m:oMath>
                </a14:m>
                <a:r>
                  <a:rPr lang="en-US" b="1" dirty="0">
                    <a:latin typeface="Source Sans Pro"/>
                    <a:ea typeface="Source Sans Pro"/>
                  </a:rPr>
                  <a:t>Control] </a:t>
                </a:r>
                <a:r>
                  <a:rPr lang="en-US" dirty="0">
                    <a:latin typeface="Source Sans Pro"/>
                    <a:ea typeface="Source Sans Pro"/>
                  </a:rPr>
                  <a:t>learn how to model and interact with the world from data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(e.g., reinforcement learning)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46AB1A-1243-7FE6-FD9A-5B961376E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0" y="5428310"/>
                <a:ext cx="11599820" cy="369332"/>
              </a:xfrm>
              <a:prstGeom prst="rect">
                <a:avLst/>
              </a:prstGeom>
              <a:blipFill>
                <a:blip r:embed="rId14"/>
                <a:stretch>
                  <a:fillRect l="-43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5D4C5F9-03AA-62B6-B6BF-9A27E3CFB52C}"/>
              </a:ext>
            </a:extLst>
          </p:cNvPr>
          <p:cNvGrpSpPr/>
          <p:nvPr/>
        </p:nvGrpSpPr>
        <p:grpSpPr>
          <a:xfrm>
            <a:off x="6278461" y="5725817"/>
            <a:ext cx="3896641" cy="588880"/>
            <a:chOff x="6278461" y="5386180"/>
            <a:chExt cx="3896641" cy="58888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3D75A8E-5994-434F-F9EA-1FFB203FC278}"/>
                </a:ext>
              </a:extLst>
            </p:cNvPr>
            <p:cNvSpPr/>
            <p:nvPr/>
          </p:nvSpPr>
          <p:spPr>
            <a:xfrm>
              <a:off x="6278461" y="5408863"/>
              <a:ext cx="2713139" cy="291376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FC867F7-BC59-E530-3E38-8E0CB11973B3}"/>
                </a:ext>
              </a:extLst>
            </p:cNvPr>
            <p:cNvSpPr/>
            <p:nvPr/>
          </p:nvSpPr>
          <p:spPr>
            <a:xfrm>
              <a:off x="9011056" y="5386180"/>
              <a:ext cx="965702" cy="237428"/>
            </a:xfrm>
            <a:custGeom>
              <a:avLst/>
              <a:gdLst>
                <a:gd name="connsiteX0" fmla="*/ 0 w 266700"/>
                <a:gd name="connsiteY0" fmla="*/ 203200 h 213528"/>
                <a:gd name="connsiteX1" fmla="*/ 203200 w 266700"/>
                <a:gd name="connsiteY1" fmla="*/ 190500 h 213528"/>
                <a:gd name="connsiteX2" fmla="*/ 266700 w 266700"/>
                <a:gd name="connsiteY2" fmla="*/ 0 h 213528"/>
                <a:gd name="connsiteX0" fmla="*/ 0 w 293938"/>
                <a:gd name="connsiteY0" fmla="*/ 262866 h 273194"/>
                <a:gd name="connsiteX1" fmla="*/ 203200 w 293938"/>
                <a:gd name="connsiteY1" fmla="*/ 250166 h 273194"/>
                <a:gd name="connsiteX2" fmla="*/ 293938 w 293938"/>
                <a:gd name="connsiteY2" fmla="*/ 0 h 273194"/>
                <a:gd name="connsiteX0" fmla="*/ 0 w 293938"/>
                <a:gd name="connsiteY0" fmla="*/ 262866 h 293264"/>
                <a:gd name="connsiteX1" fmla="*/ 253136 w 293938"/>
                <a:gd name="connsiteY1" fmla="*/ 279999 h 293264"/>
                <a:gd name="connsiteX2" fmla="*/ 293938 w 293938"/>
                <a:gd name="connsiteY2" fmla="*/ 0 h 293264"/>
                <a:gd name="connsiteX0" fmla="*/ 0 w 293938"/>
                <a:gd name="connsiteY0" fmla="*/ 262866 h 270096"/>
                <a:gd name="connsiteX1" fmla="*/ 257676 w 293938"/>
                <a:gd name="connsiteY1" fmla="*/ 242709 h 270096"/>
                <a:gd name="connsiteX2" fmla="*/ 293938 w 293938"/>
                <a:gd name="connsiteY2" fmla="*/ 0 h 270096"/>
                <a:gd name="connsiteX0" fmla="*/ 0 w 280319"/>
                <a:gd name="connsiteY0" fmla="*/ 329990 h 331156"/>
                <a:gd name="connsiteX1" fmla="*/ 244057 w 280319"/>
                <a:gd name="connsiteY1" fmla="*/ 242709 h 331156"/>
                <a:gd name="connsiteX2" fmla="*/ 280319 w 280319"/>
                <a:gd name="connsiteY2" fmla="*/ 0 h 331156"/>
                <a:gd name="connsiteX0" fmla="*/ 0 w 280319"/>
                <a:gd name="connsiteY0" fmla="*/ 329990 h 332897"/>
                <a:gd name="connsiteX1" fmla="*/ 194122 w 280319"/>
                <a:gd name="connsiteY1" fmla="*/ 287459 h 332897"/>
                <a:gd name="connsiteX2" fmla="*/ 280319 w 280319"/>
                <a:gd name="connsiteY2" fmla="*/ 0 h 3328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319" h="335097">
                  <a:moveTo>
                    <a:pt x="0" y="329990"/>
                  </a:moveTo>
                  <a:cubicBezTo>
                    <a:pt x="79375" y="340573"/>
                    <a:pt x="172370" y="336243"/>
                    <a:pt x="216820" y="302376"/>
                  </a:cubicBezTo>
                  <a:cubicBezTo>
                    <a:pt x="297587" y="208843"/>
                    <a:pt x="252802" y="44450"/>
                    <a:pt x="28031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1B9155-F14B-4027-6AB0-3E188663B148}"/>
                </a:ext>
              </a:extLst>
            </p:cNvPr>
            <p:cNvSpPr txBox="1"/>
            <p:nvPr/>
          </p:nvSpPr>
          <p:spPr>
            <a:xfrm>
              <a:off x="6703282" y="5698061"/>
              <a:ext cx="347182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Source Sans Pro"/>
                  <a:ea typeface="Source Sans Pro"/>
                </a:rPr>
                <a:t>e.g., RL from human feedback for language models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319B6C-E8B8-6995-B03E-DAAD1E837ADC}"/>
              </a:ext>
            </a:extLst>
          </p:cNvPr>
          <p:cNvSpPr txBox="1"/>
          <p:nvPr/>
        </p:nvSpPr>
        <p:spPr>
          <a:xfrm>
            <a:off x="5845287" y="412712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EA62F2-4F68-09C9-23DC-F736D510DE1F}"/>
              </a:ext>
            </a:extLst>
          </p:cNvPr>
          <p:cNvSpPr/>
          <p:nvPr/>
        </p:nvSpPr>
        <p:spPr>
          <a:xfrm>
            <a:off x="5787043" y="4097232"/>
            <a:ext cx="757125" cy="399223"/>
          </a:xfrm>
          <a:prstGeom prst="roundRect">
            <a:avLst>
              <a:gd name="adj" fmla="val 3772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5B3374-F020-0DD4-BA8E-B8A87BDE48F5}"/>
              </a:ext>
            </a:extLst>
          </p:cNvPr>
          <p:cNvCxnSpPr>
            <a:cxnSpLocks/>
          </p:cNvCxnSpPr>
          <p:nvPr/>
        </p:nvCxnSpPr>
        <p:spPr>
          <a:xfrm flipH="1" flipV="1">
            <a:off x="5281551" y="3851292"/>
            <a:ext cx="534614" cy="29284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9194BF-BB96-404C-B92A-8CF3F68C8E06}"/>
              </a:ext>
            </a:extLst>
          </p:cNvPr>
          <p:cNvCxnSpPr>
            <a:cxnSpLocks/>
          </p:cNvCxnSpPr>
          <p:nvPr/>
        </p:nvCxnSpPr>
        <p:spPr>
          <a:xfrm flipH="1">
            <a:off x="6526846" y="3807187"/>
            <a:ext cx="379576" cy="32393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AA3120-E6DA-B419-FD19-99EDB53BE4F1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ACFC0CF-D142-E036-F5F4-B5C6F48F60E6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1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D1D7-E129-EA7A-A948-2DE2B716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as an implicit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14C5-298E-ED19-D366-A5A21EC7A6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C177-2035-D0D9-0A24-63720339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866C-6C5C-A1B3-F454-7CD432DD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151379-BFA8-1E33-93DE-C3CFB07049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6626" y="2960957"/>
                <a:ext cx="6777061" cy="199195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argm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151379-BFA8-1E33-93DE-C3CFB070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26" y="2960957"/>
                <a:ext cx="6777061" cy="1991957"/>
              </a:xfrm>
              <a:prstGeom prst="rect">
                <a:avLst/>
              </a:prstGeom>
              <a:blipFill>
                <a:blip r:embed="rId2"/>
                <a:stretch>
                  <a:fillRect t="-42675" b="-2293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0A234F-B4F4-9297-4891-0780B692DDA7}"/>
              </a:ext>
            </a:extLst>
          </p:cNvPr>
          <p:cNvSpPr/>
          <p:nvPr/>
        </p:nvSpPr>
        <p:spPr>
          <a:xfrm>
            <a:off x="3191512" y="2684483"/>
            <a:ext cx="5022045" cy="214964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83C310-FD09-E7D5-54FA-7FCDEB9E0417}"/>
              </a:ext>
            </a:extLst>
          </p:cNvPr>
          <p:cNvCxnSpPr>
            <a:cxnSpLocks/>
          </p:cNvCxnSpPr>
          <p:nvPr/>
        </p:nvCxnSpPr>
        <p:spPr>
          <a:xfrm>
            <a:off x="2833023" y="3808085"/>
            <a:ext cx="4494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E94649-4807-C750-4FAF-7507E50E5920}"/>
              </a:ext>
            </a:extLst>
          </p:cNvPr>
          <p:cNvCxnSpPr/>
          <p:nvPr/>
        </p:nvCxnSpPr>
        <p:spPr>
          <a:xfrm>
            <a:off x="8213557" y="3808084"/>
            <a:ext cx="5756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86FB2-B493-5A5A-E08C-B74A14E0C36C}"/>
                  </a:ext>
                </a:extLst>
              </p:cNvPr>
              <p:cNvSpPr txBox="1"/>
              <p:nvPr/>
            </p:nvSpPr>
            <p:spPr>
              <a:xfrm>
                <a:off x="8746857" y="3560555"/>
                <a:ext cx="2460289" cy="490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86FB2-B493-5A5A-E08C-B74A14E0C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857" y="3560555"/>
                <a:ext cx="2460289" cy="490519"/>
              </a:xfrm>
              <a:prstGeom prst="rect">
                <a:avLst/>
              </a:prstGeom>
              <a:blipFill>
                <a:blip r:embed="rId3"/>
                <a:stretch>
                  <a:fillRect r="-1538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0BC4247-B034-7B89-72FC-786220ECFD92}"/>
              </a:ext>
            </a:extLst>
          </p:cNvPr>
          <p:cNvSpPr txBox="1"/>
          <p:nvPr/>
        </p:nvSpPr>
        <p:spPr>
          <a:xfrm>
            <a:off x="5754645" y="4398917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dynamics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2249F-4AA7-5178-914D-09A305A5B703}"/>
              </a:ext>
            </a:extLst>
          </p:cNvPr>
          <p:cNvSpPr txBox="1"/>
          <p:nvPr/>
        </p:nvSpPr>
        <p:spPr>
          <a:xfrm>
            <a:off x="6262370" y="273910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859C2-C69B-781F-C3D0-F8F79806B6C2}"/>
              </a:ext>
            </a:extLst>
          </p:cNvPr>
          <p:cNvSpPr txBox="1"/>
          <p:nvPr/>
        </p:nvSpPr>
        <p:spPr>
          <a:xfrm>
            <a:off x="4407512" y="299580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value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7EEC5-FB5F-644E-672F-EF4548CB4537}"/>
              </a:ext>
            </a:extLst>
          </p:cNvPr>
          <p:cNvSpPr txBox="1"/>
          <p:nvPr/>
        </p:nvSpPr>
        <p:spPr>
          <a:xfrm>
            <a:off x="8764649" y="3936742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policy learning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(amortized optimization)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D64B9-F096-B6EE-9DEA-24123BEA3E3C}"/>
              </a:ext>
            </a:extLst>
          </p:cNvPr>
          <p:cNvSpPr txBox="1"/>
          <p:nvPr/>
        </p:nvSpPr>
        <p:spPr>
          <a:xfrm>
            <a:off x="4756727" y="2043769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control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3EDD81CB-C724-A773-2C41-80D44056F791}"/>
              </a:ext>
            </a:extLst>
          </p:cNvPr>
          <p:cNvSpPr/>
          <p:nvPr/>
        </p:nvSpPr>
        <p:spPr>
          <a:xfrm flipH="1">
            <a:off x="2386634" y="1640380"/>
            <a:ext cx="6997995" cy="2053689"/>
          </a:xfrm>
          <a:custGeom>
            <a:avLst/>
            <a:gdLst>
              <a:gd name="connsiteX0" fmla="*/ 3134 w 5115480"/>
              <a:gd name="connsiteY0" fmla="*/ 1046778 h 2202552"/>
              <a:gd name="connsiteX1" fmla="*/ 2571690 w 5115480"/>
              <a:gd name="connsiteY1" fmla="*/ 16 h 2202552"/>
              <a:gd name="connsiteX2" fmla="*/ 5115370 w 5115480"/>
              <a:gd name="connsiteY2" fmla="*/ 1111512 h 2202552"/>
              <a:gd name="connsiteX3" fmla="*/ 2557740 w 5115480"/>
              <a:gd name="connsiteY3" fmla="*/ 1101276 h 2202552"/>
              <a:gd name="connsiteX4" fmla="*/ 3134 w 5115480"/>
              <a:gd name="connsiteY4" fmla="*/ 1046778 h 2202552"/>
              <a:gd name="connsiteX0" fmla="*/ 3134 w 5115480"/>
              <a:gd name="connsiteY0" fmla="*/ 1046778 h 2202552"/>
              <a:gd name="connsiteX1" fmla="*/ 2571690 w 5115480"/>
              <a:gd name="connsiteY1" fmla="*/ 16 h 2202552"/>
              <a:gd name="connsiteX2" fmla="*/ 5115370 w 5115480"/>
              <a:gd name="connsiteY2" fmla="*/ 1111512 h 2202552"/>
              <a:gd name="connsiteX0" fmla="*/ 0 w 5112348"/>
              <a:gd name="connsiteY0" fmla="*/ 1046778 h 1111512"/>
              <a:gd name="connsiteX1" fmla="*/ 2568556 w 5112348"/>
              <a:gd name="connsiteY1" fmla="*/ 16 h 1111512"/>
              <a:gd name="connsiteX2" fmla="*/ 5112236 w 5112348"/>
              <a:gd name="connsiteY2" fmla="*/ 1111512 h 1111512"/>
              <a:gd name="connsiteX3" fmla="*/ 2554606 w 5112348"/>
              <a:gd name="connsiteY3" fmla="*/ 1101276 h 1111512"/>
              <a:gd name="connsiteX4" fmla="*/ 0 w 5112348"/>
              <a:gd name="connsiteY4" fmla="*/ 1046778 h 1111512"/>
              <a:gd name="connsiteX0" fmla="*/ 0 w 5112348"/>
              <a:gd name="connsiteY0" fmla="*/ 1046778 h 1111512"/>
              <a:gd name="connsiteX1" fmla="*/ 2488345 w 5112348"/>
              <a:gd name="connsiteY1" fmla="*/ 401069 h 1111512"/>
              <a:gd name="connsiteX2" fmla="*/ 5112236 w 5112348"/>
              <a:gd name="connsiteY2" fmla="*/ 1111512 h 1111512"/>
              <a:gd name="connsiteX0" fmla="*/ 0 w 5112341"/>
              <a:gd name="connsiteY0" fmla="*/ 1046778 h 1111512"/>
              <a:gd name="connsiteX1" fmla="*/ 2568556 w 5112341"/>
              <a:gd name="connsiteY1" fmla="*/ 16 h 1111512"/>
              <a:gd name="connsiteX2" fmla="*/ 5112236 w 5112341"/>
              <a:gd name="connsiteY2" fmla="*/ 1111512 h 1111512"/>
              <a:gd name="connsiteX3" fmla="*/ 2554606 w 5112341"/>
              <a:gd name="connsiteY3" fmla="*/ 1101276 h 1111512"/>
              <a:gd name="connsiteX4" fmla="*/ 0 w 5112341"/>
              <a:gd name="connsiteY4" fmla="*/ 1046778 h 1111512"/>
              <a:gd name="connsiteX0" fmla="*/ 0 w 5112341"/>
              <a:gd name="connsiteY0" fmla="*/ 1046778 h 1111512"/>
              <a:gd name="connsiteX1" fmla="*/ 2488345 w 5112341"/>
              <a:gd name="connsiteY1" fmla="*/ 401069 h 1111512"/>
              <a:gd name="connsiteX2" fmla="*/ 5112236 w 5112341"/>
              <a:gd name="connsiteY2" fmla="*/ 1111512 h 1111512"/>
              <a:gd name="connsiteX0" fmla="*/ 0 w 5112341"/>
              <a:gd name="connsiteY0" fmla="*/ 1046777 h 1111511"/>
              <a:gd name="connsiteX1" fmla="*/ 2568556 w 5112341"/>
              <a:gd name="connsiteY1" fmla="*/ 15 h 1111511"/>
              <a:gd name="connsiteX2" fmla="*/ 5112236 w 5112341"/>
              <a:gd name="connsiteY2" fmla="*/ 1111511 h 1111511"/>
              <a:gd name="connsiteX3" fmla="*/ 2554606 w 5112341"/>
              <a:gd name="connsiteY3" fmla="*/ 1101275 h 1111511"/>
              <a:gd name="connsiteX4" fmla="*/ 0 w 5112341"/>
              <a:gd name="connsiteY4" fmla="*/ 1046777 h 1111511"/>
              <a:gd name="connsiteX0" fmla="*/ 0 w 5112341"/>
              <a:gd name="connsiteY0" fmla="*/ 1046777 h 1111511"/>
              <a:gd name="connsiteX1" fmla="*/ 2488345 w 5112341"/>
              <a:gd name="connsiteY1" fmla="*/ 401068 h 1111511"/>
              <a:gd name="connsiteX2" fmla="*/ 5112236 w 5112341"/>
              <a:gd name="connsiteY2" fmla="*/ 1111511 h 111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2341" h="1111511" stroke="0" extrusionOk="0">
                <a:moveTo>
                  <a:pt x="0" y="1046777"/>
                </a:moveTo>
                <a:cubicBezTo>
                  <a:pt x="712306" y="518919"/>
                  <a:pt x="1199780" y="-3199"/>
                  <a:pt x="2568556" y="15"/>
                </a:cubicBezTo>
                <a:cubicBezTo>
                  <a:pt x="3984974" y="3341"/>
                  <a:pt x="4504271" y="588491"/>
                  <a:pt x="5112236" y="1111511"/>
                </a:cubicBezTo>
                <a:lnTo>
                  <a:pt x="2554606" y="1101275"/>
                </a:lnTo>
                <a:lnTo>
                  <a:pt x="0" y="1046777"/>
                </a:lnTo>
                <a:close/>
              </a:path>
              <a:path w="5112341" h="1111511" fill="none">
                <a:moveTo>
                  <a:pt x="0" y="1046777"/>
                </a:moveTo>
                <a:cubicBezTo>
                  <a:pt x="67736" y="458142"/>
                  <a:pt x="1119569" y="397854"/>
                  <a:pt x="2488345" y="401068"/>
                </a:cubicBezTo>
                <a:cubicBezTo>
                  <a:pt x="3904763" y="404394"/>
                  <a:pt x="5125402" y="501667"/>
                  <a:pt x="5112236" y="1111511"/>
                </a:cubicBezTo>
              </a:path>
            </a:pathLst>
          </a:custGeom>
          <a:ln w="50800">
            <a:solidFill>
              <a:srgbClr val="A78BC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326EC2-FEE1-6329-B405-322D152CCDD2}"/>
                  </a:ext>
                </a:extLst>
              </p:cNvPr>
              <p:cNvSpPr txBox="1"/>
              <p:nvPr/>
            </p:nvSpPr>
            <p:spPr>
              <a:xfrm>
                <a:off x="9164836" y="2370090"/>
                <a:ext cx="1001621" cy="667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A78BC8"/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A78BC8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326EC2-FEE1-6329-B405-322D152C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836" y="2370090"/>
                <a:ext cx="1001621" cy="667619"/>
              </a:xfrm>
              <a:prstGeom prst="rect">
                <a:avLst/>
              </a:prstGeom>
              <a:blipFill>
                <a:blip r:embed="rId4"/>
                <a:stretch>
                  <a:fillRect l="-1250" r="-375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0BC057-C46E-5985-7D87-9E9DED47CA07}"/>
                  </a:ext>
                </a:extLst>
              </p:cNvPr>
              <p:cNvSpPr txBox="1"/>
              <p:nvPr/>
            </p:nvSpPr>
            <p:spPr>
              <a:xfrm>
                <a:off x="7136224" y="1706793"/>
                <a:ext cx="1122166" cy="723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A78BC8"/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A78BC8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A78BC8"/>
                                  </a:solidFill>
                                  <a:latin typeface="Cambria Math" panose="02000503000000000000" pitchFamily="2" charset="77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A78BC8"/>
                                  </a:solidFill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A78BC8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0BC057-C46E-5985-7D87-9E9DED47C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224" y="1706793"/>
                <a:ext cx="1122166" cy="7237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4AB01C-6312-3591-3DFA-A7AAA846520B}"/>
                  </a:ext>
                </a:extLst>
              </p:cNvPr>
              <p:cNvSpPr txBox="1"/>
              <p:nvPr/>
            </p:nvSpPr>
            <p:spPr>
              <a:xfrm>
                <a:off x="8180887" y="1883327"/>
                <a:ext cx="1293303" cy="722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A78BC8"/>
                              </a:solidFill>
                              <a:latin typeface="Cambria Math" panose="02000503000000000000" pitchFamily="2" charset="77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A78BC8"/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A78BC8"/>
                                  </a:solidFill>
                                  <a:latin typeface="Cambria Math" panose="02000503000000000000" pitchFamily="2" charset="77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A78BC8"/>
                                  </a:solidFill>
                                  <a:latin typeface="Cambria Math" panose="02000503000000000000" pitchFamily="2" charset="77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A78BC8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4AB01C-6312-3591-3DFA-A7AAA8465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887" y="1883327"/>
                <a:ext cx="1293303" cy="722057"/>
              </a:xfrm>
              <a:prstGeom prst="rect">
                <a:avLst/>
              </a:prstGeom>
              <a:blipFill>
                <a:blip r:embed="rId6"/>
                <a:stretch>
                  <a:fillRect r="-980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A7D9CF9-38BC-B704-2852-51D7DDF0B283}"/>
              </a:ext>
            </a:extLst>
          </p:cNvPr>
          <p:cNvSpPr txBox="1"/>
          <p:nvPr/>
        </p:nvSpPr>
        <p:spPr>
          <a:xfrm>
            <a:off x="2970003" y="1078691"/>
            <a:ext cx="625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can be 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differentiated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w.r.t.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the parameters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185C61-3DA9-14E9-3201-2D11525689B9}"/>
                  </a:ext>
                </a:extLst>
              </p:cNvPr>
              <p:cNvSpPr txBox="1"/>
              <p:nvPr/>
            </p:nvSpPr>
            <p:spPr>
              <a:xfrm>
                <a:off x="959579" y="3577252"/>
                <a:ext cx="1921808" cy="490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185C61-3DA9-14E9-3201-2D1152568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79" y="3577252"/>
                <a:ext cx="1921808" cy="490519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70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8" grpId="0" animBg="1"/>
      <p:bldP spid="11" grpId="0"/>
      <p:bldP spid="7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34CCE3-F74A-A809-3336-0005A29EF6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9465" y="2686771"/>
            <a:ext cx="5737649" cy="4522692"/>
          </a:xfrm>
        </p:spPr>
        <p:txBody>
          <a:bodyPr/>
          <a:lstStyle/>
          <a:p>
            <a:r>
              <a:rPr lang="en-US" b="1" dirty="0"/>
              <a:t>Implicit differentiation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Idea: </a:t>
            </a:r>
            <a:r>
              <a:rPr lang="en-US" dirty="0"/>
              <a:t>Differentiate controller’s optimality conditions</a:t>
            </a:r>
          </a:p>
          <a:p>
            <a:endParaRPr lang="en-US" dirty="0"/>
          </a:p>
          <a:p>
            <a:r>
              <a:rPr lang="en-US" b="1" dirty="0">
                <a:solidFill>
                  <a:srgbClr val="4EB648"/>
                </a:solidFill>
              </a:rPr>
              <a:t>Agnostic</a:t>
            </a:r>
            <a:r>
              <a:rPr lang="en-US" dirty="0">
                <a:solidFill>
                  <a:srgbClr val="4EB648"/>
                </a:solidFill>
              </a:rPr>
              <a:t> of the control algorithm</a:t>
            </a:r>
          </a:p>
          <a:p>
            <a:r>
              <a:rPr lang="en-US" b="1" dirty="0">
                <a:solidFill>
                  <a:srgbClr val="98202C"/>
                </a:solidFill>
              </a:rPr>
              <a:t>Ill-defined</a:t>
            </a:r>
            <a:r>
              <a:rPr lang="en-US" dirty="0">
                <a:solidFill>
                  <a:srgbClr val="98202C"/>
                </a:solidFill>
              </a:rPr>
              <a:t> if controller gives </a:t>
            </a:r>
            <a:r>
              <a:rPr lang="en-US" b="1" dirty="0">
                <a:solidFill>
                  <a:srgbClr val="98202C"/>
                </a:solidFill>
              </a:rPr>
              <a:t>suboptimal</a:t>
            </a:r>
            <a:r>
              <a:rPr lang="en-US" dirty="0">
                <a:solidFill>
                  <a:srgbClr val="98202C"/>
                </a:solidFill>
              </a:rPr>
              <a:t> </a:t>
            </a:r>
            <a:r>
              <a:rPr lang="en-US" b="1" dirty="0">
                <a:solidFill>
                  <a:srgbClr val="98202C"/>
                </a:solidFill>
              </a:rPr>
              <a:t>solution</a:t>
            </a:r>
          </a:p>
          <a:p>
            <a:r>
              <a:rPr lang="en-US" b="1" dirty="0">
                <a:solidFill>
                  <a:srgbClr val="4EB648"/>
                </a:solidFill>
              </a:rPr>
              <a:t>Memory </a:t>
            </a:r>
            <a:r>
              <a:rPr lang="en-US" dirty="0">
                <a:solidFill>
                  <a:srgbClr val="4EB648"/>
                </a:solidFill>
              </a:rPr>
              <a:t>and</a:t>
            </a:r>
            <a:r>
              <a:rPr lang="en-US" b="1" dirty="0">
                <a:solidFill>
                  <a:srgbClr val="4EB648"/>
                </a:solidFill>
              </a:rPr>
              <a:t> compute</a:t>
            </a:r>
            <a:r>
              <a:rPr lang="en-US" dirty="0">
                <a:solidFill>
                  <a:srgbClr val="4EB648"/>
                </a:solidFill>
              </a:rPr>
              <a:t> efficient: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free in some cases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684A7-DCFE-C031-4FD2-4BF7C42A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differentiate the controller?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E12F-27B3-4D90-9436-D248EA8306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31AF1-51EF-4911-3DAF-5B2AA153C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A2994-AA59-299F-EC8F-A768B8D4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69D9-A617-164A-24FD-312EAE53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72" y="2683546"/>
            <a:ext cx="5736236" cy="4525963"/>
          </a:xfrm>
        </p:spPr>
        <p:txBody>
          <a:bodyPr>
            <a:normAutofit/>
          </a:bodyPr>
          <a:lstStyle/>
          <a:p>
            <a:r>
              <a:rPr lang="en-US" b="1" dirty="0"/>
              <a:t>Unrolling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autograd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Idea: </a:t>
            </a:r>
            <a:r>
              <a:rPr lang="en-US" dirty="0"/>
              <a:t>Implement controller, let </a:t>
            </a:r>
            <a:r>
              <a:rPr lang="en-US" b="1" dirty="0"/>
              <a:t>autodiff</a:t>
            </a:r>
            <a:r>
              <a:rPr lang="en-US" dirty="0"/>
              <a:t> do the rest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Like MAML’s unrolled gradient descent</a:t>
            </a:r>
          </a:p>
          <a:p>
            <a:endParaRPr lang="en-US" dirty="0"/>
          </a:p>
          <a:p>
            <a:r>
              <a:rPr lang="en-US" dirty="0">
                <a:solidFill>
                  <a:srgbClr val="4EB648"/>
                </a:solidFill>
              </a:rPr>
              <a:t>Ideal when </a:t>
            </a:r>
            <a:r>
              <a:rPr lang="en-US" b="1" dirty="0">
                <a:solidFill>
                  <a:srgbClr val="4EB648"/>
                </a:solidFill>
              </a:rPr>
              <a:t>unconstrained</a:t>
            </a:r>
            <a:r>
              <a:rPr lang="en-US" dirty="0">
                <a:solidFill>
                  <a:srgbClr val="4EB648"/>
                </a:solidFill>
              </a:rPr>
              <a:t> with a </a:t>
            </a:r>
            <a:r>
              <a:rPr lang="en-US" b="1" dirty="0">
                <a:solidFill>
                  <a:srgbClr val="4EB648"/>
                </a:solidFill>
              </a:rPr>
              <a:t>short horizon</a:t>
            </a:r>
            <a:endParaRPr lang="en-US" dirty="0">
              <a:solidFill>
                <a:srgbClr val="4EB648"/>
              </a:solidFill>
            </a:endParaRPr>
          </a:p>
          <a:p>
            <a:r>
              <a:rPr lang="en-US" dirty="0">
                <a:solidFill>
                  <a:srgbClr val="4EB648"/>
                </a:solidFill>
              </a:rPr>
              <a:t>Does </a:t>
            </a:r>
            <a:r>
              <a:rPr lang="en-US" b="1" dirty="0">
                <a:solidFill>
                  <a:srgbClr val="4EB648"/>
                </a:solidFill>
              </a:rPr>
              <a:t>not</a:t>
            </a:r>
            <a:r>
              <a:rPr lang="en-US" dirty="0">
                <a:solidFill>
                  <a:srgbClr val="4EB648"/>
                </a:solidFill>
              </a:rPr>
              <a:t> require a fixed-point or optimal solution</a:t>
            </a:r>
          </a:p>
          <a:p>
            <a:r>
              <a:rPr lang="en-US" b="1" dirty="0">
                <a:solidFill>
                  <a:srgbClr val="98202C"/>
                </a:solidFill>
              </a:rPr>
              <a:t>Instable and resource-intensive</a:t>
            </a:r>
            <a:r>
              <a:rPr lang="en-US" dirty="0">
                <a:solidFill>
                  <a:srgbClr val="98202C"/>
                </a:solidFill>
              </a:rPr>
              <a:t> for large horizons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740C6-8AF2-E28C-8D7F-AD792B5F1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968"/>
          <a:stretch/>
        </p:blipFill>
        <p:spPr>
          <a:xfrm>
            <a:off x="194872" y="3204245"/>
            <a:ext cx="5859183" cy="1028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DA2F5-1611-2D38-B62B-9D029D32C02B}"/>
                  </a:ext>
                </a:extLst>
              </p:cNvPr>
              <p:cNvSpPr txBox="1"/>
              <p:nvPr/>
            </p:nvSpPr>
            <p:spPr>
              <a:xfrm>
                <a:off x="6259464" y="3329439"/>
                <a:ext cx="5932536" cy="577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sz="2200" i="1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200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sz="2200" i="1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i="1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200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00503000000000000" pitchFamily="2" charset="77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200" i="1">
                                  <a:latin typeface="Cambria Math" panose="02000503000000000000" pitchFamily="2" charset="77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DA2F5-1611-2D38-B62B-9D029D32C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64" y="3329439"/>
                <a:ext cx="5932536" cy="577209"/>
              </a:xfrm>
              <a:prstGeom prst="rect">
                <a:avLst/>
              </a:prstGeom>
              <a:blipFill>
                <a:blip r:embed="rId3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F81FB4-A2ED-48D2-4470-FAA5487AEF50}"/>
              </a:ext>
            </a:extLst>
          </p:cNvPr>
          <p:cNvCxnSpPr>
            <a:cxnSpLocks/>
          </p:cNvCxnSpPr>
          <p:nvPr/>
        </p:nvCxnSpPr>
        <p:spPr>
          <a:xfrm flipV="1">
            <a:off x="6096000" y="2653961"/>
            <a:ext cx="0" cy="355858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84711A-78DD-251B-8C9D-52AAFA5C6989}"/>
              </a:ext>
            </a:extLst>
          </p:cNvPr>
          <p:cNvCxnSpPr>
            <a:cxnSpLocks/>
          </p:cNvCxnSpPr>
          <p:nvPr/>
        </p:nvCxnSpPr>
        <p:spPr>
          <a:xfrm flipH="1">
            <a:off x="194872" y="3172697"/>
            <a:ext cx="1180225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519D615-CC84-EFA5-2EE0-941187A2192C}"/>
              </a:ext>
            </a:extLst>
          </p:cNvPr>
          <p:cNvSpPr txBox="1">
            <a:spLocks/>
          </p:cNvSpPr>
          <p:nvPr/>
        </p:nvSpPr>
        <p:spPr>
          <a:xfrm>
            <a:off x="2285932" y="1131285"/>
            <a:ext cx="7660340" cy="1422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MPC for End-to-end Planning and Control.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Amos, Rodriguez, Sacks, Boots, Kolter, NeurIPS 2018.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Yarats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ICML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convex optimization control policies.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Agrawal, Barratt, Boyd,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Stellato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L4DC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Pontryagin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differentiable programming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Jin, Wang, Yang, Mou, NeurIPS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Infinite-Horizon Differentiable Model Predictive Control.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East et al., ICLR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NeuroMANCER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Drgona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GitHub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for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CasADi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Data-driven Models in Numerical Optimization.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Salzmann et al., L4DC 2024.</a:t>
            </a:r>
          </a:p>
        </p:txBody>
      </p:sp>
    </p:spTree>
    <p:extLst>
      <p:ext uri="{BB962C8B-B14F-4D97-AF65-F5344CB8AC3E}">
        <p14:creationId xmlns:p14="http://schemas.microsoft.com/office/powerpoint/2010/main" val="426077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88D7-7C0E-6351-4A0F-72FD49E8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74638"/>
            <a:ext cx="11785600" cy="1143000"/>
          </a:xfrm>
        </p:spPr>
        <p:txBody>
          <a:bodyPr>
            <a:normAutofit/>
          </a:bodyPr>
          <a:lstStyle/>
          <a:p>
            <a:r>
              <a:rPr lang="en-US"/>
              <a:t>Implicitly differentiating convex LQR control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F60AA-6E46-C1B4-0BC0-553B83E76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378" y="2308335"/>
            <a:ext cx="5303490" cy="2381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0A9AB-C24B-53FC-CD48-25F88E91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70" y="5391273"/>
            <a:ext cx="5070147" cy="96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FF040-158E-DC08-1414-8B00D192F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28" y="5013087"/>
            <a:ext cx="2156126" cy="13503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8C9D54-AC10-D9D8-8291-FAF44E6D54C8}"/>
              </a:ext>
            </a:extLst>
          </p:cNvPr>
          <p:cNvSpPr txBox="1">
            <a:spLocks/>
          </p:cNvSpPr>
          <p:nvPr/>
        </p:nvSpPr>
        <p:spPr>
          <a:xfrm>
            <a:off x="1078394" y="4726396"/>
            <a:ext cx="8625016" cy="72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Backward pass: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implicitly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differentiate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LQR KKT conditions: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292299-2F7E-A3EB-81B4-AD7FA8E244E6}"/>
              </a:ext>
            </a:extLst>
          </p:cNvPr>
          <p:cNvSpPr txBox="1">
            <a:spLocks/>
          </p:cNvSpPr>
          <p:nvPr/>
        </p:nvSpPr>
        <p:spPr>
          <a:xfrm>
            <a:off x="6212702" y="5469985"/>
            <a:ext cx="945216" cy="460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6333-5AE2-9119-EB6A-8BF2DFB9D6DA}"/>
                  </a:ext>
                </a:extLst>
              </p:cNvPr>
              <p:cNvSpPr txBox="1"/>
              <p:nvPr/>
            </p:nvSpPr>
            <p:spPr>
              <a:xfrm>
                <a:off x="1988111" y="1233531"/>
                <a:ext cx="8174892" cy="10947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Source Sans Pro" panose="020B0503030403020204" pitchFamily="34" charset="0"/>
                                  <a:ea typeface="Source Sans Pro" panose="020B0503030403020204" pitchFamily="34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  <m:r>
                        <m:rPr>
                          <m:nor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.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Source Sans Pro" panose="020B0503030403020204" pitchFamily="34" charset="0"/>
                              <a:ea typeface="Source Sans Pro" panose="020B0503030403020204" pitchFamily="34" charset="0"/>
                            </a:rPr>
                            <m:t>init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ctr"/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BB6333-5AE2-9119-EB6A-8BF2DFB9D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111" y="1233531"/>
                <a:ext cx="8174892" cy="1094723"/>
              </a:xfrm>
              <a:prstGeom prst="rect">
                <a:avLst/>
              </a:prstGeom>
              <a:blipFill>
                <a:blip r:embed="rId5"/>
                <a:stretch>
                  <a:fillRect t="-68182" b="-8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360249C-DC38-0908-EFF9-971670D22C67}"/>
              </a:ext>
            </a:extLst>
          </p:cNvPr>
          <p:cNvSpPr txBox="1">
            <a:spLocks/>
          </p:cNvSpPr>
          <p:nvPr/>
        </p:nvSpPr>
        <p:spPr>
          <a:xfrm>
            <a:off x="9285798" y="5961424"/>
            <a:ext cx="2969953" cy="49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Just another LQR problem!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4AE297-07E9-EFC5-2815-2B23D2B3BA24}"/>
                  </a:ext>
                </a:extLst>
              </p:cNvPr>
              <p:cNvSpPr txBox="1"/>
              <p:nvPr/>
            </p:nvSpPr>
            <p:spPr>
              <a:xfrm>
                <a:off x="2603647" y="1913828"/>
                <a:ext cx="35064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Parameters: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4AE297-07E9-EFC5-2815-2B23D2B3B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47" y="1913828"/>
                <a:ext cx="3506420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own Arrow 22">
            <a:extLst>
              <a:ext uri="{FF2B5EF4-FFF2-40B4-BE49-F238E27FC236}">
                <a16:creationId xmlns:a16="http://schemas.microsoft.com/office/drawing/2014/main" id="{77D211B7-1E40-3D4A-FC5D-091B388845C9}"/>
              </a:ext>
            </a:extLst>
          </p:cNvPr>
          <p:cNvSpPr/>
          <p:nvPr/>
        </p:nvSpPr>
        <p:spPr>
          <a:xfrm>
            <a:off x="5788333" y="2295860"/>
            <a:ext cx="643469" cy="697707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340174-FF6D-FB14-09F5-781256CE9C74}"/>
                  </a:ext>
                </a:extLst>
              </p:cNvPr>
              <p:cNvSpPr txBox="1"/>
              <p:nvPr/>
            </p:nvSpPr>
            <p:spPr>
              <a:xfrm>
                <a:off x="1078394" y="3034866"/>
                <a:ext cx="5792984" cy="9728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Define implicit 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function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via </a:t>
                </a:r>
                <a:r>
                  <a:rPr lang="en-US" sz="18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KKT optimality conditions</a:t>
                </a:r>
              </a:p>
              <a:p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s.t.</a:t>
                </a:r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endParaRPr lang="en-US" sz="18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</a:endParaRP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</a:t>
                </a:r>
                <a:r>
                  <a:rPr lang="en-US" sz="18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olved with </a:t>
                </a:r>
                <a:r>
                  <a:rPr lang="en-US" sz="1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Riccati</a:t>
                </a:r>
                <a:r>
                  <a:rPr lang="en-US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recursion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340174-FF6D-FB14-09F5-781256CE9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94" y="3034866"/>
                <a:ext cx="5792984" cy="972895"/>
              </a:xfrm>
              <a:prstGeom prst="rect">
                <a:avLst/>
              </a:prstGeom>
              <a:blipFill>
                <a:blip r:embed="rId7"/>
                <a:stretch>
                  <a:fillRect l="-875" t="-3896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9AF202F-FB21-5F2F-D6CE-C7A99FEAE423}"/>
              </a:ext>
            </a:extLst>
          </p:cNvPr>
          <p:cNvSpPr/>
          <p:nvPr/>
        </p:nvSpPr>
        <p:spPr>
          <a:xfrm>
            <a:off x="2231225" y="1388578"/>
            <a:ext cx="7719598" cy="89861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F906B670-C1C3-4BA4-191A-6D38FD19888C}"/>
              </a:ext>
            </a:extLst>
          </p:cNvPr>
          <p:cNvSpPr/>
          <p:nvPr/>
        </p:nvSpPr>
        <p:spPr>
          <a:xfrm>
            <a:off x="5774265" y="4015989"/>
            <a:ext cx="643469" cy="722674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01479D1-F2C0-4D86-161F-46E662AC34F5}"/>
              </a:ext>
            </a:extLst>
          </p:cNvPr>
          <p:cNvSpPr/>
          <p:nvPr/>
        </p:nvSpPr>
        <p:spPr>
          <a:xfrm>
            <a:off x="8935594" y="5807939"/>
            <a:ext cx="731604" cy="383863"/>
          </a:xfrm>
          <a:prstGeom prst="arc">
            <a:avLst/>
          </a:prstGeom>
          <a:ln w="38100">
            <a:headEnd type="triangle" w="lg" len="lg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0F46F-F3FC-41E9-EC4F-1C7D912FF1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ED2E5-F25D-8F94-0684-1B2215FC9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E4E44-15E4-A32F-1456-6752C508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25F2BF-7C3E-0FD4-E2BD-04CDFBB078B3}"/>
              </a:ext>
            </a:extLst>
          </p:cNvPr>
          <p:cNvSpPr txBox="1">
            <a:spLocks/>
          </p:cNvSpPr>
          <p:nvPr/>
        </p:nvSpPr>
        <p:spPr>
          <a:xfrm>
            <a:off x="2285932" y="1131285"/>
            <a:ext cx="7660340" cy="322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MPC for End-to-end Planning and Control.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Amos, Rodriguez, Sacks, Boots, Kolter, NeurIPS 2018.</a:t>
            </a:r>
          </a:p>
        </p:txBody>
      </p:sp>
    </p:spTree>
    <p:extLst>
      <p:ext uri="{BB962C8B-B14F-4D97-AF65-F5344CB8AC3E}">
        <p14:creationId xmlns:p14="http://schemas.microsoft.com/office/powerpoint/2010/main" val="1768442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88D7-7C0E-6351-4A0F-72FD49E8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74638"/>
            <a:ext cx="117856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Differentiating non-convex MPC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0A9AB-C24B-53FC-CD48-25F88E915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70" y="5512296"/>
            <a:ext cx="5070147" cy="96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FF040-158E-DC08-1414-8B00D192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628" y="5134110"/>
            <a:ext cx="2156126" cy="13503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8C9D54-AC10-D9D8-8291-FAF44E6D54C8}"/>
              </a:ext>
            </a:extLst>
          </p:cNvPr>
          <p:cNvSpPr txBox="1">
            <a:spLocks/>
          </p:cNvSpPr>
          <p:nvPr/>
        </p:nvSpPr>
        <p:spPr>
          <a:xfrm>
            <a:off x="1078394" y="4734456"/>
            <a:ext cx="8625016" cy="72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Backward pass: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differentiate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convex approximation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,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e.g., with: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292299-2F7E-A3EB-81B4-AD7FA8E244E6}"/>
              </a:ext>
            </a:extLst>
          </p:cNvPr>
          <p:cNvSpPr txBox="1">
            <a:spLocks/>
          </p:cNvSpPr>
          <p:nvPr/>
        </p:nvSpPr>
        <p:spPr>
          <a:xfrm>
            <a:off x="6212702" y="5591008"/>
            <a:ext cx="945216" cy="460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360249C-DC38-0908-EFF9-971670D22C67}"/>
              </a:ext>
            </a:extLst>
          </p:cNvPr>
          <p:cNvSpPr txBox="1">
            <a:spLocks/>
          </p:cNvSpPr>
          <p:nvPr/>
        </p:nvSpPr>
        <p:spPr>
          <a:xfrm>
            <a:off x="9285799" y="5974871"/>
            <a:ext cx="2969952" cy="641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Just an LQR problem!</a:t>
            </a:r>
            <a:b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(in some cases)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77D211B7-1E40-3D4A-FC5D-091B388845C9}"/>
              </a:ext>
            </a:extLst>
          </p:cNvPr>
          <p:cNvSpPr/>
          <p:nvPr/>
        </p:nvSpPr>
        <p:spPr>
          <a:xfrm>
            <a:off x="5774265" y="2576498"/>
            <a:ext cx="643469" cy="697707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40174-FF6D-FB14-09F5-781256CE9C74}"/>
              </a:ext>
            </a:extLst>
          </p:cNvPr>
          <p:cNvSpPr txBox="1"/>
          <p:nvPr/>
        </p:nvSpPr>
        <p:spPr>
          <a:xfrm>
            <a:off x="1064635" y="3227695"/>
            <a:ext cx="8726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Solve with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sequential quadratic programming (SQP)</a:t>
            </a:r>
          </a:p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Approximate non-convex </a:t>
            </a:r>
            <a:r>
              <a:rPr lang="en-US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argmin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 the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final convex approximation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F906B670-C1C3-4BA4-191A-6D38FD19888C}"/>
              </a:ext>
            </a:extLst>
          </p:cNvPr>
          <p:cNvSpPr/>
          <p:nvPr/>
        </p:nvSpPr>
        <p:spPr>
          <a:xfrm>
            <a:off x="5774265" y="3937528"/>
            <a:ext cx="643469" cy="722674"/>
          </a:xfrm>
          <a:prstGeom prst="downArrow">
            <a:avLst>
              <a:gd name="adj1" fmla="val 32609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01479D1-F2C0-4D86-161F-46E662AC34F5}"/>
              </a:ext>
            </a:extLst>
          </p:cNvPr>
          <p:cNvSpPr/>
          <p:nvPr/>
        </p:nvSpPr>
        <p:spPr>
          <a:xfrm>
            <a:off x="8935594" y="5821386"/>
            <a:ext cx="731604" cy="383863"/>
          </a:xfrm>
          <a:prstGeom prst="arc">
            <a:avLst/>
          </a:prstGeom>
          <a:ln w="38100">
            <a:headEnd type="triangle" w="lg" len="lg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A85174E-47DD-C718-C14F-E6059420EE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9155" y="1607574"/>
                <a:ext cx="10861868" cy="18288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1: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1: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1: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00503000000000000" pitchFamily="2" charset="7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  <m:r>
                        <m:rPr>
                          <m:nor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  </m:t>
                      </m:r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𝒰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A85174E-47DD-C718-C14F-E6059420E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55" y="1607574"/>
                <a:ext cx="10861868" cy="1828800"/>
              </a:xfrm>
              <a:prstGeom prst="rect">
                <a:avLst/>
              </a:prstGeom>
              <a:blipFill>
                <a:blip r:embed="rId4"/>
                <a:stretch>
                  <a:fillRect t="-38621" b="-1172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14161CD-A4AD-951C-7FB7-2D83AB199615}"/>
              </a:ext>
            </a:extLst>
          </p:cNvPr>
          <p:cNvSpPr/>
          <p:nvPr/>
        </p:nvSpPr>
        <p:spPr>
          <a:xfrm>
            <a:off x="4400573" y="1826814"/>
            <a:ext cx="1154618" cy="42062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FF4E11-AE84-F289-B7E1-12E0B0374E55}"/>
              </a:ext>
            </a:extLst>
          </p:cNvPr>
          <p:cNvSpPr/>
          <p:nvPr/>
        </p:nvSpPr>
        <p:spPr>
          <a:xfrm>
            <a:off x="7742217" y="1826814"/>
            <a:ext cx="2048423" cy="42062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E39C480-431C-73B7-D766-63792A86401A}"/>
              </a:ext>
            </a:extLst>
          </p:cNvPr>
          <p:cNvSpPr/>
          <p:nvPr/>
        </p:nvSpPr>
        <p:spPr>
          <a:xfrm>
            <a:off x="1032435" y="1435693"/>
            <a:ext cx="10101730" cy="11404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D5C5F0-AA93-5619-D7C2-57F59A72C901}"/>
              </a:ext>
            </a:extLst>
          </p:cNvPr>
          <p:cNvSpPr/>
          <p:nvPr/>
        </p:nvSpPr>
        <p:spPr>
          <a:xfrm>
            <a:off x="10093947" y="1826814"/>
            <a:ext cx="847406" cy="42062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49FF42-AB96-86DA-0C72-12C611B8CA84}"/>
              </a:ext>
            </a:extLst>
          </p:cNvPr>
          <p:cNvSpPr/>
          <p:nvPr/>
        </p:nvSpPr>
        <p:spPr>
          <a:xfrm>
            <a:off x="6190531" y="1826814"/>
            <a:ext cx="1384581" cy="42062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E29DAA-F8D1-B09A-E0C5-2B7BAD657995}"/>
              </a:ext>
            </a:extLst>
          </p:cNvPr>
          <p:cNvSpPr txBox="1"/>
          <p:nvPr/>
        </p:nvSpPr>
        <p:spPr>
          <a:xfrm>
            <a:off x="4728115" y="152038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C1BBFF-EE4F-9C66-597D-9540B2275D8F}"/>
              </a:ext>
            </a:extLst>
          </p:cNvPr>
          <p:cNvSpPr txBox="1"/>
          <p:nvPr/>
        </p:nvSpPr>
        <p:spPr>
          <a:xfrm>
            <a:off x="7664323" y="152038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dynamics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6C48F3-56CF-2466-50F4-3186FF4AD58C}"/>
              </a:ext>
            </a:extLst>
          </p:cNvPr>
          <p:cNvSpPr txBox="1"/>
          <p:nvPr/>
        </p:nvSpPr>
        <p:spPr>
          <a:xfrm>
            <a:off x="9773452" y="1520384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constraints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3B0F0A-AC1E-0033-2EF8-BEE045BBC7A1}"/>
              </a:ext>
            </a:extLst>
          </p:cNvPr>
          <p:cNvSpPr txBox="1"/>
          <p:nvPr/>
        </p:nvSpPr>
        <p:spPr>
          <a:xfrm>
            <a:off x="5975215" y="1520384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initial state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DAFDD-37DA-BA7B-10BE-C6AC6C8EAE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7C219-13E8-DFE7-52AB-CD901A93C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0F130-D186-C0A3-E074-BAE0B44D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CFD949A-E7BA-8923-E53E-A6E5D0A3006C}"/>
              </a:ext>
            </a:extLst>
          </p:cNvPr>
          <p:cNvSpPr txBox="1">
            <a:spLocks/>
          </p:cNvSpPr>
          <p:nvPr/>
        </p:nvSpPr>
        <p:spPr>
          <a:xfrm>
            <a:off x="2285932" y="1131285"/>
            <a:ext cx="7660340" cy="322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MPC for End-to-end Planning and Control.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Amos, Rodriguez, Sacks, Boots, Kolter, NeurIPS 2018.</a:t>
            </a:r>
          </a:p>
        </p:txBody>
      </p:sp>
    </p:spTree>
    <p:extLst>
      <p:ext uri="{BB962C8B-B14F-4D97-AF65-F5344CB8AC3E}">
        <p14:creationId xmlns:p14="http://schemas.microsoft.com/office/powerpoint/2010/main" val="2488451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1E82-2B0C-8242-8F73-49F01E2A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7" y="274638"/>
            <a:ext cx="1141827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Differentiable Cross-Entropy Method (DCEM)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2A56C-715E-0F42-A675-101D4E7228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50B7F-4C01-6F48-A061-F7FC19A23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45B81-F781-2C48-8476-D9F00BF0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93137-86D3-9A4E-8872-3C7CF602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69" y="1417638"/>
            <a:ext cx="4759569" cy="475956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7222B3-51B7-264F-B37E-7B470865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1861"/>
            <a:ext cx="5978769" cy="3858539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/>
              <a:t>cross-entropy method (CEM) </a:t>
            </a:r>
            <a:r>
              <a:rPr lang="en-US" dirty="0"/>
              <a:t>optimizer:</a:t>
            </a:r>
          </a:p>
          <a:p>
            <a:r>
              <a:rPr lang="en-US" dirty="0"/>
              <a:t>1. </a:t>
            </a:r>
            <a:r>
              <a:rPr lang="en-US" b="1" dirty="0"/>
              <a:t>Samples</a:t>
            </a:r>
            <a:r>
              <a:rPr lang="en-US" dirty="0"/>
              <a:t> from the domain with a Gaussian</a:t>
            </a:r>
            <a:br>
              <a:rPr lang="en-US" dirty="0"/>
            </a:br>
            <a:r>
              <a:rPr lang="en-US" dirty="0"/>
              <a:t>2. </a:t>
            </a:r>
            <a:r>
              <a:rPr lang="en-US" b="1" dirty="0"/>
              <a:t>Updates</a:t>
            </a:r>
            <a:r>
              <a:rPr lang="en-US" dirty="0"/>
              <a:t> the Gaussian with the </a:t>
            </a:r>
            <a:r>
              <a:rPr lang="en-US" b="1" dirty="0"/>
              <a:t>top-k values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Solves challenging </a:t>
            </a:r>
            <a:r>
              <a:rPr lang="en-US" b="1" dirty="0"/>
              <a:t>non-convex control </a:t>
            </a:r>
            <a:r>
              <a:rPr lang="en-US" dirty="0"/>
              <a:t>problems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The differentiable cross-entropy method (DCEM):</a:t>
            </a:r>
          </a:p>
          <a:p>
            <a:r>
              <a:rPr lang="en-US" dirty="0"/>
              <a:t>Use </a:t>
            </a:r>
            <a:r>
              <a:rPr lang="en-US" b="1" dirty="0"/>
              <a:t>unrolling</a:t>
            </a:r>
            <a:r>
              <a:rPr lang="en-US" dirty="0"/>
              <a:t> to differentiate through CEM using:</a:t>
            </a:r>
          </a:p>
          <a:p>
            <a:r>
              <a:rPr lang="en-US" dirty="0"/>
              <a:t>1. the </a:t>
            </a:r>
            <a:r>
              <a:rPr lang="en-US" b="1" dirty="0"/>
              <a:t>reparameterization trick </a:t>
            </a:r>
            <a:r>
              <a:rPr lang="en-US" dirty="0"/>
              <a:t>for sampling</a:t>
            </a:r>
          </a:p>
          <a:p>
            <a:r>
              <a:rPr lang="en-US" dirty="0"/>
              <a:t>2. a </a:t>
            </a:r>
            <a:r>
              <a:rPr lang="en-US" b="1" dirty="0"/>
              <a:t>differentiable top-k operation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(LML)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2DC86D-000D-7F4F-A6F5-49DC0F7A8E33}"/>
              </a:ext>
            </a:extLst>
          </p:cNvPr>
          <p:cNvSpPr/>
          <p:nvPr/>
        </p:nvSpPr>
        <p:spPr>
          <a:xfrm>
            <a:off x="8737600" y="2708030"/>
            <a:ext cx="1449753" cy="2016369"/>
          </a:xfrm>
          <a:custGeom>
            <a:avLst/>
            <a:gdLst>
              <a:gd name="connsiteX0" fmla="*/ 738554 w 738554"/>
              <a:gd name="connsiteY0" fmla="*/ 0 h 2215661"/>
              <a:gd name="connsiteX1" fmla="*/ 527538 w 738554"/>
              <a:gd name="connsiteY1" fmla="*/ 1336430 h 2215661"/>
              <a:gd name="connsiteX2" fmla="*/ 0 w 738554"/>
              <a:gd name="connsiteY2" fmla="*/ 2215661 h 221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554" h="2215661">
                <a:moveTo>
                  <a:pt x="738554" y="0"/>
                </a:moveTo>
                <a:cubicBezTo>
                  <a:pt x="694592" y="483576"/>
                  <a:pt x="650630" y="967153"/>
                  <a:pt x="527538" y="1336430"/>
                </a:cubicBezTo>
                <a:cubicBezTo>
                  <a:pt x="404446" y="1705707"/>
                  <a:pt x="128954" y="1979246"/>
                  <a:pt x="0" y="2215661"/>
                </a:cubicBezTo>
              </a:path>
            </a:pathLst>
          </a:custGeom>
          <a:noFill/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906E34-D078-B367-9E1F-AF6DF55468E4}"/>
              </a:ext>
            </a:extLst>
          </p:cNvPr>
          <p:cNvSpPr/>
          <p:nvPr/>
        </p:nvSpPr>
        <p:spPr>
          <a:xfrm>
            <a:off x="609600" y="1881860"/>
            <a:ext cx="5698603" cy="11404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8C6D23-C409-600D-2E3D-4B7D5A9D28FC}"/>
              </a:ext>
            </a:extLst>
          </p:cNvPr>
          <p:cNvSpPr/>
          <p:nvPr/>
        </p:nvSpPr>
        <p:spPr>
          <a:xfrm>
            <a:off x="605098" y="3664598"/>
            <a:ext cx="5698603" cy="146298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E3D276-9600-5C59-7065-A2D109A36B74}"/>
              </a:ext>
            </a:extLst>
          </p:cNvPr>
          <p:cNvSpPr txBox="1">
            <a:spLocks/>
          </p:cNvSpPr>
          <p:nvPr/>
        </p:nvSpPr>
        <p:spPr>
          <a:xfrm>
            <a:off x="3549950" y="1131285"/>
            <a:ext cx="7660340" cy="1422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Yarats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ICML 2020.</a:t>
            </a:r>
          </a:p>
        </p:txBody>
      </p:sp>
    </p:spTree>
    <p:extLst>
      <p:ext uri="{BB962C8B-B14F-4D97-AF65-F5344CB8AC3E}">
        <p14:creationId xmlns:p14="http://schemas.microsoft.com/office/powerpoint/2010/main" val="3738270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0896-705E-04BD-2EA0-4226D8FB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and CVXPY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209DA-5DF7-0B61-A7CB-8321A2FE3A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7E5B5-D026-95CA-26C4-02AB26A6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61BC-AAB9-5A79-5E62-88EAD571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1" descr="page1image2929280">
            <a:extLst>
              <a:ext uri="{FF2B5EF4-FFF2-40B4-BE49-F238E27FC236}">
                <a16:creationId xmlns:a16="http://schemas.microsoft.com/office/drawing/2014/main" id="{2D1A0ECB-2FBD-CB81-268C-460F6A77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79" y="4831054"/>
            <a:ext cx="536633" cy="5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vxpylayers logo">
            <a:extLst>
              <a:ext uri="{FF2B5EF4-FFF2-40B4-BE49-F238E27FC236}">
                <a16:creationId xmlns:a16="http://schemas.microsoft.com/office/drawing/2014/main" id="{A6A040E7-C7B1-61BC-C352-F9711F50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19" y="2224752"/>
            <a:ext cx="9557795" cy="24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E8CC68-D91F-A985-CA1D-45DC2ACEAD28}"/>
              </a:ext>
            </a:extLst>
          </p:cNvPr>
          <p:cNvSpPr txBox="1"/>
          <p:nvPr/>
        </p:nvSpPr>
        <p:spPr>
          <a:xfrm>
            <a:off x="2633812" y="49443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locuslab.github.io/2019-10-28-cvxpylayers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8F4C06D-8D37-FF69-061E-06EE83BA2C7B}"/>
              </a:ext>
            </a:extLst>
          </p:cNvPr>
          <p:cNvSpPr txBox="1">
            <a:spLocks/>
          </p:cNvSpPr>
          <p:nvPr/>
        </p:nvSpPr>
        <p:spPr>
          <a:xfrm>
            <a:off x="2850706" y="1131285"/>
            <a:ext cx="7660340" cy="5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convex optimization layers. Agrawal, Amos, Barratt, Boyd, Diamond, Kolter, NeurIPS 2019.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convex optimization control policies.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Agrawal, Barratt, Boyd,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Stellato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L4DC 2020.</a:t>
            </a:r>
          </a:p>
        </p:txBody>
      </p:sp>
    </p:spTree>
    <p:extLst>
      <p:ext uri="{BB962C8B-B14F-4D97-AF65-F5344CB8AC3E}">
        <p14:creationId xmlns:p14="http://schemas.microsoft.com/office/powerpoint/2010/main" val="283144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262AA19-7670-2C76-E40B-85E3F9B0D6A0}"/>
              </a:ext>
            </a:extLst>
          </p:cNvPr>
          <p:cNvSpPr/>
          <p:nvPr/>
        </p:nvSpPr>
        <p:spPr>
          <a:xfrm>
            <a:off x="689084" y="3201014"/>
            <a:ext cx="3987172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93807-0107-39CD-9917-FDCAC51B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problems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1FD5F-624C-FDD1-07BE-2EFDF16F48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ADD57-DE1F-B647-891B-840CBB198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5893A-23AD-D251-B622-AABFA265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8A431F-2D4A-E8CA-45ED-0388291066FE}"/>
                  </a:ext>
                </a:extLst>
              </p:cNvPr>
              <p:cNvSpPr txBox="1"/>
              <p:nvPr/>
            </p:nvSpPr>
            <p:spPr>
              <a:xfrm>
                <a:off x="4173336" y="1712341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8A431F-2D4A-E8CA-45ED-03882910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336" y="1712341"/>
                <a:ext cx="3599190" cy="694870"/>
              </a:xfrm>
              <a:prstGeom prst="rect">
                <a:avLst/>
              </a:prstGeom>
              <a:blipFill>
                <a:blip r:embed="rId3"/>
                <a:stretch>
                  <a:fillRect l="-3521" t="-3571" r="-9507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B72CC13-FA0C-6F75-66A7-651307C03875}"/>
              </a:ext>
            </a:extLst>
          </p:cNvPr>
          <p:cNvGrpSpPr/>
          <p:nvPr/>
        </p:nvGrpSpPr>
        <p:grpSpPr>
          <a:xfrm>
            <a:off x="3454400" y="2494951"/>
            <a:ext cx="5598157" cy="563956"/>
            <a:chOff x="2715710" y="4740455"/>
            <a:chExt cx="5598157" cy="563956"/>
          </a:xfrm>
        </p:grpSpPr>
        <p:sp>
          <p:nvSpPr>
            <p:cNvPr id="9" name="Content Placeholder 7">
              <a:extLst>
                <a:ext uri="{FF2B5EF4-FFF2-40B4-BE49-F238E27FC236}">
                  <a16:creationId xmlns:a16="http://schemas.microsoft.com/office/drawing/2014/main" id="{3E8040AE-3D1A-3EDD-03C9-328D17ADA84B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Content Placeholder 7">
                  <a:extLst>
                    <a:ext uri="{FF2B5EF4-FFF2-40B4-BE49-F238E27FC236}">
                      <a16:creationId xmlns:a16="http://schemas.microsoft.com/office/drawing/2014/main" id="{D3B48450-1FEA-453A-B1A6-20998D7315C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2314" y="4880904"/>
                  <a:ext cx="3101553" cy="39210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9144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9144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9144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constraints</a:t>
                  </a:r>
                  <a:r>
                    <a:rPr lang="en-US" sz="1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 (feasible given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a14:m>
                  <a:r>
                    <a:rPr lang="en-US" sz="1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10" name="Content Placeholder 7">
                  <a:extLst>
                    <a:ext uri="{FF2B5EF4-FFF2-40B4-BE49-F238E27FC236}">
                      <a16:creationId xmlns:a16="http://schemas.microsoft.com/office/drawing/2014/main" id="{D3B48450-1FEA-453A-B1A6-20998D7315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2314" y="4880904"/>
                  <a:ext cx="3101553" cy="392103"/>
                </a:xfrm>
                <a:prstGeom prst="rect">
                  <a:avLst/>
                </a:prstGeom>
                <a:blipFill>
                  <a:blip r:embed="rId4"/>
                  <a:stretch>
                    <a:fillRect l="-1633" t="-6250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D5D41E-2435-DD7F-0D31-128D9A57D258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AA882D-EF77-56BB-C9E1-5E14FF0016E1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AC8A16-BCD0-A883-8A4E-2764620B59C9}"/>
              </a:ext>
            </a:extLst>
          </p:cNvPr>
          <p:cNvGrpSpPr/>
          <p:nvPr/>
        </p:nvGrpSpPr>
        <p:grpSpPr>
          <a:xfrm>
            <a:off x="3281084" y="1246797"/>
            <a:ext cx="3425812" cy="653350"/>
            <a:chOff x="2542394" y="3492301"/>
            <a:chExt cx="3425812" cy="653350"/>
          </a:xfrm>
        </p:grpSpPr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30D038CC-DE3F-790A-025A-90B304B90C8A}"/>
                </a:ext>
              </a:extLst>
            </p:cNvPr>
            <p:cNvSpPr txBox="1">
              <a:spLocks/>
            </p:cNvSpPr>
            <p:nvPr/>
          </p:nvSpPr>
          <p:spPr>
            <a:xfrm>
              <a:off x="2542394" y="3492301"/>
              <a:ext cx="3425812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solution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(action or estimation)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A6B1A44-D1B7-166A-62C4-FD2503F059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CD93891D-03E7-689F-3704-09630A0F5907}"/>
              </a:ext>
            </a:extLst>
          </p:cNvPr>
          <p:cNvSpPr txBox="1">
            <a:spLocks/>
          </p:cNvSpPr>
          <p:nvPr/>
        </p:nvSpPr>
        <p:spPr>
          <a:xfrm>
            <a:off x="7218046" y="1245466"/>
            <a:ext cx="3862328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context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(state of the world, or history)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E6E8F-C66C-E6CC-8DFB-7A8E863A9982}"/>
              </a:ext>
            </a:extLst>
          </p:cNvPr>
          <p:cNvCxnSpPr>
            <a:cxnSpLocks/>
          </p:cNvCxnSpPr>
          <p:nvPr/>
        </p:nvCxnSpPr>
        <p:spPr>
          <a:xfrm>
            <a:off x="7641256" y="157573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50E5A39-A624-18A2-D488-F8B933621F60}"/>
              </a:ext>
            </a:extLst>
          </p:cNvPr>
          <p:cNvSpPr txBox="1">
            <a:spLocks/>
          </p:cNvSpPr>
          <p:nvPr/>
        </p:nvSpPr>
        <p:spPr>
          <a:xfrm>
            <a:off x="6645282" y="1240474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858413-94C3-D16F-2169-E2B73E45CBF3}"/>
              </a:ext>
            </a:extLst>
          </p:cNvPr>
          <p:cNvCxnSpPr>
            <a:cxnSpLocks/>
          </p:cNvCxnSpPr>
          <p:nvPr/>
        </p:nvCxnSpPr>
        <p:spPr>
          <a:xfrm>
            <a:off x="6934011" y="156143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4A96A638-BCA2-87F4-E38E-4FD9653CC4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817" y="3206983"/>
                <a:ext cx="4073222" cy="7889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Optimal control</a:t>
                </a:r>
                <a:br>
                  <a:rPr lang="en-US" sz="1800" b="1" dirty="0"/>
                </a:b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b="0" dirty="0"/>
                  <a:t> </a:t>
                </a:r>
                <a:r>
                  <a:rPr lang="en-US" sz="1800" dirty="0"/>
                  <a:t>= current state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b="0" dirty="0"/>
                  <a:t> = </a:t>
                </a:r>
                <a:r>
                  <a:rPr lang="en-US" sz="1800" dirty="0"/>
                  <a:t>control sequences</a:t>
                </a:r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4A96A638-BCA2-87F4-E38E-4FD9653C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17" y="3206983"/>
                <a:ext cx="4073222" cy="788952"/>
              </a:xfrm>
              <a:prstGeom prst="rect">
                <a:avLst/>
              </a:prstGeom>
              <a:blipFill>
                <a:blip r:embed="rId5"/>
                <a:stretch>
                  <a:fillRect l="-1242" t="-3175" r="-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58FEAAB-EFE5-5D6D-D0C8-37DB8D5FBBED}"/>
              </a:ext>
            </a:extLst>
          </p:cNvPr>
          <p:cNvSpPr/>
          <p:nvPr/>
        </p:nvSpPr>
        <p:spPr>
          <a:xfrm>
            <a:off x="4762306" y="3200410"/>
            <a:ext cx="3010220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FB1516A-9639-8D5A-B3AA-48718276A7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58368" y="3206983"/>
                <a:ext cx="3101553" cy="7889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Motion and path planning</a:t>
                </a:r>
                <a:br>
                  <a:rPr lang="en-US" sz="1800" b="1" dirty="0"/>
                </a:b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b="0" dirty="0"/>
                  <a:t> </a:t>
                </a:r>
                <a:r>
                  <a:rPr lang="en-US" sz="1800" dirty="0"/>
                  <a:t>= current state 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b="0" dirty="0"/>
                  <a:t> = </a:t>
                </a:r>
                <a:r>
                  <a:rPr lang="en-US" sz="1800" dirty="0"/>
                  <a:t>paths</a:t>
                </a:r>
              </a:p>
            </p:txBody>
          </p:sp>
        </mc:Choice>
        <mc:Fallback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FB1516A-9639-8D5A-B3AA-48718276A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368" y="3206983"/>
                <a:ext cx="3101553" cy="788952"/>
              </a:xfrm>
              <a:prstGeom prst="rect">
                <a:avLst/>
              </a:prstGeom>
              <a:blipFill>
                <a:blip r:embed="rId6"/>
                <a:stretch>
                  <a:fillRect l="-1633" t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E946E23-898E-0D5C-3D02-C546AD3E7478}"/>
              </a:ext>
            </a:extLst>
          </p:cNvPr>
          <p:cNvSpPr/>
          <p:nvPr/>
        </p:nvSpPr>
        <p:spPr>
          <a:xfrm>
            <a:off x="689084" y="3984369"/>
            <a:ext cx="4995436" cy="6583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AACFD1B-7AB8-C8CF-771E-F85589E049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817" y="3982664"/>
                <a:ext cx="5082249" cy="7232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State estimation </a:t>
                </a:r>
                <a:r>
                  <a:rPr lang="en-US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— SLAM, PGO, BA, </a:t>
                </a:r>
                <a:r>
                  <a:rPr lang="en-US" sz="18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SfM</a:t>
                </a:r>
                <a:endPara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b="0" dirty="0"/>
                  <a:t> </a:t>
                </a:r>
                <a:r>
                  <a:rPr lang="en-US" sz="1800" dirty="0"/>
                  <a:t>= noisy observations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b="0" dirty="0"/>
                  <a:t> = </a:t>
                </a:r>
                <a:r>
                  <a:rPr lang="en-US" sz="1800" dirty="0"/>
                  <a:t>corrected observations</a:t>
                </a:r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AACFD1B-7AB8-C8CF-771E-F85589E0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17" y="3982664"/>
                <a:ext cx="5082249" cy="723213"/>
              </a:xfrm>
              <a:prstGeom prst="rect">
                <a:avLst/>
              </a:prstGeom>
              <a:blipFill>
                <a:blip r:embed="rId7"/>
                <a:stretch>
                  <a:fillRect l="-998" t="-344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287F0B-917A-8EAD-A09A-29E6EB41B394}"/>
              </a:ext>
            </a:extLst>
          </p:cNvPr>
          <p:cNvSpPr/>
          <p:nvPr/>
        </p:nvSpPr>
        <p:spPr>
          <a:xfrm>
            <a:off x="689084" y="4764356"/>
            <a:ext cx="2992880" cy="7022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122B3CA5-C6BF-6334-9D7A-A7FC7ED11A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817" y="4783451"/>
                <a:ext cx="2956178" cy="6812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Alignment and registration</a:t>
                </a:r>
                <a:br>
                  <a:rPr lang="en-US" sz="1800" b="1" dirty="0"/>
                </a:b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b="0" dirty="0"/>
                  <a:t> </a:t>
                </a:r>
                <a:r>
                  <a:rPr lang="en-US" sz="1800" dirty="0"/>
                  <a:t>= objects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b="0" dirty="0"/>
                  <a:t> = alignment</a:t>
                </a:r>
                <a:endParaRPr lang="en-US" sz="1800" dirty="0"/>
              </a:p>
            </p:txBody>
          </p:sp>
        </mc:Choice>
        <mc:Fallback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122B3CA5-C6BF-6334-9D7A-A7FC7ED11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17" y="4783451"/>
                <a:ext cx="2956178" cy="681248"/>
              </a:xfrm>
              <a:prstGeom prst="rect">
                <a:avLst/>
              </a:prstGeom>
              <a:blipFill>
                <a:blip r:embed="rId8"/>
                <a:stretch>
                  <a:fillRect l="-1709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80A40EB-29E7-CB82-F361-74B0A860B413}"/>
              </a:ext>
            </a:extLst>
          </p:cNvPr>
          <p:cNvSpPr/>
          <p:nvPr/>
        </p:nvSpPr>
        <p:spPr>
          <a:xfrm>
            <a:off x="689084" y="5588274"/>
            <a:ext cx="3593079" cy="661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8CBEA2FE-F110-1F2F-261B-AB382556C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817" y="5578518"/>
                <a:ext cx="3922521" cy="7889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Physics simulations</a:t>
                </a:r>
                <a:br>
                  <a:rPr lang="en-US" sz="1800" b="1" dirty="0"/>
                </a:b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b="0" dirty="0"/>
                  <a:t> </a:t>
                </a:r>
                <a:r>
                  <a:rPr lang="en-US" sz="1800" dirty="0"/>
                  <a:t>= state and action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800" b="0" dirty="0"/>
                  <a:t> = next state</a:t>
                </a:r>
                <a:endParaRPr lang="en-US" sz="1800" dirty="0"/>
              </a:p>
            </p:txBody>
          </p:sp>
        </mc:Choice>
        <mc:Fallback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8CBEA2FE-F110-1F2F-261B-AB382556C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17" y="5578518"/>
                <a:ext cx="3922521" cy="788952"/>
              </a:xfrm>
              <a:prstGeom prst="rect">
                <a:avLst/>
              </a:prstGeom>
              <a:blipFill>
                <a:blip r:embed="rId9"/>
                <a:stretch>
                  <a:fillRect l="-1290" t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0C0A8E80-6557-75C7-2ACF-FF11698604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2848" y="3433418"/>
            <a:ext cx="3690845" cy="27000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351017-0686-1F02-0689-F8CF23E4ECB9}"/>
              </a:ext>
            </a:extLst>
          </p:cNvPr>
          <p:cNvSpPr txBox="1"/>
          <p:nvPr/>
        </p:nvSpPr>
        <p:spPr>
          <a:xfrm>
            <a:off x="8055489" y="3191444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(from the workshop intro earlier)</a:t>
            </a:r>
          </a:p>
        </p:txBody>
      </p:sp>
    </p:spTree>
    <p:extLst>
      <p:ext uri="{BB962C8B-B14F-4D97-AF65-F5344CB8AC3E}">
        <p14:creationId xmlns:p14="http://schemas.microsoft.com/office/powerpoint/2010/main" val="413771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02201-8F7F-5AD4-AEF2-40B3CBCA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Metric learning via differentiable optimization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C0E34A9-9AE5-91A1-C3D9-CDFB7CAD6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351342" cy="495703"/>
          </a:xfrm>
        </p:spPr>
        <p:txBody>
          <a:bodyPr>
            <a:normAutofit/>
          </a:bodyPr>
          <a:lstStyle/>
          <a:p>
            <a:r>
              <a:rPr lang="en-US" b="1" dirty="0"/>
              <a:t>Why? </a:t>
            </a:r>
            <a:r>
              <a:rPr lang="en-US" dirty="0"/>
              <a:t>A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(Mahalanobis)</a:t>
            </a:r>
            <a:r>
              <a:rPr lang="en-US" dirty="0"/>
              <a:t> metric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(in the prediction space)</a:t>
            </a:r>
            <a:r>
              <a:rPr lang="en-US" dirty="0"/>
              <a:t> captures importance of features and samples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CB75-DFA4-B7DB-A5B3-FC252FAD6D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4E84B-959F-872B-3671-C7C1522C9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79E43-CC46-1980-C8D2-63CFD6D0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8C7BD1-CE51-1977-87B3-CB6F3E0D26E0}"/>
              </a:ext>
            </a:extLst>
          </p:cNvPr>
          <p:cNvSpPr txBox="1">
            <a:spLocks/>
          </p:cNvSpPr>
          <p:nvPr/>
        </p:nvSpPr>
        <p:spPr>
          <a:xfrm>
            <a:off x="2835958" y="1131285"/>
            <a:ext cx="7660340" cy="5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Bansal, Chen, Mukadam, Amos, NeurIPS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9AE75F-AABF-4A94-2FAB-9E6BF93A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02705"/>
            <a:ext cx="4954551" cy="3317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2921CB-11EF-9EFF-57ED-116047C46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7"/>
          <a:stretch/>
        </p:blipFill>
        <p:spPr>
          <a:xfrm>
            <a:off x="5179089" y="3040991"/>
            <a:ext cx="4954551" cy="3640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A26012-5C51-CC2C-D080-A26D6A266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91" r="-719"/>
          <a:stretch/>
        </p:blipFill>
        <p:spPr>
          <a:xfrm>
            <a:off x="10133640" y="3312420"/>
            <a:ext cx="1932072" cy="23668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AC5976-1280-16AB-1D7B-6C9D43175524}"/>
                  </a:ext>
                </a:extLst>
              </p:cNvPr>
              <p:cNvSpPr txBox="1"/>
              <p:nvPr/>
            </p:nvSpPr>
            <p:spPr>
              <a:xfrm>
                <a:off x="609600" y="2129254"/>
                <a:ext cx="13681762" cy="568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00503000000000000" pitchFamily="2" charset="77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pred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00503000000000000" pitchFamily="2" charset="77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≔ </m:t>
                    </m:r>
                    <m:sSub>
                      <m:sSubPr>
                        <m:ctrlPr>
                          <a:rPr lang="en-US" sz="2000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00503000000000000" pitchFamily="2" charset="77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00503000000000000" pitchFamily="2" charset="77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000" i="1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00503000000000000" pitchFamily="2" charset="77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00503000000000000" pitchFamily="2" charset="77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00503000000000000" pitchFamily="2" charset="7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AC5976-1280-16AB-1D7B-6C9D43175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29254"/>
                <a:ext cx="13681762" cy="568810"/>
              </a:xfrm>
              <a:prstGeom prst="rect">
                <a:avLst/>
              </a:prstGeom>
              <a:blipFill>
                <a:blip r:embed="rId5"/>
                <a:stretch>
                  <a:fillRect l="-9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F83F69B-4CAA-B7D0-0A3D-928A6934DD31}"/>
              </a:ext>
            </a:extLst>
          </p:cNvPr>
          <p:cNvSpPr txBox="1"/>
          <p:nvPr/>
        </p:nvSpPr>
        <p:spPr>
          <a:xfrm>
            <a:off x="5158327" y="2892866"/>
            <a:ext cx="488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learned metric on cartpole with distracting states</a:t>
            </a:r>
          </a:p>
        </p:txBody>
      </p:sp>
    </p:spTree>
    <p:extLst>
      <p:ext uri="{BB962C8B-B14F-4D97-AF65-F5344CB8AC3E}">
        <p14:creationId xmlns:p14="http://schemas.microsoft.com/office/powerpoint/2010/main" val="693893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F118-DB01-2B77-15A1-E5367AFC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Variations and other extensions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96924-FFD8-3DC1-FF1C-EAE5ED322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0199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Pontryagin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differentiable programming.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Jin, Wang, Yang, Mou, NeurIPS 2020.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Infinite-Horizon Differentiable Model Predictive Control.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East et al., ICLR 2020.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NeuroMANCER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Drgona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GitHub 2023.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for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CasADi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Data-driven Models in Numerical Optimization.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Salzmann et al., L4DC 2024.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820A3-D6FD-3B3A-1E22-1AAE29F4A7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564C-86DD-E594-84FA-9B1BBEE38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94608-ED74-FB77-F946-86740B65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0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24E1-B854-67D8-2A8B-37713670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end-to-end learning (SPO) literature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2C40B-9639-9A07-5A26-A08DB60B35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195E1-5690-33F4-1B5E-FB92B81D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DBE9D-2788-588E-62F3-ECBB4B5C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BAFC8-11D0-84E6-A4D7-244A67BD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4" y="3297874"/>
            <a:ext cx="5514474" cy="1250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75F42-ECB8-08E9-396D-49EF71CDA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" r="4711"/>
          <a:stretch/>
        </p:blipFill>
        <p:spPr>
          <a:xfrm>
            <a:off x="6320852" y="1644584"/>
            <a:ext cx="5691910" cy="276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0525CC-96A3-18E4-39D4-763231DF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700" y="1026025"/>
            <a:ext cx="2743200" cy="4632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among many others!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25DCC4-99A2-2EBF-2118-2BD8AFAB5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6" y="4682950"/>
            <a:ext cx="5737291" cy="156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39EFBC-383A-2341-1B8C-96E5539EA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1" y="1717587"/>
            <a:ext cx="51054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4DAAD0-29A1-4975-00C1-024E874A3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156" y="4548661"/>
            <a:ext cx="5737291" cy="1587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936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2C3E-CEF4-680E-D7C6-08CFC024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Differentiable optimization for robotics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BEF5-AAC1-1C33-0253-06FCFAA5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154509" cy="45259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Differentiable optimal control and MPC</a:t>
            </a:r>
          </a:p>
          <a:p>
            <a:endParaRPr lang="en-US" sz="3200" dirty="0"/>
          </a:p>
          <a:p>
            <a:r>
              <a:rPr lang="en-US" sz="3200" b="1" dirty="0"/>
              <a:t>2. Differentiable non-linear least squares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0E92D-28A9-0DDF-2F0B-2D520B36C0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15ADC-8B0C-CBF2-BCB3-B51E49A33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7E8C1-5717-B1F0-BC8E-9FB46E37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Google Shape;129;g170d62ef00e_0_34" descr="Logo&#10;&#10;Description automatically generated">
            <a:extLst>
              <a:ext uri="{FF2B5EF4-FFF2-40B4-BE49-F238E27FC236}">
                <a16:creationId xmlns:a16="http://schemas.microsoft.com/office/drawing/2014/main" id="{58612BDC-D9F4-8D26-F09B-5CC5CAA198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7861" y="2731292"/>
            <a:ext cx="3017112" cy="1137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25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0091" y="4082110"/>
            <a:ext cx="4164847" cy="67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" descr="A picture containing text, sn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869" y="928839"/>
            <a:ext cx="3246583" cy="108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6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7593" y="1365711"/>
            <a:ext cx="3756945" cy="8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6" descr="A picture containing toy, LE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9077" y="2261475"/>
            <a:ext cx="2493975" cy="12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05435" y="4728562"/>
            <a:ext cx="4244635" cy="60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" descr="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9077" y="5551100"/>
            <a:ext cx="1868156" cy="116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" descr="Diagra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1555" y="2558028"/>
            <a:ext cx="2557971" cy="16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" descr="A picture containing indoor, office, furnitur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3127" y="5461000"/>
            <a:ext cx="3343925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131" y="4377175"/>
            <a:ext cx="3649412" cy="71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6" descr="A picture containing tex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7482" y="5241634"/>
            <a:ext cx="3076197" cy="142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6" descr="Tex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26186" y="847991"/>
            <a:ext cx="3246583" cy="42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84534" y="179522"/>
            <a:ext cx="426440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6" descr="Text&#10;&#10;Description automatically generated with medium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695" y="130936"/>
            <a:ext cx="3367756" cy="74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73683" y="4913983"/>
            <a:ext cx="3653247" cy="46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8199" y="2063853"/>
            <a:ext cx="4177987" cy="48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" descr="Text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18551" y="218979"/>
            <a:ext cx="3141543" cy="9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" descr="Text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514936" y="3803516"/>
            <a:ext cx="4677064" cy="64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" descr="A picture containing text, indoor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698803" y="1462822"/>
            <a:ext cx="2538416" cy="9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" descr="Diagram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57239" y="2434043"/>
            <a:ext cx="2507869" cy="14898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A7ACF-8918-D7EC-FB88-B7A4C9D8975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211E-23BB-424C-06A3-76E85709509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2BAF0-1D9F-17F4-6791-EBE6E77A67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4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0091" y="4082110"/>
            <a:ext cx="4164847" cy="67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7" descr="A picture containing text, sn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869" y="928839"/>
            <a:ext cx="3246583" cy="108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7593" y="1365711"/>
            <a:ext cx="3756945" cy="82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7" descr="A picture containing toy, LE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9077" y="2261475"/>
            <a:ext cx="2493975" cy="12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7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05435" y="4728562"/>
            <a:ext cx="4244635" cy="60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7" descr="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9077" y="5551100"/>
            <a:ext cx="1868156" cy="116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7" descr="Diagra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1555" y="2558028"/>
            <a:ext cx="2557971" cy="16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7" descr="A picture containing indoor, office, furnitur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3127" y="5461000"/>
            <a:ext cx="3343925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131" y="4377175"/>
            <a:ext cx="3649412" cy="71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7" descr="A picture containing tex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7482" y="5241634"/>
            <a:ext cx="3076197" cy="142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" descr="Tex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26186" y="847991"/>
            <a:ext cx="3246583" cy="42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84534" y="179522"/>
            <a:ext cx="4264405" cy="5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" descr="Text&#10;&#10;Description automatically generated with medium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694" y="23907"/>
            <a:ext cx="3367756" cy="74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7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73683" y="4913983"/>
            <a:ext cx="3653247" cy="46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8199" y="2063853"/>
            <a:ext cx="4177987" cy="48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7" descr="Text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18551" y="218979"/>
            <a:ext cx="3141543" cy="9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7" descr="Text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514936" y="3803516"/>
            <a:ext cx="4677064" cy="64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7" descr="A picture containing text, indoor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698803" y="1462822"/>
            <a:ext cx="2538416" cy="9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7" descr="Diagram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57239" y="2434043"/>
            <a:ext cx="2507869" cy="148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"/>
          <p:cNvSpPr txBox="1"/>
          <p:nvPr/>
        </p:nvSpPr>
        <p:spPr>
          <a:xfrm>
            <a:off x="-443753" y="-295835"/>
            <a:ext cx="13079506" cy="7449670"/>
          </a:xfrm>
          <a:prstGeom prst="rect">
            <a:avLst/>
          </a:prstGeom>
          <a:solidFill>
            <a:schemeClr val="dk1">
              <a:alpha val="73725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3416475" y="1369688"/>
            <a:ext cx="5359051" cy="4053717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SLAM</a:t>
            </a:r>
            <a:endParaRPr sz="1467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Bundle adjustment</a:t>
            </a:r>
            <a:endParaRPr sz="1467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Structure from motion</a:t>
            </a:r>
            <a:endParaRPr sz="1467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Tracking and estimation</a:t>
            </a:r>
            <a:endParaRPr sz="1467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…</a:t>
            </a:r>
            <a:endParaRPr sz="1467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128F0-AC69-3978-517B-4612C431131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75411-58D8-C270-C884-D2D4427B86D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93014-5EF1-92DC-8F6B-9DE61C99B8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00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A96D2-8551-07ED-D996-C68E6B51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of these settings are non-linear least squares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1A6A7-65AD-29FD-B363-22C82EE148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F1A8D-50C1-B37F-E211-47B3B97E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126" name="Google Shape;126;g170d62ef00e_0_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36</a:t>
            </a:fld>
            <a:endParaRPr/>
          </a:p>
        </p:txBody>
      </p:sp>
      <p:sp>
        <p:nvSpPr>
          <p:cNvPr id="127" name="Google Shape;127;g170d62ef00e_0_34"/>
          <p:cNvSpPr/>
          <p:nvPr/>
        </p:nvSpPr>
        <p:spPr>
          <a:xfrm>
            <a:off x="3319930" y="2632756"/>
            <a:ext cx="5283200" cy="120414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2863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/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𝑤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𝑐</m:t>
                          </m:r>
                        </m:e>
                      </m:d>
                      <m:r>
                        <a:rPr lang="en-US" sz="24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blipFill>
                <a:blip r:embed="rId3"/>
                <a:stretch>
                  <a:fillRect t="-81928" b="-132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A96D2-8551-07ED-D996-C68E6B51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of these settings are non-linear least squares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1A6A7-65AD-29FD-B363-22C82EE148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F1A8D-50C1-B37F-E211-47B3B97E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126" name="Google Shape;126;g170d62ef00e_0_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37</a:t>
            </a:fld>
            <a:endParaRPr/>
          </a:p>
        </p:txBody>
      </p:sp>
      <p:sp>
        <p:nvSpPr>
          <p:cNvPr id="127" name="Google Shape;127;g170d62ef00e_0_34"/>
          <p:cNvSpPr/>
          <p:nvPr/>
        </p:nvSpPr>
        <p:spPr>
          <a:xfrm>
            <a:off x="3319930" y="2632756"/>
            <a:ext cx="5283200" cy="120414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2863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/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𝑤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𝑐</m:t>
                          </m:r>
                        </m:e>
                      </m:d>
                      <m:r>
                        <a:rPr lang="en-US" sz="24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blipFill>
                <a:blip r:embed="rId3"/>
                <a:stretch>
                  <a:fillRect t="-81928" b="-132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83;g217b62312d3_0_185">
            <a:extLst>
              <a:ext uri="{FF2B5EF4-FFF2-40B4-BE49-F238E27FC236}">
                <a16:creationId xmlns:a16="http://schemas.microsoft.com/office/drawing/2014/main" id="{2CF4787C-0C45-6F82-39DF-931D64CF203A}"/>
              </a:ext>
            </a:extLst>
          </p:cNvPr>
          <p:cNvSpPr/>
          <p:nvPr/>
        </p:nvSpPr>
        <p:spPr>
          <a:xfrm>
            <a:off x="425125" y="2419357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4;g217b62312d3_0_185">
            <a:extLst>
              <a:ext uri="{FF2B5EF4-FFF2-40B4-BE49-F238E27FC236}">
                <a16:creationId xmlns:a16="http://schemas.microsoft.com/office/drawing/2014/main" id="{C818726A-213D-22BC-A434-3FE86A852A08}"/>
              </a:ext>
            </a:extLst>
          </p:cNvPr>
          <p:cNvSpPr/>
          <p:nvPr/>
        </p:nvSpPr>
        <p:spPr>
          <a:xfrm>
            <a:off x="601839" y="2596071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5;g217b62312d3_0_185">
            <a:extLst>
              <a:ext uri="{FF2B5EF4-FFF2-40B4-BE49-F238E27FC236}">
                <a16:creationId xmlns:a16="http://schemas.microsoft.com/office/drawing/2014/main" id="{265B680B-EB0F-9428-2FCD-636FE6A7B9B4}"/>
              </a:ext>
            </a:extLst>
          </p:cNvPr>
          <p:cNvSpPr/>
          <p:nvPr/>
        </p:nvSpPr>
        <p:spPr>
          <a:xfrm>
            <a:off x="778553" y="2772784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6;g217b62312d3_0_185">
            <a:extLst>
              <a:ext uri="{FF2B5EF4-FFF2-40B4-BE49-F238E27FC236}">
                <a16:creationId xmlns:a16="http://schemas.microsoft.com/office/drawing/2014/main" id="{FB5F1C57-7CDB-2F32-0A7F-56920FFFBEE9}"/>
              </a:ext>
            </a:extLst>
          </p:cNvPr>
          <p:cNvSpPr/>
          <p:nvPr/>
        </p:nvSpPr>
        <p:spPr>
          <a:xfrm>
            <a:off x="425125" y="3982179"/>
            <a:ext cx="1364000" cy="2484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7;g217b62312d3_0_185">
            <a:extLst>
              <a:ext uri="{FF2B5EF4-FFF2-40B4-BE49-F238E27FC236}">
                <a16:creationId xmlns:a16="http://schemas.microsoft.com/office/drawing/2014/main" id="{8F6F045B-0C88-1D3C-ED7C-5B2385041F81}"/>
              </a:ext>
            </a:extLst>
          </p:cNvPr>
          <p:cNvSpPr/>
          <p:nvPr/>
        </p:nvSpPr>
        <p:spPr>
          <a:xfrm>
            <a:off x="2810168" y="30803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4;g217b62312d3_0_185">
            <a:extLst>
              <a:ext uri="{FF2B5EF4-FFF2-40B4-BE49-F238E27FC236}">
                <a16:creationId xmlns:a16="http://schemas.microsoft.com/office/drawing/2014/main" id="{C5ACA657-84C8-2C74-295F-5F9D124CC5F8}"/>
              </a:ext>
            </a:extLst>
          </p:cNvPr>
          <p:cNvSpPr/>
          <p:nvPr/>
        </p:nvSpPr>
        <p:spPr>
          <a:xfrm rot="5400000">
            <a:off x="1799444" y="3051096"/>
            <a:ext cx="1540800" cy="248400"/>
          </a:xfrm>
          <a:prstGeom prst="trapezoid">
            <a:avLst>
              <a:gd name="adj" fmla="val 0"/>
            </a:avLst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5;g217b62312d3_0_185">
            <a:extLst>
              <a:ext uri="{FF2B5EF4-FFF2-40B4-BE49-F238E27FC236}">
                <a16:creationId xmlns:a16="http://schemas.microsoft.com/office/drawing/2014/main" id="{E8D735B8-3A3C-7633-10A8-141A0E5E2A96}"/>
              </a:ext>
            </a:extLst>
          </p:cNvPr>
          <p:cNvSpPr/>
          <p:nvPr/>
        </p:nvSpPr>
        <p:spPr>
          <a:xfrm rot="10800000">
            <a:off x="1896853" y="326158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6;g217b62312d3_0_185">
            <a:extLst>
              <a:ext uri="{FF2B5EF4-FFF2-40B4-BE49-F238E27FC236}">
                <a16:creationId xmlns:a16="http://schemas.microsoft.com/office/drawing/2014/main" id="{93A91BCF-D222-0471-B504-BA4422289ADD}"/>
              </a:ext>
            </a:extLst>
          </p:cNvPr>
          <p:cNvSpPr/>
          <p:nvPr/>
        </p:nvSpPr>
        <p:spPr>
          <a:xfrm>
            <a:off x="1896788" y="30803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7;g217b62312d3_0_185">
            <a:extLst>
              <a:ext uri="{FF2B5EF4-FFF2-40B4-BE49-F238E27FC236}">
                <a16:creationId xmlns:a16="http://schemas.microsoft.com/office/drawing/2014/main" id="{76B31C58-227D-C581-BAB3-3C76F616C921}"/>
              </a:ext>
            </a:extLst>
          </p:cNvPr>
          <p:cNvSpPr/>
          <p:nvPr/>
        </p:nvSpPr>
        <p:spPr>
          <a:xfrm rot="10800000">
            <a:off x="2811173" y="3257524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1;g217b62312d3_0_185">
            <a:extLst>
              <a:ext uri="{FF2B5EF4-FFF2-40B4-BE49-F238E27FC236}">
                <a16:creationId xmlns:a16="http://schemas.microsoft.com/office/drawing/2014/main" id="{738A49BE-9F14-FAF5-E103-DAB83342C59D}"/>
              </a:ext>
            </a:extLst>
          </p:cNvPr>
          <p:cNvSpPr/>
          <p:nvPr/>
        </p:nvSpPr>
        <p:spPr>
          <a:xfrm rot="5400000">
            <a:off x="9674333" y="3019421"/>
            <a:ext cx="1314800" cy="248400"/>
          </a:xfrm>
          <a:prstGeom prst="rect">
            <a:avLst/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2;g217b62312d3_0_185">
            <a:extLst>
              <a:ext uri="{FF2B5EF4-FFF2-40B4-BE49-F238E27FC236}">
                <a16:creationId xmlns:a16="http://schemas.microsoft.com/office/drawing/2014/main" id="{DC75806D-939B-0F9C-9B80-1DBF024B8387}"/>
              </a:ext>
            </a:extLst>
          </p:cNvPr>
          <p:cNvSpPr/>
          <p:nvPr/>
        </p:nvSpPr>
        <p:spPr>
          <a:xfrm rot="5400000">
            <a:off x="8658681" y="3043477"/>
            <a:ext cx="1540800" cy="248400"/>
          </a:xfrm>
          <a:prstGeom prst="trapezoid">
            <a:avLst>
              <a:gd name="adj" fmla="val 0"/>
            </a:avLst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98;g217b62312d3_0_185">
            <a:extLst>
              <a:ext uri="{FF2B5EF4-FFF2-40B4-BE49-F238E27FC236}">
                <a16:creationId xmlns:a16="http://schemas.microsoft.com/office/drawing/2014/main" id="{E696B0F7-276B-03D2-B0D0-817108A541FE}"/>
              </a:ext>
            </a:extLst>
          </p:cNvPr>
          <p:cNvSpPr/>
          <p:nvPr/>
        </p:nvSpPr>
        <p:spPr>
          <a:xfrm>
            <a:off x="8768541" y="304132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99;g217b62312d3_0_185">
            <a:extLst>
              <a:ext uri="{FF2B5EF4-FFF2-40B4-BE49-F238E27FC236}">
                <a16:creationId xmlns:a16="http://schemas.microsoft.com/office/drawing/2014/main" id="{1AA25D41-EB45-A97B-E0E4-DE464A243644}"/>
              </a:ext>
            </a:extLst>
          </p:cNvPr>
          <p:cNvSpPr/>
          <p:nvPr/>
        </p:nvSpPr>
        <p:spPr>
          <a:xfrm rot="10800000">
            <a:off x="8769547" y="32184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00;g217b62312d3_0_185">
            <a:extLst>
              <a:ext uri="{FF2B5EF4-FFF2-40B4-BE49-F238E27FC236}">
                <a16:creationId xmlns:a16="http://schemas.microsoft.com/office/drawing/2014/main" id="{B195F066-A081-EFF4-7200-3AE1B362CBFE}"/>
              </a:ext>
            </a:extLst>
          </p:cNvPr>
          <p:cNvSpPr/>
          <p:nvPr/>
        </p:nvSpPr>
        <p:spPr>
          <a:xfrm>
            <a:off x="9661357" y="304132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01;g217b62312d3_0_185">
            <a:extLst>
              <a:ext uri="{FF2B5EF4-FFF2-40B4-BE49-F238E27FC236}">
                <a16:creationId xmlns:a16="http://schemas.microsoft.com/office/drawing/2014/main" id="{95C8F327-7C11-A541-83C4-2CF251D5084D}"/>
              </a:ext>
            </a:extLst>
          </p:cNvPr>
          <p:cNvSpPr/>
          <p:nvPr/>
        </p:nvSpPr>
        <p:spPr>
          <a:xfrm rot="10800000">
            <a:off x="9662363" y="32184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03;g217b62312d3_0_185">
            <a:extLst>
              <a:ext uri="{FF2B5EF4-FFF2-40B4-BE49-F238E27FC236}">
                <a16:creationId xmlns:a16="http://schemas.microsoft.com/office/drawing/2014/main" id="{D26DDE96-DC08-5AE1-D29E-7CEBFBD4812D}"/>
              </a:ext>
            </a:extLst>
          </p:cNvPr>
          <p:cNvSpPr/>
          <p:nvPr/>
        </p:nvSpPr>
        <p:spPr>
          <a:xfrm>
            <a:off x="10577243" y="3038300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04;g217b62312d3_0_185">
            <a:extLst>
              <a:ext uri="{FF2B5EF4-FFF2-40B4-BE49-F238E27FC236}">
                <a16:creationId xmlns:a16="http://schemas.microsoft.com/office/drawing/2014/main" id="{DE115DC0-6307-D9CF-F72D-BBE2592C4453}"/>
              </a:ext>
            </a:extLst>
          </p:cNvPr>
          <p:cNvSpPr/>
          <p:nvPr/>
        </p:nvSpPr>
        <p:spPr>
          <a:xfrm rot="10800000">
            <a:off x="10578247" y="3215451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8;g217b62312d3_0_185">
            <a:extLst>
              <a:ext uri="{FF2B5EF4-FFF2-40B4-BE49-F238E27FC236}">
                <a16:creationId xmlns:a16="http://schemas.microsoft.com/office/drawing/2014/main" id="{038F4E29-D66D-73B4-39E0-2AA96ADFBCE8}"/>
              </a:ext>
            </a:extLst>
          </p:cNvPr>
          <p:cNvSpPr txBox="1"/>
          <p:nvPr/>
        </p:nvSpPr>
        <p:spPr>
          <a:xfrm>
            <a:off x="326920" y="1980563"/>
            <a:ext cx="1193378" cy="44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inputs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8" name="Google Shape;202;g217b62312d3_0_185">
            <a:extLst>
              <a:ext uri="{FF2B5EF4-FFF2-40B4-BE49-F238E27FC236}">
                <a16:creationId xmlns:a16="http://schemas.microsoft.com/office/drawing/2014/main" id="{1038EB3A-C0B2-8990-6DFF-BD7BD03DBCB7}"/>
              </a:ext>
            </a:extLst>
          </p:cNvPr>
          <p:cNvSpPr txBox="1"/>
          <p:nvPr/>
        </p:nvSpPr>
        <p:spPr>
          <a:xfrm>
            <a:off x="1901217" y="1725059"/>
            <a:ext cx="1405265" cy="76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neural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models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0" name="Google Shape;190;g217b62312d3_0_185">
            <a:extLst>
              <a:ext uri="{FF2B5EF4-FFF2-40B4-BE49-F238E27FC236}">
                <a16:creationId xmlns:a16="http://schemas.microsoft.com/office/drawing/2014/main" id="{65E8C1E8-4478-11AE-87BA-761ED28099C3}"/>
              </a:ext>
            </a:extLst>
          </p:cNvPr>
          <p:cNvSpPr txBox="1"/>
          <p:nvPr/>
        </p:nvSpPr>
        <p:spPr>
          <a:xfrm>
            <a:off x="9768640" y="2055387"/>
            <a:ext cx="10264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output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1" name="Google Shape;193;g217b62312d3_0_185">
            <a:extLst>
              <a:ext uri="{FF2B5EF4-FFF2-40B4-BE49-F238E27FC236}">
                <a16:creationId xmlns:a16="http://schemas.microsoft.com/office/drawing/2014/main" id="{C9AE1947-97E9-B264-B92F-DA44A6AAE174}"/>
              </a:ext>
            </a:extLst>
          </p:cNvPr>
          <p:cNvSpPr txBox="1"/>
          <p:nvPr/>
        </p:nvSpPr>
        <p:spPr>
          <a:xfrm>
            <a:off x="8737600" y="1730316"/>
            <a:ext cx="131007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neural</a:t>
            </a:r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models</a:t>
            </a:r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34" name="Google Shape;208;g217b62312d3_0_185">
            <a:extLst>
              <a:ext uri="{FF2B5EF4-FFF2-40B4-BE49-F238E27FC236}">
                <a16:creationId xmlns:a16="http://schemas.microsoft.com/office/drawing/2014/main" id="{A3A37039-2D79-1618-E3DD-3574363A6B33}"/>
              </a:ext>
            </a:extLst>
          </p:cNvPr>
          <p:cNvSpPr txBox="1"/>
          <p:nvPr/>
        </p:nvSpPr>
        <p:spPr>
          <a:xfrm>
            <a:off x="10898805" y="2886787"/>
            <a:ext cx="1148000" cy="62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435"/>
            </a:pPr>
            <a:r>
              <a:rPr lang="en-US" sz="3247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ourgette"/>
                <a:sym typeface="Courgette"/>
              </a:rPr>
              <a:t>Loss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4AFE33-4E74-3D9C-8EB1-B43E3EA88923}"/>
              </a:ext>
            </a:extLst>
          </p:cNvPr>
          <p:cNvSpPr txBox="1"/>
          <p:nvPr/>
        </p:nvSpPr>
        <p:spPr>
          <a:xfrm>
            <a:off x="2423359" y="1022457"/>
            <a:ext cx="734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can be used in a larger, end-to-end learned pipeline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9426B12B-65D5-4576-530E-33CEB115585F}"/>
              </a:ext>
            </a:extLst>
          </p:cNvPr>
          <p:cNvSpPr txBox="1">
            <a:spLocks/>
          </p:cNvSpPr>
          <p:nvPr/>
        </p:nvSpPr>
        <p:spPr>
          <a:xfrm>
            <a:off x="2850706" y="1359884"/>
            <a:ext cx="7660340" cy="5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Theseus: A library for differentiable nonlinear optimization.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Pineda et al., NeurIPS 2022.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46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A96D2-8551-07ED-D996-C68E6B51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of these settings are non-linear least squares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1A6A7-65AD-29FD-B363-22C82EE148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F1A8D-50C1-B37F-E211-47B3B97E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126" name="Google Shape;126;g170d62ef00e_0_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38</a:t>
            </a:fld>
            <a:endParaRPr/>
          </a:p>
        </p:txBody>
      </p:sp>
      <p:sp>
        <p:nvSpPr>
          <p:cNvPr id="127" name="Google Shape;127;g170d62ef00e_0_34"/>
          <p:cNvSpPr/>
          <p:nvPr/>
        </p:nvSpPr>
        <p:spPr>
          <a:xfrm>
            <a:off x="3319930" y="2632756"/>
            <a:ext cx="5283200" cy="120414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2863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70d62ef00e_0_3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9930" y="3210294"/>
            <a:ext cx="1556588" cy="5867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/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𝑤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𝑐</m:t>
                          </m:r>
                        </m:e>
                      </m:d>
                      <m:r>
                        <a:rPr lang="en-US" sz="24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blipFill>
                <a:blip r:embed="rId4"/>
                <a:stretch>
                  <a:fillRect t="-81928" b="-132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6598AF1-B83A-8571-08D7-DB6AAA733E0B}"/>
              </a:ext>
            </a:extLst>
          </p:cNvPr>
          <p:cNvSpPr txBox="1"/>
          <p:nvPr/>
        </p:nvSpPr>
        <p:spPr>
          <a:xfrm>
            <a:off x="582707" y="4635681"/>
            <a:ext cx="112103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ts val="1800"/>
            </a:pP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Theseus is an </a:t>
            </a:r>
            <a:r>
              <a:rPr lang="en-US" sz="28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efficient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application-agnostic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library for building custom </a:t>
            </a:r>
            <a:r>
              <a:rPr lang="en-US" sz="2800" dirty="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nonlinear optimization layers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in </a:t>
            </a:r>
            <a:r>
              <a:rPr lang="en-US" sz="2800" dirty="0" err="1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PyTorch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to support constructing various problems in </a:t>
            </a: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robotics and vision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as end-to-end differentiable architectures</a:t>
            </a:r>
            <a:endParaRPr lang="en-US" sz="2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2" name="Google Shape;183;g217b62312d3_0_185">
            <a:extLst>
              <a:ext uri="{FF2B5EF4-FFF2-40B4-BE49-F238E27FC236}">
                <a16:creationId xmlns:a16="http://schemas.microsoft.com/office/drawing/2014/main" id="{2CF4787C-0C45-6F82-39DF-931D64CF203A}"/>
              </a:ext>
            </a:extLst>
          </p:cNvPr>
          <p:cNvSpPr/>
          <p:nvPr/>
        </p:nvSpPr>
        <p:spPr>
          <a:xfrm>
            <a:off x="425125" y="2419357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4;g217b62312d3_0_185">
            <a:extLst>
              <a:ext uri="{FF2B5EF4-FFF2-40B4-BE49-F238E27FC236}">
                <a16:creationId xmlns:a16="http://schemas.microsoft.com/office/drawing/2014/main" id="{C818726A-213D-22BC-A434-3FE86A852A08}"/>
              </a:ext>
            </a:extLst>
          </p:cNvPr>
          <p:cNvSpPr/>
          <p:nvPr/>
        </p:nvSpPr>
        <p:spPr>
          <a:xfrm>
            <a:off x="601839" y="2596071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5;g217b62312d3_0_185">
            <a:extLst>
              <a:ext uri="{FF2B5EF4-FFF2-40B4-BE49-F238E27FC236}">
                <a16:creationId xmlns:a16="http://schemas.microsoft.com/office/drawing/2014/main" id="{265B680B-EB0F-9428-2FCD-636FE6A7B9B4}"/>
              </a:ext>
            </a:extLst>
          </p:cNvPr>
          <p:cNvSpPr/>
          <p:nvPr/>
        </p:nvSpPr>
        <p:spPr>
          <a:xfrm>
            <a:off x="778553" y="2772784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6;g217b62312d3_0_185">
            <a:extLst>
              <a:ext uri="{FF2B5EF4-FFF2-40B4-BE49-F238E27FC236}">
                <a16:creationId xmlns:a16="http://schemas.microsoft.com/office/drawing/2014/main" id="{FB5F1C57-7CDB-2F32-0A7F-56920FFFBEE9}"/>
              </a:ext>
            </a:extLst>
          </p:cNvPr>
          <p:cNvSpPr/>
          <p:nvPr/>
        </p:nvSpPr>
        <p:spPr>
          <a:xfrm>
            <a:off x="425125" y="3982179"/>
            <a:ext cx="1364000" cy="2484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7;g217b62312d3_0_185">
            <a:extLst>
              <a:ext uri="{FF2B5EF4-FFF2-40B4-BE49-F238E27FC236}">
                <a16:creationId xmlns:a16="http://schemas.microsoft.com/office/drawing/2014/main" id="{8F6F045B-0C88-1D3C-ED7C-5B2385041F81}"/>
              </a:ext>
            </a:extLst>
          </p:cNvPr>
          <p:cNvSpPr/>
          <p:nvPr/>
        </p:nvSpPr>
        <p:spPr>
          <a:xfrm>
            <a:off x="2810168" y="30803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8;g217b62312d3_0_185">
            <a:extLst>
              <a:ext uri="{FF2B5EF4-FFF2-40B4-BE49-F238E27FC236}">
                <a16:creationId xmlns:a16="http://schemas.microsoft.com/office/drawing/2014/main" id="{7D4B8412-E412-AE9D-565C-8867F687CAF3}"/>
              </a:ext>
            </a:extLst>
          </p:cNvPr>
          <p:cNvSpPr txBox="1"/>
          <p:nvPr/>
        </p:nvSpPr>
        <p:spPr>
          <a:xfrm>
            <a:off x="326920" y="1980563"/>
            <a:ext cx="1193378" cy="44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inputs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8" name="Google Shape;194;g217b62312d3_0_185">
            <a:extLst>
              <a:ext uri="{FF2B5EF4-FFF2-40B4-BE49-F238E27FC236}">
                <a16:creationId xmlns:a16="http://schemas.microsoft.com/office/drawing/2014/main" id="{C5ACA657-84C8-2C74-295F-5F9D124CC5F8}"/>
              </a:ext>
            </a:extLst>
          </p:cNvPr>
          <p:cNvSpPr/>
          <p:nvPr/>
        </p:nvSpPr>
        <p:spPr>
          <a:xfrm rot="5400000">
            <a:off x="1799444" y="3051096"/>
            <a:ext cx="1540800" cy="248400"/>
          </a:xfrm>
          <a:prstGeom prst="trapezoid">
            <a:avLst>
              <a:gd name="adj" fmla="val 0"/>
            </a:avLst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5;g217b62312d3_0_185">
            <a:extLst>
              <a:ext uri="{FF2B5EF4-FFF2-40B4-BE49-F238E27FC236}">
                <a16:creationId xmlns:a16="http://schemas.microsoft.com/office/drawing/2014/main" id="{E8D735B8-3A3C-7633-10A8-141A0E5E2A96}"/>
              </a:ext>
            </a:extLst>
          </p:cNvPr>
          <p:cNvSpPr/>
          <p:nvPr/>
        </p:nvSpPr>
        <p:spPr>
          <a:xfrm rot="10800000">
            <a:off x="1896853" y="326158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6;g217b62312d3_0_185">
            <a:extLst>
              <a:ext uri="{FF2B5EF4-FFF2-40B4-BE49-F238E27FC236}">
                <a16:creationId xmlns:a16="http://schemas.microsoft.com/office/drawing/2014/main" id="{93A91BCF-D222-0471-B504-BA4422289ADD}"/>
              </a:ext>
            </a:extLst>
          </p:cNvPr>
          <p:cNvSpPr/>
          <p:nvPr/>
        </p:nvSpPr>
        <p:spPr>
          <a:xfrm>
            <a:off x="1896788" y="30803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7;g217b62312d3_0_185">
            <a:extLst>
              <a:ext uri="{FF2B5EF4-FFF2-40B4-BE49-F238E27FC236}">
                <a16:creationId xmlns:a16="http://schemas.microsoft.com/office/drawing/2014/main" id="{76B31C58-227D-C581-BAB3-3C76F616C921}"/>
              </a:ext>
            </a:extLst>
          </p:cNvPr>
          <p:cNvSpPr/>
          <p:nvPr/>
        </p:nvSpPr>
        <p:spPr>
          <a:xfrm rot="10800000">
            <a:off x="2811173" y="3257524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02;g217b62312d3_0_185">
            <a:extLst>
              <a:ext uri="{FF2B5EF4-FFF2-40B4-BE49-F238E27FC236}">
                <a16:creationId xmlns:a16="http://schemas.microsoft.com/office/drawing/2014/main" id="{6E32BB30-A603-C911-0B0E-4F3F46DCBCF4}"/>
              </a:ext>
            </a:extLst>
          </p:cNvPr>
          <p:cNvSpPr txBox="1"/>
          <p:nvPr/>
        </p:nvSpPr>
        <p:spPr>
          <a:xfrm>
            <a:off x="1901217" y="1725059"/>
            <a:ext cx="1405265" cy="76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neural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models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3" name="Google Shape;190;g217b62312d3_0_185">
            <a:extLst>
              <a:ext uri="{FF2B5EF4-FFF2-40B4-BE49-F238E27FC236}">
                <a16:creationId xmlns:a16="http://schemas.microsoft.com/office/drawing/2014/main" id="{ABE1D03B-760C-FC2B-DAE2-B833C07211F5}"/>
              </a:ext>
            </a:extLst>
          </p:cNvPr>
          <p:cNvSpPr txBox="1"/>
          <p:nvPr/>
        </p:nvSpPr>
        <p:spPr>
          <a:xfrm>
            <a:off x="9768640" y="2055387"/>
            <a:ext cx="10264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output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4" name="Google Shape;191;g217b62312d3_0_185">
            <a:extLst>
              <a:ext uri="{FF2B5EF4-FFF2-40B4-BE49-F238E27FC236}">
                <a16:creationId xmlns:a16="http://schemas.microsoft.com/office/drawing/2014/main" id="{738A49BE-9F14-FAF5-E103-DAB83342C59D}"/>
              </a:ext>
            </a:extLst>
          </p:cNvPr>
          <p:cNvSpPr/>
          <p:nvPr/>
        </p:nvSpPr>
        <p:spPr>
          <a:xfrm rot="5400000">
            <a:off x="9674333" y="3019421"/>
            <a:ext cx="1314800" cy="248400"/>
          </a:xfrm>
          <a:prstGeom prst="rect">
            <a:avLst/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2;g217b62312d3_0_185">
            <a:extLst>
              <a:ext uri="{FF2B5EF4-FFF2-40B4-BE49-F238E27FC236}">
                <a16:creationId xmlns:a16="http://schemas.microsoft.com/office/drawing/2014/main" id="{DC75806D-939B-0F9C-9B80-1DBF024B8387}"/>
              </a:ext>
            </a:extLst>
          </p:cNvPr>
          <p:cNvSpPr/>
          <p:nvPr/>
        </p:nvSpPr>
        <p:spPr>
          <a:xfrm rot="5400000">
            <a:off x="8658681" y="3043477"/>
            <a:ext cx="1540800" cy="248400"/>
          </a:xfrm>
          <a:prstGeom prst="trapezoid">
            <a:avLst>
              <a:gd name="adj" fmla="val 0"/>
            </a:avLst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93;g217b62312d3_0_185">
            <a:extLst>
              <a:ext uri="{FF2B5EF4-FFF2-40B4-BE49-F238E27FC236}">
                <a16:creationId xmlns:a16="http://schemas.microsoft.com/office/drawing/2014/main" id="{6C200EE3-CDE5-1725-8F2A-501C6F65BC10}"/>
              </a:ext>
            </a:extLst>
          </p:cNvPr>
          <p:cNvSpPr txBox="1"/>
          <p:nvPr/>
        </p:nvSpPr>
        <p:spPr>
          <a:xfrm>
            <a:off x="8737600" y="1730316"/>
            <a:ext cx="131007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neural</a:t>
            </a:r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models</a:t>
            </a:r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7" name="Google Shape;198;g217b62312d3_0_185">
            <a:extLst>
              <a:ext uri="{FF2B5EF4-FFF2-40B4-BE49-F238E27FC236}">
                <a16:creationId xmlns:a16="http://schemas.microsoft.com/office/drawing/2014/main" id="{E696B0F7-276B-03D2-B0D0-817108A541FE}"/>
              </a:ext>
            </a:extLst>
          </p:cNvPr>
          <p:cNvSpPr/>
          <p:nvPr/>
        </p:nvSpPr>
        <p:spPr>
          <a:xfrm>
            <a:off x="8768541" y="304132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99;g217b62312d3_0_185">
            <a:extLst>
              <a:ext uri="{FF2B5EF4-FFF2-40B4-BE49-F238E27FC236}">
                <a16:creationId xmlns:a16="http://schemas.microsoft.com/office/drawing/2014/main" id="{1AA25D41-EB45-A97B-E0E4-DE464A243644}"/>
              </a:ext>
            </a:extLst>
          </p:cNvPr>
          <p:cNvSpPr/>
          <p:nvPr/>
        </p:nvSpPr>
        <p:spPr>
          <a:xfrm rot="10800000">
            <a:off x="8769547" y="32184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00;g217b62312d3_0_185">
            <a:extLst>
              <a:ext uri="{FF2B5EF4-FFF2-40B4-BE49-F238E27FC236}">
                <a16:creationId xmlns:a16="http://schemas.microsoft.com/office/drawing/2014/main" id="{B195F066-A081-EFF4-7200-3AE1B362CBFE}"/>
              </a:ext>
            </a:extLst>
          </p:cNvPr>
          <p:cNvSpPr/>
          <p:nvPr/>
        </p:nvSpPr>
        <p:spPr>
          <a:xfrm>
            <a:off x="9661357" y="304132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01;g217b62312d3_0_185">
            <a:extLst>
              <a:ext uri="{FF2B5EF4-FFF2-40B4-BE49-F238E27FC236}">
                <a16:creationId xmlns:a16="http://schemas.microsoft.com/office/drawing/2014/main" id="{95C8F327-7C11-A541-83C4-2CF251D5084D}"/>
              </a:ext>
            </a:extLst>
          </p:cNvPr>
          <p:cNvSpPr/>
          <p:nvPr/>
        </p:nvSpPr>
        <p:spPr>
          <a:xfrm rot="10800000">
            <a:off x="9662363" y="32184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03;g217b62312d3_0_185">
            <a:extLst>
              <a:ext uri="{FF2B5EF4-FFF2-40B4-BE49-F238E27FC236}">
                <a16:creationId xmlns:a16="http://schemas.microsoft.com/office/drawing/2014/main" id="{D26DDE96-DC08-5AE1-D29E-7CEBFBD4812D}"/>
              </a:ext>
            </a:extLst>
          </p:cNvPr>
          <p:cNvSpPr/>
          <p:nvPr/>
        </p:nvSpPr>
        <p:spPr>
          <a:xfrm>
            <a:off x="10577243" y="3038300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04;g217b62312d3_0_185">
            <a:extLst>
              <a:ext uri="{FF2B5EF4-FFF2-40B4-BE49-F238E27FC236}">
                <a16:creationId xmlns:a16="http://schemas.microsoft.com/office/drawing/2014/main" id="{DE115DC0-6307-D9CF-F72D-BBE2592C4453}"/>
              </a:ext>
            </a:extLst>
          </p:cNvPr>
          <p:cNvSpPr/>
          <p:nvPr/>
        </p:nvSpPr>
        <p:spPr>
          <a:xfrm rot="10800000">
            <a:off x="10578247" y="3215451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08;g217b62312d3_0_185">
            <a:extLst>
              <a:ext uri="{FF2B5EF4-FFF2-40B4-BE49-F238E27FC236}">
                <a16:creationId xmlns:a16="http://schemas.microsoft.com/office/drawing/2014/main" id="{5E3333E9-5E28-B9A9-7709-007E11F2DED5}"/>
              </a:ext>
            </a:extLst>
          </p:cNvPr>
          <p:cNvSpPr txBox="1"/>
          <p:nvPr/>
        </p:nvSpPr>
        <p:spPr>
          <a:xfrm>
            <a:off x="10898805" y="2886787"/>
            <a:ext cx="1148000" cy="62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435"/>
            </a:pPr>
            <a:r>
              <a:rPr lang="en-US" sz="3247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ourgette"/>
                <a:sym typeface="Courgette"/>
              </a:rPr>
              <a:t>Loss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34242-B7FB-F2C3-2DC9-FFE677C1BAB6}"/>
              </a:ext>
            </a:extLst>
          </p:cNvPr>
          <p:cNvSpPr txBox="1"/>
          <p:nvPr/>
        </p:nvSpPr>
        <p:spPr>
          <a:xfrm>
            <a:off x="2423359" y="1022457"/>
            <a:ext cx="734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can be used in a larger, end-to-end learned pipeline</a:t>
            </a:r>
          </a:p>
        </p:txBody>
      </p:sp>
      <p:sp>
        <p:nvSpPr>
          <p:cNvPr id="7" name="Google Shape;1692;g1574dfa5186_0_24">
            <a:extLst>
              <a:ext uri="{FF2B5EF4-FFF2-40B4-BE49-F238E27FC236}">
                <a16:creationId xmlns:a16="http://schemas.microsoft.com/office/drawing/2014/main" id="{ED261A5D-CE9E-31A9-6270-D3E0FF69AD7B}"/>
              </a:ext>
            </a:extLst>
          </p:cNvPr>
          <p:cNvSpPr txBox="1"/>
          <p:nvPr/>
        </p:nvSpPr>
        <p:spPr>
          <a:xfrm>
            <a:off x="516328" y="5956566"/>
            <a:ext cx="11223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sz="2000" b="0" dirty="0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https://</a:t>
            </a:r>
            <a:r>
              <a:rPr lang="en-US" sz="2000" b="0" dirty="0" err="1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sites.google.com</a:t>
            </a:r>
            <a:r>
              <a:rPr lang="en-US" sz="2000" b="0" dirty="0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/view/</a:t>
            </a:r>
            <a:r>
              <a:rPr lang="en-US" sz="2000" b="0" dirty="0" err="1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theseus</a:t>
            </a:r>
            <a:r>
              <a:rPr lang="en-US" sz="2000" b="0" dirty="0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-ai</a:t>
            </a:r>
            <a:endParaRPr sz="2000" dirty="0">
              <a:solidFill>
                <a:srgbClr val="000000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  <a:sym typeface="Courier New"/>
            </a:endParaRPr>
          </a:p>
        </p:txBody>
      </p:sp>
      <p:pic>
        <p:nvPicPr>
          <p:cNvPr id="8" name="Google Shape;1693;g1574dfa5186_0_24">
            <a:extLst>
              <a:ext uri="{FF2B5EF4-FFF2-40B4-BE49-F238E27FC236}">
                <a16:creationId xmlns:a16="http://schemas.microsoft.com/office/drawing/2014/main" id="{AA1D9D39-4CA7-0552-41A4-52D6C437EF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6089" y="1440907"/>
            <a:ext cx="1333432" cy="1333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ED06895-890F-01BD-31A1-ADF54F4A4627}"/>
              </a:ext>
            </a:extLst>
          </p:cNvPr>
          <p:cNvSpPr txBox="1">
            <a:spLocks/>
          </p:cNvSpPr>
          <p:nvPr/>
        </p:nvSpPr>
        <p:spPr>
          <a:xfrm>
            <a:off x="2850706" y="1359884"/>
            <a:ext cx="7660340" cy="5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Theseus: A library for differentiable nonlinear optimization.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Pineda et al., NeurIPS 2022.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22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E658F-4229-4198-0145-8FF827C3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NLLS before Theseus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DCC1E2-2457-2EBC-C143-7FC25E684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06" name="Google Shape;806;g170d62ef00e_0_678"/>
          <p:cNvGrpSpPr/>
          <p:nvPr/>
        </p:nvGrpSpPr>
        <p:grpSpPr>
          <a:xfrm>
            <a:off x="140966" y="1344089"/>
            <a:ext cx="3775993" cy="2740435"/>
            <a:chOff x="533400" y="769250"/>
            <a:chExt cx="3020150" cy="2148349"/>
          </a:xfrm>
        </p:grpSpPr>
        <p:pic>
          <p:nvPicPr>
            <p:cNvPr id="807" name="Google Shape;807;g170d62ef00e_0_6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3400" y="769250"/>
              <a:ext cx="3020150" cy="176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g170d62ef00e_0_6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9150" y="2535324"/>
              <a:ext cx="2631850" cy="3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9" name="Google Shape;809;g170d62ef00e_0_678"/>
          <p:cNvGrpSpPr/>
          <p:nvPr/>
        </p:nvGrpSpPr>
        <p:grpSpPr>
          <a:xfrm>
            <a:off x="3917270" y="1344123"/>
            <a:ext cx="4927937" cy="2295201"/>
            <a:chOff x="4295975" y="1047750"/>
            <a:chExt cx="3463224" cy="1611950"/>
          </a:xfrm>
        </p:grpSpPr>
        <p:pic>
          <p:nvPicPr>
            <p:cNvPr id="810" name="Google Shape;810;g170d62ef00e_0_6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95975" y="1047750"/>
              <a:ext cx="3463224" cy="107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g170d62ef00e_0_67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08636" y="2253375"/>
              <a:ext cx="2237901" cy="406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2" name="Google Shape;812;g170d62ef00e_0_678"/>
          <p:cNvGrpSpPr/>
          <p:nvPr/>
        </p:nvGrpSpPr>
        <p:grpSpPr>
          <a:xfrm>
            <a:off x="136134" y="4526436"/>
            <a:ext cx="4396308" cy="2361683"/>
            <a:chOff x="1126900" y="3033350"/>
            <a:chExt cx="2732889" cy="1468100"/>
          </a:xfrm>
        </p:grpSpPr>
        <p:pic>
          <p:nvPicPr>
            <p:cNvPr id="813" name="Google Shape;813;g170d62ef00e_0_67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26900" y="3033350"/>
              <a:ext cx="2732889" cy="107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g170d62ef00e_0_67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5374" y="4143300"/>
              <a:ext cx="2195949" cy="358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5" name="Google Shape;815;g170d62ef00e_0_678"/>
          <p:cNvGrpSpPr/>
          <p:nvPr/>
        </p:nvGrpSpPr>
        <p:grpSpPr>
          <a:xfrm>
            <a:off x="4222752" y="4396066"/>
            <a:ext cx="4052507" cy="2492161"/>
            <a:chOff x="4123179" y="2870725"/>
            <a:chExt cx="2955733" cy="1865949"/>
          </a:xfrm>
        </p:grpSpPr>
        <p:pic>
          <p:nvPicPr>
            <p:cNvPr id="816" name="Google Shape;816;g170d62ef00e_0_67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49222" y="2870725"/>
              <a:ext cx="2195949" cy="1459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g170d62ef00e_0_67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23179" y="4330349"/>
              <a:ext cx="2955733" cy="406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8" name="Google Shape;818;g170d62ef00e_0_678"/>
          <p:cNvGrpSpPr/>
          <p:nvPr/>
        </p:nvGrpSpPr>
        <p:grpSpPr>
          <a:xfrm>
            <a:off x="8041313" y="4395998"/>
            <a:ext cx="4151033" cy="2354403"/>
            <a:chOff x="5508013" y="37713"/>
            <a:chExt cx="3286125" cy="1950085"/>
          </a:xfrm>
        </p:grpSpPr>
        <p:pic>
          <p:nvPicPr>
            <p:cNvPr id="819" name="Google Shape;819;g170d62ef00e_0_67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508013" y="37713"/>
              <a:ext cx="3286125" cy="1609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g170d62ef00e_0_67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73225" y="1647461"/>
              <a:ext cx="2955725" cy="3403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1" name="Google Shape;821;g170d62ef00e_0_678" descr="Graphical user interfac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34700" y="1069755"/>
            <a:ext cx="3471933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170d62ef00e_0_678" descr="Tex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13265" y="3213068"/>
            <a:ext cx="4207096" cy="88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7CD318-B1F8-A566-346E-8E78EA3DF22B}"/>
                  </a:ext>
                </a:extLst>
              </p:cNvPr>
              <p:cNvSpPr txBox="1"/>
              <p:nvPr/>
            </p:nvSpPr>
            <p:spPr>
              <a:xfrm>
                <a:off x="851130" y="1578907"/>
                <a:ext cx="11119680" cy="3198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Many parts of the world need to be learned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—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dynamics, costs, goals, constraints, landmarks</a:t>
                </a:r>
              </a:p>
              <a:p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b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Adds </a:t>
                </a: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parameters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to the cost and constraints </a:t>
                </a:r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bSup>
                    <m:r>
                      <a:rPr lang="en-US" sz="2000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optimization: 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end-to-end learn through the optimization</a:t>
                </a:r>
              </a:p>
              <a:p>
                <a:r>
                  <a:rPr lang="en-US" sz="2000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Amortized optimization: </a:t>
                </a:r>
                <a:r>
                  <a:rPr lang="en-US" sz="20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predict the solutions when repeatedly solving</a:t>
                </a:r>
                <a:endParaRPr lang="en-US" sz="20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7CD318-B1F8-A566-346E-8E78EA3DF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30" y="1578907"/>
                <a:ext cx="11119680" cy="3198248"/>
              </a:xfrm>
              <a:prstGeom prst="rect">
                <a:avLst/>
              </a:prstGeom>
              <a:blipFill>
                <a:blip r:embed="rId2"/>
                <a:stretch>
                  <a:fillRect l="-685" t="-1186" b="-2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8893807-0107-39CD-9917-FDCAC51B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AI/ML fit 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1FD5F-624C-FDD1-07BE-2EFDF16F48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ADD57-DE1F-B647-891B-840CBB198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5893A-23AD-D251-B622-AABFA265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8A431F-2D4A-E8CA-45ED-0388291066FE}"/>
                  </a:ext>
                </a:extLst>
              </p:cNvPr>
              <p:cNvSpPr txBox="1"/>
              <p:nvPr/>
            </p:nvSpPr>
            <p:spPr>
              <a:xfrm>
                <a:off x="1606442" y="2257853"/>
                <a:ext cx="3991477" cy="785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00503000000000000" pitchFamily="2" charset="77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8A431F-2D4A-E8CA-45ED-038829106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442" y="2257853"/>
                <a:ext cx="3991477" cy="785921"/>
              </a:xfrm>
              <a:prstGeom prst="rect">
                <a:avLst/>
              </a:prstGeom>
              <a:blipFill>
                <a:blip r:embed="rId3"/>
                <a:stretch>
                  <a:fillRect l="-1905" t="-4762" r="-3492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6720E7B0-21B4-EF3D-F3C7-EE265588E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790" y="1911113"/>
            <a:ext cx="2521020" cy="22653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98F533-D6C9-FF49-7CAD-02C564B0A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423" y="4232787"/>
            <a:ext cx="2643387" cy="229806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8AFA75-46C7-AEFC-57F7-7C5FCACB05E7}"/>
              </a:ext>
            </a:extLst>
          </p:cNvPr>
          <p:cNvCxnSpPr>
            <a:cxnSpLocks/>
          </p:cNvCxnSpPr>
          <p:nvPr/>
        </p:nvCxnSpPr>
        <p:spPr>
          <a:xfrm flipH="1">
            <a:off x="8732227" y="3740573"/>
            <a:ext cx="717563" cy="43586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3F57F5-9E35-9ED9-4FAB-324ADD07ACF7}"/>
              </a:ext>
            </a:extLst>
          </p:cNvPr>
          <p:cNvCxnSpPr>
            <a:cxnSpLocks/>
          </p:cNvCxnSpPr>
          <p:nvPr/>
        </p:nvCxnSpPr>
        <p:spPr>
          <a:xfrm flipH="1" flipV="1">
            <a:off x="8673730" y="4546449"/>
            <a:ext cx="776060" cy="31313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528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E658F-4229-4198-0145-8FF827C3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NLLS before Theseus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DCC1E2-2457-2EBC-C143-7FC25E684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06" name="Google Shape;806;g170d62ef00e_0_678"/>
          <p:cNvGrpSpPr/>
          <p:nvPr/>
        </p:nvGrpSpPr>
        <p:grpSpPr>
          <a:xfrm>
            <a:off x="140966" y="1344089"/>
            <a:ext cx="3775993" cy="2740435"/>
            <a:chOff x="533400" y="769250"/>
            <a:chExt cx="3020150" cy="2148349"/>
          </a:xfrm>
        </p:grpSpPr>
        <p:pic>
          <p:nvPicPr>
            <p:cNvPr id="807" name="Google Shape;807;g170d62ef00e_0_6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3400" y="769250"/>
              <a:ext cx="3020150" cy="176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g170d62ef00e_0_6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9150" y="2535324"/>
              <a:ext cx="2631850" cy="3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9" name="Google Shape;809;g170d62ef00e_0_678"/>
          <p:cNvGrpSpPr/>
          <p:nvPr/>
        </p:nvGrpSpPr>
        <p:grpSpPr>
          <a:xfrm>
            <a:off x="3917270" y="1344123"/>
            <a:ext cx="4927937" cy="2295201"/>
            <a:chOff x="4295975" y="1047750"/>
            <a:chExt cx="3463224" cy="1611950"/>
          </a:xfrm>
        </p:grpSpPr>
        <p:pic>
          <p:nvPicPr>
            <p:cNvPr id="810" name="Google Shape;810;g170d62ef00e_0_6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95975" y="1047750"/>
              <a:ext cx="3463224" cy="107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g170d62ef00e_0_67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08636" y="2253375"/>
              <a:ext cx="2237901" cy="406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2" name="Google Shape;812;g170d62ef00e_0_678"/>
          <p:cNvGrpSpPr/>
          <p:nvPr/>
        </p:nvGrpSpPr>
        <p:grpSpPr>
          <a:xfrm>
            <a:off x="136134" y="4526436"/>
            <a:ext cx="4396308" cy="2361683"/>
            <a:chOff x="1126900" y="3033350"/>
            <a:chExt cx="2732889" cy="1468100"/>
          </a:xfrm>
        </p:grpSpPr>
        <p:pic>
          <p:nvPicPr>
            <p:cNvPr id="813" name="Google Shape;813;g170d62ef00e_0_67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26900" y="3033350"/>
              <a:ext cx="2732889" cy="107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g170d62ef00e_0_67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5374" y="4143300"/>
              <a:ext cx="2195949" cy="358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5" name="Google Shape;815;g170d62ef00e_0_678"/>
          <p:cNvGrpSpPr/>
          <p:nvPr/>
        </p:nvGrpSpPr>
        <p:grpSpPr>
          <a:xfrm>
            <a:off x="4222752" y="4396066"/>
            <a:ext cx="4052507" cy="2492161"/>
            <a:chOff x="4123179" y="2870725"/>
            <a:chExt cx="2955733" cy="1865949"/>
          </a:xfrm>
        </p:grpSpPr>
        <p:pic>
          <p:nvPicPr>
            <p:cNvPr id="816" name="Google Shape;816;g170d62ef00e_0_67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49222" y="2870725"/>
              <a:ext cx="2195949" cy="1459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g170d62ef00e_0_67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23179" y="4330349"/>
              <a:ext cx="2955733" cy="406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8" name="Google Shape;818;g170d62ef00e_0_678"/>
          <p:cNvGrpSpPr/>
          <p:nvPr/>
        </p:nvGrpSpPr>
        <p:grpSpPr>
          <a:xfrm>
            <a:off x="8041313" y="4395998"/>
            <a:ext cx="4151033" cy="2354403"/>
            <a:chOff x="5508013" y="37713"/>
            <a:chExt cx="3286125" cy="1950085"/>
          </a:xfrm>
        </p:grpSpPr>
        <p:pic>
          <p:nvPicPr>
            <p:cNvPr id="819" name="Google Shape;819;g170d62ef00e_0_67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508013" y="37713"/>
              <a:ext cx="3286125" cy="1609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g170d62ef00e_0_67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73225" y="1647461"/>
              <a:ext cx="2955725" cy="3403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1" name="Google Shape;821;g170d62ef00e_0_678" descr="Graphical user interfac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34700" y="1069755"/>
            <a:ext cx="3471933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170d62ef00e_0_678" descr="Text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13265" y="3213068"/>
            <a:ext cx="4207096" cy="8887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46;g170d62ef00e_0_700">
            <a:extLst>
              <a:ext uri="{FF2B5EF4-FFF2-40B4-BE49-F238E27FC236}">
                <a16:creationId xmlns:a16="http://schemas.microsoft.com/office/drawing/2014/main" id="{B4D3010A-DE2A-A33E-F0B5-C6ADBAC3DA67}"/>
              </a:ext>
            </a:extLst>
          </p:cNvPr>
          <p:cNvSpPr txBox="1"/>
          <p:nvPr/>
        </p:nvSpPr>
        <p:spPr>
          <a:xfrm>
            <a:off x="-376518" y="-403411"/>
            <a:ext cx="12945036" cy="8110388"/>
          </a:xfrm>
          <a:prstGeom prst="rect">
            <a:avLst/>
          </a:prstGeom>
          <a:solidFill>
            <a:schemeClr val="dk1">
              <a:alpha val="7333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47;g170d62ef00e_0_700">
            <a:extLst>
              <a:ext uri="{FF2B5EF4-FFF2-40B4-BE49-F238E27FC236}">
                <a16:creationId xmlns:a16="http://schemas.microsoft.com/office/drawing/2014/main" id="{CDB7A62C-BAB2-5BA2-92DD-3F6B5D1DD788}"/>
              </a:ext>
            </a:extLst>
          </p:cNvPr>
          <p:cNvSpPr/>
          <p:nvPr/>
        </p:nvSpPr>
        <p:spPr>
          <a:xfrm>
            <a:off x="1846385" y="1398264"/>
            <a:ext cx="8553225" cy="40536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	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2100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	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The literature is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(was)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fragmented</a:t>
            </a:r>
            <a:endParaRPr sz="1867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1371566" lvl="2" indent="-457189"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Implementations are 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application specific</a:t>
            </a:r>
            <a:endParaRPr sz="1867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1371566" lvl="2" indent="-457189"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Limited batching </a:t>
            </a: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and 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GPU</a:t>
            </a: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support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1371566" lvl="2" indent="-457189"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Do 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leverage 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sparsity</a:t>
            </a:r>
            <a:endParaRPr sz="1867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1371566" lvl="2" indent="-457189"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Backprop</a:t>
            </a: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only via </a:t>
            </a:r>
            <a:r>
              <a:rPr lang="en-US" sz="28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unrolling</a:t>
            </a:r>
            <a:endParaRPr sz="1867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1219170" lvl="2" algn="r">
              <a:buClr>
                <a:srgbClr val="000000"/>
              </a:buClr>
              <a:buSzPts val="2100"/>
            </a:pPr>
            <a:endParaRPr sz="2800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1219170" lvl="2" algn="r">
              <a:buClr>
                <a:srgbClr val="000000"/>
              </a:buClr>
              <a:buSzPts val="2100"/>
            </a:pPr>
            <a:r>
              <a:rPr lang="en-US" sz="2800" i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	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797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AA96D2-8551-07ED-D996-C68E6B51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Theseus is a unified solver for all of them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1A6A7-65AD-29FD-B363-22C82EE148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F1A8D-50C1-B37F-E211-47B3B97E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</a:p>
        </p:txBody>
      </p:sp>
      <p:sp>
        <p:nvSpPr>
          <p:cNvPr id="126" name="Google Shape;126;g170d62ef00e_0_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41</a:t>
            </a:fld>
            <a:endParaRPr/>
          </a:p>
        </p:txBody>
      </p:sp>
      <p:sp>
        <p:nvSpPr>
          <p:cNvPr id="127" name="Google Shape;127;g170d62ef00e_0_34"/>
          <p:cNvSpPr/>
          <p:nvPr/>
        </p:nvSpPr>
        <p:spPr>
          <a:xfrm>
            <a:off x="3319930" y="2632756"/>
            <a:ext cx="5283200" cy="1204142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  <a:alpha val="2863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70d62ef00e_0_3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9930" y="3210294"/>
            <a:ext cx="1556588" cy="5867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/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𝑤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00503000000000000" pitchFamily="2" charset="77"/>
                            </a:rPr>
                            <m:t>𝑐</m:t>
                          </m:r>
                        </m:e>
                      </m:d>
                      <m:r>
                        <a:rPr lang="en-US" sz="2400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00503000000000000" pitchFamily="2" charset="77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b="0" i="1" smtClean="0">
                                          <a:latin typeface="Cambria Math" panose="02000503000000000000" pitchFamily="2" charset="7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00503000000000000" pitchFamily="2" charset="77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00503000000000000" pitchFamily="2" charset="77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00503000000000000" pitchFamily="2" charset="77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628D8-FE30-B98D-D322-49207482C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70" y="2545889"/>
                <a:ext cx="4976299" cy="1045735"/>
              </a:xfrm>
              <a:prstGeom prst="rect">
                <a:avLst/>
              </a:prstGeom>
              <a:blipFill>
                <a:blip r:embed="rId4"/>
                <a:stretch>
                  <a:fillRect t="-81928" b="-132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6598AF1-B83A-8571-08D7-DB6AAA733E0B}"/>
              </a:ext>
            </a:extLst>
          </p:cNvPr>
          <p:cNvSpPr txBox="1"/>
          <p:nvPr/>
        </p:nvSpPr>
        <p:spPr>
          <a:xfrm>
            <a:off x="582707" y="4635681"/>
            <a:ext cx="112103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ts val="1800"/>
            </a:pP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Theseus is an </a:t>
            </a:r>
            <a:r>
              <a:rPr lang="en-US" sz="28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efficient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application-agnostic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library for building custom </a:t>
            </a:r>
            <a:r>
              <a:rPr lang="en-US" sz="2800" dirty="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nonlinear optimization layers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in </a:t>
            </a:r>
            <a:r>
              <a:rPr lang="en-US" sz="2800" dirty="0" err="1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PyTorch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to support constructing various problems in </a:t>
            </a:r>
            <a:r>
              <a:rPr lang="en-US" sz="28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robotics and vision</a:t>
            </a:r>
            <a:r>
              <a:rPr lang="en-US" sz="2800" dirty="0">
                <a:solidFill>
                  <a:srgbClr val="21212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ato"/>
                <a:sym typeface="Lato"/>
              </a:rPr>
              <a:t> as end-to-end differentiable architectures</a:t>
            </a:r>
            <a:endParaRPr lang="en-US" sz="2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2" name="Google Shape;183;g217b62312d3_0_185">
            <a:extLst>
              <a:ext uri="{FF2B5EF4-FFF2-40B4-BE49-F238E27FC236}">
                <a16:creationId xmlns:a16="http://schemas.microsoft.com/office/drawing/2014/main" id="{2CF4787C-0C45-6F82-39DF-931D64CF203A}"/>
              </a:ext>
            </a:extLst>
          </p:cNvPr>
          <p:cNvSpPr/>
          <p:nvPr/>
        </p:nvSpPr>
        <p:spPr>
          <a:xfrm>
            <a:off x="425125" y="2419357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4;g217b62312d3_0_185">
            <a:extLst>
              <a:ext uri="{FF2B5EF4-FFF2-40B4-BE49-F238E27FC236}">
                <a16:creationId xmlns:a16="http://schemas.microsoft.com/office/drawing/2014/main" id="{C818726A-213D-22BC-A434-3FE86A852A08}"/>
              </a:ext>
            </a:extLst>
          </p:cNvPr>
          <p:cNvSpPr/>
          <p:nvPr/>
        </p:nvSpPr>
        <p:spPr>
          <a:xfrm>
            <a:off x="601839" y="2596071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5;g217b62312d3_0_185">
            <a:extLst>
              <a:ext uri="{FF2B5EF4-FFF2-40B4-BE49-F238E27FC236}">
                <a16:creationId xmlns:a16="http://schemas.microsoft.com/office/drawing/2014/main" id="{265B680B-EB0F-9428-2FCD-636FE6A7B9B4}"/>
              </a:ext>
            </a:extLst>
          </p:cNvPr>
          <p:cNvSpPr/>
          <p:nvPr/>
        </p:nvSpPr>
        <p:spPr>
          <a:xfrm>
            <a:off x="778553" y="2772784"/>
            <a:ext cx="1010400" cy="10328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6;g217b62312d3_0_185">
            <a:extLst>
              <a:ext uri="{FF2B5EF4-FFF2-40B4-BE49-F238E27FC236}">
                <a16:creationId xmlns:a16="http://schemas.microsoft.com/office/drawing/2014/main" id="{FB5F1C57-7CDB-2F32-0A7F-56920FFFBEE9}"/>
              </a:ext>
            </a:extLst>
          </p:cNvPr>
          <p:cNvSpPr/>
          <p:nvPr/>
        </p:nvSpPr>
        <p:spPr>
          <a:xfrm>
            <a:off x="425125" y="3982179"/>
            <a:ext cx="1364000" cy="248400"/>
          </a:xfrm>
          <a:prstGeom prst="rect">
            <a:avLst/>
          </a:prstGeom>
          <a:solidFill>
            <a:srgbClr val="8DA9D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7;g217b62312d3_0_185">
            <a:extLst>
              <a:ext uri="{FF2B5EF4-FFF2-40B4-BE49-F238E27FC236}">
                <a16:creationId xmlns:a16="http://schemas.microsoft.com/office/drawing/2014/main" id="{8F6F045B-0C88-1D3C-ED7C-5B2385041F81}"/>
              </a:ext>
            </a:extLst>
          </p:cNvPr>
          <p:cNvSpPr/>
          <p:nvPr/>
        </p:nvSpPr>
        <p:spPr>
          <a:xfrm>
            <a:off x="2810168" y="30803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8;g217b62312d3_0_185">
            <a:extLst>
              <a:ext uri="{FF2B5EF4-FFF2-40B4-BE49-F238E27FC236}">
                <a16:creationId xmlns:a16="http://schemas.microsoft.com/office/drawing/2014/main" id="{7D4B8412-E412-AE9D-565C-8867F687CAF3}"/>
              </a:ext>
            </a:extLst>
          </p:cNvPr>
          <p:cNvSpPr txBox="1"/>
          <p:nvPr/>
        </p:nvSpPr>
        <p:spPr>
          <a:xfrm>
            <a:off x="326920" y="1980563"/>
            <a:ext cx="1193378" cy="44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inputs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8" name="Google Shape;194;g217b62312d3_0_185">
            <a:extLst>
              <a:ext uri="{FF2B5EF4-FFF2-40B4-BE49-F238E27FC236}">
                <a16:creationId xmlns:a16="http://schemas.microsoft.com/office/drawing/2014/main" id="{C5ACA657-84C8-2C74-295F-5F9D124CC5F8}"/>
              </a:ext>
            </a:extLst>
          </p:cNvPr>
          <p:cNvSpPr/>
          <p:nvPr/>
        </p:nvSpPr>
        <p:spPr>
          <a:xfrm rot="5400000">
            <a:off x="1799444" y="3051096"/>
            <a:ext cx="1540800" cy="248400"/>
          </a:xfrm>
          <a:prstGeom prst="trapezoid">
            <a:avLst>
              <a:gd name="adj" fmla="val 0"/>
            </a:avLst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5;g217b62312d3_0_185">
            <a:extLst>
              <a:ext uri="{FF2B5EF4-FFF2-40B4-BE49-F238E27FC236}">
                <a16:creationId xmlns:a16="http://schemas.microsoft.com/office/drawing/2014/main" id="{E8D735B8-3A3C-7633-10A8-141A0E5E2A96}"/>
              </a:ext>
            </a:extLst>
          </p:cNvPr>
          <p:cNvSpPr/>
          <p:nvPr/>
        </p:nvSpPr>
        <p:spPr>
          <a:xfrm rot="10800000">
            <a:off x="1896853" y="326158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6;g217b62312d3_0_185">
            <a:extLst>
              <a:ext uri="{FF2B5EF4-FFF2-40B4-BE49-F238E27FC236}">
                <a16:creationId xmlns:a16="http://schemas.microsoft.com/office/drawing/2014/main" id="{93A91BCF-D222-0471-B504-BA4422289ADD}"/>
              </a:ext>
            </a:extLst>
          </p:cNvPr>
          <p:cNvSpPr/>
          <p:nvPr/>
        </p:nvSpPr>
        <p:spPr>
          <a:xfrm>
            <a:off x="1896788" y="30803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7;g217b62312d3_0_185">
            <a:extLst>
              <a:ext uri="{FF2B5EF4-FFF2-40B4-BE49-F238E27FC236}">
                <a16:creationId xmlns:a16="http://schemas.microsoft.com/office/drawing/2014/main" id="{76B31C58-227D-C581-BAB3-3C76F616C921}"/>
              </a:ext>
            </a:extLst>
          </p:cNvPr>
          <p:cNvSpPr/>
          <p:nvPr/>
        </p:nvSpPr>
        <p:spPr>
          <a:xfrm rot="10800000">
            <a:off x="2811173" y="3257524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02;g217b62312d3_0_185">
            <a:extLst>
              <a:ext uri="{FF2B5EF4-FFF2-40B4-BE49-F238E27FC236}">
                <a16:creationId xmlns:a16="http://schemas.microsoft.com/office/drawing/2014/main" id="{6E32BB30-A603-C911-0B0E-4F3F46DCBCF4}"/>
              </a:ext>
            </a:extLst>
          </p:cNvPr>
          <p:cNvSpPr txBox="1"/>
          <p:nvPr/>
        </p:nvSpPr>
        <p:spPr>
          <a:xfrm>
            <a:off x="1901217" y="1725059"/>
            <a:ext cx="1405265" cy="76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neural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models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3" name="Google Shape;190;g217b62312d3_0_185">
            <a:extLst>
              <a:ext uri="{FF2B5EF4-FFF2-40B4-BE49-F238E27FC236}">
                <a16:creationId xmlns:a16="http://schemas.microsoft.com/office/drawing/2014/main" id="{ABE1D03B-760C-FC2B-DAE2-B833C07211F5}"/>
              </a:ext>
            </a:extLst>
          </p:cNvPr>
          <p:cNvSpPr txBox="1"/>
          <p:nvPr/>
        </p:nvSpPr>
        <p:spPr>
          <a:xfrm>
            <a:off x="9768640" y="2055387"/>
            <a:ext cx="10264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output</a:t>
            </a:r>
            <a:endParaRPr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4" name="Google Shape;191;g217b62312d3_0_185">
            <a:extLst>
              <a:ext uri="{FF2B5EF4-FFF2-40B4-BE49-F238E27FC236}">
                <a16:creationId xmlns:a16="http://schemas.microsoft.com/office/drawing/2014/main" id="{738A49BE-9F14-FAF5-E103-DAB83342C59D}"/>
              </a:ext>
            </a:extLst>
          </p:cNvPr>
          <p:cNvSpPr/>
          <p:nvPr/>
        </p:nvSpPr>
        <p:spPr>
          <a:xfrm rot="5400000">
            <a:off x="9674333" y="3019421"/>
            <a:ext cx="1314800" cy="248400"/>
          </a:xfrm>
          <a:prstGeom prst="rect">
            <a:avLst/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2;g217b62312d3_0_185">
            <a:extLst>
              <a:ext uri="{FF2B5EF4-FFF2-40B4-BE49-F238E27FC236}">
                <a16:creationId xmlns:a16="http://schemas.microsoft.com/office/drawing/2014/main" id="{DC75806D-939B-0F9C-9B80-1DBF024B8387}"/>
              </a:ext>
            </a:extLst>
          </p:cNvPr>
          <p:cNvSpPr/>
          <p:nvPr/>
        </p:nvSpPr>
        <p:spPr>
          <a:xfrm rot="5400000">
            <a:off x="8658681" y="3043477"/>
            <a:ext cx="1540800" cy="248400"/>
          </a:xfrm>
          <a:prstGeom prst="trapezoid">
            <a:avLst>
              <a:gd name="adj" fmla="val 0"/>
            </a:avLst>
          </a:pr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93;g217b62312d3_0_185">
            <a:extLst>
              <a:ext uri="{FF2B5EF4-FFF2-40B4-BE49-F238E27FC236}">
                <a16:creationId xmlns:a16="http://schemas.microsoft.com/office/drawing/2014/main" id="{6C200EE3-CDE5-1725-8F2A-501C6F65BC10}"/>
              </a:ext>
            </a:extLst>
          </p:cNvPr>
          <p:cNvSpPr txBox="1"/>
          <p:nvPr/>
        </p:nvSpPr>
        <p:spPr>
          <a:xfrm>
            <a:off x="8737600" y="1730316"/>
            <a:ext cx="131007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neural</a:t>
            </a:r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565"/>
            </a:pPr>
            <a:r>
              <a:rPr lang="en-US" sz="20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models</a:t>
            </a:r>
            <a:endParaRPr lang="en-US" sz="20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27" name="Google Shape;198;g217b62312d3_0_185">
            <a:extLst>
              <a:ext uri="{FF2B5EF4-FFF2-40B4-BE49-F238E27FC236}">
                <a16:creationId xmlns:a16="http://schemas.microsoft.com/office/drawing/2014/main" id="{E696B0F7-276B-03D2-B0D0-817108A541FE}"/>
              </a:ext>
            </a:extLst>
          </p:cNvPr>
          <p:cNvSpPr/>
          <p:nvPr/>
        </p:nvSpPr>
        <p:spPr>
          <a:xfrm>
            <a:off x="8768541" y="304132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99;g217b62312d3_0_185">
            <a:extLst>
              <a:ext uri="{FF2B5EF4-FFF2-40B4-BE49-F238E27FC236}">
                <a16:creationId xmlns:a16="http://schemas.microsoft.com/office/drawing/2014/main" id="{1AA25D41-EB45-A97B-E0E4-DE464A243644}"/>
              </a:ext>
            </a:extLst>
          </p:cNvPr>
          <p:cNvSpPr/>
          <p:nvPr/>
        </p:nvSpPr>
        <p:spPr>
          <a:xfrm rot="10800000">
            <a:off x="8769547" y="32184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00;g217b62312d3_0_185">
            <a:extLst>
              <a:ext uri="{FF2B5EF4-FFF2-40B4-BE49-F238E27FC236}">
                <a16:creationId xmlns:a16="http://schemas.microsoft.com/office/drawing/2014/main" id="{B195F066-A081-EFF4-7200-3AE1B362CBFE}"/>
              </a:ext>
            </a:extLst>
          </p:cNvPr>
          <p:cNvSpPr/>
          <p:nvPr/>
        </p:nvSpPr>
        <p:spPr>
          <a:xfrm>
            <a:off x="9661357" y="304132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01;g217b62312d3_0_185">
            <a:extLst>
              <a:ext uri="{FF2B5EF4-FFF2-40B4-BE49-F238E27FC236}">
                <a16:creationId xmlns:a16="http://schemas.microsoft.com/office/drawing/2014/main" id="{95C8F327-7C11-A541-83C4-2CF251D5084D}"/>
              </a:ext>
            </a:extLst>
          </p:cNvPr>
          <p:cNvSpPr/>
          <p:nvPr/>
        </p:nvSpPr>
        <p:spPr>
          <a:xfrm rot="10800000">
            <a:off x="9662363" y="3218473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03;g217b62312d3_0_185">
            <a:extLst>
              <a:ext uri="{FF2B5EF4-FFF2-40B4-BE49-F238E27FC236}">
                <a16:creationId xmlns:a16="http://schemas.microsoft.com/office/drawing/2014/main" id="{D26DDE96-DC08-5AE1-D29E-7CEBFBD4812D}"/>
              </a:ext>
            </a:extLst>
          </p:cNvPr>
          <p:cNvSpPr/>
          <p:nvPr/>
        </p:nvSpPr>
        <p:spPr>
          <a:xfrm>
            <a:off x="10577243" y="3038300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04;g217b62312d3_0_185">
            <a:extLst>
              <a:ext uri="{FF2B5EF4-FFF2-40B4-BE49-F238E27FC236}">
                <a16:creationId xmlns:a16="http://schemas.microsoft.com/office/drawing/2014/main" id="{DE115DC0-6307-D9CF-F72D-BBE2592C4453}"/>
              </a:ext>
            </a:extLst>
          </p:cNvPr>
          <p:cNvSpPr/>
          <p:nvPr/>
        </p:nvSpPr>
        <p:spPr>
          <a:xfrm rot="10800000">
            <a:off x="10578247" y="3215451"/>
            <a:ext cx="416400" cy="165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65"/>
            </a:pPr>
            <a:endParaRPr sz="208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08;g217b62312d3_0_185">
            <a:extLst>
              <a:ext uri="{FF2B5EF4-FFF2-40B4-BE49-F238E27FC236}">
                <a16:creationId xmlns:a16="http://schemas.microsoft.com/office/drawing/2014/main" id="{5E3333E9-5E28-B9A9-7709-007E11F2DED5}"/>
              </a:ext>
            </a:extLst>
          </p:cNvPr>
          <p:cNvSpPr txBox="1"/>
          <p:nvPr/>
        </p:nvSpPr>
        <p:spPr>
          <a:xfrm>
            <a:off x="10898805" y="2886787"/>
            <a:ext cx="1148000" cy="62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435"/>
            </a:pPr>
            <a:r>
              <a:rPr lang="en-US" sz="3247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ourgette"/>
                <a:sym typeface="Courgette"/>
              </a:rPr>
              <a:t>Loss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7" name="Google Shape;1692;g1574dfa5186_0_24">
            <a:extLst>
              <a:ext uri="{FF2B5EF4-FFF2-40B4-BE49-F238E27FC236}">
                <a16:creationId xmlns:a16="http://schemas.microsoft.com/office/drawing/2014/main" id="{ED261A5D-CE9E-31A9-6270-D3E0FF69AD7B}"/>
              </a:ext>
            </a:extLst>
          </p:cNvPr>
          <p:cNvSpPr txBox="1"/>
          <p:nvPr/>
        </p:nvSpPr>
        <p:spPr>
          <a:xfrm>
            <a:off x="516328" y="5956566"/>
            <a:ext cx="11223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-US" sz="2000" b="0" dirty="0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https://</a:t>
            </a:r>
            <a:r>
              <a:rPr lang="en-US" sz="2000" b="0" dirty="0" err="1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sites.google.com</a:t>
            </a:r>
            <a:r>
              <a:rPr lang="en-US" sz="2000" b="0" dirty="0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/view/</a:t>
            </a:r>
            <a:r>
              <a:rPr lang="en-US" sz="2000" b="0" dirty="0" err="1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theseus</a:t>
            </a:r>
            <a:r>
              <a:rPr lang="en-US" sz="2000" b="0" dirty="0">
                <a:solidFill>
                  <a:schemeClr val="dk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sym typeface="Arial"/>
              </a:rPr>
              <a:t>-ai</a:t>
            </a:r>
            <a:endParaRPr sz="2000" dirty="0">
              <a:solidFill>
                <a:srgbClr val="000000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  <a:sym typeface="Courier New"/>
            </a:endParaRPr>
          </a:p>
        </p:txBody>
      </p:sp>
      <p:pic>
        <p:nvPicPr>
          <p:cNvPr id="8" name="Google Shape;1693;g1574dfa5186_0_24">
            <a:extLst>
              <a:ext uri="{FF2B5EF4-FFF2-40B4-BE49-F238E27FC236}">
                <a16:creationId xmlns:a16="http://schemas.microsoft.com/office/drawing/2014/main" id="{AA1D9D39-4CA7-0552-41A4-52D6C437EF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6089" y="1440907"/>
            <a:ext cx="1333432" cy="13334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ED06895-890F-01BD-31A1-ADF54F4A4627}"/>
              </a:ext>
            </a:extLst>
          </p:cNvPr>
          <p:cNvSpPr txBox="1">
            <a:spLocks/>
          </p:cNvSpPr>
          <p:nvPr/>
        </p:nvSpPr>
        <p:spPr>
          <a:xfrm>
            <a:off x="2850706" y="1144732"/>
            <a:ext cx="7660340" cy="5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Theseus: A library for differentiable nonlinear optimization.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Pineda et al., NeurIPS 2022.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75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Google Shape;115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4829" y="3054367"/>
            <a:ext cx="5096416" cy="188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26"/>
          <p:cNvPicPr preferRelativeResize="0"/>
          <p:nvPr/>
        </p:nvPicPr>
        <p:blipFill rotWithShape="1">
          <a:blip r:embed="rId4">
            <a:alphaModFix/>
          </a:blip>
          <a:srcRect l="12727" t="20511" r="21510" b="25648"/>
          <a:stretch/>
        </p:blipFill>
        <p:spPr>
          <a:xfrm>
            <a:off x="3139360" y="5376166"/>
            <a:ext cx="1334710" cy="109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26"/>
          <p:cNvPicPr preferRelativeResize="0"/>
          <p:nvPr/>
        </p:nvPicPr>
        <p:blipFill rotWithShape="1">
          <a:blip r:embed="rId5">
            <a:alphaModFix/>
          </a:blip>
          <a:srcRect l="17630" t="12183" r="16076" b="11036"/>
          <a:stretch/>
        </p:blipFill>
        <p:spPr>
          <a:xfrm>
            <a:off x="2095390" y="3652739"/>
            <a:ext cx="1771291" cy="153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6"/>
          <p:cNvPicPr preferRelativeResize="0"/>
          <p:nvPr/>
        </p:nvPicPr>
        <p:blipFill rotWithShape="1">
          <a:blip r:embed="rId6">
            <a:alphaModFix/>
          </a:blip>
          <a:srcRect l="19292" t="10967" r="14411" b="12250"/>
          <a:stretch/>
        </p:blipFill>
        <p:spPr>
          <a:xfrm>
            <a:off x="4080893" y="3572133"/>
            <a:ext cx="1771291" cy="153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6" descr="A picture containing cha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7741" y="1968005"/>
            <a:ext cx="2514895" cy="116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6" descr="Diagram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11593" y="1957964"/>
            <a:ext cx="2213380" cy="116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26" descr="Chart, line ch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12961" y="1946432"/>
            <a:ext cx="2158304" cy="102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26" descr="Shape, circ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179" y="1969154"/>
            <a:ext cx="988235" cy="9882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4A325C-CF4D-B38D-6F1C-8213471A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implemented in Theseus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F5280-1F61-2FBD-D5CC-6C571A9AEA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BFAAA-105B-E5C8-B25C-CB6EF340C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Differentiable optimization for robotics</a:t>
            </a:r>
          </a:p>
        </p:txBody>
      </p:sp>
      <p:sp>
        <p:nvSpPr>
          <p:cNvPr id="1166" name="Google Shape;1166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42</a:t>
            </a:fld>
            <a:endParaRPr/>
          </a:p>
        </p:txBody>
      </p:sp>
      <p:pic>
        <p:nvPicPr>
          <p:cNvPr id="1167" name="Google Shape;1167;p26" descr="Diagram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16233" y="4885306"/>
            <a:ext cx="2493472" cy="1785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26"/>
          <p:cNvSpPr txBox="1"/>
          <p:nvPr/>
        </p:nvSpPr>
        <p:spPr>
          <a:xfrm>
            <a:off x="496151" y="1284746"/>
            <a:ext cx="477509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Pose Graph Optimization (PGO)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169" name="Google Shape;1169;p26"/>
          <p:cNvSpPr txBox="1"/>
          <p:nvPr/>
        </p:nvSpPr>
        <p:spPr>
          <a:xfrm>
            <a:off x="783810" y="5478022"/>
            <a:ext cx="362915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Motion Planning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170" name="Google Shape;1170;p26"/>
          <p:cNvSpPr txBox="1"/>
          <p:nvPr/>
        </p:nvSpPr>
        <p:spPr>
          <a:xfrm>
            <a:off x="5855573" y="5248194"/>
            <a:ext cx="320739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Bundle Adjustment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171" name="Google Shape;1171;p26"/>
          <p:cNvSpPr txBox="1"/>
          <p:nvPr/>
        </p:nvSpPr>
        <p:spPr>
          <a:xfrm>
            <a:off x="2134074" y="3284762"/>
            <a:ext cx="4557773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Tactile State Estimation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sp>
        <p:nvSpPr>
          <p:cNvPr id="1172" name="Google Shape;1172;p26"/>
          <p:cNvSpPr txBox="1"/>
          <p:nvPr/>
        </p:nvSpPr>
        <p:spPr>
          <a:xfrm>
            <a:off x="8394144" y="2605999"/>
            <a:ext cx="35317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dirty="0" err="1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Homography</a:t>
            </a:r>
            <a:r>
              <a:rPr lang="en-US" sz="24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Estimation</a:t>
            </a:r>
            <a:endParaRPr sz="1867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</p:txBody>
      </p:sp>
      <p:pic>
        <p:nvPicPr>
          <p:cNvPr id="1173" name="Google Shape;1173;p26" descr="A picture containing indoor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5732" y="3232471"/>
            <a:ext cx="1355069" cy="19658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A7F1091-695B-348F-FCE4-84D1E0347655}"/>
              </a:ext>
            </a:extLst>
          </p:cNvPr>
          <p:cNvSpPr txBox="1">
            <a:spLocks/>
          </p:cNvSpPr>
          <p:nvPr/>
        </p:nvSpPr>
        <p:spPr>
          <a:xfrm>
            <a:off x="2850706" y="1077497"/>
            <a:ext cx="7660340" cy="5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Theseus: A library for differentiable nonlinear optimization.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Pineda et al., NeurIPS 2022.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Google Shape;1693;g1574dfa5186_0_24">
            <a:extLst>
              <a:ext uri="{FF2B5EF4-FFF2-40B4-BE49-F238E27FC236}">
                <a16:creationId xmlns:a16="http://schemas.microsoft.com/office/drawing/2014/main" id="{FA597B9F-914F-CB77-B06A-E88E999E66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70068" y="1172734"/>
            <a:ext cx="1333432" cy="1333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217b62312d3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834" y="5173017"/>
            <a:ext cx="3421433" cy="10404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E0280C-4D7E-AE3B-6944-2BAB5094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Reception, extensions, and improvements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E859E-ED75-1AC0-63AB-1691769DBF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pic>
        <p:nvPicPr>
          <p:cNvPr id="244" name="Google Shape;244;g217b62312d3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9067" y="5071400"/>
            <a:ext cx="854933" cy="1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17b62312d3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7102" y="1334684"/>
            <a:ext cx="4223965" cy="83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17b62312d3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8701" y="2249001"/>
            <a:ext cx="3868935" cy="162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17b62312d3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0094" y="4035133"/>
            <a:ext cx="4087423" cy="5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17b62312d3_0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66068" y="4726767"/>
            <a:ext cx="4053801" cy="124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17b62312d3_0_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8234" y="4548700"/>
            <a:ext cx="3615199" cy="95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17b62312d3_0_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3617" y="5548934"/>
            <a:ext cx="3564400" cy="112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17b62312d3_0_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8219" y="1418867"/>
            <a:ext cx="3988935" cy="90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17b62312d3_0_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9282" y="2367284"/>
            <a:ext cx="3243767" cy="183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17b62312d3_0_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58952" y="2070052"/>
            <a:ext cx="4053801" cy="70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17b62312d3_0_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42152" y="2883435"/>
            <a:ext cx="4087401" cy="70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17b62312d3_0_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13418" y="4356084"/>
            <a:ext cx="372624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47FEB-5936-E299-A1A8-39AE78ECB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214A2-CF70-8D75-461F-81F37529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5b293b42df_0_276"/>
          <p:cNvSpPr/>
          <p:nvPr/>
        </p:nvSpPr>
        <p:spPr>
          <a:xfrm>
            <a:off x="4117067" y="3823600"/>
            <a:ext cx="1938000" cy="9512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g15b293b42df_0_276"/>
          <p:cNvSpPr txBox="1"/>
          <p:nvPr/>
        </p:nvSpPr>
        <p:spPr>
          <a:xfrm>
            <a:off x="4101753" y="3812381"/>
            <a:ext cx="1938000" cy="97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Sparse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Linear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Solvers</a:t>
            </a:r>
            <a:endParaRPr sz="1843" b="1">
              <a:solidFill>
                <a:schemeClr val="dk1"/>
              </a:solidFill>
            </a:endParaRPr>
          </a:p>
        </p:txBody>
      </p:sp>
      <p:sp>
        <p:nvSpPr>
          <p:cNvPr id="903" name="Google Shape;903;g15b293b42df_0_276"/>
          <p:cNvSpPr/>
          <p:nvPr/>
        </p:nvSpPr>
        <p:spPr>
          <a:xfrm>
            <a:off x="8713471" y="49275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g15b293b42df_0_276"/>
          <p:cNvSpPr/>
          <p:nvPr/>
        </p:nvSpPr>
        <p:spPr>
          <a:xfrm>
            <a:off x="8709600" y="3823600"/>
            <a:ext cx="1938000" cy="9512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g15b293b42df_0_276"/>
          <p:cNvSpPr/>
          <p:nvPr/>
        </p:nvSpPr>
        <p:spPr>
          <a:xfrm>
            <a:off x="6417204" y="49275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g15b293b42df_0_276"/>
          <p:cNvSpPr/>
          <p:nvPr/>
        </p:nvSpPr>
        <p:spPr>
          <a:xfrm>
            <a:off x="6413333" y="3823767"/>
            <a:ext cx="1938000" cy="9512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g15b293b42df_0_276"/>
          <p:cNvSpPr/>
          <p:nvPr/>
        </p:nvSpPr>
        <p:spPr>
          <a:xfrm>
            <a:off x="4120937" y="4927484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g15b293b42df_0_276"/>
          <p:cNvSpPr/>
          <p:nvPr/>
        </p:nvSpPr>
        <p:spPr>
          <a:xfrm>
            <a:off x="4120904" y="25466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g15b293b42df_0_276"/>
          <p:cNvSpPr/>
          <p:nvPr/>
        </p:nvSpPr>
        <p:spPr>
          <a:xfrm>
            <a:off x="8709671" y="1442804"/>
            <a:ext cx="1938000" cy="951200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g15b293b42df_0_276"/>
          <p:cNvSpPr/>
          <p:nvPr/>
        </p:nvSpPr>
        <p:spPr>
          <a:xfrm>
            <a:off x="6415221" y="1442721"/>
            <a:ext cx="1938000" cy="951200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g15b293b42df_0_276"/>
          <p:cNvSpPr/>
          <p:nvPr/>
        </p:nvSpPr>
        <p:spPr>
          <a:xfrm>
            <a:off x="6415255" y="25466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g15b293b42df_0_276"/>
          <p:cNvSpPr/>
          <p:nvPr/>
        </p:nvSpPr>
        <p:spPr>
          <a:xfrm>
            <a:off x="8709604" y="25466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g15b293b42df_0_276"/>
          <p:cNvSpPr/>
          <p:nvPr/>
        </p:nvSpPr>
        <p:spPr>
          <a:xfrm>
            <a:off x="4118921" y="1442737"/>
            <a:ext cx="1938000" cy="951200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g15b293b42df_0_276"/>
          <p:cNvSpPr txBox="1"/>
          <p:nvPr/>
        </p:nvSpPr>
        <p:spPr>
          <a:xfrm>
            <a:off x="4120937" y="2593193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185"/>
            </a:pPr>
            <a:r>
              <a:rPr lang="en-US" sz="158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Gauss-Newton,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85"/>
            </a:pPr>
            <a:r>
              <a:rPr lang="en-US" sz="158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LM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g15b293b42df_0_276"/>
          <p:cNvSpPr txBox="1"/>
          <p:nvPr/>
        </p:nvSpPr>
        <p:spPr>
          <a:xfrm>
            <a:off x="6415259" y="2593192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SO2, SE2,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SO3, SE3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g15b293b42df_0_276"/>
          <p:cNvSpPr txBox="1"/>
          <p:nvPr/>
        </p:nvSpPr>
        <p:spPr>
          <a:xfrm>
            <a:off x="432267" y="1575167"/>
            <a:ext cx="33292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chemeClr val="accent2"/>
              </a:buClr>
              <a:buSzPts val="2000"/>
            </a:pPr>
            <a:r>
              <a:rPr lang="en-US" sz="2667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Application Agnostic</a:t>
            </a:r>
            <a:endParaRPr sz="2667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g15b293b42df_0_276"/>
          <p:cNvSpPr txBox="1"/>
          <p:nvPr/>
        </p:nvSpPr>
        <p:spPr>
          <a:xfrm>
            <a:off x="431300" y="3971086"/>
            <a:ext cx="3296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chemeClr val="accent1"/>
              </a:buClr>
              <a:buSzPts val="2000"/>
            </a:pPr>
            <a:r>
              <a:rPr lang="en-US" sz="2667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endParaRPr sz="2667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g15b293b42df_0_276"/>
          <p:cNvSpPr txBox="1"/>
          <p:nvPr/>
        </p:nvSpPr>
        <p:spPr>
          <a:xfrm>
            <a:off x="8711533" y="1564833"/>
            <a:ext cx="1938000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382"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382"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g15b293b42df_0_276"/>
          <p:cNvSpPr txBox="1"/>
          <p:nvPr/>
        </p:nvSpPr>
        <p:spPr>
          <a:xfrm>
            <a:off x="6414303" y="1714947"/>
            <a:ext cx="1938000" cy="40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Lie Groups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921" name="Google Shape;921;g15b293b42df_0_276"/>
          <p:cNvSpPr txBox="1"/>
          <p:nvPr/>
        </p:nvSpPr>
        <p:spPr>
          <a:xfrm>
            <a:off x="8709592" y="2535392"/>
            <a:ext cx="1938000" cy="7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978"/>
            </a:pPr>
            <a:r>
              <a:rPr lang="en-US" sz="1304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Measurements, Collision, Kinematics, Dynamics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2" name="Google Shape;922;g15b293b42df_0_276"/>
          <p:cNvSpPr txBox="1"/>
          <p:nvPr/>
        </p:nvSpPr>
        <p:spPr>
          <a:xfrm>
            <a:off x="4118920" y="1431347"/>
            <a:ext cx="1938000" cy="97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Second-Order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Nonlinear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Optimizers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923" name="Google Shape;923;g15b293b42df_0_276"/>
          <p:cNvSpPr txBox="1"/>
          <p:nvPr/>
        </p:nvSpPr>
        <p:spPr>
          <a:xfrm>
            <a:off x="6413320" y="4095814"/>
            <a:ext cx="1938000" cy="40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Parallelization</a:t>
            </a:r>
            <a:endParaRPr sz="1843" b="1">
              <a:solidFill>
                <a:schemeClr val="dk1"/>
              </a:solidFill>
            </a:endParaRPr>
          </a:p>
        </p:txBody>
      </p:sp>
      <p:sp>
        <p:nvSpPr>
          <p:cNvPr id="924" name="Google Shape;924;g15b293b42df_0_276"/>
          <p:cNvSpPr txBox="1"/>
          <p:nvPr/>
        </p:nvSpPr>
        <p:spPr>
          <a:xfrm>
            <a:off x="8709585" y="3954014"/>
            <a:ext cx="1938000" cy="69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Backward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Modes</a:t>
            </a:r>
            <a:endParaRPr sz="1843" b="1">
              <a:solidFill>
                <a:schemeClr val="dk1"/>
              </a:solidFill>
            </a:endParaRPr>
          </a:p>
        </p:txBody>
      </p:sp>
      <p:sp>
        <p:nvSpPr>
          <p:cNvPr id="925" name="Google Shape;925;g15b293b42df_0_276"/>
          <p:cNvSpPr txBox="1"/>
          <p:nvPr/>
        </p:nvSpPr>
        <p:spPr>
          <a:xfrm>
            <a:off x="4101771" y="4974092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CHOLMOD,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LU, BaSpaCho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6" name="Google Shape;926;g15b293b42df_0_276"/>
          <p:cNvSpPr txBox="1"/>
          <p:nvPr/>
        </p:nvSpPr>
        <p:spPr>
          <a:xfrm>
            <a:off x="6417204" y="4974093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Batching, GPU,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Auto Vectorization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7" name="Google Shape;927;g15b293b42df_0_276"/>
          <p:cNvSpPr txBox="1"/>
          <p:nvPr/>
        </p:nvSpPr>
        <p:spPr>
          <a:xfrm>
            <a:off x="8713471" y="4974093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Implicit, Truncated, Unroll, Direct Loss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BCF5C-DBCA-49C0-BA1D-A2AC12C7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Theseus internals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2ADE-14F5-D902-0ED3-8B5541044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2B02D-9924-3A26-68B6-1ED9A443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5171-994F-965F-BF82-83AF817A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15b293b42df_0_65"/>
          <p:cNvSpPr/>
          <p:nvPr/>
        </p:nvSpPr>
        <p:spPr>
          <a:xfrm>
            <a:off x="4117067" y="3823600"/>
            <a:ext cx="1938000" cy="9512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g15b293b42df_0_65"/>
          <p:cNvSpPr txBox="1"/>
          <p:nvPr/>
        </p:nvSpPr>
        <p:spPr>
          <a:xfrm>
            <a:off x="4101753" y="3812381"/>
            <a:ext cx="1938000" cy="97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Sparse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Linear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Solvers</a:t>
            </a:r>
            <a:endParaRPr sz="1843" b="1">
              <a:solidFill>
                <a:schemeClr val="dk1"/>
              </a:solidFill>
            </a:endParaRPr>
          </a:p>
        </p:txBody>
      </p:sp>
      <p:sp>
        <p:nvSpPr>
          <p:cNvPr id="1474" name="Google Shape;1474;g15b293b42df_0_65"/>
          <p:cNvSpPr/>
          <p:nvPr/>
        </p:nvSpPr>
        <p:spPr>
          <a:xfrm>
            <a:off x="8713471" y="49275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g15b293b42df_0_65"/>
          <p:cNvSpPr/>
          <p:nvPr/>
        </p:nvSpPr>
        <p:spPr>
          <a:xfrm>
            <a:off x="8709600" y="3823600"/>
            <a:ext cx="1938000" cy="9512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15b293b42df_0_65"/>
          <p:cNvSpPr/>
          <p:nvPr/>
        </p:nvSpPr>
        <p:spPr>
          <a:xfrm>
            <a:off x="6417204" y="49275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15b293b42df_0_65"/>
          <p:cNvSpPr/>
          <p:nvPr/>
        </p:nvSpPr>
        <p:spPr>
          <a:xfrm>
            <a:off x="6413333" y="3823767"/>
            <a:ext cx="1938000" cy="9512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g15b293b42df_0_65"/>
          <p:cNvSpPr/>
          <p:nvPr/>
        </p:nvSpPr>
        <p:spPr>
          <a:xfrm>
            <a:off x="4120937" y="4927484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g15b293b42df_0_65"/>
          <p:cNvSpPr/>
          <p:nvPr/>
        </p:nvSpPr>
        <p:spPr>
          <a:xfrm>
            <a:off x="4120904" y="25466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g15b293b42df_0_65"/>
          <p:cNvSpPr/>
          <p:nvPr/>
        </p:nvSpPr>
        <p:spPr>
          <a:xfrm>
            <a:off x="8709671" y="1442804"/>
            <a:ext cx="1938000" cy="951200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g15b293b42df_0_65"/>
          <p:cNvSpPr/>
          <p:nvPr/>
        </p:nvSpPr>
        <p:spPr>
          <a:xfrm>
            <a:off x="6415221" y="1442721"/>
            <a:ext cx="1938000" cy="951200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g15b293b42df_0_65"/>
          <p:cNvSpPr/>
          <p:nvPr/>
        </p:nvSpPr>
        <p:spPr>
          <a:xfrm>
            <a:off x="6415255" y="25466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g15b293b42df_0_65"/>
          <p:cNvSpPr/>
          <p:nvPr/>
        </p:nvSpPr>
        <p:spPr>
          <a:xfrm>
            <a:off x="8709604" y="2546600"/>
            <a:ext cx="1938000" cy="70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g15b293b42df_0_65"/>
          <p:cNvSpPr/>
          <p:nvPr/>
        </p:nvSpPr>
        <p:spPr>
          <a:xfrm>
            <a:off x="4118921" y="1442737"/>
            <a:ext cx="1938000" cy="951200"/>
          </a:xfrm>
          <a:prstGeom prst="rect">
            <a:avLst/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247"/>
            </a:pPr>
            <a:endParaRPr sz="16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g15b293b42df_0_65"/>
          <p:cNvSpPr txBox="1"/>
          <p:nvPr/>
        </p:nvSpPr>
        <p:spPr>
          <a:xfrm>
            <a:off x="4120937" y="2593193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Gauss-Newton,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LM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g15b293b42df_0_65"/>
          <p:cNvSpPr txBox="1"/>
          <p:nvPr/>
        </p:nvSpPr>
        <p:spPr>
          <a:xfrm>
            <a:off x="6415259" y="2593192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SO2, SE2,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SO3, SE3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g15b293b42df_0_65"/>
          <p:cNvSpPr txBox="1"/>
          <p:nvPr/>
        </p:nvSpPr>
        <p:spPr>
          <a:xfrm>
            <a:off x="432267" y="1575167"/>
            <a:ext cx="33292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chemeClr val="accent2"/>
              </a:buClr>
              <a:buSzPts val="2000"/>
            </a:pPr>
            <a:r>
              <a:rPr lang="en-US" sz="2667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Application Agnostic</a:t>
            </a:r>
            <a:endParaRPr sz="2667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g15b293b42df_0_65"/>
          <p:cNvSpPr txBox="1"/>
          <p:nvPr/>
        </p:nvSpPr>
        <p:spPr>
          <a:xfrm>
            <a:off x="431300" y="3971086"/>
            <a:ext cx="3296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chemeClr val="accent1"/>
              </a:buClr>
              <a:buSzPts val="2000"/>
            </a:pPr>
            <a:r>
              <a:rPr lang="en-US" sz="2667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endParaRPr sz="2667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15b293b42df_0_65"/>
          <p:cNvSpPr txBox="1"/>
          <p:nvPr/>
        </p:nvSpPr>
        <p:spPr>
          <a:xfrm>
            <a:off x="8711533" y="1564833"/>
            <a:ext cx="1938000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382"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382"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g15b293b42df_0_65"/>
          <p:cNvSpPr txBox="1"/>
          <p:nvPr/>
        </p:nvSpPr>
        <p:spPr>
          <a:xfrm>
            <a:off x="6414303" y="1714947"/>
            <a:ext cx="1938000" cy="40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Lie Groups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1492" name="Google Shape;1492;g15b293b42df_0_65"/>
          <p:cNvSpPr txBox="1"/>
          <p:nvPr/>
        </p:nvSpPr>
        <p:spPr>
          <a:xfrm>
            <a:off x="8709592" y="2535392"/>
            <a:ext cx="1938000" cy="7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978"/>
            </a:pPr>
            <a:r>
              <a:rPr lang="en-US" sz="1304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Measurements, Collision, Kinematics, Dynamics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3" name="Google Shape;1493;g15b293b42df_0_65"/>
          <p:cNvSpPr txBox="1"/>
          <p:nvPr/>
        </p:nvSpPr>
        <p:spPr>
          <a:xfrm>
            <a:off x="4118920" y="1431347"/>
            <a:ext cx="1938000" cy="97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Second-Order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Nonlinear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Optimizers</a:t>
            </a:r>
            <a:endParaRPr sz="2400" b="1">
              <a:solidFill>
                <a:schemeClr val="dk1"/>
              </a:solidFill>
            </a:endParaRPr>
          </a:p>
        </p:txBody>
      </p:sp>
      <p:sp>
        <p:nvSpPr>
          <p:cNvPr id="1494" name="Google Shape;1494;g15b293b42df_0_65"/>
          <p:cNvSpPr txBox="1"/>
          <p:nvPr/>
        </p:nvSpPr>
        <p:spPr>
          <a:xfrm>
            <a:off x="6413320" y="4095814"/>
            <a:ext cx="1938000" cy="40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Parallelization</a:t>
            </a:r>
            <a:endParaRPr sz="1843" b="1">
              <a:solidFill>
                <a:schemeClr val="dk1"/>
              </a:solidFill>
            </a:endParaRPr>
          </a:p>
        </p:txBody>
      </p:sp>
      <p:sp>
        <p:nvSpPr>
          <p:cNvPr id="1495" name="Google Shape;1495;g15b293b42df_0_65"/>
          <p:cNvSpPr txBox="1"/>
          <p:nvPr/>
        </p:nvSpPr>
        <p:spPr>
          <a:xfrm>
            <a:off x="8709585" y="3954014"/>
            <a:ext cx="1938000" cy="69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Backward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382"/>
            </a:pPr>
            <a:r>
              <a:rPr lang="en-US" sz="1843" b="1">
                <a:solidFill>
                  <a:schemeClr val="dk1"/>
                </a:solidFill>
              </a:rPr>
              <a:t>Modes</a:t>
            </a:r>
            <a:endParaRPr sz="1843" b="1">
              <a:solidFill>
                <a:schemeClr val="dk1"/>
              </a:solidFill>
            </a:endParaRPr>
          </a:p>
        </p:txBody>
      </p:sp>
      <p:sp>
        <p:nvSpPr>
          <p:cNvPr id="1496" name="Google Shape;1496;g15b293b42df_0_65"/>
          <p:cNvSpPr txBox="1"/>
          <p:nvPr/>
        </p:nvSpPr>
        <p:spPr>
          <a:xfrm>
            <a:off x="4101771" y="4974092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CHOLMOD,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LU, BaSpaCho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7" name="Google Shape;1497;g15b293b42df_0_65"/>
          <p:cNvSpPr txBox="1"/>
          <p:nvPr/>
        </p:nvSpPr>
        <p:spPr>
          <a:xfrm>
            <a:off x="6417204" y="4974093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Batching, GPU,</a:t>
            </a:r>
            <a:endParaRPr sz="2400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Auto Vectorization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8" name="Google Shape;1498;g15b293b42df_0_65"/>
          <p:cNvSpPr txBox="1"/>
          <p:nvPr/>
        </p:nvSpPr>
        <p:spPr>
          <a:xfrm>
            <a:off x="8713471" y="4974093"/>
            <a:ext cx="1938000" cy="60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chemeClr val="dk1"/>
              </a:buClr>
              <a:buSzPts val="1185"/>
            </a:pPr>
            <a:r>
              <a:rPr lang="en-US" sz="158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Implicit, Truncated, Unroll, Direct Loss</a:t>
            </a:r>
            <a:endParaRPr sz="158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9" name="Google Shape;1499;g15b293b42df_0_65"/>
          <p:cNvSpPr/>
          <p:nvPr/>
        </p:nvSpPr>
        <p:spPr>
          <a:xfrm>
            <a:off x="0" y="1018505"/>
            <a:ext cx="12192000" cy="2527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0" name="Google Shape;1500;g15b293b42df_0_65"/>
          <p:cNvSpPr/>
          <p:nvPr/>
        </p:nvSpPr>
        <p:spPr>
          <a:xfrm>
            <a:off x="3974097" y="3546271"/>
            <a:ext cx="4489600" cy="2527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00502-8DAE-07AC-1C8E-0B5CCD5039C6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/>
              <a:t>Theseus internals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8F9C73B1-19EA-F389-CE32-16537D20D6C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Backward modes for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00503000000000000" pitchFamily="2" charset="77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latin typeface="Cambria Math" panose="02000503000000000000" pitchFamily="2" charset="77"/>
                          </a:rPr>
                          <m:t>𝒘</m:t>
                        </m:r>
                      </m:sub>
                    </m:sSub>
                    <m:sSup>
                      <m:sSupPr>
                        <m:ctrlPr>
                          <a:rPr lang="en-US" b="1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00503000000000000" pitchFamily="2" charset="77"/>
                          </a:rPr>
                          <m:t>𝒚</m:t>
                        </m:r>
                      </m:e>
                      <m:sup>
                        <m:r>
                          <a:rPr lang="en-US" b="1" i="1" smtClean="0">
                            <a:latin typeface="Cambria Math" panose="02000503000000000000" pitchFamily="2" charset="77"/>
                          </a:rPr>
                          <m:t>⋆</m:t>
                        </m:r>
                      </m:sup>
                    </m:sSup>
                    <m:r>
                      <a:rPr lang="en-US" b="1" i="1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b="1" i="1" smtClean="0">
                        <a:latin typeface="Cambria Math" panose="02000503000000000000" pitchFamily="2" charset="77"/>
                      </a:rPr>
                      <m:t>𝒙</m:t>
                    </m:r>
                    <m:r>
                      <a:rPr lang="en-US" b="1" i="1" smtClean="0">
                        <a:latin typeface="Cambria Math" panose="02000503000000000000" pitchFamily="2" charset="77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8F9C73B1-19EA-F389-CE32-16537D20D6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25" r="-578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0" name="Google Shape;1550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46</a:t>
            </a:fld>
            <a:endParaRPr/>
          </a:p>
        </p:txBody>
      </p:sp>
      <p:sp>
        <p:nvSpPr>
          <p:cNvPr id="1553" name="Google Shape;1553;p40"/>
          <p:cNvSpPr txBox="1"/>
          <p:nvPr/>
        </p:nvSpPr>
        <p:spPr>
          <a:xfrm>
            <a:off x="952113" y="1432764"/>
            <a:ext cx="11178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chemeClr val="dk1"/>
              </a:buClr>
              <a:buSzPts val="2300"/>
            </a:pPr>
            <a:r>
              <a:rPr lang="en-US" sz="22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Unrolled:</a:t>
            </a:r>
            <a:r>
              <a:rPr lang="en-US" sz="2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8888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differentiate through entire sequence of iterates</a:t>
            </a:r>
            <a:endParaRPr sz="2200" dirty="0">
              <a:solidFill>
                <a:srgbClr val="888888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4" name="Google Shape;1554;p40"/>
              <p:cNvSpPr txBox="1"/>
              <p:nvPr/>
            </p:nvSpPr>
            <p:spPr>
              <a:xfrm>
                <a:off x="952113" y="2907119"/>
                <a:ext cx="10726000" cy="430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2300"/>
                </a:pPr>
                <a:r>
                  <a:rPr lang="en-US" sz="2200" b="1" dirty="0">
                    <a:solidFill>
                      <a:schemeClr val="dk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  <a:sym typeface="Calibri"/>
                  </a:rPr>
                  <a:t>Truncated: </a:t>
                </a:r>
                <a:r>
                  <a:rPr lang="en-US" sz="2200" dirty="0">
                    <a:solidFill>
                      <a:srgbClr val="888888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  <a:sym typeface="Calibri"/>
                  </a:rPr>
                  <a:t>unroll only through the last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888888"/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  <a:cs typeface="Calibri"/>
                        <a:sym typeface="Calibri"/>
                      </a:rPr>
                      <m:t>𝐻</m:t>
                    </m:r>
                  </m:oMath>
                </a14:m>
                <a:r>
                  <a:rPr lang="en-US" sz="2200" dirty="0">
                    <a:solidFill>
                      <a:srgbClr val="888888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  <a:sym typeface="Calibri"/>
                  </a:rPr>
                  <a:t> iterates</a:t>
                </a:r>
                <a:endParaRPr sz="2200" dirty="0">
                  <a:solidFill>
                    <a:srgbClr val="88888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1554" name="Google Shape;1554;p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13" y="2907119"/>
                <a:ext cx="10726000" cy="430911"/>
              </a:xfrm>
              <a:prstGeom prst="rect">
                <a:avLst/>
              </a:prstGeom>
              <a:blipFill>
                <a:blip r:embed="rId4"/>
                <a:stretch>
                  <a:fillRect l="-591" t="-8333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5D67808-8D97-6082-9F15-6BB68AA53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13" y="1751221"/>
            <a:ext cx="5143887" cy="858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B5B87-841D-3EE7-282D-96159B949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13" y="3393619"/>
            <a:ext cx="7772400" cy="1265039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16996A9-6635-667B-DB98-65B13F2D5E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C431C04-799E-C35D-C405-F6D32F89E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1555" name="Google Shape;1555;p40"/>
          <p:cNvSpPr txBox="1"/>
          <p:nvPr/>
        </p:nvSpPr>
        <p:spPr>
          <a:xfrm>
            <a:off x="952113" y="4443669"/>
            <a:ext cx="10506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chemeClr val="dk1"/>
              </a:buClr>
              <a:buSzPts val="2300"/>
            </a:pPr>
            <a:r>
              <a:rPr lang="en-US" sz="22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Implicit:</a:t>
            </a:r>
            <a:r>
              <a:rPr lang="en-US" sz="2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8888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use implicit function theorem on optimality condition</a:t>
            </a:r>
            <a:endParaRPr sz="2200" dirty="0">
              <a:solidFill>
                <a:srgbClr val="888888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D5590C-0E1E-5B23-5667-19CE5B01F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13" y="4766531"/>
            <a:ext cx="7772400" cy="9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5DC2E-6A01-326A-7544-D279AC662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5260" y="5397840"/>
            <a:ext cx="4560420" cy="643242"/>
          </a:xfrm>
          <a:prstGeom prst="rect">
            <a:avLst/>
          </a:prstGeom>
        </p:spPr>
      </p:pic>
      <p:sp>
        <p:nvSpPr>
          <p:cNvPr id="1556" name="Google Shape;1556;p40"/>
          <p:cNvSpPr txBox="1"/>
          <p:nvPr/>
        </p:nvSpPr>
        <p:spPr>
          <a:xfrm>
            <a:off x="952113" y="5935414"/>
            <a:ext cx="111784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chemeClr val="dk1"/>
              </a:buClr>
              <a:buSzPts val="2300"/>
            </a:pPr>
            <a:r>
              <a:rPr lang="en-US" sz="2200" b="1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Direct loss:</a:t>
            </a:r>
            <a:r>
              <a:rPr lang="en-US" sz="2200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88888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perturbation-based estimate of the derivatives</a:t>
            </a:r>
            <a:endParaRPr sz="2200" dirty="0">
              <a:solidFill>
                <a:srgbClr val="888888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BFD75F9-40C8-238F-E135-A4AA6EF8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PyPose</a:t>
            </a:r>
            <a:r>
              <a:rPr lang="en-US" sz="4000" dirty="0"/>
              <a:t>: faster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FB5E-106E-BE3F-0694-E4AF927E3B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AEF4-5502-E6B8-711B-F014B84D3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919A-E37C-FE72-06A5-6E74792C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31CCC5-8BE4-281B-DB11-D7818AE9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37" y="3784713"/>
            <a:ext cx="7772400" cy="23788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9424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451F9EB-24CB-4C85-DD2B-650D41E58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932708"/>
          </a:xfrm>
        </p:spPr>
        <p:txBody>
          <a:bodyPr>
            <a:normAutofit/>
          </a:bodyPr>
          <a:lstStyle/>
          <a:p>
            <a:r>
              <a:rPr lang="en-US" sz="3200" b="1" dirty="0"/>
              <a:t>1. Differentiable optimal control and MPC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FB5E-106E-BE3F-0694-E4AF927E3B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AEF4-5502-E6B8-711B-F014B84D3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919A-E37C-FE72-06A5-6E74792C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217FB4-7113-3CC1-9374-37C5EFFBB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656" y="1278792"/>
            <a:ext cx="2964525" cy="240306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C445D-787C-A7BC-F4BD-EC4F627CD80A}"/>
              </a:ext>
            </a:extLst>
          </p:cNvPr>
          <p:cNvCxnSpPr>
            <a:cxnSpLocks/>
          </p:cNvCxnSpPr>
          <p:nvPr/>
        </p:nvCxnSpPr>
        <p:spPr>
          <a:xfrm flipH="1">
            <a:off x="8259093" y="1900139"/>
            <a:ext cx="717563" cy="98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E456251-FA35-7C15-6562-C83E0B18DC2C}"/>
              </a:ext>
            </a:extLst>
          </p:cNvPr>
          <p:cNvSpPr txBox="1"/>
          <p:nvPr/>
        </p:nvSpPr>
        <p:spPr>
          <a:xfrm>
            <a:off x="8259093" y="200825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😅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F3D97-2FA1-CFAE-9C02-E886772BA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37" y="3755217"/>
            <a:ext cx="7772400" cy="23788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18">
            <a:extLst>
              <a:ext uri="{FF2B5EF4-FFF2-40B4-BE49-F238E27FC236}">
                <a16:creationId xmlns:a16="http://schemas.microsoft.com/office/drawing/2014/main" id="{EBE02EF8-E338-156A-1174-EF7C2F9E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PyPose</a:t>
            </a:r>
            <a:r>
              <a:rPr lang="en-US" sz="4000" dirty="0"/>
              <a:t>: faster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431937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BFD75F9-40C8-238F-E135-A4AA6EF8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PyPose</a:t>
            </a:r>
            <a:r>
              <a:rPr lang="en-US" sz="4000" dirty="0"/>
              <a:t>: faster implementations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451F9EB-24CB-4C85-DD2B-650D41E58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932708"/>
          </a:xfrm>
        </p:spPr>
        <p:txBody>
          <a:bodyPr>
            <a:normAutofit/>
          </a:bodyPr>
          <a:lstStyle/>
          <a:p>
            <a:r>
              <a:rPr lang="en-US" sz="3200" b="1" dirty="0"/>
              <a:t>1. Differentiable optimal control and MPC</a:t>
            </a:r>
          </a:p>
          <a:p>
            <a:endParaRPr lang="en-US" sz="3200" dirty="0"/>
          </a:p>
          <a:p>
            <a:r>
              <a:rPr lang="en-US" sz="3200" b="1" dirty="0"/>
              <a:t>2. Differentiable non-linear least squares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FB5E-106E-BE3F-0694-E4AF927E3B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AEF4-5502-E6B8-711B-F014B84D3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919A-E37C-FE72-06A5-6E74792C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62C98-80D1-9AF0-D2E7-C156A5D34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7" r="82524" b="28552"/>
          <a:stretch/>
        </p:blipFill>
        <p:spPr>
          <a:xfrm>
            <a:off x="8976656" y="3702188"/>
            <a:ext cx="2256531" cy="2367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217FB4-7113-3CC1-9374-37C5EFFBB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656" y="1278792"/>
            <a:ext cx="2964525" cy="240306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C445D-787C-A7BC-F4BD-EC4F627CD80A}"/>
              </a:ext>
            </a:extLst>
          </p:cNvPr>
          <p:cNvCxnSpPr>
            <a:cxnSpLocks/>
          </p:cNvCxnSpPr>
          <p:nvPr/>
        </p:nvCxnSpPr>
        <p:spPr>
          <a:xfrm flipH="1">
            <a:off x="8259093" y="1900139"/>
            <a:ext cx="717563" cy="98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8B8832-6CC9-522C-70F9-DC2CBEF16615}"/>
              </a:ext>
            </a:extLst>
          </p:cNvPr>
          <p:cNvCxnSpPr>
            <a:cxnSpLocks/>
          </p:cNvCxnSpPr>
          <p:nvPr/>
        </p:nvCxnSpPr>
        <p:spPr>
          <a:xfrm flipH="1" flipV="1">
            <a:off x="8229636" y="3126022"/>
            <a:ext cx="867976" cy="56720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E456251-FA35-7C15-6562-C83E0B18DC2C}"/>
              </a:ext>
            </a:extLst>
          </p:cNvPr>
          <p:cNvSpPr txBox="1"/>
          <p:nvPr/>
        </p:nvSpPr>
        <p:spPr>
          <a:xfrm>
            <a:off x="8259093" y="200825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AFBCD3-396A-B89B-2FF9-30491CAC44FC}"/>
              </a:ext>
            </a:extLst>
          </p:cNvPr>
          <p:cNvSpPr txBox="1"/>
          <p:nvPr/>
        </p:nvSpPr>
        <p:spPr>
          <a:xfrm>
            <a:off x="7965437" y="342982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😅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DB457-FC4B-127F-A161-1A72A2F4C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37" y="3755217"/>
            <a:ext cx="7772400" cy="23788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32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7A98-BFD2-659E-1DF0-1CB17916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differentiable optimization (for robotics)?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1D43-B9D8-12DD-ED7D-F42E2F092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FA172-1A3D-9389-5403-8B503D251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47D18-8179-A061-9941-2DD594C8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65F73-E70E-E945-BD2F-7FF7045D9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174" y="2417592"/>
            <a:ext cx="5166040" cy="1863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4F938-B836-F969-4C8F-66ED9DA754BF}"/>
              </a:ext>
            </a:extLst>
          </p:cNvPr>
          <p:cNvSpPr txBox="1"/>
          <p:nvPr/>
        </p:nvSpPr>
        <p:spPr>
          <a:xfrm>
            <a:off x="645259" y="4123165"/>
            <a:ext cx="6476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Past, Present, and Future of Simultaneous Localization And Mapping.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Cadena et al., IEEE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17E65-78A1-D560-5817-3F861FF2F33D}"/>
              </a:ext>
            </a:extLst>
          </p:cNvPr>
          <p:cNvSpPr txBox="1"/>
          <p:nvPr/>
        </p:nvSpPr>
        <p:spPr>
          <a:xfrm>
            <a:off x="851130" y="1401929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Example: SLAM.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Give the front-end networks information about how the back-end is performing</a:t>
            </a:r>
          </a:p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Question from earlier: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certifiable back-end optimization says nothing about errors in the front-end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optimization provides a way of coupling them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15DF4-9C0F-B200-4D69-13126873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501" y="3018383"/>
            <a:ext cx="3176392" cy="160617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A34B42-2373-0BB2-E743-77BFFA9D8F83}"/>
              </a:ext>
            </a:extLst>
          </p:cNvPr>
          <p:cNvCxnSpPr>
            <a:cxnSpLocks/>
          </p:cNvCxnSpPr>
          <p:nvPr/>
        </p:nvCxnSpPr>
        <p:spPr>
          <a:xfrm flipV="1">
            <a:off x="7122225" y="2417592"/>
            <a:ext cx="0" cy="220696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E91FDB-3FDC-3F7D-2F86-E522753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470" y="2346710"/>
            <a:ext cx="4912425" cy="7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41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CC17CB2-32CE-9085-A21F-EE595BCA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911" y="4954691"/>
            <a:ext cx="1729871" cy="172987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784756"/>
            <a:ext cx="11326091" cy="1041742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optimization for robotics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1881400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FAIR,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0818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12" y="6487875"/>
            <a:ext cx="297184" cy="2853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712A14-A204-5CD1-9F2F-04548413EA27}"/>
              </a:ext>
            </a:extLst>
          </p:cNvPr>
          <p:cNvSpPr txBox="1">
            <a:spLocks/>
          </p:cNvSpPr>
          <p:nvPr/>
        </p:nvSpPr>
        <p:spPr>
          <a:xfrm>
            <a:off x="595745" y="2560159"/>
            <a:ext cx="10529456" cy="274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/>
                </a:solidFill>
              </a:rPr>
              <a:t>1. Differentiable optimal control and MPC</a:t>
            </a:r>
          </a:p>
          <a:p>
            <a:pPr algn="l"/>
            <a:endParaRPr lang="en-US" sz="3200" dirty="0">
              <a:solidFill>
                <a:schemeClr val="tx1"/>
              </a:solidFill>
            </a:endParaRPr>
          </a:p>
          <a:p>
            <a:pPr algn="l"/>
            <a:r>
              <a:rPr lang="en-US" sz="3200" b="1" dirty="0">
                <a:solidFill>
                  <a:schemeClr val="tx1"/>
                </a:solidFill>
              </a:rPr>
              <a:t>2. Differentiable non-linear least squares</a:t>
            </a:r>
          </a:p>
          <a:p>
            <a:pPr algn="l"/>
            <a:endParaRPr lang="en-US" sz="3200" b="1" dirty="0">
              <a:solidFill>
                <a:schemeClr val="tx1"/>
              </a:solidFill>
            </a:endParaRPr>
          </a:p>
          <a:p>
            <a:pPr algn="l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(next time: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optimization for robotics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pic>
        <p:nvPicPr>
          <p:cNvPr id="10" name="Google Shape;129;g170d62ef00e_0_34" descr="Logo&#10;&#10;Description automatically generated">
            <a:extLst>
              <a:ext uri="{FF2B5EF4-FFF2-40B4-BE49-F238E27FC236}">
                <a16:creationId xmlns:a16="http://schemas.microsoft.com/office/drawing/2014/main" id="{7C6C0092-4939-318C-0D46-257CAFBDEF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4516" y="3215189"/>
            <a:ext cx="3017112" cy="1137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00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7A98-BFD2-659E-1DF0-1CB17916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differentiable optimization (for robotics)?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1D43-B9D8-12DD-ED7D-F42E2F0921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FA172-1A3D-9389-5403-8B503D251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robotics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47D18-8179-A061-9941-2DD594C8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65F73-E70E-E945-BD2F-7FF7045D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174" y="2417592"/>
            <a:ext cx="5166040" cy="1863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4F938-B836-F969-4C8F-66ED9DA754BF}"/>
              </a:ext>
            </a:extLst>
          </p:cNvPr>
          <p:cNvSpPr txBox="1"/>
          <p:nvPr/>
        </p:nvSpPr>
        <p:spPr>
          <a:xfrm>
            <a:off x="645259" y="4123165"/>
            <a:ext cx="6476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Past, Present, and Future of Simultaneous Localization And Mapping.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Cadena et al., IEEE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17E65-78A1-D560-5817-3F861FF2F33D}"/>
              </a:ext>
            </a:extLst>
          </p:cNvPr>
          <p:cNvSpPr txBox="1"/>
          <p:nvPr/>
        </p:nvSpPr>
        <p:spPr>
          <a:xfrm>
            <a:off x="851130" y="1401929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Example: SLAM.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Give the front-end networks information about how the back-end is performing</a:t>
            </a:r>
          </a:p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Question from earlier: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certifiable back-end optimization says nothing about errors in the front-end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optimization provides a way of coupling them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91FDB-3FDC-3F7D-2F86-E522753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485" y="2317214"/>
            <a:ext cx="4912425" cy="771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F15DF4-9C0F-B200-4D69-131268737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01" y="3018383"/>
            <a:ext cx="3176392" cy="1606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5E8CC8-C125-2B11-3D4D-445445D70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597" y="5311346"/>
            <a:ext cx="4030585" cy="11515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58732C-27F8-CB55-9DA1-0F897066033E}"/>
              </a:ext>
            </a:extLst>
          </p:cNvPr>
          <p:cNvCxnSpPr>
            <a:cxnSpLocks/>
          </p:cNvCxnSpPr>
          <p:nvPr/>
        </p:nvCxnSpPr>
        <p:spPr>
          <a:xfrm flipH="1">
            <a:off x="693173" y="4618036"/>
            <a:ext cx="1096474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61F55E-E1E0-BDB5-0E32-E64F3EE51D0B}"/>
              </a:ext>
            </a:extLst>
          </p:cNvPr>
          <p:cNvSpPr txBox="1"/>
          <p:nvPr/>
        </p:nvSpPr>
        <p:spPr>
          <a:xfrm>
            <a:off x="748430" y="4598297"/>
            <a:ext cx="87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Same end-to-end learning idea can be applied to every optimization problem from before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19E27-E119-6E7E-D24A-9C1EBC375D2C}"/>
              </a:ext>
            </a:extLst>
          </p:cNvPr>
          <p:cNvSpPr txBox="1"/>
          <p:nvPr/>
        </p:nvSpPr>
        <p:spPr>
          <a:xfrm>
            <a:off x="1828800" y="568502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Neural network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BA5C32-E0B6-B768-1CF8-110EFF3F2BB7}"/>
              </a:ext>
            </a:extLst>
          </p:cNvPr>
          <p:cNvCxnSpPr>
            <a:cxnSpLocks/>
          </p:cNvCxnSpPr>
          <p:nvPr/>
        </p:nvCxnSpPr>
        <p:spPr>
          <a:xfrm flipH="1">
            <a:off x="3528140" y="5887143"/>
            <a:ext cx="46867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0FB6CA-A030-92FB-DC6B-8B8440E84C42}"/>
              </a:ext>
            </a:extLst>
          </p:cNvPr>
          <p:cNvCxnSpPr>
            <a:cxnSpLocks/>
          </p:cNvCxnSpPr>
          <p:nvPr/>
        </p:nvCxnSpPr>
        <p:spPr>
          <a:xfrm flipH="1">
            <a:off x="8299550" y="5869691"/>
            <a:ext cx="468671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6445F2-B792-7216-BAC9-80854B711C69}"/>
              </a:ext>
            </a:extLst>
          </p:cNvPr>
          <p:cNvSpPr txBox="1"/>
          <p:nvPr/>
        </p:nvSpPr>
        <p:spPr>
          <a:xfrm>
            <a:off x="8774763" y="569044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Loss</a:t>
            </a:r>
          </a:p>
        </p:txBody>
      </p:sp>
      <p:sp>
        <p:nvSpPr>
          <p:cNvPr id="18" name="Arc 7">
            <a:extLst>
              <a:ext uri="{FF2B5EF4-FFF2-40B4-BE49-F238E27FC236}">
                <a16:creationId xmlns:a16="http://schemas.microsoft.com/office/drawing/2014/main" id="{D6F3CC78-4029-AA32-C16E-2CA5136535D0}"/>
              </a:ext>
            </a:extLst>
          </p:cNvPr>
          <p:cNvSpPr/>
          <p:nvPr/>
        </p:nvSpPr>
        <p:spPr>
          <a:xfrm flipH="1">
            <a:off x="2696984" y="4790025"/>
            <a:ext cx="6314279" cy="1039800"/>
          </a:xfrm>
          <a:custGeom>
            <a:avLst/>
            <a:gdLst>
              <a:gd name="connsiteX0" fmla="*/ 3134 w 5115480"/>
              <a:gd name="connsiteY0" fmla="*/ 1046778 h 2202552"/>
              <a:gd name="connsiteX1" fmla="*/ 2571690 w 5115480"/>
              <a:gd name="connsiteY1" fmla="*/ 16 h 2202552"/>
              <a:gd name="connsiteX2" fmla="*/ 5115370 w 5115480"/>
              <a:gd name="connsiteY2" fmla="*/ 1111512 h 2202552"/>
              <a:gd name="connsiteX3" fmla="*/ 2557740 w 5115480"/>
              <a:gd name="connsiteY3" fmla="*/ 1101276 h 2202552"/>
              <a:gd name="connsiteX4" fmla="*/ 3134 w 5115480"/>
              <a:gd name="connsiteY4" fmla="*/ 1046778 h 2202552"/>
              <a:gd name="connsiteX0" fmla="*/ 3134 w 5115480"/>
              <a:gd name="connsiteY0" fmla="*/ 1046778 h 2202552"/>
              <a:gd name="connsiteX1" fmla="*/ 2571690 w 5115480"/>
              <a:gd name="connsiteY1" fmla="*/ 16 h 2202552"/>
              <a:gd name="connsiteX2" fmla="*/ 5115370 w 5115480"/>
              <a:gd name="connsiteY2" fmla="*/ 1111512 h 2202552"/>
              <a:gd name="connsiteX0" fmla="*/ 0 w 5112348"/>
              <a:gd name="connsiteY0" fmla="*/ 1046778 h 1111512"/>
              <a:gd name="connsiteX1" fmla="*/ 2568556 w 5112348"/>
              <a:gd name="connsiteY1" fmla="*/ 16 h 1111512"/>
              <a:gd name="connsiteX2" fmla="*/ 5112236 w 5112348"/>
              <a:gd name="connsiteY2" fmla="*/ 1111512 h 1111512"/>
              <a:gd name="connsiteX3" fmla="*/ 2554606 w 5112348"/>
              <a:gd name="connsiteY3" fmla="*/ 1101276 h 1111512"/>
              <a:gd name="connsiteX4" fmla="*/ 0 w 5112348"/>
              <a:gd name="connsiteY4" fmla="*/ 1046778 h 1111512"/>
              <a:gd name="connsiteX0" fmla="*/ 0 w 5112348"/>
              <a:gd name="connsiteY0" fmla="*/ 1046778 h 1111512"/>
              <a:gd name="connsiteX1" fmla="*/ 2488345 w 5112348"/>
              <a:gd name="connsiteY1" fmla="*/ 401069 h 1111512"/>
              <a:gd name="connsiteX2" fmla="*/ 5112236 w 5112348"/>
              <a:gd name="connsiteY2" fmla="*/ 1111512 h 1111512"/>
              <a:gd name="connsiteX0" fmla="*/ 0 w 5112341"/>
              <a:gd name="connsiteY0" fmla="*/ 1046778 h 1111512"/>
              <a:gd name="connsiteX1" fmla="*/ 2568556 w 5112341"/>
              <a:gd name="connsiteY1" fmla="*/ 16 h 1111512"/>
              <a:gd name="connsiteX2" fmla="*/ 5112236 w 5112341"/>
              <a:gd name="connsiteY2" fmla="*/ 1111512 h 1111512"/>
              <a:gd name="connsiteX3" fmla="*/ 2554606 w 5112341"/>
              <a:gd name="connsiteY3" fmla="*/ 1101276 h 1111512"/>
              <a:gd name="connsiteX4" fmla="*/ 0 w 5112341"/>
              <a:gd name="connsiteY4" fmla="*/ 1046778 h 1111512"/>
              <a:gd name="connsiteX0" fmla="*/ 0 w 5112341"/>
              <a:gd name="connsiteY0" fmla="*/ 1046778 h 1111512"/>
              <a:gd name="connsiteX1" fmla="*/ 2488345 w 5112341"/>
              <a:gd name="connsiteY1" fmla="*/ 401069 h 1111512"/>
              <a:gd name="connsiteX2" fmla="*/ 5112236 w 5112341"/>
              <a:gd name="connsiteY2" fmla="*/ 1111512 h 1111512"/>
              <a:gd name="connsiteX0" fmla="*/ 0 w 5112341"/>
              <a:gd name="connsiteY0" fmla="*/ 1046777 h 1111511"/>
              <a:gd name="connsiteX1" fmla="*/ 2568556 w 5112341"/>
              <a:gd name="connsiteY1" fmla="*/ 15 h 1111511"/>
              <a:gd name="connsiteX2" fmla="*/ 5112236 w 5112341"/>
              <a:gd name="connsiteY2" fmla="*/ 1111511 h 1111511"/>
              <a:gd name="connsiteX3" fmla="*/ 2554606 w 5112341"/>
              <a:gd name="connsiteY3" fmla="*/ 1101275 h 1111511"/>
              <a:gd name="connsiteX4" fmla="*/ 0 w 5112341"/>
              <a:gd name="connsiteY4" fmla="*/ 1046777 h 1111511"/>
              <a:gd name="connsiteX0" fmla="*/ 0 w 5112341"/>
              <a:gd name="connsiteY0" fmla="*/ 1046777 h 1111511"/>
              <a:gd name="connsiteX1" fmla="*/ 2488345 w 5112341"/>
              <a:gd name="connsiteY1" fmla="*/ 401068 h 1111511"/>
              <a:gd name="connsiteX2" fmla="*/ 5112236 w 5112341"/>
              <a:gd name="connsiteY2" fmla="*/ 1111511 h 111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2341" h="1111511" stroke="0" extrusionOk="0">
                <a:moveTo>
                  <a:pt x="0" y="1046777"/>
                </a:moveTo>
                <a:cubicBezTo>
                  <a:pt x="712306" y="518919"/>
                  <a:pt x="1199780" y="-3199"/>
                  <a:pt x="2568556" y="15"/>
                </a:cubicBezTo>
                <a:cubicBezTo>
                  <a:pt x="3984974" y="3341"/>
                  <a:pt x="4504271" y="588491"/>
                  <a:pt x="5112236" y="1111511"/>
                </a:cubicBezTo>
                <a:lnTo>
                  <a:pt x="2554606" y="1101275"/>
                </a:lnTo>
                <a:lnTo>
                  <a:pt x="0" y="1046777"/>
                </a:lnTo>
                <a:close/>
              </a:path>
              <a:path w="5112341" h="1111511" fill="none">
                <a:moveTo>
                  <a:pt x="0" y="1046777"/>
                </a:moveTo>
                <a:cubicBezTo>
                  <a:pt x="67736" y="458142"/>
                  <a:pt x="1119569" y="397854"/>
                  <a:pt x="2488345" y="401068"/>
                </a:cubicBezTo>
                <a:cubicBezTo>
                  <a:pt x="3904763" y="404394"/>
                  <a:pt x="5125402" y="501667"/>
                  <a:pt x="5112236" y="1111511"/>
                </a:cubicBezTo>
              </a:path>
            </a:pathLst>
          </a:cu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BCE350-1A2A-D43C-A21C-A78B6E65FBC3}"/>
              </a:ext>
            </a:extLst>
          </p:cNvPr>
          <p:cNvSpPr txBox="1"/>
          <p:nvPr/>
        </p:nvSpPr>
        <p:spPr>
          <a:xfrm>
            <a:off x="8396197" y="4973415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optimization</a:t>
            </a:r>
          </a:p>
        </p:txBody>
      </p:sp>
    </p:spTree>
    <p:extLst>
      <p:ext uri="{BB962C8B-B14F-4D97-AF65-F5344CB8AC3E}">
        <p14:creationId xmlns:p14="http://schemas.microsoft.com/office/powerpoint/2010/main" val="14972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8FEFA-F523-D1A1-7349-617B4CD93690}"/>
              </a:ext>
            </a:extLst>
          </p:cNvPr>
          <p:cNvGrpSpPr/>
          <p:nvPr/>
        </p:nvGrpSpPr>
        <p:grpSpPr>
          <a:xfrm>
            <a:off x="1651129" y="3953049"/>
            <a:ext cx="3897223" cy="1951777"/>
            <a:chOff x="6487092" y="3116340"/>
            <a:chExt cx="3897223" cy="19517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109BC-A802-5AE9-5840-635BD073E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17" b="47507"/>
            <a:stretch/>
          </p:blipFill>
          <p:spPr>
            <a:xfrm>
              <a:off x="6491641" y="3116340"/>
              <a:ext cx="3892674" cy="19517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59FD22-56B5-2CBE-C6C9-A2E26E7F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29"/>
            <a:stretch/>
          </p:blipFill>
          <p:spPr>
            <a:xfrm>
              <a:off x="6487092" y="3451994"/>
              <a:ext cx="374322" cy="5461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and Kahneman (and robotics)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7947-A984-1F89-E375-6C132C4EA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Differentiable optimization for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ADDA-65B4-3DAE-0799-CC8B1F80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3861025" y="2171045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025" y="2171045"/>
                <a:ext cx="3599190" cy="694870"/>
              </a:xfrm>
              <a:prstGeom prst="rect">
                <a:avLst/>
              </a:prstGeom>
              <a:blipFill>
                <a:blip r:embed="rId5"/>
                <a:stretch>
                  <a:fillRect l="-3509" t="-3571" r="-9123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3142089" y="2953655"/>
            <a:ext cx="4076680" cy="563956"/>
            <a:chOff x="2715710" y="4740455"/>
            <a:chExt cx="4076680" cy="563956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5" y="4880904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 space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3193197" y="1705501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E50D1B-B203-4716-0848-6CE58A92FE59}"/>
              </a:ext>
            </a:extLst>
          </p:cNvPr>
          <p:cNvSpPr txBox="1">
            <a:spLocks/>
          </p:cNvSpPr>
          <p:nvPr/>
        </p:nvSpPr>
        <p:spPr>
          <a:xfrm>
            <a:off x="2460036" y="4226376"/>
            <a:ext cx="5440680" cy="5015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slow thinking: </a:t>
            </a:r>
            <a:r>
              <a:rPr lang="en-US" sz="1600" dirty="0"/>
              <a:t>solve from scratch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search, planning)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9A1DC-DB31-1BE6-5F41-C869DD673CA1}"/>
              </a:ext>
            </a:extLst>
          </p:cNvPr>
          <p:cNvSpPr txBox="1">
            <a:spLocks/>
          </p:cNvSpPr>
          <p:nvPr/>
        </p:nvSpPr>
        <p:spPr>
          <a:xfrm>
            <a:off x="4161106" y="5340995"/>
            <a:ext cx="7195151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fast thinking (amortization): </a:t>
            </a:r>
            <a:r>
              <a:rPr lang="en-US" sz="1600" dirty="0"/>
              <a:t>rapidly predict the solution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a neural network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E4FA07A0-A4BD-7682-B009-0529C990C5C9}"/>
              </a:ext>
            </a:extLst>
          </p:cNvPr>
          <p:cNvSpPr/>
          <p:nvPr/>
        </p:nvSpPr>
        <p:spPr>
          <a:xfrm flipH="1">
            <a:off x="4161108" y="4573341"/>
            <a:ext cx="469560" cy="1159745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7C6E0DE-0643-637A-DFA0-DC6DBE3AF561}"/>
              </a:ext>
            </a:extLst>
          </p:cNvPr>
          <p:cNvSpPr/>
          <p:nvPr/>
        </p:nvSpPr>
        <p:spPr>
          <a:xfrm rot="18356041" flipH="1" flipV="1">
            <a:off x="3116047" y="3955430"/>
            <a:ext cx="469560" cy="1237950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A396D45-6C5B-53A9-D9E7-EE86436BC931}"/>
              </a:ext>
            </a:extLst>
          </p:cNvPr>
          <p:cNvSpPr txBox="1">
            <a:spLocks/>
          </p:cNvSpPr>
          <p:nvPr/>
        </p:nvSpPr>
        <p:spPr>
          <a:xfrm>
            <a:off x="4215924" y="5582173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why? </a:t>
            </a:r>
            <a:r>
              <a:rPr lang="en-US" sz="1600" dirty="0"/>
              <a:t>can be 25,000+ times faster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54C1085C-ECE1-5353-ABE3-147F90B7A640}"/>
              </a:ext>
            </a:extLst>
          </p:cNvPr>
          <p:cNvSpPr txBox="1">
            <a:spLocks/>
          </p:cNvSpPr>
          <p:nvPr/>
        </p:nvSpPr>
        <p:spPr>
          <a:xfrm>
            <a:off x="6905735" y="1704170"/>
            <a:ext cx="2959273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 (state of the world)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6A3824-7120-E189-EA19-F8D24562DDD0}"/>
              </a:ext>
            </a:extLst>
          </p:cNvPr>
          <p:cNvCxnSpPr>
            <a:cxnSpLocks/>
          </p:cNvCxnSpPr>
          <p:nvPr/>
        </p:nvCxnSpPr>
        <p:spPr>
          <a:xfrm>
            <a:off x="7328945" y="203443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7">
            <a:extLst>
              <a:ext uri="{FF2B5EF4-FFF2-40B4-BE49-F238E27FC236}">
                <a16:creationId xmlns:a16="http://schemas.microsoft.com/office/drawing/2014/main" id="{C8AEBBC6-07D1-B355-0BC1-09206DB85F3D}"/>
              </a:ext>
            </a:extLst>
          </p:cNvPr>
          <p:cNvSpPr txBox="1">
            <a:spLocks/>
          </p:cNvSpPr>
          <p:nvPr/>
        </p:nvSpPr>
        <p:spPr>
          <a:xfrm>
            <a:off x="6332971" y="1699178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C0913B-5F73-E72D-2C7D-5D02C14246A7}"/>
              </a:ext>
            </a:extLst>
          </p:cNvPr>
          <p:cNvCxnSpPr>
            <a:cxnSpLocks/>
          </p:cNvCxnSpPr>
          <p:nvPr/>
        </p:nvCxnSpPr>
        <p:spPr>
          <a:xfrm>
            <a:off x="6621700" y="202014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00F3BF3C-402F-049C-EEB6-19EC1FA6D383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97186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731643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EDBF-948B-0CA7-9A65-9639503E1D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0BB1-7A53-15F3-BC74-66D9A28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707035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3044129" cy="2568362"/>
            <a:chOff x="7340274" y="3633585"/>
            <a:chExt cx="3044129" cy="2568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729DAF-A647-6C00-FE22-D32547D2C7B9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(vertical slices are optimization problems)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A55367-ACD8-98FF-9635-BF32FB34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427" y="309340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2C72507-8A25-54AA-4D48-47DB990E03ED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3304148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optimization-based reasoning and 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72251-7E05-C0AC-0AF8-224EFAA6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032000" y="2074269"/>
            <a:ext cx="7485169" cy="1997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5E3EA-7371-FE2E-10E1-4851C89EB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1046749" y="4366099"/>
            <a:ext cx="3203879" cy="970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5F2C5-2BAB-3810-C9F6-A109B0C695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44"/>
          <a:stretch/>
        </p:blipFill>
        <p:spPr>
          <a:xfrm>
            <a:off x="7807981" y="4241665"/>
            <a:ext cx="3646712" cy="1095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E9471-44E9-8697-C4CE-126209BC23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84"/>
          <a:stretch/>
        </p:blipFill>
        <p:spPr>
          <a:xfrm>
            <a:off x="4339171" y="4366099"/>
            <a:ext cx="3203879" cy="9706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7466D0-7F12-595F-C747-A9CFCB5B554E}"/>
              </a:ext>
            </a:extLst>
          </p:cNvPr>
          <p:cNvCxnSpPr>
            <a:cxnSpLocks/>
          </p:cNvCxnSpPr>
          <p:nvPr/>
        </p:nvCxnSpPr>
        <p:spPr>
          <a:xfrm flipH="1">
            <a:off x="2123268" y="3872753"/>
            <a:ext cx="566284" cy="4824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277920-3FBB-85C4-18D0-2ED2DF0034D7}"/>
              </a:ext>
            </a:extLst>
          </p:cNvPr>
          <p:cNvCxnSpPr>
            <a:cxnSpLocks/>
          </p:cNvCxnSpPr>
          <p:nvPr/>
        </p:nvCxnSpPr>
        <p:spPr>
          <a:xfrm>
            <a:off x="5793183" y="3872753"/>
            <a:ext cx="654112" cy="52899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FFB35C-728A-E077-7E22-CDF893E67258}"/>
              </a:ext>
            </a:extLst>
          </p:cNvPr>
          <p:cNvCxnSpPr>
            <a:cxnSpLocks/>
          </p:cNvCxnSpPr>
          <p:nvPr/>
        </p:nvCxnSpPr>
        <p:spPr>
          <a:xfrm>
            <a:off x="8958020" y="3872753"/>
            <a:ext cx="0" cy="4050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0899397-873F-B335-4C20-FC8E467BE6CF}"/>
              </a:ext>
            </a:extLst>
          </p:cNvPr>
          <p:cNvSpPr txBox="1"/>
          <p:nvPr/>
        </p:nvSpPr>
        <p:spPr>
          <a:xfrm>
            <a:off x="2032000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4A6C29-73C7-1524-E705-8291BE541678}"/>
              </a:ext>
            </a:extLst>
          </p:cNvPr>
          <p:cNvSpPr txBox="1"/>
          <p:nvPr/>
        </p:nvSpPr>
        <p:spPr>
          <a:xfrm>
            <a:off x="5612334" y="521145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C8C512-F942-2406-803F-17988FB962FB}"/>
              </a:ext>
            </a:extLst>
          </p:cNvPr>
          <p:cNvSpPr txBox="1"/>
          <p:nvPr/>
        </p:nvSpPr>
        <p:spPr>
          <a:xfrm>
            <a:off x="9302561" y="5215356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40951-181F-E57C-3E3F-6EA07854EE3C}"/>
              </a:ext>
            </a:extLst>
          </p:cNvPr>
          <p:cNvSpPr txBox="1"/>
          <p:nvPr/>
        </p:nvSpPr>
        <p:spPr>
          <a:xfrm>
            <a:off x="609600" y="4635320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11F567-440F-F272-1D72-9EA92D670CCC}"/>
                  </a:ext>
                </a:extLst>
              </p:cNvPr>
              <p:cNvSpPr txBox="1"/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11F567-440F-F272-1D72-9EA92D670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818" y="4067594"/>
                <a:ext cx="725070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EAE5E-B968-1EB4-8AAB-10B242E33D7A}"/>
                  </a:ext>
                </a:extLst>
              </p:cNvPr>
              <p:cNvSpPr txBox="1"/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EAE5E-B968-1EB4-8AAB-10B242E33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4091677"/>
                <a:ext cx="725006" cy="338554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D52B80-46FE-4E46-63D5-093C92AC79EB}"/>
                  </a:ext>
                </a:extLst>
              </p:cNvPr>
              <p:cNvSpPr txBox="1"/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00503000000000000" pitchFamily="2" charset="77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D52B80-46FE-4E46-63D5-093C92AC7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759" y="4059016"/>
                <a:ext cx="806824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600D29-6A92-5D0A-D3E6-C34045D40E3D}"/>
                  </a:ext>
                </a:extLst>
              </p:cNvPr>
              <p:cNvSpPr txBox="1"/>
              <p:nvPr/>
            </p:nvSpPr>
            <p:spPr>
              <a:xfrm>
                <a:off x="4730145" y="5815206"/>
                <a:ext cx="2731710" cy="54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600D29-6A92-5D0A-D3E6-C34045D40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145" y="5815206"/>
                <a:ext cx="2731710" cy="548868"/>
              </a:xfrm>
              <a:prstGeom prst="rect">
                <a:avLst/>
              </a:prstGeom>
              <a:blipFill>
                <a:blip r:embed="rId10"/>
                <a:stretch>
                  <a:fillRect r="-8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ubtitle 2">
            <a:extLst>
              <a:ext uri="{FF2B5EF4-FFF2-40B4-BE49-F238E27FC236}">
                <a16:creationId xmlns:a16="http://schemas.microsoft.com/office/drawing/2014/main" id="{3D2F0723-3FBA-8BC7-023D-BFF0E4AE23FA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</p:spTree>
    <p:extLst>
      <p:ext uri="{BB962C8B-B14F-4D97-AF65-F5344CB8AC3E}">
        <p14:creationId xmlns:p14="http://schemas.microsoft.com/office/powerpoint/2010/main" val="4159450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144537</TotalTime>
  <Words>4260</Words>
  <Application>Microsoft Macintosh PowerPoint</Application>
  <PresentationFormat>Widescreen</PresentationFormat>
  <Paragraphs>700</Paragraphs>
  <Slides>50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Calibri</vt:lpstr>
      <vt:lpstr>Cambria Math</vt:lpstr>
      <vt:lpstr>Helvetica Neue</vt:lpstr>
      <vt:lpstr>Helvetica Neue Light</vt:lpstr>
      <vt:lpstr>Lato</vt:lpstr>
      <vt:lpstr>Lucida Grande</vt:lpstr>
      <vt:lpstr>Menlo</vt:lpstr>
      <vt:lpstr>Source Sans Pro</vt:lpstr>
      <vt:lpstr>Wingdings</vt:lpstr>
      <vt:lpstr>Office Theme</vt:lpstr>
      <vt:lpstr>PowerPoint Presentation</vt:lpstr>
      <vt:lpstr>Disclaimer</vt:lpstr>
      <vt:lpstr>Optimization problems in robotics</vt:lpstr>
      <vt:lpstr>Where AI/ML fit in</vt:lpstr>
      <vt:lpstr>Why differentiable optimization (for robotics)?</vt:lpstr>
      <vt:lpstr>Why differentiable optimization (for robotics)?</vt:lpstr>
      <vt:lpstr>Optimization and Kahneman (and robotics)</vt:lpstr>
      <vt:lpstr>Why call it amortized optimization?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Existing, widely-deployed uses of amortization</vt:lpstr>
      <vt:lpstr>Differentiable optimization for robotics</vt:lpstr>
      <vt:lpstr>What is optimal control?</vt:lpstr>
      <vt:lpstr>Optimal control in robotics</vt:lpstr>
      <vt:lpstr>Optimal control in robotics</vt:lpstr>
      <vt:lpstr>Types of optimal control problems</vt:lpstr>
      <vt:lpstr>Where does machine learning fit in?</vt:lpstr>
      <vt:lpstr>Control as an implicit function</vt:lpstr>
      <vt:lpstr>How to differentiate the controller?</vt:lpstr>
      <vt:lpstr>Implicitly differentiating convex LQR control</vt:lpstr>
      <vt:lpstr>Differentiating non-convex MPC</vt:lpstr>
      <vt:lpstr>The Differentiable Cross-Entropy Method (DCEM)</vt:lpstr>
      <vt:lpstr>Control and CVXPY</vt:lpstr>
      <vt:lpstr>Metric learning via differentiable optimization</vt:lpstr>
      <vt:lpstr>Variations and other extensions</vt:lpstr>
      <vt:lpstr>Other end-to-end learning (SPO) literature</vt:lpstr>
      <vt:lpstr>Differentiable optimization for robotics</vt:lpstr>
      <vt:lpstr>PowerPoint Presentation</vt:lpstr>
      <vt:lpstr>PowerPoint Presentation</vt:lpstr>
      <vt:lpstr>All of these settings are non-linear least squares</vt:lpstr>
      <vt:lpstr>All of these settings are non-linear least squares</vt:lpstr>
      <vt:lpstr>All of these settings are non-linear least squares</vt:lpstr>
      <vt:lpstr>Differentiable NLLS before Theseus</vt:lpstr>
      <vt:lpstr>Differentiable NLLS before Theseus</vt:lpstr>
      <vt:lpstr>Theseus is a unified solver for all of them</vt:lpstr>
      <vt:lpstr>Examples implemented in Theseus</vt:lpstr>
      <vt:lpstr>Reception, extensions, and improvements</vt:lpstr>
      <vt:lpstr>Theseus internals</vt:lpstr>
      <vt:lpstr>PowerPoint Presentation</vt:lpstr>
      <vt:lpstr>Backward modes for computing D_w y^⋆ (x)</vt:lpstr>
      <vt:lpstr>PyPose: faster implementations</vt:lpstr>
      <vt:lpstr>PyPose: faster implementations</vt:lpstr>
      <vt:lpstr>PyPose: faster implementations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1013</cp:revision>
  <cp:lastPrinted>2019-05-02T03:49:05Z</cp:lastPrinted>
  <dcterms:created xsi:type="dcterms:W3CDTF">2016-09-04T10:19:12Z</dcterms:created>
  <dcterms:modified xsi:type="dcterms:W3CDTF">2024-07-15T13:54:46Z</dcterms:modified>
  <cp:category/>
</cp:coreProperties>
</file>