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6" r:id="rId2"/>
    <p:sldId id="663" r:id="rId3"/>
    <p:sldId id="667" r:id="rId4"/>
    <p:sldId id="544" r:id="rId5"/>
    <p:sldId id="668" r:id="rId6"/>
    <p:sldId id="673" r:id="rId7"/>
    <p:sldId id="677" r:id="rId8"/>
    <p:sldId id="605" r:id="rId9"/>
    <p:sldId id="674" r:id="rId10"/>
    <p:sldId id="678" r:id="rId11"/>
    <p:sldId id="561" r:id="rId12"/>
    <p:sldId id="562" r:id="rId13"/>
    <p:sldId id="671" r:id="rId14"/>
    <p:sldId id="650" r:id="rId15"/>
    <p:sldId id="680" r:id="rId16"/>
    <p:sldId id="682" r:id="rId17"/>
    <p:sldId id="683" r:id="rId18"/>
    <p:sldId id="679" r:id="rId19"/>
    <p:sldId id="684" r:id="rId20"/>
    <p:sldId id="676" r:id="rId21"/>
    <p:sldId id="670" r:id="rId22"/>
    <p:sldId id="573" r:id="rId2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0D49FF-6E2A-B949-964A-2A633E290980}">
          <p14:sldIdLst>
            <p14:sldId id="326"/>
            <p14:sldId id="663"/>
            <p14:sldId id="667"/>
            <p14:sldId id="544"/>
          </p14:sldIdLst>
        </p14:section>
        <p14:section name="Meta optimal transport" id="{276D3CFA-3072-BE40-A0E1-496790004703}">
          <p14:sldIdLst>
            <p14:sldId id="668"/>
            <p14:sldId id="673"/>
            <p14:sldId id="677"/>
            <p14:sldId id="605"/>
            <p14:sldId id="674"/>
            <p14:sldId id="678"/>
            <p14:sldId id="561"/>
            <p14:sldId id="562"/>
          </p14:sldIdLst>
        </p14:section>
        <p14:section name="Amortizing convex conjugates" id="{604B675D-0D5F-1340-927D-3798B4A578DB}">
          <p14:sldIdLst>
            <p14:sldId id="671"/>
            <p14:sldId id="650"/>
            <p14:sldId id="680"/>
            <p14:sldId id="682"/>
            <p14:sldId id="683"/>
            <p14:sldId id="679"/>
            <p14:sldId id="684"/>
            <p14:sldId id="676"/>
          </p14:sldIdLst>
        </p14:section>
        <p14:section name="End" id="{01772C41-3171-054D-8D42-4208511D0B2D}">
          <p14:sldIdLst>
            <p14:sldId id="670"/>
            <p14:sldId id="5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202C"/>
    <a:srgbClr val="4EB648"/>
    <a:srgbClr val="374C81"/>
    <a:srgbClr val="FFFFFF"/>
    <a:srgbClr val="4D88B8"/>
    <a:srgbClr val="FBACBA"/>
    <a:srgbClr val="384B80"/>
    <a:srgbClr val="B5C1E0"/>
    <a:srgbClr val="F8FF00"/>
    <a:srgbClr val="E0E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78"/>
    <p:restoredTop sz="96054"/>
  </p:normalViewPr>
  <p:slideViewPr>
    <p:cSldViewPr snapToGrid="0" snapToObjects="1">
      <p:cViewPr varScale="1">
        <p:scale>
          <a:sx n="140" d="100"/>
          <a:sy n="140" d="100"/>
        </p:scale>
        <p:origin x="232" y="2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12/5/22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12/5/22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854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88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99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 for computing optimal transport maps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bamos/presentation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1.em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5.png"/><Relationship Id="rId10" Type="http://schemas.openxmlformats.org/officeDocument/2006/relationships/image" Target="../media/image6.emf"/><Relationship Id="rId4" Type="http://schemas.openxmlformats.org/officeDocument/2006/relationships/image" Target="../media/image4.png"/><Relationship Id="rId9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bamos/presentation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1363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optimization for computing optimal transport maps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71267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 (FAIR) NYC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DFCB07-593F-AEF2-7A13-32035846815E}"/>
              </a:ext>
            </a:extLst>
          </p:cNvPr>
          <p:cNvGrpSpPr/>
          <p:nvPr/>
        </p:nvGrpSpPr>
        <p:grpSpPr>
          <a:xfrm>
            <a:off x="7000533" y="2733459"/>
            <a:ext cx="4999872" cy="540210"/>
            <a:chOff x="528458" y="2216999"/>
            <a:chExt cx="4999872" cy="540210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A8BA86B3-6A96-5F38-6919-C91C5D1CB4C4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/>
                </a:rPr>
                <a:t>http://github.com/bamos/presentations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A9D242-E87B-341D-75EB-93D72CD6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458" y="2243821"/>
              <a:ext cx="297184" cy="285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C143-89DC-AEE7-4E8E-5E5094D1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 OT for Euclidean Wasserstein-2 potentials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8A90E0-42B2-636D-1009-88CA2AD3A5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Parameterize the </a:t>
                </a:r>
                <a:r>
                  <a:rPr lang="en-US" b="1" dirty="0"/>
                  <a:t>model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b="0" dirty="0"/>
                  <a:t>, </a:t>
                </a:r>
                <a:r>
                  <a:rPr lang="en-US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e.g., a Meta ICNN</a:t>
                </a:r>
                <a:endParaRPr lang="en-US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Difference from continuous case, </a:t>
                </a:r>
                <a:r>
                  <a:rPr lang="en-US" b="1" dirty="0"/>
                  <a:t>dual potential is a function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Hyper-network </a:t>
                </a:r>
                <a:r>
                  <a:rPr lang="en-US" dirty="0"/>
                  <a:t>mapping from the measures to the optimal dual </a:t>
                </a:r>
                <a:r>
                  <a:rPr lang="en-US" b="1" dirty="0"/>
                  <a:t>parameters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Learn the model </a:t>
                </a:r>
                <a:r>
                  <a:rPr lang="en-US" dirty="0"/>
                  <a:t>with a meta version of the W2GN loss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8A90E0-42B2-636D-1009-88CA2AD3A5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CB04C-0C53-CAD7-0A71-45E3B40A5A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6AB84-B62F-68EB-3C56-E420B2067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BA81C-CD8C-7863-723B-91ABF5A3E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B63BB-1062-A4F9-BF0E-5FAB92FEE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81" b="17890"/>
          <a:stretch/>
        </p:blipFill>
        <p:spPr>
          <a:xfrm>
            <a:off x="9324397" y="1250026"/>
            <a:ext cx="3119859" cy="2500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348A21-D38E-FEF1-0A32-9DAF9806F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662548"/>
            <a:ext cx="6177603" cy="1532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8AF892-79AF-B4C9-06E4-C53CAB808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364" y="4937925"/>
            <a:ext cx="3512706" cy="824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24C7D5-6DAB-D73A-A2E8-3454EBAE8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364" y="5613368"/>
            <a:ext cx="7381976" cy="7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0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1654A-5B97-AF5E-DDD6-19EB14BC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OT with Meta ICNNs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AC065-F43B-7C43-8D67-F61AE23CA7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3B320-8DF0-8450-3BA7-C7982E378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75812-9714-FF40-C137-6E4BC00E1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021D47-ABC8-72EE-AE79-DA0386FC5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16" y="1733436"/>
            <a:ext cx="5724403" cy="321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780ED-BC0F-CF44-9D93-B68ED7AD3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99"/>
          <a:stretch/>
        </p:blipFill>
        <p:spPr>
          <a:xfrm>
            <a:off x="6586654" y="4224794"/>
            <a:ext cx="4827661" cy="1462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8B2E6-256B-57F8-DB51-11994AB3E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654" y="1694084"/>
            <a:ext cx="4312994" cy="23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18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FC68D-EE21-5CFC-8565-1DBCB82EBA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EAAE1-F8B6-E0E8-11EB-BAD44AD5C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F9EAC-7933-7467-412F-11D503DA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D86E7-5A5D-9A6D-E88A-5504ABA3C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748"/>
          <a:stretch/>
        </p:blipFill>
        <p:spPr>
          <a:xfrm>
            <a:off x="141402" y="1294751"/>
            <a:ext cx="6165130" cy="4658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8E89CF-FCAB-46BC-F61F-9635BA9D6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12" y="1565704"/>
            <a:ext cx="5261140" cy="476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D38353-1AFA-0F86-0C2F-DF2925E527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814"/>
          <a:stretch/>
        </p:blipFill>
        <p:spPr>
          <a:xfrm>
            <a:off x="6534346" y="1277466"/>
            <a:ext cx="5313340" cy="292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772B3C1-7136-EC90-C9F2-2047CA79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More Meta OT color transfer predictions</a:t>
            </a:r>
          </a:p>
        </p:txBody>
      </p:sp>
    </p:spTree>
    <p:extLst>
      <p:ext uri="{BB962C8B-B14F-4D97-AF65-F5344CB8AC3E}">
        <p14:creationId xmlns:p14="http://schemas.microsoft.com/office/powerpoint/2010/main" val="1713073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E913823B-7E72-BC2E-E2F8-06B1584462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Amortizing the Kantorovich dual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(Meta Optimal Transport)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Amortizing the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-transform </a:t>
                </a:r>
                <a:r>
                  <a:rPr lang="en-US" dirty="0"/>
                  <a:t>(the convex conjugate)</a:t>
                </a:r>
                <a:endParaRPr lang="en-US" b="1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E913823B-7E72-BC2E-E2F8-06B1584462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0861030-E35E-90B8-A13D-0EB81196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amortized optimization for OT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7ABFB67-79F0-D720-CE85-AA528EDDD4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F4AC1EA-788F-2178-DD4B-67346970C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C2ED4-07D8-2F99-3211-66FBDB43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312231-A38C-CD79-5F43-4D4CE4036D40}"/>
                  </a:ext>
                </a:extLst>
              </p:cNvPr>
              <p:cNvSpPr txBox="1"/>
              <p:nvPr/>
            </p:nvSpPr>
            <p:spPr>
              <a:xfrm>
                <a:off x="8083693" y="1600200"/>
                <a:ext cx="3498707" cy="4909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312231-A38C-CD79-5F43-4D4CE4036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693" y="1600200"/>
                <a:ext cx="3498707" cy="490904"/>
              </a:xfrm>
              <a:prstGeom prst="rect">
                <a:avLst/>
              </a:prstGeom>
              <a:blipFill>
                <a:blip r:embed="rId4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8F9A7-728F-39EB-766F-A5904D07F263}"/>
              </a:ext>
            </a:extLst>
          </p:cNvPr>
          <p:cNvGrpSpPr/>
          <p:nvPr/>
        </p:nvGrpSpPr>
        <p:grpSpPr>
          <a:xfrm>
            <a:off x="8216307" y="2091104"/>
            <a:ext cx="3044129" cy="2568362"/>
            <a:chOff x="7340274" y="3633585"/>
            <a:chExt cx="3044129" cy="25683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9EE0F7-9C6C-B75B-6C3F-07B4AF950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74ECBC7-8C81-35ED-E998-D98217528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D6968D-2E15-553F-AFBC-4CFC6743AC1A}"/>
                </a:ext>
              </a:extLst>
            </p:cNvPr>
            <p:cNvSpPr txBox="1"/>
            <p:nvPr/>
          </p:nvSpPr>
          <p:spPr>
            <a:xfrm>
              <a:off x="7575196" y="6017281"/>
              <a:ext cx="28092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Vertical slices are optimization problems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C32D41-9054-7182-F4B3-5BEA78F40F4D}"/>
                  </a:ext>
                </a:extLst>
              </p:cNvPr>
              <p:cNvSpPr txBox="1"/>
              <p:nvPr/>
            </p:nvSpPr>
            <p:spPr>
              <a:xfrm>
                <a:off x="552450" y="2094848"/>
                <a:ext cx="6099462" cy="694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argsup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𝒴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C32D41-9054-7182-F4B3-5BEA78F40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0" y="2094848"/>
                <a:ext cx="6099462" cy="694101"/>
              </a:xfrm>
              <a:prstGeom prst="rect">
                <a:avLst/>
              </a:prstGeom>
              <a:blipFill>
                <a:blip r:embed="rId6"/>
                <a:stretch>
                  <a:fillRect t="-165455" b="-2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4AF3B68B-6660-996E-A32C-A33ADEBA26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624" y="3885408"/>
                <a:ext cx="3588328" cy="6872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4AF3B68B-6660-996E-A32C-A33ADEBA2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624" y="3885408"/>
                <a:ext cx="3588328" cy="6872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7693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C936-B5F6-BE21-F6C7-BDBD168B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Euclidean Wasserstein-2 problems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F5840-607C-13B2-9E91-1193FCD4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57AF044C-E881-2BFE-E166-5DD1E06C67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95896" y="1607673"/>
                <a:ext cx="4426178" cy="114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Monge</a:t>
                </a:r>
                <a:r>
                  <a:rPr lang="en-US" dirty="0"/>
                  <a:t> problem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(primal)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12">
                <a:extLst>
                  <a:ext uri="{FF2B5EF4-FFF2-40B4-BE49-F238E27FC236}">
                    <a16:creationId xmlns:a16="http://schemas.microsoft.com/office/drawing/2014/main" id="{57AF044C-E881-2BFE-E166-5DD1E06C6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896" y="1607673"/>
                <a:ext cx="4426178" cy="1143000"/>
              </a:xfrm>
              <a:prstGeom prst="rect">
                <a:avLst/>
              </a:prstGeom>
              <a:blipFill>
                <a:blip r:embed="rId2"/>
                <a:stretch>
                  <a:fillRect l="-1429" t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2">
                <a:extLst>
                  <a:ext uri="{FF2B5EF4-FFF2-40B4-BE49-F238E27FC236}">
                    <a16:creationId xmlns:a16="http://schemas.microsoft.com/office/drawing/2014/main" id="{9C3D845D-BD21-CDCF-F0C8-1AE510952A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74846" y="1101609"/>
                <a:ext cx="5097105" cy="1143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Kantorovich dual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∈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argmax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lim>
                      </m:limLow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Content Placeholder 12">
                <a:extLst>
                  <a:ext uri="{FF2B5EF4-FFF2-40B4-BE49-F238E27FC236}">
                    <a16:creationId xmlns:a16="http://schemas.microsoft.com/office/drawing/2014/main" id="{9C3D845D-BD21-CDCF-F0C8-1AE510952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846" y="1101609"/>
                <a:ext cx="5097105" cy="1143000"/>
              </a:xfrm>
              <a:prstGeom prst="rect">
                <a:avLst/>
              </a:prstGeom>
              <a:blipFill>
                <a:blip r:embed="rId3"/>
                <a:stretch>
                  <a:fillRect l="-1241" t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2">
                <a:extLst>
                  <a:ext uri="{FF2B5EF4-FFF2-40B4-BE49-F238E27FC236}">
                    <a16:creationId xmlns:a16="http://schemas.microsoft.com/office/drawing/2014/main" id="{22B352B4-739A-3A79-4848-62DB026DD7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930" y="3342153"/>
                <a:ext cx="7213462" cy="24200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solidFill>
                      <a:schemeClr val="tx1"/>
                    </a:solidFill>
                  </a:rPr>
                  <a:t>Brenier’s theorem </a:t>
                </a:r>
                <a:r>
                  <a:rPr lang="en-US" dirty="0">
                    <a:solidFill>
                      <a:schemeClr val="tx1"/>
                    </a:solidFill>
                  </a:rPr>
                  <a:t>gives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∇</m:t>
                    </m:r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Solve by </a:t>
                </a:r>
                <a:r>
                  <a:rPr lang="en-US" b="1" dirty="0">
                    <a:solidFill>
                      <a:schemeClr val="tx1"/>
                    </a:solidFill>
                  </a:rPr>
                  <a:t>parameterizing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with an MLP </a:t>
                </a:r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:r>
                  <a:rPr lang="en-US" b="1" dirty="0">
                    <a:solidFill>
                      <a:schemeClr val="tx1"/>
                    </a:solidFill>
                  </a:rPr>
                  <a:t>optimizing the dual</a:t>
                </a:r>
              </a:p>
              <a:p>
                <a:r>
                  <a:rPr lang="en-US" dirty="0"/>
                  <a:t>Computing the conjugate is hard, so </a:t>
                </a:r>
                <a:r>
                  <a:rPr lang="en-US" b="1" dirty="0"/>
                  <a:t>amortize the conjugate</a:t>
                </a:r>
              </a:p>
            </p:txBody>
          </p:sp>
        </mc:Choice>
        <mc:Fallback xmlns="">
          <p:sp>
            <p:nvSpPr>
              <p:cNvPr id="15" name="Content Placeholder 12">
                <a:extLst>
                  <a:ext uri="{FF2B5EF4-FFF2-40B4-BE49-F238E27FC236}">
                    <a16:creationId xmlns:a16="http://schemas.microsoft.com/office/drawing/2014/main" id="{22B352B4-739A-3A79-4848-62DB026DD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30" y="3342153"/>
                <a:ext cx="7213462" cy="2420066"/>
              </a:xfrm>
              <a:prstGeom prst="rect">
                <a:avLst/>
              </a:prstGeom>
              <a:blipFill>
                <a:blip r:embed="rId4"/>
                <a:stretch>
                  <a:fillRect l="-879" t="-1047" r="-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2">
                <a:extLst>
                  <a:ext uri="{FF2B5EF4-FFF2-40B4-BE49-F238E27FC236}">
                    <a16:creationId xmlns:a16="http://schemas.microsoft.com/office/drawing/2014/main" id="{E80D7DFF-34B8-B951-BFDA-072FC3A615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74846" y="2127233"/>
                <a:ext cx="5117885" cy="5043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-transform </a:t>
                </a:r>
                <a:r>
                  <a:rPr lang="en-US" dirty="0"/>
                  <a:t>becomes the</a:t>
                </a:r>
                <a:r>
                  <a:rPr lang="en-US" b="1" dirty="0"/>
                  <a:t> convex conjugate</a:t>
                </a:r>
              </a:p>
            </p:txBody>
          </p:sp>
        </mc:Choice>
        <mc:Fallback xmlns="">
          <p:sp>
            <p:nvSpPr>
              <p:cNvPr id="8" name="Content Placeholder 12">
                <a:extLst>
                  <a:ext uri="{FF2B5EF4-FFF2-40B4-BE49-F238E27FC236}">
                    <a16:creationId xmlns:a16="http://schemas.microsoft.com/office/drawing/2014/main" id="{E80D7DFF-34B8-B951-BFDA-072FC3A61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846" y="2127233"/>
                <a:ext cx="5117885" cy="504342"/>
              </a:xfrm>
              <a:prstGeom prst="rect">
                <a:avLst/>
              </a:prstGeom>
              <a:blipFill>
                <a:blip r:embed="rId5"/>
                <a:stretch>
                  <a:fillRect t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712B5A4-93A6-5429-B705-4AA4D04321D4}"/>
              </a:ext>
            </a:extLst>
          </p:cNvPr>
          <p:cNvCxnSpPr>
            <a:cxnSpLocks/>
          </p:cNvCxnSpPr>
          <p:nvPr/>
        </p:nvCxnSpPr>
        <p:spPr>
          <a:xfrm>
            <a:off x="710258" y="3241573"/>
            <a:ext cx="1088247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07919B3-037A-87BA-4884-5324D3F8894C}"/>
              </a:ext>
            </a:extLst>
          </p:cNvPr>
          <p:cNvCxnSpPr>
            <a:cxnSpLocks/>
          </p:cNvCxnSpPr>
          <p:nvPr/>
        </p:nvCxnSpPr>
        <p:spPr>
          <a:xfrm>
            <a:off x="6096000" y="1101609"/>
            <a:ext cx="10331" cy="213996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1BB9F5E5-7537-43FB-FA3B-A6981311A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587" y="2524809"/>
            <a:ext cx="5776793" cy="4197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CB5418-E926-F713-169C-B8E293EA3A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" t="-225" r="-316" b="-2120"/>
          <a:stretch/>
        </p:blipFill>
        <p:spPr>
          <a:xfrm>
            <a:off x="2181121" y="4459019"/>
            <a:ext cx="8013604" cy="243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31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CA1D-3047-9B3F-1ED5-9D9E916A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the dual potentials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AE249A-F3BB-32D3-A4FC-6A76DD193E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Parameterize the potential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b="1" dirty="0"/>
                  <a:t>Optimize </a:t>
                </a:r>
                <a:r>
                  <a:rPr lang="en-US" dirty="0"/>
                  <a:t>the dual objective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Assumes access to the </a:t>
                </a:r>
                <a:r>
                  <a:rPr lang="en-US" b="1" dirty="0"/>
                  <a:t>exact</a:t>
                </a:r>
                <a:r>
                  <a:rPr lang="en-US" dirty="0"/>
                  <a:t> conjugate is available</a:t>
                </a:r>
              </a:p>
              <a:p>
                <a:endParaRPr lang="en-US" dirty="0"/>
              </a:p>
              <a:p>
                <a:r>
                  <a:rPr lang="en-US" b="1" dirty="0"/>
                  <a:t>Differentiating</a:t>
                </a:r>
                <a:r>
                  <a:rPr lang="en-US" dirty="0"/>
                  <a:t> and applying </a:t>
                </a:r>
                <a:r>
                  <a:rPr lang="en-US" dirty="0" err="1"/>
                  <a:t>Danskin’s</a:t>
                </a:r>
                <a:r>
                  <a:rPr lang="en-US" dirty="0"/>
                  <a:t> envelope theorem gives: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AE249A-F3BB-32D3-A4FC-6A76DD193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B44D4-7D58-6203-7632-545C785B1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939B-317A-E9E7-F4B0-76D374A92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E2DF4-44E2-6164-4FCB-7DDE04BF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F989953-4085-ABDC-6750-3153C9FFAB0B}"/>
              </a:ext>
            </a:extLst>
          </p:cNvPr>
          <p:cNvSpPr txBox="1">
            <a:spLocks/>
          </p:cNvSpPr>
          <p:nvPr/>
        </p:nvSpPr>
        <p:spPr>
          <a:xfrm>
            <a:off x="428263" y="1085153"/>
            <a:ext cx="11465366" cy="562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2-wasserstein approximation via restricted convex potentials with application to improved training for GANs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Taghvaei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Jalali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2019.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1792F2-FA94-FE6F-85FD-E1DF01D33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50" y="2689258"/>
            <a:ext cx="8955847" cy="562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CDE513-CE57-B5DC-627C-6DC18722D0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95" t="13017"/>
          <a:stretch/>
        </p:blipFill>
        <p:spPr>
          <a:xfrm>
            <a:off x="3059096" y="3252703"/>
            <a:ext cx="2816985" cy="458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56C7B-0B10-F597-9346-65CBBBC2E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089" y="4971839"/>
            <a:ext cx="5111891" cy="118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CA1D-3047-9B3F-1ED5-9D9E916A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Objective-based amortization of the conjugate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AE249A-F3BB-32D3-A4FC-6A76DD193E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Predict </a:t>
                </a:r>
                <a:r>
                  <a:rPr lang="en-US" dirty="0"/>
                  <a:t>the solution to the conjugate with a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1" dirty="0"/>
                  <a:t>Learn </a:t>
                </a:r>
                <a:r>
                  <a:rPr lang="en-US" dirty="0"/>
                  <a:t>to optimize the conjugate objective everywhere it will be sampled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(across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b="1" dirty="0"/>
                  <a:t>Replace </a:t>
                </a:r>
                <a:r>
                  <a:rPr lang="en-US" dirty="0"/>
                  <a:t>the exact conjugate with the amortized prediction in the dual: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AE249A-F3BB-32D3-A4FC-6A76DD193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B44D4-7D58-6203-7632-545C785B1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939B-317A-E9E7-F4B0-76D374A92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E2DF4-44E2-6164-4FCB-7DDE04BF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F989953-4085-ABDC-6750-3153C9FFAB0B}"/>
              </a:ext>
            </a:extLst>
          </p:cNvPr>
          <p:cNvSpPr txBox="1">
            <a:spLocks/>
          </p:cNvSpPr>
          <p:nvPr/>
        </p:nvSpPr>
        <p:spPr>
          <a:xfrm>
            <a:off x="407043" y="1085153"/>
            <a:ext cx="11377914" cy="562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Three-Player Wasserstein GAN via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Amortised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Duality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Nhan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Dam et al., IJCAI 2019.</a:t>
            </a:r>
          </a:p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transport mapping via input convex neural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Makkuva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ICML 2020.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CDE513-CE57-B5DC-627C-6DC18722D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95" t="13017"/>
          <a:stretch/>
        </p:blipFill>
        <p:spPr>
          <a:xfrm>
            <a:off x="4419900" y="3229022"/>
            <a:ext cx="4119321" cy="6709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2E615E-1B04-E998-8BF2-E6B8F4BD6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39" y="2458339"/>
            <a:ext cx="6974061" cy="875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68BCFC-E244-CB3F-C965-36D1AC966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34" y="4923728"/>
            <a:ext cx="10537245" cy="7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5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CA1D-3047-9B3F-1ED5-9D9E916A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30" y="274638"/>
            <a:ext cx="1137791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Amortizing the conjugate with cycle consistency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AE249A-F3BB-32D3-A4FC-6A76DD193E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ln>
                <a:noFill/>
              </a:ln>
            </p:spPr>
            <p:txBody>
              <a:bodyPr/>
              <a:lstStyle/>
              <a:p>
                <a:r>
                  <a:rPr lang="en-US" b="1" dirty="0"/>
                  <a:t>Predict </a:t>
                </a:r>
                <a:r>
                  <a:rPr lang="en-US" dirty="0"/>
                  <a:t>the solution to the conjugate with a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1" dirty="0"/>
                  <a:t>Learn </a:t>
                </a:r>
                <a:r>
                  <a:rPr lang="en-US" dirty="0"/>
                  <a:t>to optimize the conjugate objective everywhere it will be sampled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(across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  <a:b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b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dirty="0"/>
                  <a:t>Taking the </a:t>
                </a:r>
                <a:r>
                  <a:rPr lang="en-US" b="1" dirty="0"/>
                  <a:t>optimality conditions of the conjugate </a:t>
                </a:r>
                <a:r>
                  <a:rPr lang="en-US" dirty="0"/>
                  <a:t>result in a </a:t>
                </a:r>
                <a:r>
                  <a:rPr lang="en-US" b="1" dirty="0"/>
                  <a:t>cycle consistency term</a:t>
                </a: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b="1" dirty="0"/>
                  <a:t>Replace </a:t>
                </a:r>
                <a:r>
                  <a:rPr lang="en-US" dirty="0"/>
                  <a:t>the exact conjugate with the amortized prediction in the dual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AE249A-F3BB-32D3-A4FC-6A76DD193E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B44D4-7D58-6203-7632-545C785B1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1939B-317A-E9E7-F4B0-76D374A92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E2DF4-44E2-6164-4FCB-7DDE04BF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F989953-4085-ABDC-6750-3153C9FFAB0B}"/>
              </a:ext>
            </a:extLst>
          </p:cNvPr>
          <p:cNvSpPr txBox="1">
            <a:spLocks/>
          </p:cNvSpPr>
          <p:nvPr/>
        </p:nvSpPr>
        <p:spPr>
          <a:xfrm>
            <a:off x="407043" y="1085153"/>
            <a:ext cx="11377914" cy="562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Wasserstein-2 generative networks.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Korotin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ICLR 2020.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CDE513-CE57-B5DC-627C-6DC18722D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95" t="13017"/>
          <a:stretch/>
        </p:blipFill>
        <p:spPr>
          <a:xfrm>
            <a:off x="1727118" y="3184114"/>
            <a:ext cx="3454563" cy="5626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EF150-9DBB-7ADF-8E0C-E26013F08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885" y="3192795"/>
            <a:ext cx="4009199" cy="386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0C0D0D-E65C-919A-E14E-894C69326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285" y="3941513"/>
            <a:ext cx="10095376" cy="67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62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480C2-62B6-8406-1BA7-AAC190015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Extremely easy to </a:t>
            </a:r>
            <a:r>
              <a:rPr lang="en-US" b="1" dirty="0"/>
              <a:t>fine-tune a prediction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with Adam or L-BFGS</a:t>
            </a:r>
            <a:br>
              <a:rPr lang="en-US" dirty="0"/>
            </a:br>
            <a:r>
              <a:rPr lang="en-US" dirty="0"/>
              <a:t>Gives a much more stable estimation for the dual objective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Amortize </a:t>
            </a:r>
            <a:r>
              <a:rPr lang="en-US" dirty="0"/>
              <a:t>by regressing onto the fine-tuned prediction: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F9EC8-8228-E5DD-342A-29B28C44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Fine-tuning and regression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0A482-CE70-4498-50EF-41A9B80A24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129EA-9C70-FDF3-1710-95DE73B5C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D6539-FD94-B145-F34A-59C91ECEC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612BA-D494-45AC-66EF-35EAED41A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26" y="5257799"/>
            <a:ext cx="6095081" cy="671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53352-BBB4-D959-012C-B283FC58D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130" y="2374066"/>
            <a:ext cx="3507237" cy="170865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43FEF48-4026-0C3F-49A3-FB2FE351A0AD}"/>
              </a:ext>
            </a:extLst>
          </p:cNvPr>
          <p:cNvSpPr txBox="1">
            <a:spLocks/>
          </p:cNvSpPr>
          <p:nvPr/>
        </p:nvSpPr>
        <p:spPr>
          <a:xfrm>
            <a:off x="407043" y="1085153"/>
            <a:ext cx="11377914" cy="562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 2022.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63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BBEEB-5785-6C85-3FFA-61F4B9D8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right amortization choices are important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0886B84-6864-F117-6344-E9F237875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10" y="2228028"/>
            <a:ext cx="6125080" cy="15845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C742C-814B-08A1-9F36-EF77F9ED05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1DF7-C46A-F481-49E1-6C48FAE58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DD3AF-9A16-8625-E8B7-D4AD9687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D8A304-0E37-D178-B3EB-CABAAD30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" t="-1419" r="-286" b="-1228"/>
          <a:stretch/>
        </p:blipFill>
        <p:spPr>
          <a:xfrm>
            <a:off x="6519735" y="3210538"/>
            <a:ext cx="5627455" cy="1711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1C7B9-E912-CD27-AE0F-D9B011AC5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012" y="4953434"/>
            <a:ext cx="5698858" cy="1424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FF9B6D-AECE-C1E9-1C2E-402DFED5B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1" y="4061597"/>
            <a:ext cx="5770259" cy="217887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7EDADE4-0482-5EBA-DB32-BBDB63D6CE7F}"/>
              </a:ext>
            </a:extLst>
          </p:cNvPr>
          <p:cNvSpPr txBox="1">
            <a:spLocks/>
          </p:cNvSpPr>
          <p:nvPr/>
        </p:nvSpPr>
        <p:spPr>
          <a:xfrm>
            <a:off x="679431" y="1735149"/>
            <a:ext cx="4923099" cy="436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Evaluation metric: unexplained variance percentage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C38874-F999-2DA6-3200-6A2A94E7956A}"/>
              </a:ext>
            </a:extLst>
          </p:cNvPr>
          <p:cNvSpPr txBox="1">
            <a:spLocks/>
          </p:cNvSpPr>
          <p:nvPr/>
        </p:nvSpPr>
        <p:spPr>
          <a:xfrm>
            <a:off x="509287" y="1550701"/>
            <a:ext cx="5333284" cy="436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Results on the Wasserstein 2 benchmark </a:t>
            </a:r>
            <a:r>
              <a:rPr lang="en-US" sz="1600" dirty="0"/>
              <a:t>(NeurIPS 2021)</a:t>
            </a:r>
            <a:endParaRPr lang="en-US" sz="16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8FAE2A-F29F-0559-8813-D079E97049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" t="-225" r="-316" b="-2120"/>
          <a:stretch/>
        </p:blipFill>
        <p:spPr>
          <a:xfrm>
            <a:off x="6448333" y="1381849"/>
            <a:ext cx="5698858" cy="1730006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D5F0C48D-8F6B-FD38-6197-A1EE5E4D3842}"/>
              </a:ext>
            </a:extLst>
          </p:cNvPr>
          <p:cNvSpPr txBox="1">
            <a:spLocks/>
          </p:cNvSpPr>
          <p:nvPr/>
        </p:nvSpPr>
        <p:spPr>
          <a:xfrm>
            <a:off x="407043" y="1085153"/>
            <a:ext cx="11377914" cy="562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Amos, 2022.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7DDD-1DED-9455-6308-BBAEA399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Kantorovich dual for optimal transport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C78AD-6AB2-ABF7-6D72-765C339932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66751-5A44-71B3-FE6E-73DFAB1D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A43104F-6DED-32EF-B806-C22E891E83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7638"/>
                <a:ext cx="10972800" cy="4708526"/>
              </a:xfrm>
            </p:spPr>
            <p:txBody>
              <a:bodyPr/>
              <a:lstStyle/>
              <a:p>
                <a:r>
                  <a:rPr lang="en-US" dirty="0"/>
                  <a:t>Given measures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and a cost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, the </a:t>
                </a:r>
                <a:r>
                  <a:rPr lang="en-US" b="1" dirty="0"/>
                  <a:t>Kantorovich dual formulation </a:t>
                </a:r>
                <a:r>
                  <a:rPr lang="en-US" dirty="0"/>
                  <a:t>is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Many methods solve the dual: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Sinkhorn</a:t>
                </a:r>
                <a:r>
                  <a:rPr lang="en-US" dirty="0"/>
                  <a:t> for discrete measures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(with entropy)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Euclidean Wasserstein-2 methods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(Brenier’s theorem)</a:t>
                </a:r>
                <a:endPara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A43104F-6DED-32EF-B806-C22E891E83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7638"/>
                <a:ext cx="10972800" cy="4708526"/>
              </a:xfrm>
              <a:blipFill>
                <a:blip r:embed="rId2"/>
                <a:stretch>
                  <a:fillRect l="-578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99B42F1D-5505-AD9A-7D9E-FB519544C2F6}"/>
              </a:ext>
            </a:extLst>
          </p:cNvPr>
          <p:cNvSpPr txBox="1">
            <a:spLocks/>
          </p:cNvSpPr>
          <p:nvPr/>
        </p:nvSpPr>
        <p:spPr>
          <a:xfrm>
            <a:off x="1" y="1104455"/>
            <a:ext cx="12192000" cy="313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Chapter 5 of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transport: old and new,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Villani.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33303BD5-262F-368B-F3ED-99ED48A476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7672" y="2898739"/>
                <a:ext cx="3588328" cy="6872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7">
                <a:extLst>
                  <a:ext uri="{FF2B5EF4-FFF2-40B4-BE49-F238E27FC236}">
                    <a16:creationId xmlns:a16="http://schemas.microsoft.com/office/drawing/2014/main" id="{33303BD5-262F-368B-F3ED-99ED48A47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672" y="2898739"/>
                <a:ext cx="3588328" cy="687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F675E4-C3F8-F765-C462-7B5A2AF8004A}"/>
                  </a:ext>
                </a:extLst>
              </p:cNvPr>
              <p:cNvSpPr txBox="1"/>
              <p:nvPr/>
            </p:nvSpPr>
            <p:spPr>
              <a:xfrm>
                <a:off x="843974" y="1900404"/>
                <a:ext cx="6099462" cy="694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argsup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𝒴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F675E4-C3F8-F765-C462-7B5A2AF80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74" y="1900404"/>
                <a:ext cx="6099462" cy="694101"/>
              </a:xfrm>
              <a:prstGeom prst="rect">
                <a:avLst/>
              </a:prstGeom>
              <a:blipFill>
                <a:blip r:embed="rId4"/>
                <a:stretch>
                  <a:fillRect t="-160714" b="-2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7">
                <a:extLst>
                  <a:ext uri="{FF2B5EF4-FFF2-40B4-BE49-F238E27FC236}">
                    <a16:creationId xmlns:a16="http://schemas.microsoft.com/office/drawing/2014/main" id="{914C9238-64A8-275E-F66C-35D967207A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4399" y="2627564"/>
                <a:ext cx="1694874" cy="4173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-transform</a:t>
                </a:r>
              </a:p>
            </p:txBody>
          </p:sp>
        </mc:Choice>
        <mc:Fallback xmlns="">
          <p:sp>
            <p:nvSpPr>
              <p:cNvPr id="12" name="Content Placeholder 7">
                <a:extLst>
                  <a:ext uri="{FF2B5EF4-FFF2-40B4-BE49-F238E27FC236}">
                    <a16:creationId xmlns:a16="http://schemas.microsoft.com/office/drawing/2014/main" id="{914C9238-64A8-275E-F66C-35D967207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399" y="2627564"/>
                <a:ext cx="1694874" cy="417390"/>
              </a:xfrm>
              <a:prstGeom prst="rect">
                <a:avLst/>
              </a:prstGeom>
              <a:blipFill>
                <a:blip r:embed="rId5"/>
                <a:stretch>
                  <a:fillRect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B6766D4C-92FC-4C42-5930-A6C5553F1249}"/>
              </a:ext>
            </a:extLst>
          </p:cNvPr>
          <p:cNvSpPr txBox="1">
            <a:spLocks/>
          </p:cNvSpPr>
          <p:nvPr/>
        </p:nvSpPr>
        <p:spPr>
          <a:xfrm>
            <a:off x="1821231" y="2898739"/>
            <a:ext cx="1694874" cy="41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6AAD19-C82B-D669-419E-13AF7F6F20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12343" r="75667" b="11927"/>
          <a:stretch/>
        </p:blipFill>
        <p:spPr>
          <a:xfrm>
            <a:off x="7908484" y="1906960"/>
            <a:ext cx="1854270" cy="1711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A0B656-7AD7-E142-D684-23F4AEDE70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99" r="75666" b="11066"/>
          <a:stretch/>
        </p:blipFill>
        <p:spPr>
          <a:xfrm>
            <a:off x="9845171" y="1886547"/>
            <a:ext cx="1854270" cy="17527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7ECA6E-E3AB-C13E-5766-CEF7982AA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2889" y="3731783"/>
            <a:ext cx="3867076" cy="9667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B910AD-3E45-A197-2F93-77EEF1978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4186" y="4757495"/>
            <a:ext cx="3998183" cy="1332728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6DC74214-755E-6675-AA93-61DCC75282C8}"/>
              </a:ext>
            </a:extLst>
          </p:cNvPr>
          <p:cNvSpPr txBox="1">
            <a:spLocks/>
          </p:cNvSpPr>
          <p:nvPr/>
        </p:nvSpPr>
        <p:spPr>
          <a:xfrm>
            <a:off x="2091085" y="6134876"/>
            <a:ext cx="3345483" cy="466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 et al.,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D155AE-0F37-3A2C-FD2B-21A49F6BC06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083" r="50928"/>
          <a:stretch/>
        </p:blipFill>
        <p:spPr>
          <a:xfrm>
            <a:off x="1505280" y="5378779"/>
            <a:ext cx="3898237" cy="813599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1A89F652-265A-FA0B-9FA0-80055912ACD1}"/>
              </a:ext>
            </a:extLst>
          </p:cNvPr>
          <p:cNvSpPr txBox="1">
            <a:spLocks/>
          </p:cNvSpPr>
          <p:nvPr/>
        </p:nvSpPr>
        <p:spPr>
          <a:xfrm>
            <a:off x="7560470" y="6154556"/>
            <a:ext cx="4597762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2022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826CDF3-B83F-6CCE-0393-5B04639A8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7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B539-6865-BEED-B3D1-828557D74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Learning flows via the Kantorovich dual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0679-9B98-3C1F-623B-A2880F143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Challenges </a:t>
            </a:r>
            <a:r>
              <a:rPr lang="en-US" dirty="0"/>
              <a:t>for learning flows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(with potentials or otherwise)</a:t>
            </a:r>
          </a:p>
          <a:p>
            <a:r>
              <a:rPr lang="en-US" dirty="0"/>
              <a:t>1. The model needs to be invertible</a:t>
            </a:r>
          </a:p>
          <a:p>
            <a:r>
              <a:rPr lang="en-US" dirty="0"/>
              <a:t>2. The likelihood of the base density is required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Optimizing the potential-based flow for the </a:t>
            </a:r>
            <a:r>
              <a:rPr lang="en-US" b="1" dirty="0"/>
              <a:t>Kantorovich dual </a:t>
            </a:r>
            <a:r>
              <a:rPr lang="en-US" dirty="0"/>
              <a:t>can help with both of these!</a:t>
            </a:r>
          </a:p>
          <a:p>
            <a:r>
              <a:rPr lang="en-US" dirty="0"/>
              <a:t>1. Often parameterize the model as a non-convex MLP, invertibility no longer matters</a:t>
            </a:r>
          </a:p>
          <a:p>
            <a:r>
              <a:rPr lang="en-US" dirty="0"/>
              <a:t>2. Only requires samples from the densities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B4B5D-BF28-1487-106B-F0FEB811A3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8C4CE-8C9B-CFEB-87A1-03F112604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44EE0-E11E-DDEB-6685-806A7F13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89784-B7D7-9603-D369-41CDC3194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51" y="4908999"/>
            <a:ext cx="4698710" cy="1566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4A1ADA-6A9E-59FA-CC42-4624F8F8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18" y="4184948"/>
            <a:ext cx="8955847" cy="562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A9FC3-1D06-B406-646F-28BFCD16F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95" t="13017"/>
          <a:stretch/>
        </p:blipFill>
        <p:spPr>
          <a:xfrm>
            <a:off x="9004154" y="4763693"/>
            <a:ext cx="2816985" cy="458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99C41-7F4E-BA5E-B17D-84D1D75DE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379" y="1723825"/>
            <a:ext cx="3149761" cy="7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0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FC71A-570E-8B87-5E4C-0146CED2F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BBBDA-BB8D-0D32-40D1-11CA973E22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br>
                  <a:rPr lang="en-US" b="1" dirty="0"/>
                </a:br>
                <a:br>
                  <a:rPr lang="en-US" b="1" dirty="0"/>
                </a:br>
                <a:r>
                  <a:rPr lang="en-US" b="1" dirty="0"/>
                  <a:t>Amortized optimization </a:t>
                </a:r>
                <a:r>
                  <a:rPr lang="en-US" dirty="0"/>
                  <a:t>foundations are here!</a:t>
                </a:r>
              </a:p>
              <a:p>
                <a:r>
                  <a:rPr lang="en-US" dirty="0"/>
                  <a:t>Useful for the </a:t>
                </a:r>
                <a:r>
                  <a:rPr lang="en-US" b="1" dirty="0"/>
                  <a:t>optimal transport dual</a:t>
                </a:r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-transform</a:t>
                </a:r>
              </a:p>
              <a:p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b="1" dirty="0"/>
                  <a:t>amortized prediction </a:t>
                </a:r>
                <a:r>
                  <a:rPr lang="en-US" dirty="0"/>
                  <a:t>does </a:t>
                </a:r>
                <a:r>
                  <a:rPr lang="en-US" b="1" dirty="0"/>
                  <a:t>not</a:t>
                </a:r>
                <a:r>
                  <a:rPr lang="en-US" dirty="0"/>
                  <a:t> need to be highly accurate</a:t>
                </a:r>
              </a:p>
              <a:p>
                <a:r>
                  <a:rPr lang="en-US" dirty="0"/>
                  <a:t>Can easily </a:t>
                </a:r>
                <a:r>
                  <a:rPr lang="en-US" b="1" dirty="0"/>
                  <a:t>check optimality conditions </a:t>
                </a:r>
                <a:r>
                  <a:rPr lang="en-US" dirty="0"/>
                  <a:t>and </a:t>
                </a:r>
                <a:r>
                  <a:rPr lang="en-US" b="1" dirty="0"/>
                  <a:t>fine-tune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7BBBDA-BB8D-0D32-40D1-11CA973E22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9E1E-DD33-627D-F64D-EE373A8D52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393E6-9D15-A8C4-D9E2-BAB8ED17F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B561B-D8C1-E32F-1FDE-70E5353C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4DF0DA-D126-6009-F08C-3E13AE9E1DE7}"/>
                  </a:ext>
                </a:extLst>
              </p:cNvPr>
              <p:cNvSpPr txBox="1"/>
              <p:nvPr/>
            </p:nvSpPr>
            <p:spPr>
              <a:xfrm>
                <a:off x="8083693" y="1854843"/>
                <a:ext cx="3498707" cy="4909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4DF0DA-D126-6009-F08C-3E13AE9E1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693" y="1854843"/>
                <a:ext cx="3498707" cy="490904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1B1120D-38EC-6EE9-456D-D9FEEBD43C07}"/>
              </a:ext>
            </a:extLst>
          </p:cNvPr>
          <p:cNvGrpSpPr/>
          <p:nvPr/>
        </p:nvGrpSpPr>
        <p:grpSpPr>
          <a:xfrm>
            <a:off x="8216307" y="2345747"/>
            <a:ext cx="3044129" cy="2568362"/>
            <a:chOff x="7340274" y="3633585"/>
            <a:chExt cx="3044129" cy="25683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15C6D7-1EEF-F498-9291-B942D09DF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5D697A9-602E-944D-C6ED-94282BA838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6B4E95-62D5-CC2E-5133-F5BBB5478C61}"/>
                </a:ext>
              </a:extLst>
            </p:cNvPr>
            <p:cNvSpPr txBox="1"/>
            <p:nvPr/>
          </p:nvSpPr>
          <p:spPr>
            <a:xfrm>
              <a:off x="7575196" y="6017281"/>
              <a:ext cx="28092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Vertical slices are optimization problems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743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360EB5FA-6007-9999-741C-F03746F4B4A1}"/>
              </a:ext>
            </a:extLst>
          </p:cNvPr>
          <p:cNvSpPr txBox="1">
            <a:spLocks/>
          </p:cNvSpPr>
          <p:nvPr/>
        </p:nvSpPr>
        <p:spPr>
          <a:xfrm>
            <a:off x="457006" y="3480972"/>
            <a:ext cx="11326091" cy="2255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Brandon Amos, Foundations and Trends in ML, to appear.</a:t>
            </a:r>
          </a:p>
          <a:p>
            <a:pPr algn="l">
              <a:spcBef>
                <a:spcPts val="0"/>
              </a:spcBef>
            </a:pPr>
            <a:r>
              <a:rPr lang="en-US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</a:t>
            </a: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Brandon Amos, Samuel Cohen, Giulia Luise, Ievgen Redko, 2022.</a:t>
            </a:r>
            <a:endParaRPr lang="en-US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  <a:r>
              <a:rPr lang="en-US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Brandon Amos, 2022.</a:t>
            </a:r>
            <a:endParaRPr lang="en-US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FF3B0C-D162-274E-0957-7A2414C074CC}"/>
              </a:ext>
            </a:extLst>
          </p:cNvPr>
          <p:cNvCxnSpPr>
            <a:cxnSpLocks/>
          </p:cNvCxnSpPr>
          <p:nvPr/>
        </p:nvCxnSpPr>
        <p:spPr>
          <a:xfrm>
            <a:off x="526404" y="3252887"/>
            <a:ext cx="11326091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7A1F83-2655-7536-B600-C7368E38EB87}"/>
              </a:ext>
            </a:extLst>
          </p:cNvPr>
          <p:cNvSpPr txBox="1">
            <a:spLocks/>
          </p:cNvSpPr>
          <p:nvPr/>
        </p:nvSpPr>
        <p:spPr>
          <a:xfrm>
            <a:off x="526404" y="951363"/>
            <a:ext cx="11326091" cy="1637140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optimization for computing optimal transport maps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7F78AB0-048A-BCFD-0B4D-854248654279}"/>
              </a:ext>
            </a:extLst>
          </p:cNvPr>
          <p:cNvSpPr txBox="1">
            <a:spLocks/>
          </p:cNvSpPr>
          <p:nvPr/>
        </p:nvSpPr>
        <p:spPr>
          <a:xfrm>
            <a:off x="457007" y="271267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 (FAIR) NYC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7C1B3-67BC-8A84-BA58-882A04105585}"/>
              </a:ext>
            </a:extLst>
          </p:cNvPr>
          <p:cNvGrpSpPr/>
          <p:nvPr/>
        </p:nvGrpSpPr>
        <p:grpSpPr>
          <a:xfrm>
            <a:off x="7000533" y="2733459"/>
            <a:ext cx="4999872" cy="540210"/>
            <a:chOff x="528458" y="2216999"/>
            <a:chExt cx="4999872" cy="540210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BB7D2474-6096-39E6-58DC-68F3122F3B2D}"/>
                </a:ext>
              </a:extLst>
            </p:cNvPr>
            <p:cNvSpPr txBox="1">
              <a:spLocks/>
            </p:cNvSpPr>
            <p:nvPr/>
          </p:nvSpPr>
          <p:spPr>
            <a:xfrm>
              <a:off x="761457" y="2216999"/>
              <a:ext cx="4766873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sz="1600" dirty="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/>
                </a:rPr>
                <a:t>http://github.com/bamos/presentations</a:t>
              </a:r>
              <a:endPara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E9CD16-C75C-FDCC-73F1-2438EC0EA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458" y="2243821"/>
              <a:ext cx="297184" cy="285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457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F9D4-C276-19DE-9350-0A532A017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8202C"/>
                </a:solidFill>
              </a:rPr>
              <a:t>Both optimization problems may be hard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AC6BE-9FCC-239B-8D9E-C15BD454F2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374A6-8A68-3ED0-3C17-07459961F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F725D-6E6E-5D8F-BF36-D1D282FB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CD1405-08D7-60DB-9D1E-D2B7D5B7BF87}"/>
              </a:ext>
            </a:extLst>
          </p:cNvPr>
          <p:cNvSpPr txBox="1">
            <a:spLocks/>
          </p:cNvSpPr>
          <p:nvPr/>
        </p:nvSpPr>
        <p:spPr>
          <a:xfrm>
            <a:off x="609600" y="368969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Bold Condensed"/>
              </a:defRPr>
            </a:lvl1pPr>
          </a:lstStyle>
          <a:p>
            <a:r>
              <a:rPr lang="en-US" dirty="0"/>
              <a:t>Can machine learning help solve them? Yes!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B018C841-B8DA-5BE7-6787-CE6AF67F8A5B}"/>
              </a:ext>
            </a:extLst>
          </p:cNvPr>
          <p:cNvSpPr txBox="1">
            <a:spLocks/>
          </p:cNvSpPr>
          <p:nvPr/>
        </p:nvSpPr>
        <p:spPr>
          <a:xfrm>
            <a:off x="683490" y="2643841"/>
            <a:ext cx="5301673" cy="182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Repeatedly solved </a:t>
            </a:r>
            <a:r>
              <a:rPr lang="en-US" dirty="0"/>
              <a:t>for new measures and costs</a:t>
            </a:r>
          </a:p>
          <a:p>
            <a:r>
              <a:rPr lang="en-US" dirty="0"/>
              <a:t>Usually </a:t>
            </a:r>
            <a:r>
              <a:rPr lang="en-US" b="1" dirty="0"/>
              <a:t>solved from scratch </a:t>
            </a:r>
            <a:r>
              <a:rPr lang="en-US" dirty="0"/>
              <a:t>every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7">
                <a:extLst>
                  <a:ext uri="{FF2B5EF4-FFF2-40B4-BE49-F238E27FC236}">
                    <a16:creationId xmlns:a16="http://schemas.microsoft.com/office/drawing/2014/main" id="{1F188131-187B-8365-569D-12D5BC28C3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2551164"/>
                <a:ext cx="6008255" cy="19834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Easy</a:t>
                </a:r>
                <a:r>
                  <a:rPr lang="en-US" dirty="0"/>
                  <a:t> for small discrete measures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 finite)</a:t>
                </a:r>
              </a:p>
              <a:p>
                <a:r>
                  <a:rPr lang="en-US" dirty="0"/>
                  <a:t>Otherwise a </a:t>
                </a:r>
                <a:r>
                  <a:rPr lang="en-US" b="1" dirty="0"/>
                  <a:t>continuous optimization problem</a:t>
                </a:r>
              </a:p>
              <a:p>
                <a:r>
                  <a:rPr lang="en-US" b="1" dirty="0"/>
                  <a:t>Repeatedly solved </a:t>
                </a:r>
                <a:r>
                  <a:rPr lang="en-US" dirty="0"/>
                  <a:t>to evaluate the dual objective</a:t>
                </a:r>
              </a:p>
            </p:txBody>
          </p:sp>
        </mc:Choice>
        <mc:Fallback xmlns="">
          <p:sp>
            <p:nvSpPr>
              <p:cNvPr id="11" name="Content Placeholder 7">
                <a:extLst>
                  <a:ext uri="{FF2B5EF4-FFF2-40B4-BE49-F238E27FC236}">
                    <a16:creationId xmlns:a16="http://schemas.microsoft.com/office/drawing/2014/main" id="{1F188131-187B-8365-569D-12D5BC28C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551164"/>
                <a:ext cx="6008255" cy="1983496"/>
              </a:xfrm>
              <a:prstGeom prst="rect">
                <a:avLst/>
              </a:prstGeom>
              <a:blipFill>
                <a:blip r:embed="rId2"/>
                <a:stretch>
                  <a:fillRect l="-1055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AA35BE-A75D-7C51-37AF-2FD70A788DF2}"/>
                  </a:ext>
                </a:extLst>
              </p:cNvPr>
              <p:cNvSpPr txBox="1"/>
              <p:nvPr/>
            </p:nvSpPr>
            <p:spPr>
              <a:xfrm>
                <a:off x="284595" y="1884755"/>
                <a:ext cx="6099462" cy="694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argsup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𝒴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AAA35BE-A75D-7C51-37AF-2FD70A788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95" y="1884755"/>
                <a:ext cx="6099462" cy="694101"/>
              </a:xfrm>
              <a:prstGeom prst="rect">
                <a:avLst/>
              </a:prstGeom>
              <a:blipFill>
                <a:blip r:embed="rId3"/>
                <a:stretch>
                  <a:fillRect t="-162500" b="-2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7">
                <a:extLst>
                  <a:ext uri="{FF2B5EF4-FFF2-40B4-BE49-F238E27FC236}">
                    <a16:creationId xmlns:a16="http://schemas.microsoft.com/office/drawing/2014/main" id="{CB3F6C82-6650-00FB-5D6E-55214A1252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7963" y="1516206"/>
                <a:ext cx="1694874" cy="4173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-transform</a:t>
                </a:r>
              </a:p>
            </p:txBody>
          </p:sp>
        </mc:Choice>
        <mc:Fallback xmlns="">
          <p:sp>
            <p:nvSpPr>
              <p:cNvPr id="15" name="Content Placeholder 7">
                <a:extLst>
                  <a:ext uri="{FF2B5EF4-FFF2-40B4-BE49-F238E27FC236}">
                    <a16:creationId xmlns:a16="http://schemas.microsoft.com/office/drawing/2014/main" id="{CB3F6C82-6650-00FB-5D6E-55214A125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963" y="1516206"/>
                <a:ext cx="1694874" cy="417390"/>
              </a:xfrm>
              <a:prstGeom prst="rect">
                <a:avLst/>
              </a:prstGeom>
              <a:blipFill>
                <a:blip r:embed="rId4"/>
                <a:stretch>
                  <a:fillRect t="-8824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A7ABE7AD-EE2D-66E7-826F-E30555CE4D98}"/>
              </a:ext>
            </a:extLst>
          </p:cNvPr>
          <p:cNvSpPr txBox="1">
            <a:spLocks/>
          </p:cNvSpPr>
          <p:nvPr/>
        </p:nvSpPr>
        <p:spPr>
          <a:xfrm>
            <a:off x="2507672" y="1500841"/>
            <a:ext cx="2246167" cy="41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Kantorovich dual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7">
                <a:extLst>
                  <a:ext uri="{FF2B5EF4-FFF2-40B4-BE49-F238E27FC236}">
                    <a16:creationId xmlns:a16="http://schemas.microsoft.com/office/drawing/2014/main" id="{3F90E7E6-80C4-9DBB-F687-240676A3A0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43436" y="1969296"/>
                <a:ext cx="3588328" cy="6872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Content Placeholder 7">
                <a:extLst>
                  <a:ext uri="{FF2B5EF4-FFF2-40B4-BE49-F238E27FC236}">
                    <a16:creationId xmlns:a16="http://schemas.microsoft.com/office/drawing/2014/main" id="{3F90E7E6-80C4-9DBB-F687-240676A3A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436" y="1969296"/>
                <a:ext cx="3588328" cy="6872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3A4A3B-353A-CAE1-F5D4-71F6DCB50707}"/>
              </a:ext>
            </a:extLst>
          </p:cNvPr>
          <p:cNvCxnSpPr>
            <a:cxnSpLocks/>
          </p:cNvCxnSpPr>
          <p:nvPr/>
        </p:nvCxnSpPr>
        <p:spPr>
          <a:xfrm>
            <a:off x="6096000" y="1655632"/>
            <a:ext cx="0" cy="201136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9D438CAD-A4BC-383E-CD0C-FDF6B79C60C5}"/>
              </a:ext>
            </a:extLst>
          </p:cNvPr>
          <p:cNvSpPr txBox="1">
            <a:spLocks/>
          </p:cNvSpPr>
          <p:nvPr/>
        </p:nvSpPr>
        <p:spPr>
          <a:xfrm>
            <a:off x="609600" y="4678214"/>
            <a:ext cx="11064658" cy="159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Key idea of this talk: </a:t>
            </a:r>
            <a:r>
              <a:rPr lang="en-US" dirty="0"/>
              <a:t>rapidly predict the solutions to these optimization problems</a:t>
            </a:r>
          </a:p>
          <a:p>
            <a:r>
              <a:rPr lang="en-US" b="1" dirty="0"/>
              <a:t>Leverages shared structure </a:t>
            </a:r>
            <a:r>
              <a:rPr lang="en-US" dirty="0"/>
              <a:t>in the solution mapping</a:t>
            </a:r>
          </a:p>
        </p:txBody>
      </p:sp>
    </p:spTree>
    <p:extLst>
      <p:ext uri="{BB962C8B-B14F-4D97-AF65-F5344CB8AC3E}">
        <p14:creationId xmlns:p14="http://schemas.microsoft.com/office/powerpoint/2010/main" val="192726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1030-E35E-90B8-A13D-0EB81196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C2ED4-07D8-2F99-3211-66FBDB43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2EFF57E-B6C4-8417-459B-2B38DC0B65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1175" y="1417639"/>
                <a:ext cx="10972800" cy="493871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Setup: </a:t>
                </a:r>
                <a:r>
                  <a:rPr lang="en-US" dirty="0"/>
                  <a:t>Repeatedly solving continuous optimization problems of the form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context</a:t>
                </a:r>
                <a:r>
                  <a:rPr lang="en-US" dirty="0"/>
                  <a:t> or </a:t>
                </a:r>
                <a:r>
                  <a:rPr lang="en-US" b="1" dirty="0"/>
                  <a:t>parameterization</a:t>
                </a:r>
                <a:r>
                  <a:rPr lang="en-US" dirty="0"/>
                  <a:t> of the optimization problem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b="1" dirty="0"/>
                  <a:t>Amortized optimization</a:t>
                </a:r>
                <a:br>
                  <a:rPr lang="en-US" b="1" dirty="0"/>
                </a:br>
                <a:r>
                  <a:rPr lang="en-US" dirty="0"/>
                  <a:t>Parameterize a </a:t>
                </a:r>
                <a:r>
                  <a:rPr lang="en-US" b="1" dirty="0"/>
                  <a:t>model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Optimize </a:t>
                </a:r>
                <a:r>
                  <a:rPr lang="en-US" dirty="0"/>
                  <a:t>or learn to approximate the solution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br>
                  <a:rPr lang="en-US" b="1" dirty="0"/>
                </a:br>
                <a:r>
                  <a:rPr lang="en-US" b="1" dirty="0"/>
                  <a:t>Amortization is widely deployed</a:t>
                </a:r>
                <a:br>
                  <a:rPr lang="en-US" b="1" dirty="0"/>
                </a:br>
                <a:r>
                  <a:rPr lang="en-US" dirty="0"/>
                  <a:t>Amortized variational inference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(VAEs)</a:t>
                </a:r>
                <a:br>
                  <a:rPr lang="en-US" dirty="0"/>
                </a:br>
                <a:r>
                  <a:rPr lang="en-US" dirty="0"/>
                  <a:t>Meta-learning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(hypernetworks, MAML)</a:t>
                </a:r>
                <a:b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dirty="0"/>
                  <a:t>Reinforcement learning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(policy learning for actor-critic methods, SAC)</a:t>
                </a:r>
                <a:b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br>
                  <a:rPr lang="en-US" dirty="0"/>
                </a:br>
                <a:r>
                  <a:rPr lang="en-US" dirty="0"/>
                  <a:t>Successes of amortization are </a:t>
                </a:r>
                <a:r>
                  <a:rPr lang="en-US" b="1" dirty="0"/>
                  <a:t>unconstrained continuous optimization problems</a:t>
                </a:r>
              </a:p>
              <a:p>
                <a:r>
                  <a:rPr lang="en-US" b="1" dirty="0"/>
                  <a:t>Arises frequently in OT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(Sinkhorn iterates, convex conjugate)</a:t>
                </a:r>
              </a:p>
              <a:p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Makkuva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et al. and 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Korotin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et al. (W2GN) already using amortization</a:t>
                </a:r>
                <a:endPara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2EFF57E-B6C4-8417-459B-2B38DC0B65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175" y="1417639"/>
                <a:ext cx="10972800" cy="4938712"/>
              </a:xfrm>
              <a:blipFill>
                <a:blip r:embed="rId3"/>
                <a:stretch>
                  <a:fillRect l="-578" t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312231-A38C-CD79-5F43-4D4CE4036D40}"/>
                  </a:ext>
                </a:extLst>
              </p:cNvPr>
              <p:cNvSpPr txBox="1"/>
              <p:nvPr/>
            </p:nvSpPr>
            <p:spPr>
              <a:xfrm>
                <a:off x="8072118" y="1446386"/>
                <a:ext cx="3498707" cy="4909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312231-A38C-CD79-5F43-4D4CE4036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18" y="1446386"/>
                <a:ext cx="3498707" cy="490904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E2CC1948-EF3A-5193-7091-8945A38EF703}"/>
              </a:ext>
            </a:extLst>
          </p:cNvPr>
          <p:cNvSpPr txBox="1">
            <a:spLocks/>
          </p:cNvSpPr>
          <p:nvPr/>
        </p:nvSpPr>
        <p:spPr>
          <a:xfrm>
            <a:off x="1384641" y="1104455"/>
            <a:ext cx="11571642" cy="51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(to appear)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8F9A7-728F-39EB-766F-A5904D07F263}"/>
              </a:ext>
            </a:extLst>
          </p:cNvPr>
          <p:cNvGrpSpPr/>
          <p:nvPr/>
        </p:nvGrpSpPr>
        <p:grpSpPr>
          <a:xfrm>
            <a:off x="8526696" y="2115246"/>
            <a:ext cx="3044129" cy="2568362"/>
            <a:chOff x="7340274" y="3633585"/>
            <a:chExt cx="3044129" cy="25683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9EE0F7-9C6C-B75B-6C3F-07B4AF950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74ECBC7-8C81-35ED-E998-D98217528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D6968D-2E15-553F-AFBC-4CFC6743AC1A}"/>
                </a:ext>
              </a:extLst>
            </p:cNvPr>
            <p:cNvSpPr txBox="1"/>
            <p:nvPr/>
          </p:nvSpPr>
          <p:spPr>
            <a:xfrm>
              <a:off x="7575196" y="6017281"/>
              <a:ext cx="28092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Vertical slices are optimization problems</a:t>
              </a:r>
            </a:p>
          </p:txBody>
        </p:sp>
      </p:grp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F4AC1EA-788F-2178-DD4B-67346970C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7ABFB67-79F0-D720-CE85-AA528EDDD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48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E913823B-7E72-BC2E-E2F8-06B1584462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Amortizing the Kantorovich dual </a:t>
                </a:r>
                <a:r>
                  <a:rPr lang="en-US" dirty="0"/>
                  <a:t>(Meta Optimal Transport)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Amortizing the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b="1" dirty="0"/>
                  <a:t>-transform </a:t>
                </a:r>
                <a:r>
                  <a:rPr lang="en-US" dirty="0"/>
                  <a:t>(the convex conjugate)</a:t>
                </a:r>
                <a:endParaRPr lang="en-US" b="1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E913823B-7E72-BC2E-E2F8-06B1584462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0861030-E35E-90B8-A13D-0EB81196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amortized optimization for OT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7ABFB67-79F0-D720-CE85-AA528EDDD4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F4AC1EA-788F-2178-DD4B-67346970C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C2ED4-07D8-2F99-3211-66FBDB43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312231-A38C-CD79-5F43-4D4CE4036D40}"/>
                  </a:ext>
                </a:extLst>
              </p:cNvPr>
              <p:cNvSpPr txBox="1"/>
              <p:nvPr/>
            </p:nvSpPr>
            <p:spPr>
              <a:xfrm>
                <a:off x="8083693" y="1600200"/>
                <a:ext cx="3498707" cy="4909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312231-A38C-CD79-5F43-4D4CE4036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3693" y="1600200"/>
                <a:ext cx="3498707" cy="490904"/>
              </a:xfrm>
              <a:prstGeom prst="rect">
                <a:avLst/>
              </a:prstGeom>
              <a:blipFill>
                <a:blip r:embed="rId4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8F9A7-728F-39EB-766F-A5904D07F263}"/>
              </a:ext>
            </a:extLst>
          </p:cNvPr>
          <p:cNvGrpSpPr/>
          <p:nvPr/>
        </p:nvGrpSpPr>
        <p:grpSpPr>
          <a:xfrm>
            <a:off x="8216307" y="2091104"/>
            <a:ext cx="3044129" cy="2568362"/>
            <a:chOff x="7340274" y="3633585"/>
            <a:chExt cx="3044129" cy="25683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29EE0F7-9C6C-B75B-6C3F-07B4AF950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74ECBC7-8C81-35ED-E998-D98217528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D6968D-2E15-553F-AFBC-4CFC6743AC1A}"/>
                </a:ext>
              </a:extLst>
            </p:cNvPr>
            <p:cNvSpPr txBox="1"/>
            <p:nvPr/>
          </p:nvSpPr>
          <p:spPr>
            <a:xfrm>
              <a:off x="7575196" y="6017281"/>
              <a:ext cx="28092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Vertical slices are optimization problems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C32D41-9054-7182-F4B3-5BEA78F40F4D}"/>
                  </a:ext>
                </a:extLst>
              </p:cNvPr>
              <p:cNvSpPr txBox="1"/>
              <p:nvPr/>
            </p:nvSpPr>
            <p:spPr>
              <a:xfrm>
                <a:off x="552450" y="2094848"/>
                <a:ext cx="6099462" cy="6941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argsup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𝒴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𝒳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C32D41-9054-7182-F4B3-5BEA78F40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0" y="2094848"/>
                <a:ext cx="6099462" cy="694101"/>
              </a:xfrm>
              <a:prstGeom prst="rect">
                <a:avLst/>
              </a:prstGeom>
              <a:blipFill>
                <a:blip r:embed="rId6"/>
                <a:stretch>
                  <a:fillRect t="-165455" b="-2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4AF3B68B-6660-996E-A32C-A33ADEBA26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624" y="3885408"/>
                <a:ext cx="3588328" cy="6872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4AF3B68B-6660-996E-A32C-A33ADEBA2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624" y="3885408"/>
                <a:ext cx="3588328" cy="6872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4890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7962-DDE6-34C7-06EF-5FF40AA14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Sinkhorn for entropic discrete 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D7F1-9737-805A-DE62-F73FBB010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Primal formulation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Dual formulation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Mapping from the dual solution to the primal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B1FD6-8445-6018-08E2-A52ED2F51C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5F95D-4434-3333-2851-8A5DD139D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BF841-0061-1DA2-5CC9-A7A27BCAB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5F8A5-7E35-A81A-AF65-7EB84E620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93" y="2098269"/>
            <a:ext cx="3952875" cy="535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C19E33-1657-2D1A-E3F5-E2411C82B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62" y="2688637"/>
            <a:ext cx="3143736" cy="351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F1FF1-2C07-EE4F-1A77-684B39BC0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993" y="3867786"/>
            <a:ext cx="8539366" cy="567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74413C-CB28-8B64-E2DD-48D7FADE7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93" y="5233922"/>
            <a:ext cx="5337104" cy="567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9B5AFD-72F3-6B63-2093-C6F4747DE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2436" y="1647824"/>
            <a:ext cx="4663914" cy="2018709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525AD9A-A26C-7087-3FF3-6CE4BCCBDB41}"/>
              </a:ext>
            </a:extLst>
          </p:cNvPr>
          <p:cNvSpPr txBox="1">
            <a:spLocks/>
          </p:cNvSpPr>
          <p:nvPr/>
        </p:nvSpPr>
        <p:spPr>
          <a:xfrm>
            <a:off x="1575784" y="2942656"/>
            <a:ext cx="2158997" cy="41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(discrete entropy)</a:t>
            </a:r>
          </a:p>
        </p:txBody>
      </p:sp>
    </p:spTree>
    <p:extLst>
      <p:ext uri="{BB962C8B-B14F-4D97-AF65-F5344CB8AC3E}">
        <p14:creationId xmlns:p14="http://schemas.microsoft.com/office/powerpoint/2010/main" val="53236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CC1E-2C65-6C81-52C7-F09480749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 OT for Sinkhorn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F4D8B8-E4E5-D4C9-1778-1DFA6B05C5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Parameterize the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e.g., as an MLP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Maps from the measures to the optimal duals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r>
                  <a:rPr lang="en-US" b="1" dirty="0"/>
                  <a:t>Learn the model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br>
                  <a:rPr lang="en-US" dirty="0"/>
                </a:br>
                <a:r>
                  <a:rPr lang="en-US" dirty="0"/>
                  <a:t>Prediction may be </a:t>
                </a:r>
                <a:r>
                  <a:rPr lang="en-US" b="1" dirty="0"/>
                  <a:t>inaccurate</a:t>
                </a:r>
                <a:r>
                  <a:rPr lang="en-US" dirty="0"/>
                  <a:t>, but not a problem</a:t>
                </a:r>
              </a:p>
              <a:p>
                <a:r>
                  <a:rPr lang="en-US" dirty="0"/>
                  <a:t>Can </a:t>
                </a:r>
                <a:r>
                  <a:rPr lang="en-US" b="1" dirty="0"/>
                  <a:t>check optimality</a:t>
                </a:r>
                <a:r>
                  <a:rPr lang="en-US" dirty="0"/>
                  <a:t> and </a:t>
                </a:r>
                <a:r>
                  <a:rPr lang="en-US" b="1" dirty="0"/>
                  <a:t>fine-tune with Sinkhorn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F4D8B8-E4E5-D4C9-1778-1DFA6B05C5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3F761-A60C-2FED-376E-5987456EB1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F01F0-E1CF-5315-D143-11615E940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47519-7E23-6B76-FA41-925A6C02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9576A-ACEF-8686-CC1B-E7C65145B7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0" r="36847" b="15124"/>
          <a:stretch/>
        </p:blipFill>
        <p:spPr>
          <a:xfrm>
            <a:off x="7454059" y="1305685"/>
            <a:ext cx="4128341" cy="295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648E4-136C-D976-817B-1DD8CF752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059" y="4431294"/>
            <a:ext cx="4663914" cy="201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88DAD-75E9-E1DC-97F7-89F3C9FDF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428" y="2854445"/>
            <a:ext cx="5326527" cy="893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CEE38F-6D28-8C5D-1C96-3E5806FA9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066170"/>
            <a:ext cx="6493991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1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1D39-E950-EA4F-EB4F-51720179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69600" cy="1143000"/>
          </a:xfrm>
        </p:spPr>
        <p:txBody>
          <a:bodyPr>
            <a:normAutofit/>
          </a:bodyPr>
          <a:lstStyle/>
          <a:p>
            <a:r>
              <a:rPr lang="en-US" dirty="0"/>
              <a:t>Meta OT for </a:t>
            </a:r>
            <a:r>
              <a:rPr lang="en-US" dirty="0" err="1"/>
              <a:t>Sinkhorn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FF482-0D22-CA9F-DEE6-EA71DBDE6E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A8F1A-B32C-A498-11D0-A4FB6989B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059C-5423-3B71-F2A9-D3DCDCF6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D21202-AD9B-FA03-24FA-625FE5B0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178" y="1546409"/>
            <a:ext cx="7943899" cy="1253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7CE1C0-7947-5F33-2E28-4ECAA16F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00"/>
          <a:stretch/>
        </p:blipFill>
        <p:spPr>
          <a:xfrm>
            <a:off x="4313113" y="2950167"/>
            <a:ext cx="7755805" cy="2955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72051-9147-6A42-C4C8-25F4802A3B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15" b="16782"/>
          <a:stretch/>
        </p:blipFill>
        <p:spPr>
          <a:xfrm>
            <a:off x="44373" y="1895823"/>
            <a:ext cx="4126043" cy="1775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33DEC-0416-F66D-102D-D5D375EFB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56" b="8626"/>
          <a:stretch/>
        </p:blipFill>
        <p:spPr>
          <a:xfrm>
            <a:off x="212999" y="3795273"/>
            <a:ext cx="3847688" cy="1898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5A3587-E2A3-3270-18B5-9FC5B56264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76" t="89605" r="11169" b="-5371"/>
          <a:stretch/>
        </p:blipFill>
        <p:spPr>
          <a:xfrm>
            <a:off x="123082" y="5632296"/>
            <a:ext cx="4206382" cy="2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129F-C5DF-1A78-8728-86CCF7BB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Euclidean Wasserstein-2 potentials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65159-2ABB-2665-4AFD-234F8DE9D0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Primal formulation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Dual formulation</a:t>
                </a:r>
              </a:p>
              <a:p>
                <a:endParaRPr lang="en-US" dirty="0"/>
              </a:p>
              <a:p>
                <a:br>
                  <a:rPr lang="en-US" dirty="0"/>
                </a:br>
                <a:r>
                  <a:rPr lang="en-US" b="1" dirty="0"/>
                  <a:t>Loss </a:t>
                </a:r>
                <a:r>
                  <a:rPr lang="en-US" dirty="0"/>
                  <a:t>for a parameterization of a potential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br>
                  <a:rPr lang="en-US" dirty="0"/>
                </a:br>
                <a:r>
                  <a:rPr lang="en-US" b="1" dirty="0"/>
                  <a:t>Brenier’s theorem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965159-2ABB-2665-4AFD-234F8DE9D0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5DD48-3CC9-AAA6-E46C-7A591D48D6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A1D54-1BE0-4094-E8F1-AD766181B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 for computing optimal transport maps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0C879-933A-1AE4-3AB4-54605C90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686AE-4800-9AA4-15AC-7D7667C78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351" y="1888475"/>
            <a:ext cx="4863716" cy="1891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882D2-05A3-BA62-969D-49A730062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980977"/>
            <a:ext cx="6176697" cy="59465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3C4D447-090A-C0C5-BF3A-DFEAA1FA876E}"/>
              </a:ext>
            </a:extLst>
          </p:cNvPr>
          <p:cNvSpPr txBox="1">
            <a:spLocks/>
          </p:cNvSpPr>
          <p:nvPr/>
        </p:nvSpPr>
        <p:spPr>
          <a:xfrm>
            <a:off x="1869953" y="1085153"/>
            <a:ext cx="8459046" cy="431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Wasserstein-2 Generative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Korotin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ICLR 2020.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AAB4ED-63FA-B13F-0DF6-181737710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126480"/>
            <a:ext cx="5046063" cy="708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D4F327-6BEA-7874-F19C-3755E71FB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602" y="4207622"/>
            <a:ext cx="7381976" cy="773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82D6B8-A3DE-BE1D-BF9B-510B3747D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874" y="5356627"/>
            <a:ext cx="2345268" cy="59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5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133802</TotalTime>
  <Words>1306</Words>
  <Application>Microsoft Macintosh PowerPoint</Application>
  <PresentationFormat>Widescreen</PresentationFormat>
  <Paragraphs>259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 Math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The Kantorovich dual for optimal transport</vt:lpstr>
      <vt:lpstr>Both optimization problems may be hard</vt:lpstr>
      <vt:lpstr>Amortized optimization</vt:lpstr>
      <vt:lpstr>This talk: amortized optimization for OT</vt:lpstr>
      <vt:lpstr>Sinkhorn for entropic discrete OT</vt:lpstr>
      <vt:lpstr>Meta OT for Sinkhorn</vt:lpstr>
      <vt:lpstr>Meta OT for Sinkhorn</vt:lpstr>
      <vt:lpstr>Computing Euclidean Wasserstein-2 potentials</vt:lpstr>
      <vt:lpstr>Meta OT for Euclidean Wasserstein-2 potentials</vt:lpstr>
      <vt:lpstr>Continuous OT with Meta ICNNs</vt:lpstr>
      <vt:lpstr>More Meta OT color transfer predictions</vt:lpstr>
      <vt:lpstr>This talk: amortized optimization for OT</vt:lpstr>
      <vt:lpstr>Solving Euclidean Wasserstein-2 problems</vt:lpstr>
      <vt:lpstr>Learning the dual potentials</vt:lpstr>
      <vt:lpstr>Objective-based amortization of the conjugate</vt:lpstr>
      <vt:lpstr>Amortizing the conjugate with cycle consistency</vt:lpstr>
      <vt:lpstr>Fine-tuning and regression</vt:lpstr>
      <vt:lpstr>The right amortization choices are important</vt:lpstr>
      <vt:lpstr>Learning flows via the Kantorovich dual</vt:lpstr>
      <vt:lpstr>Conclusions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860</cp:revision>
  <cp:lastPrinted>2019-05-02T03:49:05Z</cp:lastPrinted>
  <dcterms:created xsi:type="dcterms:W3CDTF">2016-09-04T10:19:12Z</dcterms:created>
  <dcterms:modified xsi:type="dcterms:W3CDTF">2022-12-05T13:30:18Z</dcterms:modified>
  <cp:category/>
</cp:coreProperties>
</file>