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326" r:id="rId2"/>
    <p:sldId id="540" r:id="rId3"/>
    <p:sldId id="542" r:id="rId4"/>
    <p:sldId id="543" r:id="rId5"/>
    <p:sldId id="544" r:id="rId6"/>
    <p:sldId id="597" r:id="rId7"/>
    <p:sldId id="545" r:id="rId8"/>
    <p:sldId id="601" r:id="rId9"/>
    <p:sldId id="546" r:id="rId10"/>
    <p:sldId id="551" r:id="rId11"/>
    <p:sldId id="602" r:id="rId12"/>
    <p:sldId id="552" r:id="rId13"/>
    <p:sldId id="593" r:id="rId14"/>
    <p:sldId id="600" r:id="rId15"/>
    <p:sldId id="584" r:id="rId16"/>
    <p:sldId id="522" r:id="rId17"/>
    <p:sldId id="594" r:id="rId18"/>
    <p:sldId id="603" r:id="rId19"/>
    <p:sldId id="599" r:id="rId20"/>
    <p:sldId id="604" r:id="rId21"/>
    <p:sldId id="555" r:id="rId22"/>
    <p:sldId id="605" r:id="rId23"/>
    <p:sldId id="606" r:id="rId24"/>
    <p:sldId id="561" r:id="rId25"/>
    <p:sldId id="562" r:id="rId26"/>
    <p:sldId id="567" r:id="rId27"/>
    <p:sldId id="541" r:id="rId28"/>
    <p:sldId id="559" r:id="rId2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C0D49FF-6E2A-B949-964A-2A633E290980}">
          <p14:sldIdLst>
            <p14:sldId id="326"/>
            <p14:sldId id="540"/>
            <p14:sldId id="542"/>
            <p14:sldId id="543"/>
            <p14:sldId id="544"/>
            <p14:sldId id="597"/>
            <p14:sldId id="545"/>
          </p14:sldIdLst>
        </p14:section>
        <p14:section name="Design decisions" id="{2F9DD08F-42BD-5544-BFAB-2B7E9046868D}">
          <p14:sldIdLst>
            <p14:sldId id="601"/>
            <p14:sldId id="546"/>
            <p14:sldId id="551"/>
          </p14:sldIdLst>
        </p14:section>
        <p14:section name="Applications" id="{41038519-E654-084F-8636-B071C69652B5}">
          <p14:sldIdLst>
            <p14:sldId id="602"/>
            <p14:sldId id="552"/>
            <p14:sldId id="593"/>
            <p14:sldId id="600"/>
            <p14:sldId id="584"/>
            <p14:sldId id="522"/>
            <p14:sldId id="594"/>
          </p14:sldIdLst>
        </p14:section>
        <p14:section name="Neural Potts" id="{528CBFB7-F83E-084C-8C40-B96A37C9552D}">
          <p14:sldIdLst>
            <p14:sldId id="603"/>
            <p14:sldId id="599"/>
          </p14:sldIdLst>
        </p14:section>
        <p14:section name="Meta OT" id="{B08E95D3-D2E5-2A4E-907A-11B271FD5B46}">
          <p14:sldIdLst>
            <p14:sldId id="604"/>
            <p14:sldId id="555"/>
            <p14:sldId id="605"/>
            <p14:sldId id="606"/>
            <p14:sldId id="561"/>
            <p14:sldId id="562"/>
          </p14:sldIdLst>
        </p14:section>
        <p14:section name="Conclusions" id="{5E7841B6-96DF-C041-BA32-6B357E90F917}">
          <p14:sldIdLst>
            <p14:sldId id="567"/>
            <p14:sldId id="541"/>
            <p14:sldId id="559"/>
          </p14:sldIdLst>
        </p14:section>
      </p14:sectionLst>
    </p:ex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202C"/>
    <a:srgbClr val="0000FF"/>
    <a:srgbClr val="FF0000"/>
    <a:srgbClr val="4EB648"/>
    <a:srgbClr val="7EB2E6"/>
    <a:srgbClr val="E3F0D9"/>
    <a:srgbClr val="FFFFFF"/>
    <a:srgbClr val="374C81"/>
    <a:srgbClr val="4D88B8"/>
    <a:srgbClr val="FBAC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9"/>
    <p:restoredTop sz="89577"/>
  </p:normalViewPr>
  <p:slideViewPr>
    <p:cSldViewPr snapToGrid="0" snapToObjects="1">
      <p:cViewPr varScale="1">
        <p:scale>
          <a:sx n="110" d="100"/>
          <a:sy n="110" d="100"/>
        </p:scale>
        <p:origin x="600" y="176"/>
      </p:cViewPr>
      <p:guideLst>
        <p:guide orient="horz" pos="223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27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latin typeface="Helvetica Neue Light" charset="0"/>
            </a:endParaRPr>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4B1091E-FDCD-4145-A679-1F1A90C0D88A}" type="datetimeFigureOut">
              <a:rPr lang="en-US" smtClean="0">
                <a:latin typeface="Helvetica Neue Light" charset="0"/>
              </a:rPr>
              <a:t>7/24/22</a:t>
            </a:fld>
            <a:endParaRPr lang="en-US" dirty="0">
              <a:latin typeface="Helvetica Neue Light"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Helvetica Neue Light"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1E01AB7-2BE7-BC40-9295-2DB9D2C59213}" type="slidenum">
              <a:rPr lang="en-US" smtClean="0">
                <a:latin typeface="Helvetica Neue Light" charset="0"/>
              </a:rPr>
              <a:t>‹#›</a:t>
            </a:fld>
            <a:endParaRPr lang="en-US" dirty="0">
              <a:latin typeface="Helvetica Neue Light" charset="0"/>
            </a:endParaRPr>
          </a:p>
        </p:txBody>
      </p:sp>
    </p:spTree>
    <p:extLst>
      <p:ext uri="{BB962C8B-B14F-4D97-AF65-F5344CB8AC3E}">
        <p14:creationId xmlns:p14="http://schemas.microsoft.com/office/powerpoint/2010/main" val="1740300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Helvetica Neue Light" charset="0"/>
              </a:defRPr>
            </a:lvl1pPr>
          </a:lstStyle>
          <a:p>
            <a:endParaRPr lang="en-US"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Helvetica Neue Light" charset="0"/>
              </a:defRPr>
            </a:lvl1pPr>
          </a:lstStyle>
          <a:p>
            <a:fld id="{43C01EC3-0FB3-424E-9D2A-A8BF9B5BD2FE}" type="datetimeFigureOut">
              <a:rPr lang="en-US" smtClean="0"/>
              <a:pPr/>
              <a:t>7/24/22</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Helvetica Neue Light"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Helvetica Neue Light" charset="0"/>
              </a:defRPr>
            </a:lvl1pPr>
          </a:lstStyle>
          <a:p>
            <a:fld id="{AF3E5D23-4290-1E4F-BA55-6527BFB9007C}" type="slidenum">
              <a:rPr lang="en-US" smtClean="0"/>
              <a:pPr/>
              <a:t>‹#›</a:t>
            </a:fld>
            <a:endParaRPr lang="en-US" dirty="0"/>
          </a:p>
        </p:txBody>
      </p:sp>
    </p:spTree>
    <p:extLst>
      <p:ext uri="{BB962C8B-B14F-4D97-AF65-F5344CB8AC3E}">
        <p14:creationId xmlns:p14="http://schemas.microsoft.com/office/powerpoint/2010/main" val="127364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Light" charset="0"/>
        <a:ea typeface="+mn-ea"/>
        <a:cs typeface="+mn-cs"/>
      </a:defRPr>
    </a:lvl1pPr>
    <a:lvl2pPr marL="457200" algn="l" defTabSz="914400" rtl="0" eaLnBrk="1" latinLnBrk="0" hangingPunct="1">
      <a:defRPr sz="1200" b="0" i="0" kern="1200">
        <a:solidFill>
          <a:schemeClr val="tx1"/>
        </a:solidFill>
        <a:latin typeface="Helvetica Neue Light" charset="0"/>
        <a:ea typeface="+mn-ea"/>
        <a:cs typeface="+mn-cs"/>
      </a:defRPr>
    </a:lvl2pPr>
    <a:lvl3pPr marL="914400" algn="l" defTabSz="914400" rtl="0" eaLnBrk="1" latinLnBrk="0" hangingPunct="1">
      <a:defRPr sz="1200" b="0" i="0" kern="1200">
        <a:solidFill>
          <a:schemeClr val="tx1"/>
        </a:solidFill>
        <a:latin typeface="Helvetica Neue Light" charset="0"/>
        <a:ea typeface="+mn-ea"/>
        <a:cs typeface="+mn-cs"/>
      </a:defRPr>
    </a:lvl3pPr>
    <a:lvl4pPr marL="1371600" algn="l" defTabSz="914400" rtl="0" eaLnBrk="1" latinLnBrk="0" hangingPunct="1">
      <a:defRPr sz="1200" b="0" i="0" kern="1200">
        <a:solidFill>
          <a:schemeClr val="tx1"/>
        </a:solidFill>
        <a:latin typeface="Helvetica Neue Light" charset="0"/>
        <a:ea typeface="+mn-ea"/>
        <a:cs typeface="+mn-cs"/>
      </a:defRPr>
    </a:lvl4pPr>
    <a:lvl5pPr marL="1828800" algn="l" defTabSz="914400" rtl="0" eaLnBrk="1" latinLnBrk="0" hangingPunct="1">
      <a:defRPr sz="1200" b="0" i="0" kern="1200">
        <a:solidFill>
          <a:schemeClr val="tx1"/>
        </a:solidFill>
        <a:latin typeface="Helvetica Neue Light"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E5D23-4290-1E4F-BA55-6527BFB9007C}" type="slidenum">
              <a:rPr lang="en-US" smtClean="0"/>
              <a:t>1</a:t>
            </a:fld>
            <a:endParaRPr lang="en-US" dirty="0"/>
          </a:p>
        </p:txBody>
      </p:sp>
    </p:spTree>
    <p:extLst>
      <p:ext uri="{BB962C8B-B14F-4D97-AF65-F5344CB8AC3E}">
        <p14:creationId xmlns:p14="http://schemas.microsoft.com/office/powerpoint/2010/main" val="180905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Separate images, move earlier</a:t>
            </a:r>
          </a:p>
        </p:txBody>
      </p:sp>
      <p:sp>
        <p:nvSpPr>
          <p:cNvPr id="4" name="Slide Number Placeholder 3"/>
          <p:cNvSpPr>
            <a:spLocks noGrp="1"/>
          </p:cNvSpPr>
          <p:nvPr>
            <p:ph type="sldNum" sz="quarter" idx="5"/>
          </p:nvPr>
        </p:nvSpPr>
        <p:spPr/>
        <p:txBody>
          <a:bodyPr/>
          <a:lstStyle/>
          <a:p>
            <a:fld id="{AF3E5D23-4290-1E4F-BA55-6527BFB9007C}" type="slidenum">
              <a:rPr lang="en-US" smtClean="0"/>
              <a:pPr/>
              <a:t>5</a:t>
            </a:fld>
            <a:endParaRPr lang="en-US" dirty="0"/>
          </a:p>
        </p:txBody>
      </p:sp>
    </p:spTree>
    <p:extLst>
      <p:ext uri="{BB962C8B-B14F-4D97-AF65-F5344CB8AC3E}">
        <p14:creationId xmlns:p14="http://schemas.microsoft.com/office/powerpoint/2010/main" val="295185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17</a:t>
            </a:fld>
            <a:endParaRPr lang="en-US" dirty="0"/>
          </a:p>
        </p:txBody>
      </p:sp>
    </p:spTree>
    <p:extLst>
      <p:ext uri="{BB962C8B-B14F-4D97-AF65-F5344CB8AC3E}">
        <p14:creationId xmlns:p14="http://schemas.microsoft.com/office/powerpoint/2010/main" val="401829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26</a:t>
            </a:fld>
            <a:endParaRPr lang="en-US" dirty="0"/>
          </a:p>
        </p:txBody>
      </p:sp>
    </p:spTree>
    <p:extLst>
      <p:ext uri="{BB962C8B-B14F-4D97-AF65-F5344CB8AC3E}">
        <p14:creationId xmlns:p14="http://schemas.microsoft.com/office/powerpoint/2010/main" val="1690942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E5D23-4290-1E4F-BA55-6527BFB9007C}" type="slidenum">
              <a:rPr lang="en-US" smtClean="0"/>
              <a:t>27</a:t>
            </a:fld>
            <a:endParaRPr lang="en-US" dirty="0"/>
          </a:p>
        </p:txBody>
      </p:sp>
    </p:spTree>
    <p:extLst>
      <p:ext uri="{BB962C8B-B14F-4D97-AF65-F5344CB8AC3E}">
        <p14:creationId xmlns:p14="http://schemas.microsoft.com/office/powerpoint/2010/main" val="328741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a:p>
        </p:txBody>
      </p:sp>
      <p:sp>
        <p:nvSpPr>
          <p:cNvPr id="7"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8"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Amortized optimization</a:t>
            </a:r>
          </a:p>
        </p:txBody>
      </p:sp>
    </p:spTree>
    <p:extLst>
      <p:ext uri="{BB962C8B-B14F-4D97-AF65-F5344CB8AC3E}">
        <p14:creationId xmlns:p14="http://schemas.microsoft.com/office/powerpoint/2010/main" val="3974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609600" y="1440493"/>
            <a:ext cx="10972800" cy="4685671"/>
          </a:xfrm>
        </p:spPr>
        <p:txBody>
          <a:bodyPr/>
          <a:lstStyle>
            <a:lvl1pPr>
              <a:defRPr/>
            </a:lvl1pPr>
            <a:lvl5pPr>
              <a:spcBef>
                <a:spcPts val="0"/>
              </a:spcBef>
              <a:defRPr/>
            </a:lvl5pPr>
          </a:lstStyle>
          <a:p>
            <a:pPr lvl="0"/>
            <a:r>
              <a:rPr lang="en-US" dirty="0"/>
              <a:t>text</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5" name="Footer Placeholder 4"/>
          <p:cNvSpPr>
            <a:spLocks noGrp="1"/>
          </p:cNvSpPr>
          <p:nvPr>
            <p:ph type="ftr" sz="quarter" idx="3"/>
          </p:nvPr>
        </p:nvSpPr>
        <p:spPr>
          <a:xfrm>
            <a:off x="3602181" y="6356350"/>
            <a:ext cx="5135419"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Amortized optimization</a:t>
            </a:r>
            <a:endParaRPr lang="en-US" dirty="0"/>
          </a:p>
        </p:txBody>
      </p:sp>
      <p:sp>
        <p:nvSpPr>
          <p:cNvPr id="8" name="Slide Number Placeholder 5"/>
          <p:cNvSpPr>
            <a:spLocks noGrp="1"/>
          </p:cNvSpPr>
          <p:nvPr>
            <p:ph type="sldNum" sz="quarter" idx="12"/>
          </p:nvPr>
        </p:nvSpPr>
        <p:spPr>
          <a:xfrm>
            <a:off x="8737600" y="6356351"/>
            <a:ext cx="2844800" cy="365125"/>
          </a:xfrm>
        </p:spPr>
        <p:txBody>
          <a:bodyPr/>
          <a:lstStyle>
            <a:lvl1pPr>
              <a:defRPr>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516158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Text</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charset="0"/>
                <a:ea typeface="Helvetica Neue Light" charset="0"/>
                <a:cs typeface="Helvetica Neue Light" charset="0"/>
              </a:defRPr>
            </a:lvl1pPr>
          </a:lstStyle>
          <a:p>
            <a:r>
              <a:rPr lang="en-US"/>
              <a:t>Brandon Amos</a:t>
            </a:r>
            <a:endParaRPr lang="en-US" dirty="0"/>
          </a:p>
        </p:txBody>
      </p:sp>
      <p:sp>
        <p:nvSpPr>
          <p:cNvPr id="5"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Light" charset="0"/>
                <a:ea typeface="Helvetica Neue Light" charset="0"/>
                <a:cs typeface="Helvetica Neue Light" charset="0"/>
              </a:defRPr>
            </a:lvl1pPr>
          </a:lstStyle>
          <a:p>
            <a:r>
              <a:rPr lang="en-US"/>
              <a:t>Amortized optimization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charset="0"/>
                <a:ea typeface="Helvetica Neue Light" charset="0"/>
                <a:cs typeface="Helvetica Neue Light" charset="0"/>
              </a:defRPr>
            </a:lvl1pPr>
          </a:lstStyle>
          <a:p>
            <a:fld id="{F813B43C-900A-1C44-BF45-66CB67BC66D1}" type="slidenum">
              <a:rPr lang="en-US" smtClean="0"/>
              <a:pPr/>
              <a:t>‹#›</a:t>
            </a:fld>
            <a:endParaRPr lang="en-US" dirty="0"/>
          </a:p>
        </p:txBody>
      </p:sp>
    </p:spTree>
    <p:extLst>
      <p:ext uri="{BB962C8B-B14F-4D97-AF65-F5344CB8AC3E}">
        <p14:creationId xmlns:p14="http://schemas.microsoft.com/office/powerpoint/2010/main" val="280422151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457200" rtl="0" eaLnBrk="1" latinLnBrk="0" hangingPunct="1">
        <a:spcBef>
          <a:spcPct val="0"/>
        </a:spcBef>
        <a:buNone/>
        <a:defRPr sz="4400" b="1" i="0" kern="1200">
          <a:solidFill>
            <a:schemeClr val="accent1">
              <a:lumMod val="75000"/>
            </a:schemeClr>
          </a:solidFill>
          <a:latin typeface="Source Sans Pro" panose="020B0503030403020204" pitchFamily="34" charset="0"/>
          <a:ea typeface="Source Sans Pro" panose="020B0503030403020204" pitchFamily="34" charset="0"/>
          <a:cs typeface="Helvetica Neue Bold Condensed"/>
        </a:defRPr>
      </a:lvl1pPr>
    </p:titleStyle>
    <p:body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bamos.github.io" TargetMode="External"/><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github.com/bamos/amortized-optimization-tutorial" TargetMode="Externa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0.png"/><Relationship Id="rId7" Type="http://schemas.openxmlformats.org/officeDocument/2006/relationships/image" Target="../media/image18.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40.png"/><Relationship Id="rId5" Type="http://schemas.openxmlformats.org/officeDocument/2006/relationships/image" Target="../media/image19.emf"/><Relationship Id="rId15" Type="http://schemas.openxmlformats.org/officeDocument/2006/relationships/image" Target="../media/image43.png"/><Relationship Id="rId10" Type="http://schemas.openxmlformats.org/officeDocument/2006/relationships/image" Target="../media/image33.jpg"/><Relationship Id="rId4" Type="http://schemas.openxmlformats.org/officeDocument/2006/relationships/image" Target="../media/image34.png"/><Relationship Id="rId9" Type="http://schemas.openxmlformats.org/officeDocument/2006/relationships/image" Target="../media/image32.jp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6.em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arxiv.org/abs/2107.10254" TargetMode="External"/><Relationship Id="rId13" Type="http://schemas.openxmlformats.org/officeDocument/2006/relationships/image" Target="../media/image1.emf"/><Relationship Id="rId3" Type="http://schemas.openxmlformats.org/officeDocument/2006/relationships/hyperlink" Target="https://arxiv.org/abs/1909.12830" TargetMode="External"/><Relationship Id="rId7" Type="http://schemas.openxmlformats.org/officeDocument/2006/relationships/hyperlink" Target="https://arxiv.org/abs/2109.15316" TargetMode="External"/><Relationship Id="rId12" Type="http://schemas.openxmlformats.org/officeDocument/2006/relationships/hyperlink" Target="bamos.github.io"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arxiv.org/abs/2008.12775" TargetMode="External"/><Relationship Id="rId11" Type="http://schemas.openxmlformats.org/officeDocument/2006/relationships/image" Target="../media/image3.emf"/><Relationship Id="rId5" Type="http://schemas.openxmlformats.org/officeDocument/2006/relationships/hyperlink" Target="https://arxiv.org/abs/2202.00665" TargetMode="External"/><Relationship Id="rId10" Type="http://schemas.openxmlformats.org/officeDocument/2006/relationships/hyperlink" Target="http://github.com/bamos/amortized-optimization-tutorial" TargetMode="External"/><Relationship Id="rId4" Type="http://schemas.openxmlformats.org/officeDocument/2006/relationships/hyperlink" Target="https://www.biorxiv.org/content/10.1101/2021.04.08.439084v1.abstract" TargetMode="External"/><Relationship Id="rId9" Type="http://schemas.openxmlformats.org/officeDocument/2006/relationships/hyperlink" Target="https://arxiv.org/abs/2206.05262" TargetMode="External"/><Relationship Id="rId1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5.png"/><Relationship Id="rId7" Type="http://schemas.openxmlformats.org/officeDocument/2006/relationships/image" Target="../media/image430.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image" Target="../media/image33.jpg"/><Relationship Id="rId5" Type="http://schemas.openxmlformats.org/officeDocument/2006/relationships/image" Target="../media/image410.png"/><Relationship Id="rId10" Type="http://schemas.openxmlformats.org/officeDocument/2006/relationships/image" Target="../media/image32.jpg"/><Relationship Id="rId4" Type="http://schemas.openxmlformats.org/officeDocument/2006/relationships/image" Target="../media/image400.png"/><Relationship Id="rId9"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1FF7CD-6F88-2447-A919-25CEA9D70228}"/>
              </a:ext>
            </a:extLst>
          </p:cNvPr>
          <p:cNvSpPr txBox="1">
            <a:spLocks/>
          </p:cNvSpPr>
          <p:nvPr/>
        </p:nvSpPr>
        <p:spPr>
          <a:xfrm>
            <a:off x="454964" y="977880"/>
            <a:ext cx="11326091" cy="1637140"/>
          </a:xfrm>
          <a:prstGeom prst="rect">
            <a:avLst/>
          </a:prstGeom>
          <a:ln w="76200">
            <a:solidFill>
              <a:srgbClr val="374D81"/>
            </a:solidFill>
          </a:ln>
        </p:spPr>
        <p:txBody>
          <a:bodyPr vert="horz" lIns="91440" tIns="45720" rIns="91440" bIns="45720" rtlCol="0" anchor="ctr">
            <a:normAutofit fontScale="975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5400" b="1" dirty="0">
                <a:latin typeface="Source Sans Pro" panose="020B0503030403020204" pitchFamily="34" charset="0"/>
                <a:ea typeface="Source Sans Pro" panose="020B0503030403020204" pitchFamily="34" charset="0"/>
              </a:rPr>
              <a:t>Tutorial on amortized optimization</a:t>
            </a:r>
          </a:p>
        </p:txBody>
      </p:sp>
      <p:sp>
        <p:nvSpPr>
          <p:cNvPr id="2" name="Subtitle 2">
            <a:extLst>
              <a:ext uri="{FF2B5EF4-FFF2-40B4-BE49-F238E27FC236}">
                <a16:creationId xmlns:a16="http://schemas.microsoft.com/office/drawing/2014/main" id="{1DF0A0E3-B931-F64F-BEDA-B099F98F6981}"/>
              </a:ext>
            </a:extLst>
          </p:cNvPr>
          <p:cNvSpPr txBox="1">
            <a:spLocks/>
          </p:cNvSpPr>
          <p:nvPr/>
        </p:nvSpPr>
        <p:spPr>
          <a:xfrm>
            <a:off x="454964" y="2695141"/>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100" b="1" dirty="0">
                <a:solidFill>
                  <a:schemeClr val="tx1">
                    <a:lumMod val="85000"/>
                    <a:lumOff val="15000"/>
                  </a:schemeClr>
                </a:solidFill>
                <a:latin typeface="Source Sans Pro" panose="020B0503030403020204" pitchFamily="34" charset="0"/>
                <a:ea typeface="Source Sans Pro" panose="020B0503030403020204" pitchFamily="34" charset="0"/>
              </a:rPr>
              <a:t>Brandon Amos</a:t>
            </a:r>
          </a:p>
          <a:p>
            <a:pPr>
              <a:spcBef>
                <a:spcPts val="0"/>
              </a:spcBef>
            </a:pPr>
            <a:r>
              <a:rPr lang="en-US" sz="2100" dirty="0">
                <a:solidFill>
                  <a:schemeClr val="tx1">
                    <a:lumMod val="85000"/>
                    <a:lumOff val="15000"/>
                  </a:schemeClr>
                </a:solidFill>
                <a:latin typeface="Source Sans Pro" panose="020B0503030403020204" pitchFamily="34" charset="0"/>
                <a:ea typeface="Source Sans Pro" panose="020B0503030403020204" pitchFamily="34" charset="0"/>
              </a:rPr>
              <a:t>Meta AI NYC, Fundamental AI Research (FAIR)</a:t>
            </a:r>
          </a:p>
        </p:txBody>
      </p:sp>
      <p:grpSp>
        <p:nvGrpSpPr>
          <p:cNvPr id="3" name="Group 2">
            <a:extLst>
              <a:ext uri="{FF2B5EF4-FFF2-40B4-BE49-F238E27FC236}">
                <a16:creationId xmlns:a16="http://schemas.microsoft.com/office/drawing/2014/main" id="{FAE3CA9A-980F-6A3B-0026-9A38665BCB3B}"/>
              </a:ext>
            </a:extLst>
          </p:cNvPr>
          <p:cNvGrpSpPr/>
          <p:nvPr/>
        </p:nvGrpSpPr>
        <p:grpSpPr>
          <a:xfrm>
            <a:off x="6879740" y="2713472"/>
            <a:ext cx="5860678" cy="540210"/>
            <a:chOff x="488505" y="3447081"/>
            <a:chExt cx="5860678" cy="540210"/>
          </a:xfrm>
        </p:grpSpPr>
        <p:sp>
          <p:nvSpPr>
            <p:cNvPr id="4" name="Subtitle 2">
              <a:extLst>
                <a:ext uri="{FF2B5EF4-FFF2-40B4-BE49-F238E27FC236}">
                  <a16:creationId xmlns:a16="http://schemas.microsoft.com/office/drawing/2014/main" id="{1EEAA558-27A0-478A-91C4-6DDE33DB280C}"/>
                </a:ext>
              </a:extLst>
            </p:cNvPr>
            <p:cNvSpPr txBox="1">
              <a:spLocks/>
            </p:cNvSpPr>
            <p:nvPr/>
          </p:nvSpPr>
          <p:spPr>
            <a:xfrm>
              <a:off x="687393" y="3447081"/>
              <a:ext cx="2276782"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rgbClr val="374C81"/>
                  </a:solidFill>
                  <a:latin typeface="Menlo" panose="020B0609030804020204" pitchFamily="49" charset="0"/>
                  <a:ea typeface="Menlo" panose="020B0609030804020204" pitchFamily="49" charset="0"/>
                  <a:cs typeface="Menlo" panose="020B0609030804020204" pitchFamily="49" charset="0"/>
                </a:rPr>
                <a:t>brandondamos</a:t>
              </a:r>
            </a:p>
          </p:txBody>
        </p:sp>
        <p:sp>
          <p:nvSpPr>
            <p:cNvPr id="5" name="Subtitle 2">
              <a:extLst>
                <a:ext uri="{FF2B5EF4-FFF2-40B4-BE49-F238E27FC236}">
                  <a16:creationId xmlns:a16="http://schemas.microsoft.com/office/drawing/2014/main" id="{8D5A22E6-86D5-3237-AB35-154323B96FEB}"/>
                </a:ext>
              </a:extLst>
            </p:cNvPr>
            <p:cNvSpPr txBox="1">
              <a:spLocks/>
            </p:cNvSpPr>
            <p:nvPr/>
          </p:nvSpPr>
          <p:spPr>
            <a:xfrm>
              <a:off x="3010134" y="3447081"/>
              <a:ext cx="3339049"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rgbClr val="374C81"/>
                  </a:solidFill>
                  <a:latin typeface="Menlo" panose="020B0609030804020204" pitchFamily="49" charset="0"/>
                  <a:ea typeface="Menlo" panose="020B0609030804020204" pitchFamily="49" charset="0"/>
                  <a:cs typeface="Menlo" panose="020B0609030804020204" pitchFamily="49" charset="0"/>
                  <a:hlinkClick r:id="rId3">
                    <a:extLst>
                      <a:ext uri="{A12FA001-AC4F-418D-AE19-62706E023703}">
                        <ahyp:hlinkClr xmlns:ahyp="http://schemas.microsoft.com/office/drawing/2018/hyperlinkcolor" val="tx"/>
                      </a:ext>
                    </a:extLst>
                  </a:hlinkClick>
                </a:rPr>
                <a:t>bamos.github.io</a:t>
              </a:r>
              <a:endParaRPr lang="en-US" dirty="0">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8" name="Picture 7">
              <a:extLst>
                <a:ext uri="{FF2B5EF4-FFF2-40B4-BE49-F238E27FC236}">
                  <a16:creationId xmlns:a16="http://schemas.microsoft.com/office/drawing/2014/main" id="{A9D73B68-3988-08FD-9374-1C012968180D}"/>
                </a:ext>
              </a:extLst>
            </p:cNvPr>
            <p:cNvPicPr>
              <a:picLocks noChangeAspect="1"/>
            </p:cNvPicPr>
            <p:nvPr/>
          </p:nvPicPr>
          <p:blipFill>
            <a:blip r:embed="rId4"/>
            <a:stretch>
              <a:fillRect/>
            </a:stretch>
          </p:blipFill>
          <p:spPr>
            <a:xfrm>
              <a:off x="488505" y="3513639"/>
              <a:ext cx="321883" cy="268236"/>
            </a:xfrm>
            <a:prstGeom prst="rect">
              <a:avLst/>
            </a:prstGeom>
          </p:spPr>
        </p:pic>
        <p:pic>
          <p:nvPicPr>
            <p:cNvPr id="11" name="Picture 10">
              <a:extLst>
                <a:ext uri="{FF2B5EF4-FFF2-40B4-BE49-F238E27FC236}">
                  <a16:creationId xmlns:a16="http://schemas.microsoft.com/office/drawing/2014/main" id="{8F66284C-8A27-DD26-4298-D06966D31DEF}"/>
                </a:ext>
              </a:extLst>
            </p:cNvPr>
            <p:cNvPicPr>
              <a:picLocks noChangeAspect="1"/>
            </p:cNvPicPr>
            <p:nvPr/>
          </p:nvPicPr>
          <p:blipFill>
            <a:blip r:embed="rId5"/>
            <a:stretch>
              <a:fillRect/>
            </a:stretch>
          </p:blipFill>
          <p:spPr>
            <a:xfrm>
              <a:off x="2841558" y="3530484"/>
              <a:ext cx="240130" cy="240130"/>
            </a:xfrm>
            <a:prstGeom prst="rect">
              <a:avLst/>
            </a:prstGeom>
          </p:spPr>
        </p:pic>
      </p:grpSp>
      <p:grpSp>
        <p:nvGrpSpPr>
          <p:cNvPr id="23" name="Group 22">
            <a:extLst>
              <a:ext uri="{FF2B5EF4-FFF2-40B4-BE49-F238E27FC236}">
                <a16:creationId xmlns:a16="http://schemas.microsoft.com/office/drawing/2014/main" id="{06ED146B-77A0-FD25-EF36-C5C103D69508}"/>
              </a:ext>
            </a:extLst>
          </p:cNvPr>
          <p:cNvGrpSpPr/>
          <p:nvPr/>
        </p:nvGrpSpPr>
        <p:grpSpPr>
          <a:xfrm>
            <a:off x="3932346" y="2252143"/>
            <a:ext cx="7837823" cy="540210"/>
            <a:chOff x="339505" y="2243821"/>
            <a:chExt cx="7837823" cy="540210"/>
          </a:xfrm>
        </p:grpSpPr>
        <p:sp>
          <p:nvSpPr>
            <p:cNvPr id="17" name="Subtitle 2">
              <a:extLst>
                <a:ext uri="{FF2B5EF4-FFF2-40B4-BE49-F238E27FC236}">
                  <a16:creationId xmlns:a16="http://schemas.microsoft.com/office/drawing/2014/main" id="{B27624D7-050E-0D19-B460-9DB6D92E5F99}"/>
                </a:ext>
              </a:extLst>
            </p:cNvPr>
            <p:cNvSpPr txBox="1">
              <a:spLocks/>
            </p:cNvSpPr>
            <p:nvPr/>
          </p:nvSpPr>
          <p:spPr>
            <a:xfrm>
              <a:off x="339505" y="2243821"/>
              <a:ext cx="7837823"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1600" dirty="0">
                  <a:latin typeface="Menlo" panose="020B0609030804020204" pitchFamily="49" charset="0"/>
                  <a:ea typeface="Menlo" panose="020B0609030804020204" pitchFamily="49" charset="0"/>
                  <a:cs typeface="Menlo" panose="020B0609030804020204" pitchFamily="49" charset="0"/>
                  <a:hlinkClick r:id="rId6">
                    <a:extLst>
                      <a:ext uri="{A12FA001-AC4F-418D-AE19-62706E023703}">
                        <ahyp:hlinkClr xmlns:ahyp="http://schemas.microsoft.com/office/drawing/2018/hyperlinkcolor" val="tx"/>
                      </a:ext>
                    </a:extLst>
                  </a:hlinkClick>
                </a:rPr>
                <a:t>github.com/facebookresearch/amortized-optimization-tutorial</a:t>
              </a:r>
              <a:endParaRPr lang="en-US" sz="1600" dirty="0">
                <a:latin typeface="Menlo" panose="020B0609030804020204" pitchFamily="49" charset="0"/>
                <a:ea typeface="Menlo" panose="020B0609030804020204" pitchFamily="49" charset="0"/>
                <a:cs typeface="Menlo" panose="020B0609030804020204" pitchFamily="49" charset="0"/>
              </a:endParaRPr>
            </a:p>
          </p:txBody>
        </p:sp>
        <p:pic>
          <p:nvPicPr>
            <p:cNvPr id="18" name="Picture 17">
              <a:extLst>
                <a:ext uri="{FF2B5EF4-FFF2-40B4-BE49-F238E27FC236}">
                  <a16:creationId xmlns:a16="http://schemas.microsoft.com/office/drawing/2014/main" id="{8E2536C9-E7B6-7188-08A2-77637F5BAF1A}"/>
                </a:ext>
              </a:extLst>
            </p:cNvPr>
            <p:cNvPicPr>
              <a:picLocks noChangeAspect="1"/>
            </p:cNvPicPr>
            <p:nvPr/>
          </p:nvPicPr>
          <p:blipFill>
            <a:blip r:embed="rId7"/>
            <a:stretch>
              <a:fillRect/>
            </a:stretch>
          </p:blipFill>
          <p:spPr>
            <a:xfrm>
              <a:off x="528458" y="2243821"/>
              <a:ext cx="297184" cy="285303"/>
            </a:xfrm>
            <a:prstGeom prst="rect">
              <a:avLst/>
            </a:prstGeom>
          </p:spPr>
        </p:pic>
      </p:grpSp>
      <p:sp>
        <p:nvSpPr>
          <p:cNvPr id="24" name="Subtitle 2">
            <a:extLst>
              <a:ext uri="{FF2B5EF4-FFF2-40B4-BE49-F238E27FC236}">
                <a16:creationId xmlns:a16="http://schemas.microsoft.com/office/drawing/2014/main" id="{C8FD909A-E70D-9444-531D-F55638BB237A}"/>
              </a:ext>
            </a:extLst>
          </p:cNvPr>
          <p:cNvSpPr txBox="1">
            <a:spLocks/>
          </p:cNvSpPr>
          <p:nvPr/>
        </p:nvSpPr>
        <p:spPr>
          <a:xfrm>
            <a:off x="339505" y="5959183"/>
            <a:ext cx="11512990" cy="898811"/>
          </a:xfrm>
          <a:prstGeom prst="rect">
            <a:avLst/>
          </a:prstGeom>
        </p:spPr>
        <p:txBody>
          <a:bodyPr vert="horz" lIns="91440" tIns="45720" rIns="91440" bIns="45720" rtlCol="0">
            <a:no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en-US" sz="1600" dirty="0">
                <a:solidFill>
                  <a:schemeClr val="tx1">
                    <a:lumMod val="75000"/>
                    <a:lumOff val="25000"/>
                  </a:schemeClr>
                </a:solidFill>
                <a:latin typeface="Source Sans Pro Light" panose="020B0503030403020204" pitchFamily="34" charset="0"/>
                <a:ea typeface="Source Sans Pro Light" panose="020B0503030403020204" pitchFamily="34" charset="0"/>
              </a:rPr>
              <a:t>Collaborators: Noam Brown, Caroline Chen, Samuel Cohen, Arnaud Fickinger, Hengyuan Hu, Yann LeCun, Zeming Lin, Jason Liu, Giulia Luise, Joshua Meier, Ievgen Redko, Tom Sercu, Alexander Rives, Samuel Stanton, Shoba Venkataraman, Stuart Russel, Robert Verkuil, Andrew Gordon Wilson, Denis Yarats</a:t>
            </a:r>
          </a:p>
        </p:txBody>
      </p:sp>
    </p:spTree>
    <p:extLst>
      <p:ext uri="{BB962C8B-B14F-4D97-AF65-F5344CB8AC3E}">
        <p14:creationId xmlns:p14="http://schemas.microsoft.com/office/powerpoint/2010/main" val="209392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FD43F00-1257-BE98-F9F6-CB53B76278EA}"/>
                  </a:ext>
                </a:extLst>
              </p:cNvPr>
              <p:cNvSpPr>
                <a:spLocks noGrp="1"/>
              </p:cNvSpPr>
              <p:nvPr>
                <p:ph type="title"/>
              </p:nvPr>
            </p:nvSpPr>
            <p:spPr/>
            <p:txBody>
              <a:bodyPr/>
              <a:lstStyle/>
              <a:p>
                <a:r>
                  <a:rPr lang="en-US" dirty="0"/>
                  <a:t>Learning paradigms for </a:t>
                </a:r>
                <a14:m>
                  <m:oMath xmlns:m="http://schemas.openxmlformats.org/officeDocument/2006/math">
                    <m:r>
                      <a:rPr lang="en-US" b="0" i="1" smtClean="0">
                        <a:latin typeface="Cambria Math" panose="02040503050406030204" pitchFamily="18" charset="0"/>
                      </a:rPr>
                      <m:t>ℒ</m:t>
                    </m:r>
                  </m:oMath>
                </a14:m>
                <a:endParaRPr lang="en-US" dirty="0"/>
              </a:p>
            </p:txBody>
          </p:sp>
        </mc:Choice>
        <mc:Fallback xmlns="">
          <p:sp>
            <p:nvSpPr>
              <p:cNvPr id="2" name="Title 1">
                <a:extLst>
                  <a:ext uri="{FF2B5EF4-FFF2-40B4-BE49-F238E27FC236}">
                    <a16:creationId xmlns:a16="http://schemas.microsoft.com/office/drawing/2014/main" id="{DFD43F00-1257-BE98-F9F6-CB53B76278EA}"/>
                  </a:ext>
                </a:extLst>
              </p:cNvPr>
              <p:cNvSpPr>
                <a:spLocks noGrp="1" noRot="1" noChangeAspect="1" noMove="1" noResize="1" noEditPoints="1" noAdjustHandles="1" noChangeArrowheads="1" noChangeShapeType="1" noTextEdit="1"/>
              </p:cNvSpPr>
              <p:nvPr>
                <p:ph type="title"/>
              </p:nvPr>
            </p:nvSpPr>
            <p:spPr>
              <a:blipFill>
                <a:blip r:embed="rId2"/>
                <a:stretch>
                  <a:fillRect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895E65-4849-5DCF-E686-A47A78D87265}"/>
                  </a:ext>
                </a:extLst>
              </p:cNvPr>
              <p:cNvSpPr>
                <a:spLocks noGrp="1"/>
              </p:cNvSpPr>
              <p:nvPr>
                <p:ph idx="1"/>
              </p:nvPr>
            </p:nvSpPr>
            <p:spPr>
              <a:xfrm>
                <a:off x="1697621" y="1545652"/>
                <a:ext cx="4170744" cy="4685671"/>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Regression-based</a:t>
                </a:r>
              </a:p>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ℒ</m:t>
                          </m:r>
                        </m:e>
                        <m:sub>
                          <m:r>
                            <m:rPr>
                              <m:nor/>
                            </m:rPr>
                            <a:rPr lang="en-US" b="0" i="0" smtClean="0">
                              <a:latin typeface="Cambria Math" panose="02040503050406030204" pitchFamily="18" charset="0"/>
                            </a:rPr>
                            <m:t>reg</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𝜃</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𝑦</m:t>
                                  </m:r>
                                </m:e>
                                <m:sup>
                                  <m:r>
                                    <a:rPr lang="en-US"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𝑥</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m:oMathPara>
                </a14:m>
                <a:endParaRPr lang="en-US" dirty="0"/>
              </a:p>
            </p:txBody>
          </p:sp>
        </mc:Choice>
        <mc:Fallback xmlns="">
          <p:sp>
            <p:nvSpPr>
              <p:cNvPr id="3" name="Content Placeholder 2">
                <a:extLst>
                  <a:ext uri="{FF2B5EF4-FFF2-40B4-BE49-F238E27FC236}">
                    <a16:creationId xmlns:a16="http://schemas.microsoft.com/office/drawing/2014/main" id="{B2895E65-4849-5DCF-E686-A47A78D87265}"/>
                  </a:ext>
                </a:extLst>
              </p:cNvPr>
              <p:cNvSpPr>
                <a:spLocks noGrp="1" noRot="1" noChangeAspect="1" noMove="1" noResize="1" noEditPoints="1" noAdjustHandles="1" noChangeArrowheads="1" noChangeShapeType="1" noTextEdit="1"/>
              </p:cNvSpPr>
              <p:nvPr>
                <p:ph idx="1"/>
              </p:nvPr>
            </p:nvSpPr>
            <p:spPr>
              <a:xfrm>
                <a:off x="1697621" y="1545652"/>
                <a:ext cx="4170744" cy="4685671"/>
              </a:xfrm>
              <a:blipFill>
                <a:blip r:embed="rId3"/>
                <a:stretch>
                  <a:fillRect l="-1515" t="-5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6EDC7B7-BD95-2AF3-515A-CCBFBB0EC38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2C0B7D0A-91E5-AAC8-0561-808BB51FD533}"/>
              </a:ext>
            </a:extLst>
          </p:cNvPr>
          <p:cNvSpPr>
            <a:spLocks noGrp="1"/>
          </p:cNvSpPr>
          <p:nvPr>
            <p:ph type="ftr" sz="quarter" idx="3"/>
          </p:nvPr>
        </p:nvSpPr>
        <p:spPr/>
        <p:txBody>
          <a:bodyPr/>
          <a:lstStyle/>
          <a:p>
            <a:r>
              <a:rPr lang="en-US" dirty="0"/>
              <a:t>Amortized optimization</a:t>
            </a:r>
          </a:p>
        </p:txBody>
      </p:sp>
      <p:sp>
        <p:nvSpPr>
          <p:cNvPr id="6" name="Slide Number Placeholder 5">
            <a:extLst>
              <a:ext uri="{FF2B5EF4-FFF2-40B4-BE49-F238E27FC236}">
                <a16:creationId xmlns:a16="http://schemas.microsoft.com/office/drawing/2014/main" id="{838D46E1-D409-3C4C-8CAB-993DF8F74B2E}"/>
              </a:ext>
            </a:extLst>
          </p:cNvPr>
          <p:cNvSpPr>
            <a:spLocks noGrp="1"/>
          </p:cNvSpPr>
          <p:nvPr>
            <p:ph type="sldNum" sz="quarter" idx="12"/>
          </p:nvPr>
        </p:nvSpPr>
        <p:spPr/>
        <p:txBody>
          <a:bodyPr/>
          <a:lstStyle/>
          <a:p>
            <a:fld id="{F813B43C-900A-1C44-BF45-66CB67BC66D1}" type="slidenum">
              <a:rPr lang="en-US" smtClean="0"/>
              <a:t>10</a:t>
            </a:fld>
            <a:endParaRPr lang="en-US"/>
          </a:p>
        </p:txBody>
      </p:sp>
      <p:pic>
        <p:nvPicPr>
          <p:cNvPr id="12" name="Picture 11">
            <a:extLst>
              <a:ext uri="{FF2B5EF4-FFF2-40B4-BE49-F238E27FC236}">
                <a16:creationId xmlns:a16="http://schemas.microsoft.com/office/drawing/2014/main" id="{644A3FFE-B536-2E4D-257C-CEC4E68FB3CC}"/>
              </a:ext>
            </a:extLst>
          </p:cNvPr>
          <p:cNvPicPr>
            <a:picLocks noChangeAspect="1"/>
          </p:cNvPicPr>
          <p:nvPr/>
        </p:nvPicPr>
        <p:blipFill rotWithShape="1">
          <a:blip r:embed="rId4"/>
          <a:srcRect t="20993" r="54857"/>
          <a:stretch/>
        </p:blipFill>
        <p:spPr>
          <a:xfrm>
            <a:off x="1768194" y="2431669"/>
            <a:ext cx="3614034" cy="1412111"/>
          </a:xfrm>
          <a:prstGeom prst="rect">
            <a:avLst/>
          </a:prstGeom>
        </p:spPr>
      </p:pic>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A72DF2FC-BC81-8849-C700-AFC2A26F2BDB}"/>
                  </a:ext>
                </a:extLst>
              </p:cNvPr>
              <p:cNvSpPr txBox="1">
                <a:spLocks/>
              </p:cNvSpPr>
              <p:nvPr/>
            </p:nvSpPr>
            <p:spPr>
              <a:xfrm>
                <a:off x="6748040" y="1547580"/>
                <a:ext cx="3750197" cy="468567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Objective-based:</a:t>
                </a: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ℒ</m:t>
                          </m:r>
                        </m:e>
                        <m:sub>
                          <m:r>
                            <m:rPr>
                              <m:nor/>
                            </m:rPr>
                            <a:rPr lang="en-US" smtClean="0">
                              <a:latin typeface="Cambria Math" panose="02040503050406030204" pitchFamily="18" charset="0"/>
                            </a:rPr>
                            <m:t>obj</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𝑥</m:t>
                              </m:r>
                            </m:e>
                          </m:d>
                        </m:sub>
                      </m:sSub>
                      <m:r>
                        <a:rPr lang="en-US" i="1">
                          <a:latin typeface="Cambria Math" panose="02040503050406030204" pitchFamily="18" charset="0"/>
                        </a:rPr>
                        <m:t> </m:t>
                      </m:r>
                      <m:r>
                        <a:rPr lang="en-US" i="1" smtClean="0">
                          <a:latin typeface="Cambria Math" panose="02040503050406030204" pitchFamily="18" charset="0"/>
                        </a:rPr>
                        <m:t>𝑓</m:t>
                      </m:r>
                      <m:r>
                        <a:rPr lang="en-US"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e>
                        <m:sub>
                          <m:r>
                            <a:rPr lang="en-US" i="1" smtClean="0">
                              <a:latin typeface="Cambria Math" panose="02040503050406030204" pitchFamily="18" charset="0"/>
                            </a:rPr>
                            <m:t>𝜃</m:t>
                          </m:r>
                        </m:sub>
                      </m:sSub>
                      <m:d>
                        <m:dPr>
                          <m:ctrlPr>
                            <a:rPr lang="en-US" i="1" smtClean="0">
                              <a:latin typeface="Cambria Math" panose="02040503050406030204" pitchFamily="18" charset="0"/>
                            </a:rPr>
                          </m:ctrlPr>
                        </m:dPr>
                        <m:e>
                          <m:r>
                            <a:rPr lang="en-US" i="1" smtClean="0">
                              <a:latin typeface="Cambria Math" panose="02040503050406030204" pitchFamily="18" charset="0"/>
                            </a:rPr>
                            <m:t>𝑥</m:t>
                          </m:r>
                        </m:e>
                      </m:d>
                      <m:r>
                        <a:rPr lang="en-US" i="1" smtClean="0">
                          <a:latin typeface="Cambria Math" panose="02040503050406030204" pitchFamily="18" charset="0"/>
                        </a:rPr>
                        <m:t>;</m:t>
                      </m:r>
                      <m:r>
                        <a:rPr lang="en-US" i="1" smtClean="0">
                          <a:latin typeface="Cambria Math" panose="02040503050406030204" pitchFamily="18" charset="0"/>
                        </a:rPr>
                        <m:t>𝑥</m:t>
                      </m:r>
                      <m:r>
                        <a:rPr lang="en-US" i="1" smtClean="0">
                          <a:latin typeface="Cambria Math" panose="02040503050406030204" pitchFamily="18" charset="0"/>
                        </a:rPr>
                        <m:t>)</m:t>
                      </m:r>
                    </m:oMath>
                  </m:oMathPara>
                </a14:m>
                <a:endParaRPr lang="en-US" dirty="0"/>
              </a:p>
            </p:txBody>
          </p:sp>
        </mc:Choice>
        <mc:Fallback xmlns="">
          <p:sp>
            <p:nvSpPr>
              <p:cNvPr id="13" name="Content Placeholder 2">
                <a:extLst>
                  <a:ext uri="{FF2B5EF4-FFF2-40B4-BE49-F238E27FC236}">
                    <a16:creationId xmlns:a16="http://schemas.microsoft.com/office/drawing/2014/main" id="{A72DF2FC-BC81-8849-C700-AFC2A26F2BDB}"/>
                  </a:ext>
                </a:extLst>
              </p:cNvPr>
              <p:cNvSpPr txBox="1">
                <a:spLocks noRot="1" noChangeAspect="1" noMove="1" noResize="1" noEditPoints="1" noAdjustHandles="1" noChangeArrowheads="1" noChangeShapeType="1" noTextEdit="1"/>
              </p:cNvSpPr>
              <p:nvPr/>
            </p:nvSpPr>
            <p:spPr>
              <a:xfrm>
                <a:off x="6748040" y="1547580"/>
                <a:ext cx="3750197" cy="4685671"/>
              </a:xfrm>
              <a:prstGeom prst="rect">
                <a:avLst/>
              </a:prstGeom>
              <a:blipFill>
                <a:blip r:embed="rId5"/>
                <a:stretch>
                  <a:fillRect l="-1689" t="-539"/>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E6224C2A-2480-0F67-C6C6-8D3139CFE022}"/>
              </a:ext>
            </a:extLst>
          </p:cNvPr>
          <p:cNvPicPr>
            <a:picLocks noChangeAspect="1"/>
          </p:cNvPicPr>
          <p:nvPr/>
        </p:nvPicPr>
        <p:blipFill rotWithShape="1">
          <a:blip r:embed="rId4"/>
          <a:srcRect l="49890" t="20993"/>
          <a:stretch/>
        </p:blipFill>
        <p:spPr>
          <a:xfrm>
            <a:off x="6748042" y="2456746"/>
            <a:ext cx="4011652" cy="1412111"/>
          </a:xfrm>
          <a:prstGeom prst="rect">
            <a:avLst/>
          </a:prstGeom>
        </p:spPr>
      </p:pic>
      <p:cxnSp>
        <p:nvCxnSpPr>
          <p:cNvPr id="16" name="Straight Connector 15">
            <a:extLst>
              <a:ext uri="{FF2B5EF4-FFF2-40B4-BE49-F238E27FC236}">
                <a16:creationId xmlns:a16="http://schemas.microsoft.com/office/drawing/2014/main" id="{C7294734-F28F-4EBF-5F6D-269BA6517FB4}"/>
              </a:ext>
            </a:extLst>
          </p:cNvPr>
          <p:cNvCxnSpPr>
            <a:cxnSpLocks/>
          </p:cNvCxnSpPr>
          <p:nvPr/>
        </p:nvCxnSpPr>
        <p:spPr>
          <a:xfrm>
            <a:off x="6123006" y="1609867"/>
            <a:ext cx="0" cy="4653023"/>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0D03158-7C88-9781-B306-2970B066B16F}"/>
              </a:ext>
            </a:extLst>
          </p:cNvPr>
          <p:cNvPicPr>
            <a:picLocks noChangeAspect="1"/>
          </p:cNvPicPr>
          <p:nvPr/>
        </p:nvPicPr>
        <p:blipFill rotWithShape="1">
          <a:blip r:embed="rId6"/>
          <a:srcRect t="380"/>
          <a:stretch/>
        </p:blipFill>
        <p:spPr>
          <a:xfrm>
            <a:off x="1873520" y="3929975"/>
            <a:ext cx="2875957" cy="2295728"/>
          </a:xfrm>
          <a:prstGeom prst="rect">
            <a:avLst/>
          </a:prstGeom>
        </p:spPr>
      </p:pic>
      <p:pic>
        <p:nvPicPr>
          <p:cNvPr id="10" name="Picture 9">
            <a:extLst>
              <a:ext uri="{FF2B5EF4-FFF2-40B4-BE49-F238E27FC236}">
                <a16:creationId xmlns:a16="http://schemas.microsoft.com/office/drawing/2014/main" id="{35940501-53D2-3682-EA48-53A851B3149F}"/>
              </a:ext>
            </a:extLst>
          </p:cNvPr>
          <p:cNvPicPr>
            <a:picLocks noChangeAspect="1"/>
          </p:cNvPicPr>
          <p:nvPr/>
        </p:nvPicPr>
        <p:blipFill>
          <a:blip r:embed="rId7"/>
          <a:stretch>
            <a:fillRect/>
          </a:stretch>
        </p:blipFill>
        <p:spPr>
          <a:xfrm>
            <a:off x="6885896" y="3922558"/>
            <a:ext cx="2919585" cy="2310563"/>
          </a:xfrm>
          <a:prstGeom prst="rect">
            <a:avLst/>
          </a:prstGeom>
        </p:spPr>
      </p:pic>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876FA754-AA4B-A0D4-616F-986D6ADC9EB3}"/>
                  </a:ext>
                </a:extLst>
              </p:cNvPr>
              <p:cNvSpPr txBox="1">
                <a:spLocks/>
              </p:cNvSpPr>
              <p:nvPr/>
            </p:nvSpPr>
            <p:spPr>
              <a:xfrm>
                <a:off x="3920249" y="1162875"/>
                <a:ext cx="4970832" cy="704838"/>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What should the model </a:t>
                </a:r>
                <a14:m>
                  <m:oMath xmlns:m="http://schemas.openxmlformats.org/officeDocument/2006/math">
                    <m:sSub>
                      <m:sSubPr>
                        <m:ctrlPr>
                          <a:rPr lang="en-US" sz="1800" b="0" i="1" dirty="0" smtClean="0">
                            <a:solidFill>
                              <a:schemeClr val="tx1"/>
                            </a:solidFill>
                            <a:latin typeface="Cambria Math" panose="02040503050406030204" pitchFamily="18" charset="0"/>
                            <a:ea typeface="Helvetica Neue Light" panose="02000403000000020004" pitchFamily="2" charset="0"/>
                            <a:cs typeface="Helvetica Neue" panose="02000503000000020004" pitchFamily="2" charset="0"/>
                          </a:rPr>
                        </m:ctrlPr>
                      </m:sSubPr>
                      <m:e>
                        <m:acc>
                          <m:accPr>
                            <m:chr m:val="̂"/>
                            <m:ctrlPr>
                              <a:rPr lang="en-US" sz="1800" b="0" i="1" smtClean="0">
                                <a:solidFill>
                                  <a:schemeClr val="tx1"/>
                                </a:solidFill>
                                <a:latin typeface="Cambria Math" panose="02040503050406030204" pitchFamily="18" charset="0"/>
                                <a:ea typeface="Helvetica Neue Light" panose="02000403000000020004" pitchFamily="2" charset="0"/>
                                <a:cs typeface="Helvetica Neue" panose="02000503000000020004" pitchFamily="2" charset="0"/>
                              </a:rPr>
                            </m:ctrlPr>
                          </m:accPr>
                          <m:e>
                            <m:r>
                              <a:rPr lang="en-US" sz="1800" b="0" i="1" smtClean="0">
                                <a:solidFill>
                                  <a:schemeClr val="tx1"/>
                                </a:solidFill>
                                <a:latin typeface="Cambria Math" panose="02040503050406030204" pitchFamily="18" charset="0"/>
                                <a:ea typeface="Helvetica Neue Light" panose="02000403000000020004" pitchFamily="2" charset="0"/>
                                <a:cs typeface="Helvetica Neue" panose="02000503000000020004" pitchFamily="2" charset="0"/>
                              </a:rPr>
                              <m:t>𝑦</m:t>
                            </m:r>
                          </m:e>
                        </m:acc>
                      </m:e>
                      <m:sub>
                        <m:r>
                          <a:rPr lang="en-US" sz="1800" b="0" i="1" dirty="0" smtClean="0">
                            <a:solidFill>
                              <a:schemeClr val="tx1"/>
                            </a:solidFill>
                            <a:latin typeface="Cambria Math" panose="02040503050406030204" pitchFamily="18" charset="0"/>
                            <a:ea typeface="Helvetica Neue Light" panose="02000403000000020004" pitchFamily="2" charset="0"/>
                            <a:cs typeface="Helvetica Neue" panose="02000503000000020004" pitchFamily="2" charset="0"/>
                          </a:rPr>
                          <m:t>𝜃</m:t>
                        </m:r>
                      </m:sub>
                    </m:sSub>
                  </m:oMath>
                </a14:m>
                <a:r>
                  <a:rPr lang="en-US" sz="18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 optimize for?</a:t>
                </a:r>
              </a:p>
            </p:txBody>
          </p:sp>
        </mc:Choice>
        <mc:Fallback xmlns="">
          <p:sp>
            <p:nvSpPr>
              <p:cNvPr id="15" name="Content Placeholder 2">
                <a:extLst>
                  <a:ext uri="{FF2B5EF4-FFF2-40B4-BE49-F238E27FC236}">
                    <a16:creationId xmlns:a16="http://schemas.microsoft.com/office/drawing/2014/main" id="{876FA754-AA4B-A0D4-616F-986D6ADC9EB3}"/>
                  </a:ext>
                </a:extLst>
              </p:cNvPr>
              <p:cNvSpPr txBox="1">
                <a:spLocks noRot="1" noChangeAspect="1" noMove="1" noResize="1" noEditPoints="1" noAdjustHandles="1" noChangeArrowheads="1" noChangeShapeType="1" noTextEdit="1"/>
              </p:cNvSpPr>
              <p:nvPr/>
            </p:nvSpPr>
            <p:spPr>
              <a:xfrm>
                <a:off x="3920249" y="1162875"/>
                <a:ext cx="4970832" cy="704838"/>
              </a:xfrm>
              <a:prstGeom prst="rect">
                <a:avLst/>
              </a:prstGeom>
              <a:blipFill>
                <a:blip r:embed="rId8"/>
                <a:stretch>
                  <a:fillRect l="-1018" t="-357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CE59C611-B80C-D41F-98D0-E7781F40F25A}"/>
              </a:ext>
            </a:extLst>
          </p:cNvPr>
          <p:cNvCxnSpPr>
            <a:cxnSpLocks/>
          </p:cNvCxnSpPr>
          <p:nvPr/>
        </p:nvCxnSpPr>
        <p:spPr>
          <a:xfrm>
            <a:off x="636606" y="2339212"/>
            <a:ext cx="10972800" cy="0"/>
          </a:xfrm>
          <a:prstGeom prst="line">
            <a:avLst/>
          </a:prstGeom>
          <a:ln w="508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28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lstStyle/>
          <a:p>
            <a:r>
              <a:rPr lang="en-US" dirty="0"/>
              <a:t>This talk: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solidFill>
                      <a:schemeClr val="tx1">
                        <a:lumMod val="50000"/>
                        <a:lumOff val="50000"/>
                      </a:schemeClr>
                    </a:solidFill>
                  </a:rPr>
                  <a:t>Design decisions</a:t>
                </a:r>
              </a:p>
              <a:p>
                <a:r>
                  <a:rPr lang="en-US" dirty="0">
                    <a:solidFill>
                      <a:schemeClr val="tx1">
                        <a:lumMod val="50000"/>
                        <a:lumOff val="50000"/>
                      </a:schemeClr>
                    </a:solidFill>
                  </a:rPr>
                  <a:t>    </a:t>
                </a:r>
                <a:r>
                  <a:rPr lang="en-US" b="1" dirty="0">
                    <a:solidFill>
                      <a:schemeClr val="tx1">
                        <a:lumMod val="50000"/>
                        <a:lumOff val="50000"/>
                      </a:schemeClr>
                    </a:solidFill>
                  </a:rPr>
                  <a:t>Modeling</a:t>
                </a:r>
                <a:r>
                  <a:rPr lang="en-US" dirty="0">
                    <a:solidFill>
                      <a:schemeClr val="tx1">
                        <a:lumMod val="50000"/>
                        <a:lumOff val="50000"/>
                      </a:schemeClr>
                    </a:solidFill>
                  </a:rPr>
                  <a:t> paradigms for </a:t>
                </a:r>
                <a14:m>
                  <m:oMath xmlns:m="http://schemas.openxmlformats.org/officeDocument/2006/math">
                    <m:sSub>
                      <m:sSubPr>
                        <m:ctrlPr>
                          <a:rPr lang="en-US" b="0" i="1" dirty="0" smtClean="0">
                            <a:solidFill>
                              <a:schemeClr val="tx1">
                                <a:lumMod val="50000"/>
                                <a:lumOff val="50000"/>
                              </a:schemeClr>
                            </a:solidFill>
                            <a:latin typeface="Cambria Math" panose="02040503050406030204" pitchFamily="18" charset="0"/>
                          </a:rPr>
                        </m:ctrlPr>
                      </m:sSubPr>
                      <m:e>
                        <m:acc>
                          <m:accPr>
                            <m:chr m:val="̂"/>
                            <m:ctrlPr>
                              <a:rPr lang="en-US" b="0" i="1" smtClean="0">
                                <a:solidFill>
                                  <a:schemeClr val="tx1">
                                    <a:lumMod val="50000"/>
                                    <a:lumOff val="50000"/>
                                  </a:schemeClr>
                                </a:solidFill>
                                <a:latin typeface="Cambria Math" panose="02040503050406030204" pitchFamily="18" charset="0"/>
                              </a:rPr>
                            </m:ctrlPr>
                          </m:accPr>
                          <m:e>
                            <m:r>
                              <a:rPr lang="en-US" b="0" i="1" smtClean="0">
                                <a:solidFill>
                                  <a:schemeClr val="tx1">
                                    <a:lumMod val="50000"/>
                                    <a:lumOff val="50000"/>
                                  </a:schemeClr>
                                </a:solidFill>
                                <a:latin typeface="Cambria Math" panose="02040503050406030204" pitchFamily="18" charset="0"/>
                              </a:rPr>
                              <m:t>𝑦</m:t>
                            </m:r>
                          </m:e>
                        </m:acc>
                      </m:e>
                      <m:sub>
                        <m:r>
                          <a:rPr lang="en-US" b="0" i="1" dirty="0" smtClean="0">
                            <a:solidFill>
                              <a:schemeClr val="tx1">
                                <a:lumMod val="50000"/>
                                <a:lumOff val="50000"/>
                              </a:schemeClr>
                            </a:solidFill>
                            <a:latin typeface="Cambria Math" panose="02040503050406030204" pitchFamily="18" charset="0"/>
                          </a:rPr>
                          <m:t>𝜃</m:t>
                        </m:r>
                      </m:sub>
                    </m:sSub>
                  </m:oMath>
                </a14:m>
                <a:r>
                  <a:rPr lang="en-US" dirty="0">
                    <a:solidFill>
                      <a:schemeClr val="tx1">
                        <a:lumMod val="50000"/>
                        <a:lumOff val="50000"/>
                      </a:schemeClr>
                    </a:solidFill>
                  </a:rPr>
                  <a:t> (fully-amortized and semi-amortized models)</a:t>
                </a:r>
              </a:p>
              <a:p>
                <a:r>
                  <a:rPr lang="en-US" dirty="0">
                    <a:solidFill>
                      <a:schemeClr val="tx1">
                        <a:lumMod val="50000"/>
                        <a:lumOff val="50000"/>
                      </a:schemeClr>
                    </a:solidFill>
                  </a:rPr>
                  <a:t>    </a:t>
                </a:r>
                <a:r>
                  <a:rPr lang="en-US" b="1" dirty="0">
                    <a:solidFill>
                      <a:schemeClr val="tx1">
                        <a:lumMod val="50000"/>
                        <a:lumOff val="50000"/>
                      </a:schemeClr>
                    </a:solidFill>
                  </a:rPr>
                  <a:t>Learning</a:t>
                </a:r>
                <a:r>
                  <a:rPr lang="en-US" dirty="0">
                    <a:solidFill>
                      <a:schemeClr val="tx1">
                        <a:lumMod val="50000"/>
                        <a:lumOff val="50000"/>
                      </a:schemeClr>
                    </a:solidFill>
                  </a:rPr>
                  <a:t> paradigms for </a:t>
                </a:r>
                <a14:m>
                  <m:oMath xmlns:m="http://schemas.openxmlformats.org/officeDocument/2006/math">
                    <m:r>
                      <a:rPr lang="en-US" b="0" i="1" smtClean="0">
                        <a:solidFill>
                          <a:schemeClr val="tx1">
                            <a:lumMod val="50000"/>
                            <a:lumOff val="50000"/>
                          </a:schemeClr>
                        </a:solidFill>
                        <a:latin typeface="Cambria Math" panose="02040503050406030204" pitchFamily="18" charset="0"/>
                      </a:rPr>
                      <m:t>ℒ</m:t>
                    </m:r>
                  </m:oMath>
                </a14:m>
                <a:r>
                  <a:rPr lang="en-US" dirty="0">
                    <a:solidFill>
                      <a:schemeClr val="tx1">
                        <a:lumMod val="50000"/>
                        <a:lumOff val="50000"/>
                      </a:schemeClr>
                    </a:solidFill>
                  </a:rPr>
                  <a:t> (objective-based and regression-based)</a:t>
                </a:r>
              </a:p>
              <a:p>
                <a:endParaRPr lang="en-US" dirty="0"/>
              </a:p>
              <a:p>
                <a:r>
                  <a:rPr lang="en-US" b="1" dirty="0"/>
                  <a:t>Selected applications</a:t>
                </a:r>
              </a:p>
              <a:p>
                <a:r>
                  <a:rPr lang="en-US" dirty="0"/>
                  <a:t>    Reinforcement learning </a:t>
                </a:r>
              </a:p>
              <a:p>
                <a:r>
                  <a:rPr lang="en-US" dirty="0">
                    <a:solidFill>
                      <a:schemeClr val="tx1">
                        <a:lumMod val="50000"/>
                        <a:lumOff val="50000"/>
                      </a:schemeClr>
                    </a:solidFill>
                  </a:rPr>
                  <a:t>    Neural Potts Model for protein modeling</a:t>
                </a:r>
              </a:p>
              <a:p>
                <a:r>
                  <a:rPr lang="en-US" dirty="0">
                    <a:solidFill>
                      <a:schemeClr val="tx1">
                        <a:lumMod val="50000"/>
                        <a:lumOff val="50000"/>
                      </a:schemeClr>
                    </a:solidFill>
                  </a:rPr>
                  <a:t>    Meta optimal transport</a:t>
                </a:r>
              </a:p>
            </p:txBody>
          </p:sp>
        </mc:Choice>
        <mc:Fallback xmlns="">
          <p:sp>
            <p:nvSpPr>
              <p:cNvPr id="3" name="Content Placeholder 2">
                <a:extLst>
                  <a:ext uri="{FF2B5EF4-FFF2-40B4-BE49-F238E27FC236}">
                    <a16:creationId xmlns:a16="http://schemas.microsoft.com/office/drawing/2014/main" id="{ED4C7C39-3BCC-5A01-1CBF-CC7603B73BDB}"/>
                  </a:ext>
                </a:extLst>
              </p:cNvPr>
              <p:cNvSpPr>
                <a:spLocks noGrp="1" noRot="1" noChangeAspect="1" noMove="1" noResize="1" noEditPoints="1" noAdjustHandles="1" noChangeArrowheads="1" noChangeShapeType="1" noTextEdit="1"/>
              </p:cNvSpPr>
              <p:nvPr>
                <p:ph idx="1"/>
              </p:nvPr>
            </p:nvSpPr>
            <p:spPr>
              <a:blipFill>
                <a:blip r:embed="rId2"/>
                <a:stretch>
                  <a:fillRect l="-578" t="-8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11</a:t>
            </a:fld>
            <a:endParaRPr lang="en-US"/>
          </a:p>
        </p:txBody>
      </p:sp>
    </p:spTree>
    <p:extLst>
      <p:ext uri="{BB962C8B-B14F-4D97-AF65-F5344CB8AC3E}">
        <p14:creationId xmlns:p14="http://schemas.microsoft.com/office/powerpoint/2010/main" val="1306320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654A-5B97-AF5E-DDD6-19EB14BC1B0D}"/>
              </a:ext>
            </a:extLst>
          </p:cNvPr>
          <p:cNvSpPr>
            <a:spLocks noGrp="1"/>
          </p:cNvSpPr>
          <p:nvPr>
            <p:ph type="title"/>
          </p:nvPr>
        </p:nvSpPr>
        <p:spPr/>
        <p:txBody>
          <a:bodyPr>
            <a:normAutofit fontScale="90000"/>
          </a:bodyPr>
          <a:lstStyle/>
          <a:p>
            <a:r>
              <a:rPr lang="en-US" dirty="0"/>
              <a:t>RL policy learning is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FE44D3-9E05-11E2-76BC-D105FCEAE281}"/>
                  </a:ext>
                </a:extLst>
              </p:cNvPr>
              <p:cNvSpPr>
                <a:spLocks noGrp="1"/>
              </p:cNvSpPr>
              <p:nvPr>
                <p:ph idx="1"/>
              </p:nvPr>
            </p:nvSpPr>
            <p:spPr>
              <a:xfrm>
                <a:off x="609600" y="1417637"/>
                <a:ext cx="10675716" cy="2119297"/>
              </a:xfrm>
            </p:spPr>
            <p:txBody>
              <a:bodyPr>
                <a:norm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Setup: </a:t>
                </a:r>
                <a:r>
                  <a:rPr lang="en-US" dirty="0"/>
                  <a:t>controlling a </a:t>
                </a:r>
                <a:r>
                  <a:rPr lang="en-US" b="1" dirty="0"/>
                  <a:t>continuous MDP </a:t>
                </a:r>
                <a:r>
                  <a:rPr lang="en-US" dirty="0"/>
                  <a:t>with a </a:t>
                </a:r>
                <a:r>
                  <a:rPr lang="en-US" b="1" dirty="0"/>
                  <a:t>model-free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oMath>
                </a14:m>
                <a:endParaRPr lang="en-US" dirty="0"/>
              </a:p>
              <a:p>
                <a:endParaRPr lang="en-US" dirty="0"/>
              </a:p>
              <a:p>
                <a:r>
                  <a:rPr lang="en-US" b="1" dirty="0"/>
                  <a:t>Review: </a:t>
                </a:r>
                <a:r>
                  <a:rPr lang="en-US" dirty="0"/>
                  <a:t>Learning a policy with a </a:t>
                </a:r>
                <a:r>
                  <a:rPr lang="en-US" b="1" dirty="0"/>
                  <a:t>value gradient </a:t>
                </a:r>
                <a:r>
                  <a:rPr lang="en-US" dirty="0"/>
                  <a:t>amortizes over the </a:t>
                </a:r>
                <a14:m>
                  <m:oMath xmlns:m="http://schemas.openxmlformats.org/officeDocument/2006/math">
                    <m:r>
                      <a:rPr lang="en-US" b="0" i="1" smtClean="0">
                        <a:latin typeface="Cambria Math" panose="02040503050406030204" pitchFamily="18" charset="0"/>
                      </a:rPr>
                      <m:t>𝑄</m:t>
                    </m:r>
                  </m:oMath>
                </a14:m>
                <a:r>
                  <a:rPr lang="en-US" dirty="0"/>
                  <a:t>-value:</a:t>
                </a:r>
              </a:p>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𝜃</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sub>
                          </m:sSub>
                          <m:r>
                            <a:rPr lang="en-US" b="0" i="1" smtClean="0">
                              <a:latin typeface="Cambria Math" panose="02040503050406030204" pitchFamily="18" charset="0"/>
                            </a:rPr>
                            <m:t> </m:t>
                          </m:r>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e>
                      </m:func>
                    </m:oMath>
                  </m:oMathPara>
                </a14:m>
                <a:endParaRPr lang="en-US" b="0" dirty="0"/>
              </a:p>
              <a:p>
                <a:endParaRPr lang="en-US" dirty="0"/>
              </a:p>
              <a:p>
                <a:r>
                  <a:rPr lang="en-US" dirty="0"/>
                  <a:t>The </a:t>
                </a:r>
                <a:r>
                  <a:rPr lang="en-US" b="1" dirty="0"/>
                  <a:t>amortization perspective </a:t>
                </a:r>
                <a:r>
                  <a:rPr lang="en-US" dirty="0"/>
                  <a:t>easily enables </a:t>
                </a:r>
                <a:r>
                  <a:rPr lang="en-US" b="1" dirty="0"/>
                  <a:t>expanding beyond this fully-amortized setting</a:t>
                </a:r>
              </a:p>
            </p:txBody>
          </p:sp>
        </mc:Choice>
        <mc:Fallback xmlns="">
          <p:sp>
            <p:nvSpPr>
              <p:cNvPr id="3" name="Content Placeholder 2">
                <a:extLst>
                  <a:ext uri="{FF2B5EF4-FFF2-40B4-BE49-F238E27FC236}">
                    <a16:creationId xmlns:a16="http://schemas.microsoft.com/office/drawing/2014/main" id="{AEFE44D3-9E05-11E2-76BC-D105FCEAE281}"/>
                  </a:ext>
                </a:extLst>
              </p:cNvPr>
              <p:cNvSpPr>
                <a:spLocks noGrp="1" noRot="1" noChangeAspect="1" noMove="1" noResize="1" noEditPoints="1" noAdjustHandles="1" noChangeArrowheads="1" noChangeShapeType="1" noTextEdit="1"/>
              </p:cNvSpPr>
              <p:nvPr>
                <p:ph idx="1"/>
              </p:nvPr>
            </p:nvSpPr>
            <p:spPr>
              <a:xfrm>
                <a:off x="609600" y="1417637"/>
                <a:ext cx="10675716" cy="2119297"/>
              </a:xfrm>
              <a:blipFill>
                <a:blip r:embed="rId2"/>
                <a:stretch>
                  <a:fillRect l="-595" t="-1786" b="-238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B440469-99C3-CBDE-31C6-2472DAF55B33}"/>
              </a:ext>
            </a:extLst>
          </p:cNvPr>
          <p:cNvPicPr>
            <a:picLocks noChangeAspect="1"/>
          </p:cNvPicPr>
          <p:nvPr/>
        </p:nvPicPr>
        <p:blipFill rotWithShape="1">
          <a:blip r:embed="rId3"/>
          <a:srcRect l="49583"/>
          <a:stretch/>
        </p:blipFill>
        <p:spPr>
          <a:xfrm>
            <a:off x="6244544" y="3587463"/>
            <a:ext cx="4387176" cy="1666696"/>
          </a:xfrm>
          <a:prstGeom prst="rect">
            <a:avLst/>
          </a:prstGeom>
        </p:spPr>
      </p:pic>
      <p:pic>
        <p:nvPicPr>
          <p:cNvPr id="9" name="Picture 8">
            <a:extLst>
              <a:ext uri="{FF2B5EF4-FFF2-40B4-BE49-F238E27FC236}">
                <a16:creationId xmlns:a16="http://schemas.microsoft.com/office/drawing/2014/main" id="{7C3E6DEC-F4B5-DF9C-64A0-8BA10FB68A0C}"/>
              </a:ext>
            </a:extLst>
          </p:cNvPr>
          <p:cNvPicPr>
            <a:picLocks noChangeAspect="1"/>
          </p:cNvPicPr>
          <p:nvPr/>
        </p:nvPicPr>
        <p:blipFill rotWithShape="1">
          <a:blip r:embed="rId4"/>
          <a:srcRect b="-8492"/>
          <a:stretch/>
        </p:blipFill>
        <p:spPr>
          <a:xfrm>
            <a:off x="3186334" y="5304687"/>
            <a:ext cx="5819331" cy="1553313"/>
          </a:xfrm>
          <a:prstGeom prst="rect">
            <a:avLst/>
          </a:prstGeom>
        </p:spPr>
      </p:pic>
      <p:pic>
        <p:nvPicPr>
          <p:cNvPr id="17" name="Picture 16">
            <a:extLst>
              <a:ext uri="{FF2B5EF4-FFF2-40B4-BE49-F238E27FC236}">
                <a16:creationId xmlns:a16="http://schemas.microsoft.com/office/drawing/2014/main" id="{8A798263-4DD3-460C-7944-EF298FC896BF}"/>
              </a:ext>
            </a:extLst>
          </p:cNvPr>
          <p:cNvPicPr>
            <a:picLocks noChangeAspect="1"/>
          </p:cNvPicPr>
          <p:nvPr/>
        </p:nvPicPr>
        <p:blipFill rotWithShape="1">
          <a:blip r:embed="rId3"/>
          <a:srcRect r="52057"/>
          <a:stretch/>
        </p:blipFill>
        <p:spPr>
          <a:xfrm>
            <a:off x="1775603" y="3587463"/>
            <a:ext cx="4171854" cy="1666696"/>
          </a:xfrm>
          <a:prstGeom prst="rect">
            <a:avLst/>
          </a:prstGeom>
        </p:spPr>
      </p:pic>
    </p:spTree>
    <p:extLst>
      <p:ext uri="{BB962C8B-B14F-4D97-AF65-F5344CB8AC3E}">
        <p14:creationId xmlns:p14="http://schemas.microsoft.com/office/powerpoint/2010/main" val="143727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F4CD-78AC-E46B-20FF-264315FA62E9}"/>
              </a:ext>
            </a:extLst>
          </p:cNvPr>
          <p:cNvSpPr>
            <a:spLocks noGrp="1"/>
          </p:cNvSpPr>
          <p:nvPr>
            <p:ph type="title"/>
          </p:nvPr>
        </p:nvSpPr>
        <p:spPr/>
        <p:txBody>
          <a:bodyPr>
            <a:normAutofit/>
          </a:bodyPr>
          <a:lstStyle/>
          <a:p>
            <a:r>
              <a:rPr lang="en-US" dirty="0"/>
              <a:t>Semi-amortized policy learning</a:t>
            </a:r>
          </a:p>
        </p:txBody>
      </p:sp>
      <p:sp>
        <p:nvSpPr>
          <p:cNvPr id="4" name="Date Placeholder 3">
            <a:extLst>
              <a:ext uri="{FF2B5EF4-FFF2-40B4-BE49-F238E27FC236}">
                <a16:creationId xmlns:a16="http://schemas.microsoft.com/office/drawing/2014/main" id="{44DB62A7-1A55-F198-AE9B-CCA6D558A4BA}"/>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1842B90C-78DE-CA69-A2BB-426BCA01DC2C}"/>
              </a:ext>
            </a:extLst>
          </p:cNvPr>
          <p:cNvSpPr>
            <a:spLocks noGrp="1"/>
          </p:cNvSpPr>
          <p:nvPr>
            <p:ph type="ftr" sz="quarter" idx="3"/>
          </p:nvPr>
        </p:nvSpPr>
        <p:spPr/>
        <p:txBody>
          <a:bodyPr/>
          <a:lstStyle/>
          <a:p>
            <a:r>
              <a:rPr lang="en-US"/>
              <a:t>Amortized optimization</a:t>
            </a:r>
          </a:p>
        </p:txBody>
      </p:sp>
      <p:sp>
        <p:nvSpPr>
          <p:cNvPr id="6" name="Slide Number Placeholder 5">
            <a:extLst>
              <a:ext uri="{FF2B5EF4-FFF2-40B4-BE49-F238E27FC236}">
                <a16:creationId xmlns:a16="http://schemas.microsoft.com/office/drawing/2014/main" id="{7C36EB9C-78FD-80D6-C79C-B07E60CC8403}"/>
              </a:ext>
            </a:extLst>
          </p:cNvPr>
          <p:cNvSpPr>
            <a:spLocks noGrp="1"/>
          </p:cNvSpPr>
          <p:nvPr>
            <p:ph type="sldNum" sz="quarter" idx="12"/>
          </p:nvPr>
        </p:nvSpPr>
        <p:spPr/>
        <p:txBody>
          <a:bodyPr/>
          <a:lstStyle/>
          <a:p>
            <a:fld id="{F813B43C-900A-1C44-BF45-66CB67BC66D1}" type="slidenum">
              <a:rPr lang="en-US" smtClean="0"/>
              <a:t>13</a:t>
            </a:fld>
            <a:endParaRPr lang="en-US"/>
          </a:p>
        </p:txBody>
      </p:sp>
      <p:pic>
        <p:nvPicPr>
          <p:cNvPr id="7" name="Picture 6">
            <a:extLst>
              <a:ext uri="{FF2B5EF4-FFF2-40B4-BE49-F238E27FC236}">
                <a16:creationId xmlns:a16="http://schemas.microsoft.com/office/drawing/2014/main" id="{240D9CB4-5487-80CC-4C38-B26F408E66C5}"/>
              </a:ext>
            </a:extLst>
          </p:cNvPr>
          <p:cNvPicPr>
            <a:picLocks noChangeAspect="1"/>
          </p:cNvPicPr>
          <p:nvPr/>
        </p:nvPicPr>
        <p:blipFill>
          <a:blip r:embed="rId2"/>
          <a:stretch>
            <a:fillRect/>
          </a:stretch>
        </p:blipFill>
        <p:spPr>
          <a:xfrm>
            <a:off x="299897" y="1162049"/>
            <a:ext cx="6309006" cy="51943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7FE25EF-929E-FF8A-5D64-A4C503216CEB}"/>
              </a:ext>
            </a:extLst>
          </p:cNvPr>
          <p:cNvPicPr>
            <a:picLocks noChangeAspect="1"/>
          </p:cNvPicPr>
          <p:nvPr/>
        </p:nvPicPr>
        <p:blipFill>
          <a:blip r:embed="rId3"/>
          <a:stretch>
            <a:fillRect/>
          </a:stretch>
        </p:blipFill>
        <p:spPr>
          <a:xfrm>
            <a:off x="6704043" y="1667667"/>
            <a:ext cx="5487957" cy="4438652"/>
          </a:xfrm>
          <a:prstGeom prst="rect">
            <a:avLst/>
          </a:prstGeom>
        </p:spPr>
      </p:pic>
    </p:spTree>
    <p:extLst>
      <p:ext uri="{BB962C8B-B14F-4D97-AF65-F5344CB8AC3E}">
        <p14:creationId xmlns:p14="http://schemas.microsoft.com/office/powerpoint/2010/main" val="276620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7727-D853-32A3-75D0-73ECF1A8E3D8}"/>
              </a:ext>
            </a:extLst>
          </p:cNvPr>
          <p:cNvSpPr>
            <a:spLocks noGrp="1"/>
          </p:cNvSpPr>
          <p:nvPr>
            <p:ph type="title"/>
          </p:nvPr>
        </p:nvSpPr>
        <p:spPr/>
        <p:txBody>
          <a:bodyPr/>
          <a:lstStyle/>
          <a:p>
            <a:r>
              <a:rPr lang="en-US"/>
              <a:t>Decision-time fine-tuning and planning</a:t>
            </a:r>
            <a:endParaRPr lang="en-US" dirty="0"/>
          </a:p>
        </p:txBody>
      </p:sp>
      <p:sp>
        <p:nvSpPr>
          <p:cNvPr id="3" name="Content Placeholder 2">
            <a:extLst>
              <a:ext uri="{FF2B5EF4-FFF2-40B4-BE49-F238E27FC236}">
                <a16:creationId xmlns:a16="http://schemas.microsoft.com/office/drawing/2014/main" id="{33B0B917-9355-A7E7-D2F8-4E20BB97762D}"/>
              </a:ext>
            </a:extLst>
          </p:cNvPr>
          <p:cNvSpPr>
            <a:spLocks noGrp="1"/>
          </p:cNvSpPr>
          <p:nvPr>
            <p:ph idx="1"/>
          </p:nvPr>
        </p:nvSpPr>
        <p:spPr/>
        <p:txBody>
          <a:bodyPr/>
          <a:lstStyle/>
          <a:p>
            <a:r>
              <a:rPr lang="en-US" dirty="0"/>
              <a:t>Rely on </a:t>
            </a:r>
            <a:r>
              <a:rPr lang="en-US" b="1" dirty="0"/>
              <a:t>standard policy methods </a:t>
            </a:r>
            <a:r>
              <a:rPr lang="en-US" dirty="0">
                <a:solidFill>
                  <a:schemeClr val="tx1">
                    <a:lumMod val="50000"/>
                    <a:lumOff val="50000"/>
                  </a:schemeClr>
                </a:solidFill>
              </a:rPr>
              <a:t>such as PPO </a:t>
            </a:r>
            <a:r>
              <a:rPr lang="en-US" dirty="0"/>
              <a:t>to </a:t>
            </a:r>
            <a:r>
              <a:rPr lang="en-US" b="1" dirty="0"/>
              <a:t>amortize the solution to a game</a:t>
            </a:r>
          </a:p>
          <a:p>
            <a:r>
              <a:rPr lang="en-US" dirty="0"/>
              <a:t>Fine-tune at decision time by </a:t>
            </a:r>
            <a:r>
              <a:rPr lang="en-US" b="1" dirty="0"/>
              <a:t>constraining to the initial state </a:t>
            </a:r>
            <a:r>
              <a:rPr lang="en-US" dirty="0"/>
              <a:t>and </a:t>
            </a:r>
            <a:r>
              <a:rPr lang="en-US" b="1" dirty="0"/>
              <a:t>continuing policy optimization</a:t>
            </a:r>
          </a:p>
        </p:txBody>
      </p:sp>
      <p:sp>
        <p:nvSpPr>
          <p:cNvPr id="4" name="Date Placeholder 3">
            <a:extLst>
              <a:ext uri="{FF2B5EF4-FFF2-40B4-BE49-F238E27FC236}">
                <a16:creationId xmlns:a16="http://schemas.microsoft.com/office/drawing/2014/main" id="{85CA9006-5AB2-DE4F-CD8D-4C18F534AFD5}"/>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6FA9FEBB-B662-9A2C-F401-342D4D55DD62}"/>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BD9C3E3-307F-FC93-5AF2-20F43F6D58AC}"/>
              </a:ext>
            </a:extLst>
          </p:cNvPr>
          <p:cNvSpPr>
            <a:spLocks noGrp="1"/>
          </p:cNvSpPr>
          <p:nvPr>
            <p:ph type="sldNum" sz="quarter" idx="12"/>
          </p:nvPr>
        </p:nvSpPr>
        <p:spPr/>
        <p:txBody>
          <a:bodyPr/>
          <a:lstStyle/>
          <a:p>
            <a:fld id="{F813B43C-900A-1C44-BF45-66CB67BC66D1}" type="slidenum">
              <a:rPr lang="en-US" smtClean="0"/>
              <a:pPr/>
              <a:t>14</a:t>
            </a:fld>
            <a:endParaRPr lang="en-US"/>
          </a:p>
        </p:txBody>
      </p:sp>
      <p:sp>
        <p:nvSpPr>
          <p:cNvPr id="9" name="Content Placeholder 2">
            <a:extLst>
              <a:ext uri="{FF2B5EF4-FFF2-40B4-BE49-F238E27FC236}">
                <a16:creationId xmlns:a16="http://schemas.microsoft.com/office/drawing/2014/main" id="{97C548F5-6B8A-10A3-4A53-AB4C0E17E42F}"/>
              </a:ext>
            </a:extLst>
          </p:cNvPr>
          <p:cNvSpPr txBox="1">
            <a:spLocks/>
          </p:cNvSpPr>
          <p:nvPr/>
        </p:nvSpPr>
        <p:spPr>
          <a:xfrm>
            <a:off x="6213209" y="4469012"/>
            <a:ext cx="3062992" cy="4327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Ms. Pacman scores</a:t>
            </a:r>
          </a:p>
        </p:txBody>
      </p:sp>
      <p:pic>
        <p:nvPicPr>
          <p:cNvPr id="10" name="Picture 9">
            <a:extLst>
              <a:ext uri="{FF2B5EF4-FFF2-40B4-BE49-F238E27FC236}">
                <a16:creationId xmlns:a16="http://schemas.microsoft.com/office/drawing/2014/main" id="{EEF82B5F-5655-3F3C-C38D-77220A0BF84F}"/>
              </a:ext>
            </a:extLst>
          </p:cNvPr>
          <p:cNvPicPr>
            <a:picLocks noChangeAspect="1"/>
          </p:cNvPicPr>
          <p:nvPr/>
        </p:nvPicPr>
        <p:blipFill>
          <a:blip r:embed="rId2"/>
          <a:stretch>
            <a:fillRect/>
          </a:stretch>
        </p:blipFill>
        <p:spPr>
          <a:xfrm>
            <a:off x="294562" y="2869952"/>
            <a:ext cx="5586674" cy="2737748"/>
          </a:xfrm>
          <a:prstGeom prst="rect">
            <a:avLst/>
          </a:prstGeom>
          <a:ln w="25400">
            <a:solidFill>
              <a:schemeClr val="tx1"/>
            </a:solidFill>
          </a:ln>
        </p:spPr>
      </p:pic>
      <p:pic>
        <p:nvPicPr>
          <p:cNvPr id="11" name="Picture 10">
            <a:extLst>
              <a:ext uri="{FF2B5EF4-FFF2-40B4-BE49-F238E27FC236}">
                <a16:creationId xmlns:a16="http://schemas.microsoft.com/office/drawing/2014/main" id="{DA98EBA3-1BAD-CC59-6341-E2E7694C2873}"/>
              </a:ext>
            </a:extLst>
          </p:cNvPr>
          <p:cNvPicPr>
            <a:picLocks noChangeAspect="1"/>
          </p:cNvPicPr>
          <p:nvPr/>
        </p:nvPicPr>
        <p:blipFill>
          <a:blip r:embed="rId3"/>
          <a:stretch>
            <a:fillRect/>
          </a:stretch>
        </p:blipFill>
        <p:spPr>
          <a:xfrm>
            <a:off x="6169890" y="2847774"/>
            <a:ext cx="5975201" cy="1391052"/>
          </a:xfrm>
          <a:prstGeom prst="rect">
            <a:avLst/>
          </a:prstGeom>
        </p:spPr>
      </p:pic>
      <p:pic>
        <p:nvPicPr>
          <p:cNvPr id="12" name="Picture 11">
            <a:extLst>
              <a:ext uri="{FF2B5EF4-FFF2-40B4-BE49-F238E27FC236}">
                <a16:creationId xmlns:a16="http://schemas.microsoft.com/office/drawing/2014/main" id="{7EECC44D-AD4F-7D5A-6466-DCDBBB57E437}"/>
              </a:ext>
            </a:extLst>
          </p:cNvPr>
          <p:cNvPicPr>
            <a:picLocks noChangeAspect="1"/>
          </p:cNvPicPr>
          <p:nvPr/>
        </p:nvPicPr>
        <p:blipFill>
          <a:blip r:embed="rId4"/>
          <a:stretch>
            <a:fillRect/>
          </a:stretch>
        </p:blipFill>
        <p:spPr>
          <a:xfrm>
            <a:off x="6169890" y="4691392"/>
            <a:ext cx="4686077" cy="1117600"/>
          </a:xfrm>
          <a:prstGeom prst="rect">
            <a:avLst/>
          </a:prstGeom>
        </p:spPr>
      </p:pic>
      <p:sp>
        <p:nvSpPr>
          <p:cNvPr id="14" name="Content Placeholder 2">
            <a:extLst>
              <a:ext uri="{FF2B5EF4-FFF2-40B4-BE49-F238E27FC236}">
                <a16:creationId xmlns:a16="http://schemas.microsoft.com/office/drawing/2014/main" id="{D4230DCF-A1B6-524C-D711-94186EA7A49B}"/>
              </a:ext>
            </a:extLst>
          </p:cNvPr>
          <p:cNvSpPr txBox="1">
            <a:spLocks/>
          </p:cNvSpPr>
          <p:nvPr/>
        </p:nvSpPr>
        <p:spPr>
          <a:xfrm>
            <a:off x="6145282" y="2552351"/>
            <a:ext cx="3062992" cy="4327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Hanabi</a:t>
            </a:r>
            <a:r>
              <a:rPr lang="en-US" dirty="0"/>
              <a:t> scores</a:t>
            </a:r>
          </a:p>
        </p:txBody>
      </p:sp>
    </p:spTree>
    <p:extLst>
      <p:ext uri="{BB962C8B-B14F-4D97-AF65-F5344CB8AC3E}">
        <p14:creationId xmlns:p14="http://schemas.microsoft.com/office/powerpoint/2010/main" val="2180084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artpole" descr="cartpole">
            <a:hlinkClick r:id="" action="ppaction://media"/>
            <a:extLst>
              <a:ext uri="{FF2B5EF4-FFF2-40B4-BE49-F238E27FC236}">
                <a16:creationId xmlns:a16="http://schemas.microsoft.com/office/drawing/2014/main" id="{26829E9F-604E-52BC-0C5E-DEB3655710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40161"/>
            <a:ext cx="12192000" cy="3048000"/>
          </a:xfrm>
          <a:prstGeom prst="rect">
            <a:avLst/>
          </a:prstGeom>
        </p:spPr>
      </p:pic>
      <p:sp>
        <p:nvSpPr>
          <p:cNvPr id="2" name="Title 1">
            <a:extLst>
              <a:ext uri="{FF2B5EF4-FFF2-40B4-BE49-F238E27FC236}">
                <a16:creationId xmlns:a16="http://schemas.microsoft.com/office/drawing/2014/main" id="{D3DA3FA3-C9A2-F37E-4D6E-E360381E7C80}"/>
              </a:ext>
            </a:extLst>
          </p:cNvPr>
          <p:cNvSpPr>
            <a:spLocks noGrp="1"/>
          </p:cNvSpPr>
          <p:nvPr>
            <p:ph type="title"/>
          </p:nvPr>
        </p:nvSpPr>
        <p:spPr/>
        <p:txBody>
          <a:bodyPr>
            <a:normAutofit/>
          </a:bodyPr>
          <a:lstStyle/>
          <a:p>
            <a:r>
              <a:rPr lang="en-US" dirty="0"/>
              <a:t>Amortization via learning latent subspaces</a:t>
            </a:r>
          </a:p>
        </p:txBody>
      </p:sp>
      <p:sp>
        <p:nvSpPr>
          <p:cNvPr id="3" name="Content Placeholder 2">
            <a:extLst>
              <a:ext uri="{FF2B5EF4-FFF2-40B4-BE49-F238E27FC236}">
                <a16:creationId xmlns:a16="http://schemas.microsoft.com/office/drawing/2014/main" id="{B7459742-48C5-E990-1D6B-194B8169BF29}"/>
              </a:ext>
            </a:extLst>
          </p:cNvPr>
          <p:cNvSpPr>
            <a:spLocks noGrp="1"/>
          </p:cNvSpPr>
          <p:nvPr>
            <p:ph idx="1"/>
          </p:nvPr>
        </p:nvSpPr>
        <p:spPr>
          <a:xfrm>
            <a:off x="609600" y="1379593"/>
            <a:ext cx="10972800" cy="2346177"/>
          </a:xfrm>
        </p:spPr>
        <p:txBody>
          <a:bodyPr>
            <a:normAutofit/>
          </a:bodyPr>
          <a:lstStyle/>
          <a:p>
            <a:r>
              <a:rPr lang="en-US" b="1" dirty="0"/>
              <a:t>Amortize the problem </a:t>
            </a:r>
            <a:r>
              <a:rPr lang="en-US" dirty="0"/>
              <a:t>by </a:t>
            </a:r>
            <a:r>
              <a:rPr lang="en-US" b="1" dirty="0"/>
              <a:t>learning a latent subspace </a:t>
            </a:r>
            <a:r>
              <a:rPr lang="en-US" dirty="0"/>
              <a:t>of optimal solutions</a:t>
            </a:r>
            <a:endParaRPr lang="en-US" b="1" dirty="0"/>
          </a:p>
          <a:p>
            <a:r>
              <a:rPr lang="en-US" b="1" dirty="0"/>
              <a:t>Only search over optimal solutions </a:t>
            </a:r>
            <a:r>
              <a:rPr lang="en-US" dirty="0">
                <a:solidFill>
                  <a:schemeClr val="tx1">
                    <a:lumMod val="50000"/>
                    <a:lumOff val="50000"/>
                  </a:schemeClr>
                </a:solidFill>
              </a:rPr>
              <a:t>rather than the entire space</a:t>
            </a:r>
          </a:p>
        </p:txBody>
      </p:sp>
      <p:sp>
        <p:nvSpPr>
          <p:cNvPr id="12" name="Content Placeholder 2">
            <a:extLst>
              <a:ext uri="{FF2B5EF4-FFF2-40B4-BE49-F238E27FC236}">
                <a16:creationId xmlns:a16="http://schemas.microsoft.com/office/drawing/2014/main" id="{DECFEA42-C074-FB2E-22B6-CAF16AAA5E06}"/>
              </a:ext>
            </a:extLst>
          </p:cNvPr>
          <p:cNvSpPr txBox="1">
            <a:spLocks/>
          </p:cNvSpPr>
          <p:nvPr/>
        </p:nvSpPr>
        <p:spPr>
          <a:xfrm>
            <a:off x="6108700" y="3635373"/>
            <a:ext cx="60833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Optimal controls over time</a:t>
            </a:r>
            <a:r>
              <a:rPr lang="en-US" sz="1600" b="1" dirty="0">
                <a:solidFill>
                  <a:schemeClr val="tx1">
                    <a:lumMod val="50000"/>
                    <a:lumOff val="50000"/>
                  </a:schemeClr>
                </a:solidFill>
              </a:rPr>
              <a:t> </a:t>
            </a:r>
            <a:r>
              <a:rPr lang="en-US" sz="1600" dirty="0">
                <a:solidFill>
                  <a:schemeClr val="tx1">
                    <a:lumMod val="50000"/>
                    <a:lumOff val="50000"/>
                  </a:schemeClr>
                </a:solidFill>
                <a:cs typeface="Helvetica Neue" panose="02000503000000020004" pitchFamily="2" charset="0"/>
              </a:rPr>
              <a:t>— force on </a:t>
            </a:r>
            <a:r>
              <a:rPr lang="en-US" sz="1600" dirty="0">
                <a:solidFill>
                  <a:schemeClr val="tx1">
                    <a:lumMod val="50000"/>
                    <a:lumOff val="50000"/>
                  </a:schemeClr>
                </a:solidFill>
              </a:rPr>
              <a:t>the cartpole</a:t>
            </a:r>
          </a:p>
        </p:txBody>
      </p:sp>
      <p:sp>
        <p:nvSpPr>
          <p:cNvPr id="13" name="Content Placeholder 2">
            <a:extLst>
              <a:ext uri="{FF2B5EF4-FFF2-40B4-BE49-F238E27FC236}">
                <a16:creationId xmlns:a16="http://schemas.microsoft.com/office/drawing/2014/main" id="{F9EBE3FF-D22F-2273-81AB-2A3683E9834E}"/>
              </a:ext>
            </a:extLst>
          </p:cNvPr>
          <p:cNvSpPr txBox="1">
            <a:spLocks/>
          </p:cNvSpPr>
          <p:nvPr/>
        </p:nvSpPr>
        <p:spPr>
          <a:xfrm>
            <a:off x="11125200" y="6518285"/>
            <a:ext cx="7112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Time</a:t>
            </a:r>
          </a:p>
        </p:txBody>
      </p:sp>
      <p:cxnSp>
        <p:nvCxnSpPr>
          <p:cNvPr id="15" name="Straight Arrow Connector 14">
            <a:extLst>
              <a:ext uri="{FF2B5EF4-FFF2-40B4-BE49-F238E27FC236}">
                <a16:creationId xmlns:a16="http://schemas.microsoft.com/office/drawing/2014/main" id="{B17C94FF-0F16-E982-8D2A-A067BBE202B8}"/>
              </a:ext>
            </a:extLst>
          </p:cNvPr>
          <p:cNvCxnSpPr/>
          <p:nvPr/>
        </p:nvCxnSpPr>
        <p:spPr>
          <a:xfrm>
            <a:off x="11709400" y="6694511"/>
            <a:ext cx="3937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0FE26F0-55B1-DBAA-12AA-04329C42C0D9}"/>
              </a:ext>
            </a:extLst>
          </p:cNvPr>
          <p:cNvCxnSpPr>
            <a:cxnSpLocks/>
          </p:cNvCxnSpPr>
          <p:nvPr/>
        </p:nvCxnSpPr>
        <p:spPr>
          <a:xfrm flipH="1">
            <a:off x="10731500" y="6694511"/>
            <a:ext cx="4191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CFA58EBD-2BB3-1D8E-AA7F-69A237E235F4}"/>
              </a:ext>
            </a:extLst>
          </p:cNvPr>
          <p:cNvSpPr/>
          <p:nvPr/>
        </p:nvSpPr>
        <p:spPr>
          <a:xfrm>
            <a:off x="9352142" y="1290693"/>
            <a:ext cx="2764710" cy="2133451"/>
          </a:xfrm>
          <a:prstGeom prst="rect">
            <a:avLst/>
          </a:prstGeom>
          <a:solidFill>
            <a:srgbClr val="F1F1F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8691372-0265-7E11-E609-2538819178CB}"/>
              </a:ext>
            </a:extLst>
          </p:cNvPr>
          <p:cNvSpPr/>
          <p:nvPr/>
        </p:nvSpPr>
        <p:spPr>
          <a:xfrm>
            <a:off x="9398203" y="1797755"/>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CEA6A90-99CF-FABE-3E4A-CAFB7E3B2E8F}"/>
              </a:ext>
            </a:extLst>
          </p:cNvPr>
          <p:cNvSpPr txBox="1">
            <a:spLocks/>
          </p:cNvSpPr>
          <p:nvPr/>
        </p:nvSpPr>
        <p:spPr>
          <a:xfrm>
            <a:off x="9373426" y="1317279"/>
            <a:ext cx="2539708" cy="448369"/>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latin typeface="Source Sans Pro" panose="020B0503030403020204" pitchFamily="34" charset="0"/>
                <a:ea typeface="Source Sans Pro" panose="020B0503030403020204" pitchFamily="34" charset="0"/>
              </a:rPr>
              <a:t>Full control sequence space</a:t>
            </a:r>
          </a:p>
        </p:txBody>
      </p:sp>
      <p:sp>
        <p:nvSpPr>
          <p:cNvPr id="22" name="Content Placeholder 2">
            <a:extLst>
              <a:ext uri="{FF2B5EF4-FFF2-40B4-BE49-F238E27FC236}">
                <a16:creationId xmlns:a16="http://schemas.microsoft.com/office/drawing/2014/main" id="{59343C33-B8C0-3C0B-5A22-D2E7A4771617}"/>
              </a:ext>
            </a:extLst>
          </p:cNvPr>
          <p:cNvSpPr txBox="1">
            <a:spLocks/>
          </p:cNvSpPr>
          <p:nvPr/>
        </p:nvSpPr>
        <p:spPr>
          <a:xfrm>
            <a:off x="9575495" y="2460626"/>
            <a:ext cx="2085394"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Subspace of</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optimal solutions</a:t>
            </a:r>
          </a:p>
        </p:txBody>
      </p:sp>
      <p:sp>
        <p:nvSpPr>
          <p:cNvPr id="14" name="Content Placeholder 2">
            <a:extLst>
              <a:ext uri="{FF2B5EF4-FFF2-40B4-BE49-F238E27FC236}">
                <a16:creationId xmlns:a16="http://schemas.microsoft.com/office/drawing/2014/main" id="{015582DC-19A6-1D94-7024-4CCBFE4260BD}"/>
              </a:ext>
            </a:extLst>
          </p:cNvPr>
          <p:cNvSpPr txBox="1">
            <a:spLocks/>
          </p:cNvSpPr>
          <p:nvPr/>
        </p:nvSpPr>
        <p:spPr>
          <a:xfrm>
            <a:off x="0" y="3635373"/>
            <a:ext cx="60833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Cartpole videos</a:t>
            </a:r>
            <a:endParaRPr lang="en-US" sz="1600" dirty="0">
              <a:solidFill>
                <a:schemeClr val="tx1">
                  <a:lumMod val="50000"/>
                  <a:lumOff val="50000"/>
                </a:schemeClr>
              </a:solidFill>
            </a:endParaRP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756E4CA-B417-A74B-5231-27402C34E4E7}"/>
                  </a:ext>
                </a:extLst>
              </p:cNvPr>
              <p:cNvSpPr txBox="1">
                <a:spLocks/>
              </p:cNvSpPr>
              <p:nvPr/>
            </p:nvSpPr>
            <p:spPr>
              <a:xfrm>
                <a:off x="-75890" y="2397707"/>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Cambria Math"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Cambria Math" panose="02040503050406030204" pitchFamily="18" charset="0"/>
                        </a:rPr>
                        <m:t> </m:t>
                      </m:r>
                      <m:r>
                        <m:rPr>
                          <m:nor/>
                        </m:rPr>
                        <a:rPr lang="en-US" b="0" i="0" smtClean="0">
                          <a:latin typeface="Cambria Math" panose="02040503050406030204" pitchFamily="18"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Cambria Math" panose="02040503050406030204" pitchFamily="18"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Cambria Math" charset="0"/>
                </a:endParaRPr>
              </a:p>
            </p:txBody>
          </p:sp>
        </mc:Choice>
        <mc:Fallback xmlns="">
          <p:sp>
            <p:nvSpPr>
              <p:cNvPr id="18" name="Content Placeholder 2">
                <a:extLst>
                  <a:ext uri="{FF2B5EF4-FFF2-40B4-BE49-F238E27FC236}">
                    <a16:creationId xmlns:a16="http://schemas.microsoft.com/office/drawing/2014/main" id="{A756E4CA-B417-A74B-5231-27402C34E4E7}"/>
                  </a:ext>
                </a:extLst>
              </p:cNvPr>
              <p:cNvSpPr txBox="1">
                <a:spLocks noRot="1" noChangeAspect="1" noMove="1" noResize="1" noEditPoints="1" noAdjustHandles="1" noChangeArrowheads="1" noChangeShapeType="1" noTextEdit="1"/>
              </p:cNvSpPr>
              <p:nvPr/>
            </p:nvSpPr>
            <p:spPr>
              <a:xfrm>
                <a:off x="-75890" y="2397707"/>
                <a:ext cx="9283700" cy="1828800"/>
              </a:xfrm>
              <a:prstGeom prst="rect">
                <a:avLst/>
              </a:prstGeom>
              <a:blipFill>
                <a:blip r:embed="rId5"/>
                <a:stretch>
                  <a:fillRect t="-57241" b="-26897"/>
                </a:stretch>
              </a:blipFill>
              <a:ln w="38100">
                <a:no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65A50E62-080D-3ED3-0321-61FCC57C87D1}"/>
              </a:ext>
            </a:extLst>
          </p:cNvPr>
          <p:cNvSpPr/>
          <p:nvPr/>
        </p:nvSpPr>
        <p:spPr>
          <a:xfrm>
            <a:off x="3042496" y="2607894"/>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C859D15-2FCA-5C91-2D9C-FA662DDBDE39}"/>
              </a:ext>
            </a:extLst>
          </p:cNvPr>
          <p:cNvSpPr/>
          <p:nvPr/>
        </p:nvSpPr>
        <p:spPr>
          <a:xfrm>
            <a:off x="5840008" y="2616947"/>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C66BA34-AC55-0A96-B3B0-4C1DEAB0B2AA}"/>
              </a:ext>
            </a:extLst>
          </p:cNvPr>
          <p:cNvSpPr/>
          <p:nvPr/>
        </p:nvSpPr>
        <p:spPr>
          <a:xfrm>
            <a:off x="83797" y="2225826"/>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012D27-71C0-F343-073D-A99DFEC86E5E}"/>
              </a:ext>
            </a:extLst>
          </p:cNvPr>
          <p:cNvSpPr/>
          <p:nvPr/>
        </p:nvSpPr>
        <p:spPr>
          <a:xfrm>
            <a:off x="7885092" y="2620018"/>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524845-4BBD-7C95-BECE-6A401E884193}"/>
              </a:ext>
            </a:extLst>
          </p:cNvPr>
          <p:cNvSpPr/>
          <p:nvPr/>
        </p:nvSpPr>
        <p:spPr>
          <a:xfrm>
            <a:off x="4555720" y="2616947"/>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F981C25-EBD1-EE5B-9996-C172F6616A2A}"/>
              </a:ext>
            </a:extLst>
          </p:cNvPr>
          <p:cNvSpPr txBox="1"/>
          <p:nvPr/>
        </p:nvSpPr>
        <p:spPr>
          <a:xfrm>
            <a:off x="3281562" y="2310517"/>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30" name="TextBox 29">
            <a:extLst>
              <a:ext uri="{FF2B5EF4-FFF2-40B4-BE49-F238E27FC236}">
                <a16:creationId xmlns:a16="http://schemas.microsoft.com/office/drawing/2014/main" id="{BA43F0A6-796B-6E0D-6EBF-4B957681F354}"/>
              </a:ext>
            </a:extLst>
          </p:cNvPr>
          <p:cNvSpPr txBox="1"/>
          <p:nvPr/>
        </p:nvSpPr>
        <p:spPr>
          <a:xfrm>
            <a:off x="6217770" y="2310517"/>
            <a:ext cx="111280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31" name="TextBox 30">
            <a:extLst>
              <a:ext uri="{FF2B5EF4-FFF2-40B4-BE49-F238E27FC236}">
                <a16:creationId xmlns:a16="http://schemas.microsoft.com/office/drawing/2014/main" id="{0057F3B0-E739-1207-1B55-1FE500A4D439}"/>
              </a:ext>
            </a:extLst>
          </p:cNvPr>
          <p:cNvSpPr txBox="1"/>
          <p:nvPr/>
        </p:nvSpPr>
        <p:spPr>
          <a:xfrm>
            <a:off x="7708337" y="2310517"/>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32" name="TextBox 31">
            <a:extLst>
              <a:ext uri="{FF2B5EF4-FFF2-40B4-BE49-F238E27FC236}">
                <a16:creationId xmlns:a16="http://schemas.microsoft.com/office/drawing/2014/main" id="{6C7D494E-3B13-016B-15FA-B9EA922D24B6}"/>
              </a:ext>
            </a:extLst>
          </p:cNvPr>
          <p:cNvSpPr txBox="1"/>
          <p:nvPr/>
        </p:nvSpPr>
        <p:spPr>
          <a:xfrm>
            <a:off x="4528662" y="2310517"/>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p:spTree>
    <p:extLst>
      <p:ext uri="{BB962C8B-B14F-4D97-AF65-F5344CB8AC3E}">
        <p14:creationId xmlns:p14="http://schemas.microsoft.com/office/powerpoint/2010/main" val="34542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D43E-09F3-5845-A55A-FF2E095E53FF}"/>
              </a:ext>
            </a:extLst>
          </p:cNvPr>
          <p:cNvSpPr>
            <a:spLocks noGrp="1"/>
          </p:cNvSpPr>
          <p:nvPr>
            <p:ph type="title"/>
          </p:nvPr>
        </p:nvSpPr>
        <p:spPr>
          <a:xfrm>
            <a:off x="609600" y="212292"/>
            <a:ext cx="10972800" cy="1143000"/>
          </a:xfrm>
        </p:spPr>
        <p:txBody>
          <a:bodyPr>
            <a:normAutofit/>
          </a:bodyPr>
          <a:lstStyle/>
          <a:p>
            <a:r>
              <a:rPr lang="en-US" dirty="0"/>
              <a:t>Amortization via learning latent subspaces</a:t>
            </a:r>
          </a:p>
        </p:txBody>
      </p:sp>
      <p:sp>
        <p:nvSpPr>
          <p:cNvPr id="4" name="Date Placeholder 3">
            <a:extLst>
              <a:ext uri="{FF2B5EF4-FFF2-40B4-BE49-F238E27FC236}">
                <a16:creationId xmlns:a16="http://schemas.microsoft.com/office/drawing/2014/main" id="{F6B48DD5-241D-BE40-8D44-D394A9855155}"/>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4369A7FE-BF50-3F40-9511-CFDA1F92B261}"/>
              </a:ext>
            </a:extLst>
          </p:cNvPr>
          <p:cNvSpPr>
            <a:spLocks noGrp="1"/>
          </p:cNvSpPr>
          <p:nvPr>
            <p:ph type="ftr" sz="quarter" idx="3"/>
          </p:nvPr>
        </p:nvSpPr>
        <p:spPr/>
        <p:txBody>
          <a:bodyPr/>
          <a:lstStyle/>
          <a:p>
            <a:r>
              <a:rPr lang="en-US"/>
              <a:t>Amortized optimization</a:t>
            </a:r>
          </a:p>
        </p:txBody>
      </p:sp>
      <p:sp>
        <p:nvSpPr>
          <p:cNvPr id="6" name="Slide Number Placeholder 5">
            <a:extLst>
              <a:ext uri="{FF2B5EF4-FFF2-40B4-BE49-F238E27FC236}">
                <a16:creationId xmlns:a16="http://schemas.microsoft.com/office/drawing/2014/main" id="{9F32C633-675F-5F45-A191-2714A97BE30D}"/>
              </a:ext>
            </a:extLst>
          </p:cNvPr>
          <p:cNvSpPr>
            <a:spLocks noGrp="1"/>
          </p:cNvSpPr>
          <p:nvPr>
            <p:ph type="sldNum" sz="quarter" idx="12"/>
          </p:nvPr>
        </p:nvSpPr>
        <p:spPr/>
        <p:txBody>
          <a:bodyPr/>
          <a:lstStyle/>
          <a:p>
            <a:fld id="{F813B43C-900A-1C44-BF45-66CB67BC66D1}" type="slidenum">
              <a:rPr lang="en-US" smtClean="0"/>
              <a:t>16</a:t>
            </a:fld>
            <a:endParaRPr lang="en-US"/>
          </a:p>
        </p:txBody>
      </p:sp>
      <p:pic>
        <p:nvPicPr>
          <p:cNvPr id="8" name="Picture 7">
            <a:extLst>
              <a:ext uri="{FF2B5EF4-FFF2-40B4-BE49-F238E27FC236}">
                <a16:creationId xmlns:a16="http://schemas.microsoft.com/office/drawing/2014/main" id="{9DAE5F5D-B01F-6C49-8E3B-0AF7CCDF42BF}"/>
              </a:ext>
            </a:extLst>
          </p:cNvPr>
          <p:cNvPicPr>
            <a:picLocks noChangeAspect="1"/>
          </p:cNvPicPr>
          <p:nvPr/>
        </p:nvPicPr>
        <p:blipFill>
          <a:blip r:embed="rId2"/>
          <a:stretch>
            <a:fillRect/>
          </a:stretch>
        </p:blipFill>
        <p:spPr>
          <a:xfrm>
            <a:off x="3854953" y="1175431"/>
            <a:ext cx="7727447" cy="5273516"/>
          </a:xfrm>
          <a:prstGeom prst="rect">
            <a:avLst/>
          </a:prstGeom>
        </p:spPr>
      </p:pic>
      <p:sp>
        <p:nvSpPr>
          <p:cNvPr id="3" name="Rectangle 2">
            <a:extLst>
              <a:ext uri="{FF2B5EF4-FFF2-40B4-BE49-F238E27FC236}">
                <a16:creationId xmlns:a16="http://schemas.microsoft.com/office/drawing/2014/main" id="{3871587A-2DAD-6B4D-B53B-01128F26FD7F}"/>
              </a:ext>
            </a:extLst>
          </p:cNvPr>
          <p:cNvSpPr/>
          <p:nvPr/>
        </p:nvSpPr>
        <p:spPr>
          <a:xfrm>
            <a:off x="379401" y="2166052"/>
            <a:ext cx="3132282" cy="2417096"/>
          </a:xfrm>
          <a:prstGeom prst="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14D83ABD-9A80-9B4F-85E8-8B12985E6BBC}"/>
              </a:ext>
            </a:extLst>
          </p:cNvPr>
          <p:cNvSpPr/>
          <p:nvPr/>
        </p:nvSpPr>
        <p:spPr>
          <a:xfrm>
            <a:off x="607686" y="284661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89E6B7AC-3876-1042-9F93-EE0F5F45BB47}"/>
              </a:ext>
            </a:extLst>
          </p:cNvPr>
          <p:cNvSpPr txBox="1">
            <a:spLocks/>
          </p:cNvSpPr>
          <p:nvPr/>
        </p:nvSpPr>
        <p:spPr>
          <a:xfrm>
            <a:off x="372158" y="213781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Full control sequence space</a:t>
            </a:r>
          </a:p>
        </p:txBody>
      </p:sp>
      <p:sp>
        <p:nvSpPr>
          <p:cNvPr id="14" name="Content Placeholder 2">
            <a:extLst>
              <a:ext uri="{FF2B5EF4-FFF2-40B4-BE49-F238E27FC236}">
                <a16:creationId xmlns:a16="http://schemas.microsoft.com/office/drawing/2014/main" id="{6133F63E-F2D8-A149-9963-52D3E643CBF4}"/>
              </a:ext>
            </a:extLst>
          </p:cNvPr>
          <p:cNvSpPr txBox="1">
            <a:spLocks/>
          </p:cNvSpPr>
          <p:nvPr/>
        </p:nvSpPr>
        <p:spPr>
          <a:xfrm>
            <a:off x="774095" y="3491248"/>
            <a:ext cx="2085394"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Subspace of</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optimal solutions</a:t>
            </a: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EA188D80-B5EE-EF4D-AAEC-71D007FA38EB}"/>
                  </a:ext>
                </a:extLst>
              </p:cNvPr>
              <p:cNvSpPr txBox="1">
                <a:spLocks/>
              </p:cNvSpPr>
              <p:nvPr/>
            </p:nvSpPr>
            <p:spPr>
              <a:xfrm>
                <a:off x="-204073" y="1456232"/>
                <a:ext cx="4299229" cy="9676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𝑢</m:t>
                          </m:r>
                        </m:e>
                        <m:sup>
                          <m:r>
                            <a:rPr lang="en-US" sz="2400" b="0" i="1" smtClean="0">
                              <a:latin typeface="Cambria Math" panose="02040503050406030204" pitchFamily="18" charset="0"/>
                            </a:rPr>
                            <m:t>⋆</m:t>
                          </m:r>
                        </m:sup>
                      </m:sSup>
                      <m:r>
                        <a:rPr lang="en-US" sz="2400" i="1">
                          <a:latin typeface="Cambria Math"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charset="0"/>
                                </a:rPr>
                                <m:t>argmin</m:t>
                              </m:r>
                            </m:e>
                            <m:lim>
                              <m:r>
                                <a:rPr lang="en-US" sz="2400" b="0" i="1" smtClean="0">
                                  <a:latin typeface="Cambria Math" panose="02040503050406030204" pitchFamily="18" charset="0"/>
                                </a:rPr>
                                <m:t>𝑢</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e>
                                <m:sup>
                                  <m:r>
                                    <a:rPr lang="en-US" sz="2400" b="0" i="1" smtClean="0">
                                      <a:latin typeface="Cambria Math" panose="02040503050406030204" pitchFamily="18" charset="0"/>
                                    </a:rPr>
                                    <m:t>𝑁</m:t>
                                  </m:r>
                                </m:sup>
                              </m:sSup>
                            </m:lim>
                          </m:limLow>
                          <m:r>
                            <a:rPr lang="en-US" sz="2400" i="1">
                              <a:latin typeface="Cambria Math" charset="0"/>
                            </a:rPr>
                            <m:t> </m:t>
                          </m:r>
                        </m:fName>
                        <m:e>
                          <m:r>
                            <a:rPr lang="en-US" sz="2400" b="0" i="1" smtClean="0">
                              <a:latin typeface="Cambria Math" panose="02040503050406030204" pitchFamily="18" charset="0"/>
                            </a:rPr>
                            <m:t>𝑓</m:t>
                          </m:r>
                          <m:d>
                            <m:dPr>
                              <m:ctrlPr>
                                <a:rPr lang="en-US" sz="2400" i="1">
                                  <a:latin typeface="Cambria Math" panose="02040503050406030204" pitchFamily="18" charset="0"/>
                                </a:rPr>
                              </m:ctrlPr>
                            </m:dPr>
                            <m:e>
                              <m:r>
                                <a:rPr lang="en-US" sz="2400" b="0" i="1" smtClean="0">
                                  <a:latin typeface="Cambria Math" panose="02040503050406030204" pitchFamily="18" charset="0"/>
                                </a:rPr>
                                <m:t>𝑢</m:t>
                              </m:r>
                            </m:e>
                          </m:d>
                        </m:e>
                      </m:func>
                    </m:oMath>
                  </m:oMathPara>
                </a14:m>
                <a:endParaRPr lang="en-US" sz="2400" dirty="0">
                  <a:latin typeface="Source Sans Pro" panose="020B0503030403020204" pitchFamily="34" charset="0"/>
                  <a:ea typeface="Source Sans Pro" panose="020B0503030403020204" pitchFamily="34" charset="0"/>
                </a:endParaRPr>
              </a:p>
            </p:txBody>
          </p:sp>
        </mc:Choice>
        <mc:Fallback xmlns="">
          <p:sp>
            <p:nvSpPr>
              <p:cNvPr id="15" name="Content Placeholder 2">
                <a:extLst>
                  <a:ext uri="{FF2B5EF4-FFF2-40B4-BE49-F238E27FC236}">
                    <a16:creationId xmlns:a16="http://schemas.microsoft.com/office/drawing/2014/main" id="{EA188D80-B5EE-EF4D-AAEC-71D007FA38EB}"/>
                  </a:ext>
                </a:extLst>
              </p:cNvPr>
              <p:cNvSpPr txBox="1">
                <a:spLocks noRot="1" noChangeAspect="1" noMove="1" noResize="1" noEditPoints="1" noAdjustHandles="1" noChangeArrowheads="1" noChangeShapeType="1" noTextEdit="1"/>
              </p:cNvSpPr>
              <p:nvPr/>
            </p:nvSpPr>
            <p:spPr>
              <a:xfrm>
                <a:off x="-204073" y="1456232"/>
                <a:ext cx="4299229" cy="967600"/>
              </a:xfrm>
              <a:prstGeom prst="rect">
                <a:avLst/>
              </a:prstGeom>
              <a:blipFill>
                <a:blip r:embed="rId3"/>
                <a:stretch>
                  <a:fillRect/>
                </a:stretch>
              </a:blipFill>
              <a:ln w="38100">
                <a:noFill/>
              </a:ln>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C6755ACC-16BF-904B-A342-824ADD7AD78A}"/>
              </a:ext>
            </a:extLst>
          </p:cNvPr>
          <p:cNvCxnSpPr>
            <a:cxnSpLocks/>
          </p:cNvCxnSpPr>
          <p:nvPr/>
        </p:nvCxnSpPr>
        <p:spPr>
          <a:xfrm>
            <a:off x="3879204" y="2991414"/>
            <a:ext cx="775515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2DA2C19E-D8CB-CD43-8FC8-E654D5E76C4B}"/>
              </a:ext>
            </a:extLst>
          </p:cNvPr>
          <p:cNvSpPr/>
          <p:nvPr/>
        </p:nvSpPr>
        <p:spPr>
          <a:xfrm>
            <a:off x="428960" y="5066614"/>
            <a:ext cx="2459206" cy="1289736"/>
          </a:xfrm>
          <a:prstGeom prst="rect">
            <a:avLst/>
          </a:pr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E50C38B6-965F-C648-9865-E252A45B4993}"/>
              </a:ext>
            </a:extLst>
          </p:cNvPr>
          <p:cNvSpPr txBox="1">
            <a:spLocks/>
          </p:cNvSpPr>
          <p:nvPr/>
        </p:nvSpPr>
        <p:spPr>
          <a:xfrm>
            <a:off x="428960" y="5066615"/>
            <a:ext cx="1957402" cy="607597"/>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Latent space</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of optimal solutions</a:t>
            </a:r>
          </a:p>
        </p:txBody>
      </p:sp>
      <p:sp>
        <p:nvSpPr>
          <p:cNvPr id="20" name="Right Arrow 19">
            <a:extLst>
              <a:ext uri="{FF2B5EF4-FFF2-40B4-BE49-F238E27FC236}">
                <a16:creationId xmlns:a16="http://schemas.microsoft.com/office/drawing/2014/main" id="{27E55978-7545-1B44-BCB5-1114F4532F85}"/>
              </a:ext>
            </a:extLst>
          </p:cNvPr>
          <p:cNvSpPr/>
          <p:nvPr/>
        </p:nvSpPr>
        <p:spPr>
          <a:xfrm rot="5400000">
            <a:off x="1089499" y="4492831"/>
            <a:ext cx="547115" cy="4169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062EE88-C3D5-F643-9822-2FD76E0BCF36}"/>
              </a:ext>
            </a:extLst>
          </p:cNvPr>
          <p:cNvCxnSpPr>
            <a:cxnSpLocks/>
          </p:cNvCxnSpPr>
          <p:nvPr/>
        </p:nvCxnSpPr>
        <p:spPr>
          <a:xfrm flipV="1">
            <a:off x="3121177" y="2556881"/>
            <a:ext cx="826670" cy="154624"/>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F044352-9B22-0F43-A0A2-B0C1238EFD83}"/>
              </a:ext>
            </a:extLst>
          </p:cNvPr>
          <p:cNvCxnSpPr>
            <a:cxnSpLocks/>
          </p:cNvCxnSpPr>
          <p:nvPr/>
        </p:nvCxnSpPr>
        <p:spPr>
          <a:xfrm>
            <a:off x="2606717" y="3932703"/>
            <a:ext cx="1285219" cy="0"/>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495BD28-C273-1F48-A3A3-8F750CEF3227}"/>
              </a:ext>
            </a:extLst>
          </p:cNvPr>
          <p:cNvCxnSpPr>
            <a:cxnSpLocks/>
          </p:cNvCxnSpPr>
          <p:nvPr/>
        </p:nvCxnSpPr>
        <p:spPr>
          <a:xfrm>
            <a:off x="2888166" y="5626432"/>
            <a:ext cx="959679" cy="0"/>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230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8302C-F5E0-2857-BD16-92A2CDE21629}"/>
              </a:ext>
            </a:extLst>
          </p:cNvPr>
          <p:cNvSpPr>
            <a:spLocks noGrp="1"/>
          </p:cNvSpPr>
          <p:nvPr>
            <p:ph type="title"/>
          </p:nvPr>
        </p:nvSpPr>
        <p:spPr/>
        <p:txBody>
          <a:bodyPr>
            <a:normAutofit fontScale="90000"/>
          </a:bodyPr>
          <a:lstStyle/>
          <a:p>
            <a:r>
              <a:rPr lang="en-US" dirty="0"/>
              <a:t>VAE amortization is conceptually the same as RL</a:t>
            </a:r>
          </a:p>
        </p:txBody>
      </p:sp>
      <p:sp>
        <p:nvSpPr>
          <p:cNvPr id="4" name="Date Placeholder 3">
            <a:extLst>
              <a:ext uri="{FF2B5EF4-FFF2-40B4-BE49-F238E27FC236}">
                <a16:creationId xmlns:a16="http://schemas.microsoft.com/office/drawing/2014/main" id="{99970CBF-8025-8603-290E-77A68CDB13EC}"/>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F4C9F168-9CB7-ABCB-67E3-7BEC707AFF4A}"/>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0AB2BC0D-77C3-101F-CED9-4E8769936B76}"/>
              </a:ext>
            </a:extLst>
          </p:cNvPr>
          <p:cNvSpPr>
            <a:spLocks noGrp="1"/>
          </p:cNvSpPr>
          <p:nvPr>
            <p:ph type="sldNum" sz="quarter" idx="12"/>
          </p:nvPr>
        </p:nvSpPr>
        <p:spPr/>
        <p:txBody>
          <a:bodyPr/>
          <a:lstStyle/>
          <a:p>
            <a:fld id="{F813B43C-900A-1C44-BF45-66CB67BC66D1}" type="slidenum">
              <a:rPr lang="en-US" smtClean="0"/>
              <a:pPr/>
              <a:t>17</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CFDF32B-CD25-9569-0622-58868B2FDF00}"/>
                  </a:ext>
                </a:extLst>
              </p:cNvPr>
              <p:cNvSpPr txBox="1">
                <a:spLocks/>
              </p:cNvSpPr>
              <p:nvPr/>
            </p:nvSpPr>
            <p:spPr>
              <a:xfrm>
                <a:off x="6259465" y="1603426"/>
                <a:ext cx="5737649" cy="4522692"/>
              </a:xfrm>
              <a:prstGeom prst="rect">
                <a:avLst/>
              </a:prstGeom>
            </p:spPr>
            <p:txBody>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VAE posterior amortization</a:t>
                </a:r>
              </a:p>
              <a:p>
                <a:endParaRPr lang="en-US" b="1" dirty="0">
                  <a:solidFill>
                    <a:schemeClr val="tx1">
                      <a:lumMod val="50000"/>
                      <a:lumOff val="50000"/>
                    </a:schemeClr>
                  </a:solidFill>
                </a:endParaRP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max</m:t>
                              </m:r>
                            </m:e>
                            <m:lim>
                              <m:r>
                                <a:rPr lang="en-US" i="1">
                                  <a:latin typeface="Cambria Math" panose="02040503050406030204" pitchFamily="18" charset="0"/>
                                </a:rPr>
                                <m:t>𝜃</m:t>
                              </m:r>
                            </m:lim>
                          </m:limLow>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b>
                          </m:sSub>
                        </m:fName>
                        <m:e>
                          <m:r>
                            <m:rPr>
                              <m:nor/>
                            </m:rPr>
                            <a:rPr lang="en-US">
                              <a:latin typeface="Cambria Math" panose="02040503050406030204" pitchFamily="18" charset="0"/>
                            </a:rPr>
                            <m:t>ELBO</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𝜆</m:t>
                                  </m:r>
                                </m:e>
                              </m:acc>
                            </m:e>
                            <m:sub>
                              <m:r>
                                <a:rPr lang="en-US" i="1">
                                  <a:latin typeface="Cambria Math" panose="02040503050406030204" pitchFamily="18" charset="0"/>
                                </a:rPr>
                                <m:t>𝜃</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func>
                    </m:oMath>
                  </m:oMathPara>
                </a14:m>
                <a:endParaRPr lang="en-US" dirty="0">
                  <a:solidFill>
                    <a:schemeClr val="tx1">
                      <a:lumMod val="50000"/>
                      <a:lumOff val="50000"/>
                    </a:schemeClr>
                  </a:solidFill>
                </a:endParaRPr>
              </a:p>
            </p:txBody>
          </p:sp>
        </mc:Choice>
        <mc:Fallback xmlns="">
          <p:sp>
            <p:nvSpPr>
              <p:cNvPr id="7" name="Content Placeholder 6">
                <a:extLst>
                  <a:ext uri="{FF2B5EF4-FFF2-40B4-BE49-F238E27FC236}">
                    <a16:creationId xmlns:a16="http://schemas.microsoft.com/office/drawing/2014/main" id="{2CFDF32B-CD25-9569-0622-58868B2FDF00}"/>
                  </a:ext>
                </a:extLst>
              </p:cNvPr>
              <p:cNvSpPr txBox="1">
                <a:spLocks noRot="1" noChangeAspect="1" noMove="1" noResize="1" noEditPoints="1" noAdjustHandles="1" noChangeArrowheads="1" noChangeShapeType="1" noTextEdit="1"/>
              </p:cNvSpPr>
              <p:nvPr/>
            </p:nvSpPr>
            <p:spPr>
              <a:xfrm>
                <a:off x="6259465" y="1603426"/>
                <a:ext cx="5737649" cy="4522692"/>
              </a:xfrm>
              <a:prstGeom prst="rect">
                <a:avLst/>
              </a:prstGeom>
              <a:blipFill>
                <a:blip r:embed="rId3"/>
                <a:stretch>
                  <a:fillRect l="-1104" t="-8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71E76737-7F28-0F2F-6204-956E9EEA0B6D}"/>
                  </a:ext>
                </a:extLst>
              </p:cNvPr>
              <p:cNvSpPr>
                <a:spLocks noGrp="1"/>
              </p:cNvSpPr>
              <p:nvPr>
                <p:ph idx="1"/>
              </p:nvPr>
            </p:nvSpPr>
            <p:spPr>
              <a:xfrm>
                <a:off x="194872" y="1600201"/>
                <a:ext cx="5736236" cy="4525963"/>
              </a:xfrm>
            </p:spPr>
            <p:txBody>
              <a:bodyPr>
                <a:normAutofit/>
              </a:bodyPr>
              <a:lstStyle/>
              <a:p>
                <a:r>
                  <a:rPr lang="en-US" b="1" dirty="0"/>
                  <a:t>Value gradient amortization in RL</a:t>
                </a:r>
              </a:p>
              <a:p>
                <a:endParaRPr lang="en-US" dirty="0">
                  <a:solidFill>
                    <a:schemeClr val="tx1">
                      <a:lumMod val="50000"/>
                      <a:lumOff val="50000"/>
                    </a:schemeClr>
                  </a:solidFill>
                </a:endParaRP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r>
                                <a:rPr lang="en-US" i="1">
                                  <a:latin typeface="Cambria Math" panose="02040503050406030204" pitchFamily="18" charset="0"/>
                                </a:rPr>
                                <m:t>𝜃</m:t>
                              </m:r>
                            </m:lim>
                          </m:limLow>
                        </m:fName>
                        <m:e>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𝑥</m:t>
                                  </m:r>
                                </m:e>
                              </m:d>
                            </m:sub>
                          </m:sSub>
                          <m:r>
                            <a:rPr lang="en-US"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e>
                      </m:func>
                    </m:oMath>
                  </m:oMathPara>
                </a14:m>
                <a:endParaRPr lang="en-US" dirty="0">
                  <a:solidFill>
                    <a:schemeClr val="tx1">
                      <a:lumMod val="50000"/>
                      <a:lumOff val="50000"/>
                    </a:schemeClr>
                  </a:solidFill>
                </a:endParaRPr>
              </a:p>
              <a:p>
                <a:endParaRPr lang="en-US" dirty="0">
                  <a:solidFill>
                    <a:schemeClr val="tx1">
                      <a:lumMod val="50000"/>
                      <a:lumOff val="50000"/>
                    </a:schemeClr>
                  </a:solidFill>
                </a:endParaRPr>
              </a:p>
            </p:txBody>
          </p:sp>
        </mc:Choice>
        <mc:Fallback xmlns="">
          <p:sp>
            <p:nvSpPr>
              <p:cNvPr id="8" name="Content Placeholder 2">
                <a:extLst>
                  <a:ext uri="{FF2B5EF4-FFF2-40B4-BE49-F238E27FC236}">
                    <a16:creationId xmlns:a16="http://schemas.microsoft.com/office/drawing/2014/main" id="{71E76737-7F28-0F2F-6204-956E9EEA0B6D}"/>
                  </a:ext>
                </a:extLst>
              </p:cNvPr>
              <p:cNvSpPr>
                <a:spLocks noGrp="1" noRot="1" noChangeAspect="1" noMove="1" noResize="1" noEditPoints="1" noAdjustHandles="1" noChangeArrowheads="1" noChangeShapeType="1" noTextEdit="1"/>
              </p:cNvSpPr>
              <p:nvPr>
                <p:ph idx="1"/>
              </p:nvPr>
            </p:nvSpPr>
            <p:spPr>
              <a:xfrm>
                <a:off x="194872" y="1600201"/>
                <a:ext cx="5736236" cy="4525963"/>
              </a:xfrm>
              <a:blipFill>
                <a:blip r:embed="rId4"/>
                <a:stretch>
                  <a:fillRect l="-1104" t="-840"/>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AFE344D2-E9AE-E163-BE2B-027D3CC183CD}"/>
              </a:ext>
            </a:extLst>
          </p:cNvPr>
          <p:cNvCxnSpPr>
            <a:cxnSpLocks/>
          </p:cNvCxnSpPr>
          <p:nvPr/>
        </p:nvCxnSpPr>
        <p:spPr>
          <a:xfrm flipV="1">
            <a:off x="6096000" y="1598952"/>
            <a:ext cx="0" cy="4756773"/>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328D590-7173-B6E1-1BD5-EA6E2A8B6909}"/>
              </a:ext>
            </a:extLst>
          </p:cNvPr>
          <p:cNvCxnSpPr>
            <a:cxnSpLocks/>
          </p:cNvCxnSpPr>
          <p:nvPr/>
        </p:nvCxnSpPr>
        <p:spPr>
          <a:xfrm flipH="1">
            <a:off x="194872" y="2089352"/>
            <a:ext cx="11802257"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6811B50-E433-B588-DD2E-A8C015968D99}"/>
              </a:ext>
            </a:extLst>
          </p:cNvPr>
          <p:cNvPicPr>
            <a:picLocks noChangeAspect="1"/>
          </p:cNvPicPr>
          <p:nvPr/>
        </p:nvPicPr>
        <p:blipFill rotWithShape="1">
          <a:blip r:embed="rId5"/>
          <a:srcRect t="30178" r="52057"/>
          <a:stretch/>
        </p:blipFill>
        <p:spPr>
          <a:xfrm>
            <a:off x="807313" y="3015115"/>
            <a:ext cx="4171854" cy="1163701"/>
          </a:xfrm>
          <a:prstGeom prst="rect">
            <a:avLst/>
          </a:prstGeom>
        </p:spPr>
      </p:pic>
      <p:pic>
        <p:nvPicPr>
          <p:cNvPr id="12" name="Picture 11">
            <a:extLst>
              <a:ext uri="{FF2B5EF4-FFF2-40B4-BE49-F238E27FC236}">
                <a16:creationId xmlns:a16="http://schemas.microsoft.com/office/drawing/2014/main" id="{C822CF8C-FE94-7491-FEE6-C405220E1F7A}"/>
              </a:ext>
            </a:extLst>
          </p:cNvPr>
          <p:cNvPicPr>
            <a:picLocks noChangeAspect="1"/>
          </p:cNvPicPr>
          <p:nvPr/>
        </p:nvPicPr>
        <p:blipFill>
          <a:blip r:embed="rId6"/>
          <a:stretch>
            <a:fillRect/>
          </a:stretch>
        </p:blipFill>
        <p:spPr>
          <a:xfrm>
            <a:off x="6871891" y="2945792"/>
            <a:ext cx="4512796" cy="116367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4DECAC-9DBD-30A5-E65A-EC9EA792A288}"/>
                  </a:ext>
                </a:extLst>
              </p:cNvPr>
              <p:cNvSpPr txBox="1"/>
              <p:nvPr/>
            </p:nvSpPr>
            <p:spPr>
              <a:xfrm>
                <a:off x="6259450" y="4247057"/>
                <a:ext cx="2678329" cy="369332"/>
              </a:xfrm>
              <a:prstGeom prst="rect">
                <a:avLst/>
              </a:prstGeom>
              <a:noFill/>
            </p:spPr>
            <p:txBody>
              <a:bodyPr wrap="square">
                <a:spAutoFit/>
              </a:bodyPr>
              <a:lstStyle/>
              <a:p>
                <a14:m>
                  <m:oMath xmlns:m="http://schemas.openxmlformats.org/officeDocument/2006/math">
                    <m:r>
                      <a:rPr lang="en-US" b="0" i="1" smtClean="0">
                        <a:latin typeface="Cambria Math" panose="02040503050406030204" pitchFamily="18" charset="0"/>
                      </a:rPr>
                      <m:t>𝑥</m:t>
                    </m:r>
                  </m:oMath>
                </a14:m>
                <a:r>
                  <a:rPr lang="en-US" dirty="0">
                    <a:latin typeface="Source Sans Pro" panose="020B0503030403020204" pitchFamily="34" charset="0"/>
                    <a:ea typeface="Source Sans Pro" panose="020B0503030403020204" pitchFamily="34" charset="0"/>
                  </a:rPr>
                  <a:t>: images from dataset</a:t>
                </a:r>
              </a:p>
            </p:txBody>
          </p:sp>
        </mc:Choice>
        <mc:Fallback xmlns="">
          <p:sp>
            <p:nvSpPr>
              <p:cNvPr id="15" name="TextBox 14">
                <a:extLst>
                  <a:ext uri="{FF2B5EF4-FFF2-40B4-BE49-F238E27FC236}">
                    <a16:creationId xmlns:a16="http://schemas.microsoft.com/office/drawing/2014/main" id="{8F4DECAC-9DBD-30A5-E65A-EC9EA792A288}"/>
                  </a:ext>
                </a:extLst>
              </p:cNvPr>
              <p:cNvSpPr txBox="1">
                <a:spLocks noRot="1" noChangeAspect="1" noMove="1" noResize="1" noEditPoints="1" noAdjustHandles="1" noChangeArrowheads="1" noChangeShapeType="1" noTextEdit="1"/>
              </p:cNvSpPr>
              <p:nvPr/>
            </p:nvSpPr>
            <p:spPr>
              <a:xfrm>
                <a:off x="6259450" y="4247057"/>
                <a:ext cx="2678329" cy="369332"/>
              </a:xfrm>
              <a:prstGeom prst="rect">
                <a:avLst/>
              </a:prstGeom>
              <a:blipFill>
                <a:blip r:embed="rId7"/>
                <a:stretch>
                  <a:fillRect t="-6667" b="-26667"/>
                </a:stretch>
              </a:blipFill>
            </p:spPr>
            <p:txBody>
              <a:bodyPr/>
              <a:lstStyle/>
              <a:p>
                <a:r>
                  <a:rPr lang="en-US">
                    <a:noFill/>
                  </a:rPr>
                  <a:t> </a:t>
                </a:r>
              </a:p>
            </p:txBody>
          </p:sp>
        </mc:Fallback>
      </mc:AlternateContent>
      <p:pic>
        <p:nvPicPr>
          <p:cNvPr id="18" name="Picture 17" descr="A picture containing text&#10;&#10;Description automatically generated">
            <a:extLst>
              <a:ext uri="{FF2B5EF4-FFF2-40B4-BE49-F238E27FC236}">
                <a16:creationId xmlns:a16="http://schemas.microsoft.com/office/drawing/2014/main" id="{248FC2C5-FB58-88EA-C614-9F1864FE44D6}"/>
              </a:ext>
            </a:extLst>
          </p:cNvPr>
          <p:cNvPicPr>
            <a:picLocks noChangeAspect="1"/>
          </p:cNvPicPr>
          <p:nvPr/>
        </p:nvPicPr>
        <p:blipFill>
          <a:blip r:embed="rId8"/>
          <a:stretch>
            <a:fillRect/>
          </a:stretch>
        </p:blipFill>
        <p:spPr>
          <a:xfrm>
            <a:off x="6259450" y="4570157"/>
            <a:ext cx="2227577" cy="160528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A4A0F971-28E6-22D5-9B87-861772D93BB6}"/>
              </a:ext>
            </a:extLst>
          </p:cNvPr>
          <p:cNvPicPr>
            <a:picLocks noChangeAspect="1"/>
          </p:cNvPicPr>
          <p:nvPr/>
        </p:nvPicPr>
        <p:blipFill>
          <a:blip r:embed="rId9"/>
          <a:stretch>
            <a:fillRect/>
          </a:stretch>
        </p:blipFill>
        <p:spPr>
          <a:xfrm>
            <a:off x="9697281" y="4570155"/>
            <a:ext cx="2326295" cy="1585358"/>
          </a:xfrm>
          <a:prstGeom prst="rect">
            <a:avLst/>
          </a:prstGeom>
        </p:spPr>
      </p:pic>
      <p:pic>
        <p:nvPicPr>
          <p:cNvPr id="20" name="Picture 19" descr="A picture containing colorful&#10;&#10;Description automatically generated">
            <a:extLst>
              <a:ext uri="{FF2B5EF4-FFF2-40B4-BE49-F238E27FC236}">
                <a16:creationId xmlns:a16="http://schemas.microsoft.com/office/drawing/2014/main" id="{C9C52A3D-048E-A248-8520-1B01E1C3E309}"/>
              </a:ext>
            </a:extLst>
          </p:cNvPr>
          <p:cNvPicPr>
            <a:picLocks noChangeAspect="1"/>
          </p:cNvPicPr>
          <p:nvPr/>
        </p:nvPicPr>
        <p:blipFill>
          <a:blip r:embed="rId10"/>
          <a:stretch>
            <a:fillRect/>
          </a:stretch>
        </p:blipFill>
        <p:spPr>
          <a:xfrm>
            <a:off x="8469314" y="4570155"/>
            <a:ext cx="1233057" cy="1585359"/>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A49679F-B36A-15E7-8580-5EF0BBC8C416}"/>
                  </a:ext>
                </a:extLst>
              </p:cNvPr>
              <p:cNvSpPr txBox="1"/>
              <p:nvPr/>
            </p:nvSpPr>
            <p:spPr>
              <a:xfrm>
                <a:off x="168410" y="4361379"/>
                <a:ext cx="2678329" cy="369332"/>
              </a:xfrm>
              <a:prstGeom prst="rect">
                <a:avLst/>
              </a:prstGeom>
              <a:noFill/>
            </p:spPr>
            <p:txBody>
              <a:bodyPr wrap="square">
                <a:spAutoFit/>
              </a:bodyPr>
              <a:lstStyle/>
              <a:p>
                <a14:m>
                  <m:oMath xmlns:m="http://schemas.openxmlformats.org/officeDocument/2006/math">
                    <m:r>
                      <a:rPr lang="en-US" b="0" i="1" smtClean="0">
                        <a:latin typeface="Cambria Math" panose="02040503050406030204" pitchFamily="18" charset="0"/>
                      </a:rPr>
                      <m:t>𝑥</m:t>
                    </m:r>
                  </m:oMath>
                </a14:m>
                <a:r>
                  <a:rPr lang="en-US" dirty="0">
                    <a:latin typeface="Source Sans Pro" panose="020B0503030403020204" pitchFamily="34" charset="0"/>
                    <a:ea typeface="Source Sans Pro" panose="020B0503030403020204" pitchFamily="34" charset="0"/>
                  </a:rPr>
                  <a:t>: states from system</a:t>
                </a:r>
              </a:p>
            </p:txBody>
          </p:sp>
        </mc:Choice>
        <mc:Fallback xmlns="">
          <p:sp>
            <p:nvSpPr>
              <p:cNvPr id="21" name="TextBox 20">
                <a:extLst>
                  <a:ext uri="{FF2B5EF4-FFF2-40B4-BE49-F238E27FC236}">
                    <a16:creationId xmlns:a16="http://schemas.microsoft.com/office/drawing/2014/main" id="{FA49679F-B36A-15E7-8580-5EF0BBC8C416}"/>
                  </a:ext>
                </a:extLst>
              </p:cNvPr>
              <p:cNvSpPr txBox="1">
                <a:spLocks noRot="1" noChangeAspect="1" noMove="1" noResize="1" noEditPoints="1" noAdjustHandles="1" noChangeArrowheads="1" noChangeShapeType="1" noTextEdit="1"/>
              </p:cNvSpPr>
              <p:nvPr/>
            </p:nvSpPr>
            <p:spPr>
              <a:xfrm>
                <a:off x="168410" y="4361379"/>
                <a:ext cx="2678329" cy="369332"/>
              </a:xfrm>
              <a:prstGeom prst="rect">
                <a:avLst/>
              </a:prstGeom>
              <a:blipFill>
                <a:blip r:embed="rId11"/>
                <a:stretch>
                  <a:fillRect t="-6667" b="-26667"/>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ECA2F7B9-770A-4D9E-28A2-D3CC6190FFA7}"/>
              </a:ext>
            </a:extLst>
          </p:cNvPr>
          <p:cNvPicPr>
            <a:picLocks noChangeAspect="1"/>
          </p:cNvPicPr>
          <p:nvPr/>
        </p:nvPicPr>
        <p:blipFill rotWithShape="1">
          <a:blip r:embed="rId12"/>
          <a:srcRect b="-8492"/>
          <a:stretch/>
        </p:blipFill>
        <p:spPr>
          <a:xfrm>
            <a:off x="153324" y="4684630"/>
            <a:ext cx="5819331" cy="155331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D7DAD8D-0B13-1F82-CF63-F0C7865E4960}"/>
                  </a:ext>
                </a:extLst>
              </p:cNvPr>
              <p:cNvSpPr txBox="1"/>
              <p:nvPr/>
            </p:nvSpPr>
            <p:spPr>
              <a:xfrm>
                <a:off x="7188632" y="6116674"/>
                <a:ext cx="2761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23" name="TextBox 22">
                <a:extLst>
                  <a:ext uri="{FF2B5EF4-FFF2-40B4-BE49-F238E27FC236}">
                    <a16:creationId xmlns:a16="http://schemas.microsoft.com/office/drawing/2014/main" id="{0D7DAD8D-0B13-1F82-CF63-F0C7865E4960}"/>
                  </a:ext>
                </a:extLst>
              </p:cNvPr>
              <p:cNvSpPr txBox="1">
                <a:spLocks noRot="1" noChangeAspect="1" noMove="1" noResize="1" noEditPoints="1" noAdjustHandles="1" noChangeArrowheads="1" noChangeShapeType="1" noTextEdit="1"/>
              </p:cNvSpPr>
              <p:nvPr/>
            </p:nvSpPr>
            <p:spPr>
              <a:xfrm>
                <a:off x="7188632" y="6116674"/>
                <a:ext cx="276101" cy="276999"/>
              </a:xfrm>
              <a:prstGeom prst="rect">
                <a:avLst/>
              </a:prstGeom>
              <a:blipFill>
                <a:blip r:embed="rId13"/>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603BA55-7BE2-B934-6270-12E7EF6CD22F}"/>
                  </a:ext>
                </a:extLst>
              </p:cNvPr>
              <p:cNvSpPr txBox="1"/>
              <p:nvPr/>
            </p:nvSpPr>
            <p:spPr>
              <a:xfrm>
                <a:off x="8985410" y="6143711"/>
                <a:ext cx="2814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24" name="TextBox 23">
                <a:extLst>
                  <a:ext uri="{FF2B5EF4-FFF2-40B4-BE49-F238E27FC236}">
                    <a16:creationId xmlns:a16="http://schemas.microsoft.com/office/drawing/2014/main" id="{E603BA55-7BE2-B934-6270-12E7EF6CD22F}"/>
                  </a:ext>
                </a:extLst>
              </p:cNvPr>
              <p:cNvSpPr txBox="1">
                <a:spLocks noRot="1" noChangeAspect="1" noMove="1" noResize="1" noEditPoints="1" noAdjustHandles="1" noChangeArrowheads="1" noChangeShapeType="1" noTextEdit="1"/>
              </p:cNvSpPr>
              <p:nvPr/>
            </p:nvSpPr>
            <p:spPr>
              <a:xfrm>
                <a:off x="8985410" y="6143711"/>
                <a:ext cx="281423" cy="276999"/>
              </a:xfrm>
              <a:prstGeom prst="rect">
                <a:avLst/>
              </a:prstGeom>
              <a:blipFill>
                <a:blip r:embed="rId14"/>
                <a:stretch>
                  <a:fillRect l="-8696" r="-8696"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5633E6B-54F6-8B84-7B64-8ED36CC1AC74}"/>
                  </a:ext>
                </a:extLst>
              </p:cNvPr>
              <p:cNvSpPr txBox="1"/>
              <p:nvPr/>
            </p:nvSpPr>
            <p:spPr>
              <a:xfrm>
                <a:off x="10724713" y="6134254"/>
                <a:ext cx="2814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US" dirty="0"/>
              </a:p>
            </p:txBody>
          </p:sp>
        </mc:Choice>
        <mc:Fallback xmlns="">
          <p:sp>
            <p:nvSpPr>
              <p:cNvPr id="25" name="TextBox 24">
                <a:extLst>
                  <a:ext uri="{FF2B5EF4-FFF2-40B4-BE49-F238E27FC236}">
                    <a16:creationId xmlns:a16="http://schemas.microsoft.com/office/drawing/2014/main" id="{35633E6B-54F6-8B84-7B64-8ED36CC1AC74}"/>
                  </a:ext>
                </a:extLst>
              </p:cNvPr>
              <p:cNvSpPr txBox="1">
                <a:spLocks noRot="1" noChangeAspect="1" noMove="1" noResize="1" noEditPoints="1" noAdjustHandles="1" noChangeArrowheads="1" noChangeShapeType="1" noTextEdit="1"/>
              </p:cNvSpPr>
              <p:nvPr/>
            </p:nvSpPr>
            <p:spPr>
              <a:xfrm>
                <a:off x="10724713" y="6134254"/>
                <a:ext cx="281423" cy="276999"/>
              </a:xfrm>
              <a:prstGeom prst="rect">
                <a:avLst/>
              </a:prstGeom>
              <a:blipFill>
                <a:blip r:embed="rId15"/>
                <a:stretch>
                  <a:fillRect l="-13043" r="-4348" b="-13043"/>
                </a:stretch>
              </a:blipFill>
            </p:spPr>
            <p:txBody>
              <a:bodyPr/>
              <a:lstStyle/>
              <a:p>
                <a:r>
                  <a:rPr lang="en-US">
                    <a:noFill/>
                  </a:rPr>
                  <a:t> </a:t>
                </a:r>
              </a:p>
            </p:txBody>
          </p:sp>
        </mc:Fallback>
      </mc:AlternateContent>
    </p:spTree>
    <p:extLst>
      <p:ext uri="{BB962C8B-B14F-4D97-AF65-F5344CB8AC3E}">
        <p14:creationId xmlns:p14="http://schemas.microsoft.com/office/powerpoint/2010/main" val="242239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lstStyle/>
          <a:p>
            <a:r>
              <a:rPr lang="en-US" dirty="0"/>
              <a:t>This talk: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solidFill>
                      <a:schemeClr val="tx1">
                        <a:lumMod val="50000"/>
                        <a:lumOff val="50000"/>
                      </a:schemeClr>
                    </a:solidFill>
                  </a:rPr>
                  <a:t>Design decisions</a:t>
                </a:r>
              </a:p>
              <a:p>
                <a:r>
                  <a:rPr lang="en-US" dirty="0">
                    <a:solidFill>
                      <a:schemeClr val="tx1">
                        <a:lumMod val="50000"/>
                        <a:lumOff val="50000"/>
                      </a:schemeClr>
                    </a:solidFill>
                  </a:rPr>
                  <a:t>    </a:t>
                </a:r>
                <a:r>
                  <a:rPr lang="en-US" b="1" dirty="0">
                    <a:solidFill>
                      <a:schemeClr val="tx1">
                        <a:lumMod val="50000"/>
                        <a:lumOff val="50000"/>
                      </a:schemeClr>
                    </a:solidFill>
                  </a:rPr>
                  <a:t>Modeling</a:t>
                </a:r>
                <a:r>
                  <a:rPr lang="en-US" dirty="0">
                    <a:solidFill>
                      <a:schemeClr val="tx1">
                        <a:lumMod val="50000"/>
                        <a:lumOff val="50000"/>
                      </a:schemeClr>
                    </a:solidFill>
                  </a:rPr>
                  <a:t> paradigms for </a:t>
                </a:r>
                <a14:m>
                  <m:oMath xmlns:m="http://schemas.openxmlformats.org/officeDocument/2006/math">
                    <m:sSub>
                      <m:sSubPr>
                        <m:ctrlPr>
                          <a:rPr lang="en-US" b="0" i="1" dirty="0" smtClean="0">
                            <a:solidFill>
                              <a:schemeClr val="tx1">
                                <a:lumMod val="50000"/>
                                <a:lumOff val="50000"/>
                              </a:schemeClr>
                            </a:solidFill>
                            <a:latin typeface="Cambria Math" panose="02040503050406030204" pitchFamily="18" charset="0"/>
                          </a:rPr>
                        </m:ctrlPr>
                      </m:sSubPr>
                      <m:e>
                        <m:acc>
                          <m:accPr>
                            <m:chr m:val="̂"/>
                            <m:ctrlPr>
                              <a:rPr lang="en-US" b="0" i="1" smtClean="0">
                                <a:solidFill>
                                  <a:schemeClr val="tx1">
                                    <a:lumMod val="50000"/>
                                    <a:lumOff val="50000"/>
                                  </a:schemeClr>
                                </a:solidFill>
                                <a:latin typeface="Cambria Math" panose="02040503050406030204" pitchFamily="18" charset="0"/>
                              </a:rPr>
                            </m:ctrlPr>
                          </m:accPr>
                          <m:e>
                            <m:r>
                              <a:rPr lang="en-US" b="0" i="1" smtClean="0">
                                <a:solidFill>
                                  <a:schemeClr val="tx1">
                                    <a:lumMod val="50000"/>
                                    <a:lumOff val="50000"/>
                                  </a:schemeClr>
                                </a:solidFill>
                                <a:latin typeface="Cambria Math" panose="02040503050406030204" pitchFamily="18" charset="0"/>
                              </a:rPr>
                              <m:t>𝑦</m:t>
                            </m:r>
                          </m:e>
                        </m:acc>
                      </m:e>
                      <m:sub>
                        <m:r>
                          <a:rPr lang="en-US" b="0" i="1" dirty="0" smtClean="0">
                            <a:solidFill>
                              <a:schemeClr val="tx1">
                                <a:lumMod val="50000"/>
                                <a:lumOff val="50000"/>
                              </a:schemeClr>
                            </a:solidFill>
                            <a:latin typeface="Cambria Math" panose="02040503050406030204" pitchFamily="18" charset="0"/>
                          </a:rPr>
                          <m:t>𝜃</m:t>
                        </m:r>
                      </m:sub>
                    </m:sSub>
                  </m:oMath>
                </a14:m>
                <a:r>
                  <a:rPr lang="en-US" dirty="0">
                    <a:solidFill>
                      <a:schemeClr val="tx1">
                        <a:lumMod val="50000"/>
                        <a:lumOff val="50000"/>
                      </a:schemeClr>
                    </a:solidFill>
                  </a:rPr>
                  <a:t> (fully-amortized and semi-amortized models)</a:t>
                </a:r>
              </a:p>
              <a:p>
                <a:r>
                  <a:rPr lang="en-US" dirty="0">
                    <a:solidFill>
                      <a:schemeClr val="tx1">
                        <a:lumMod val="50000"/>
                        <a:lumOff val="50000"/>
                      </a:schemeClr>
                    </a:solidFill>
                  </a:rPr>
                  <a:t>    </a:t>
                </a:r>
                <a:r>
                  <a:rPr lang="en-US" b="1" dirty="0">
                    <a:solidFill>
                      <a:schemeClr val="tx1">
                        <a:lumMod val="50000"/>
                        <a:lumOff val="50000"/>
                      </a:schemeClr>
                    </a:solidFill>
                  </a:rPr>
                  <a:t>Learning</a:t>
                </a:r>
                <a:r>
                  <a:rPr lang="en-US" dirty="0">
                    <a:solidFill>
                      <a:schemeClr val="tx1">
                        <a:lumMod val="50000"/>
                        <a:lumOff val="50000"/>
                      </a:schemeClr>
                    </a:solidFill>
                  </a:rPr>
                  <a:t> paradigms for </a:t>
                </a:r>
                <a14:m>
                  <m:oMath xmlns:m="http://schemas.openxmlformats.org/officeDocument/2006/math">
                    <m:r>
                      <a:rPr lang="en-US" b="0" i="1" smtClean="0">
                        <a:solidFill>
                          <a:schemeClr val="tx1">
                            <a:lumMod val="50000"/>
                            <a:lumOff val="50000"/>
                          </a:schemeClr>
                        </a:solidFill>
                        <a:latin typeface="Cambria Math" panose="02040503050406030204" pitchFamily="18" charset="0"/>
                      </a:rPr>
                      <m:t>ℒ</m:t>
                    </m:r>
                  </m:oMath>
                </a14:m>
                <a:r>
                  <a:rPr lang="en-US" dirty="0">
                    <a:solidFill>
                      <a:schemeClr val="tx1">
                        <a:lumMod val="50000"/>
                        <a:lumOff val="50000"/>
                      </a:schemeClr>
                    </a:solidFill>
                  </a:rPr>
                  <a:t> (objective-based and regression-based)</a:t>
                </a:r>
              </a:p>
              <a:p>
                <a:endParaRPr lang="en-US" dirty="0"/>
              </a:p>
              <a:p>
                <a:r>
                  <a:rPr lang="en-US" b="1" dirty="0"/>
                  <a:t>Selected applications</a:t>
                </a:r>
              </a:p>
              <a:p>
                <a:r>
                  <a:rPr lang="en-US" dirty="0">
                    <a:solidFill>
                      <a:schemeClr val="tx1">
                        <a:lumMod val="50000"/>
                        <a:lumOff val="50000"/>
                      </a:schemeClr>
                    </a:solidFill>
                  </a:rPr>
                  <a:t>    Reinforcement learning </a:t>
                </a:r>
              </a:p>
              <a:p>
                <a:r>
                  <a:rPr lang="en-US" dirty="0"/>
                  <a:t>    Neural Potts Model for protein modeling</a:t>
                </a:r>
              </a:p>
              <a:p>
                <a:r>
                  <a:rPr lang="en-US" dirty="0">
                    <a:solidFill>
                      <a:schemeClr val="tx1">
                        <a:lumMod val="50000"/>
                        <a:lumOff val="50000"/>
                      </a:schemeClr>
                    </a:solidFill>
                  </a:rPr>
                  <a:t>    Meta optimal transport</a:t>
                </a:r>
              </a:p>
            </p:txBody>
          </p:sp>
        </mc:Choice>
        <mc:Fallback xmlns="">
          <p:sp>
            <p:nvSpPr>
              <p:cNvPr id="3" name="Content Placeholder 2">
                <a:extLst>
                  <a:ext uri="{FF2B5EF4-FFF2-40B4-BE49-F238E27FC236}">
                    <a16:creationId xmlns:a16="http://schemas.microsoft.com/office/drawing/2014/main" id="{ED4C7C39-3BCC-5A01-1CBF-CC7603B73BDB}"/>
                  </a:ext>
                </a:extLst>
              </p:cNvPr>
              <p:cNvSpPr>
                <a:spLocks noGrp="1" noRot="1" noChangeAspect="1" noMove="1" noResize="1" noEditPoints="1" noAdjustHandles="1" noChangeArrowheads="1" noChangeShapeType="1" noTextEdit="1"/>
              </p:cNvSpPr>
              <p:nvPr>
                <p:ph idx="1"/>
              </p:nvPr>
            </p:nvSpPr>
            <p:spPr>
              <a:blipFill>
                <a:blip r:embed="rId2"/>
                <a:stretch>
                  <a:fillRect l="-578" t="-8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18</a:t>
            </a:fld>
            <a:endParaRPr lang="en-US"/>
          </a:p>
        </p:txBody>
      </p:sp>
    </p:spTree>
    <p:extLst>
      <p:ext uri="{BB962C8B-B14F-4D97-AF65-F5344CB8AC3E}">
        <p14:creationId xmlns:p14="http://schemas.microsoft.com/office/powerpoint/2010/main" val="4275180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3709-A709-C7B4-4A7E-0DDB1EF5375C}"/>
              </a:ext>
            </a:extLst>
          </p:cNvPr>
          <p:cNvSpPr>
            <a:spLocks noGrp="1"/>
          </p:cNvSpPr>
          <p:nvPr>
            <p:ph type="title"/>
          </p:nvPr>
        </p:nvSpPr>
        <p:spPr/>
        <p:txBody>
          <a:bodyPr/>
          <a:lstStyle/>
          <a:p>
            <a:r>
              <a:rPr lang="en-US" dirty="0"/>
              <a:t>Neural Potts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D26ADC-23C0-8D1D-57BF-7AD994438BAC}"/>
                  </a:ext>
                </a:extLst>
              </p:cNvPr>
              <p:cNvSpPr>
                <a:spLocks noGrp="1"/>
              </p:cNvSpPr>
              <p:nvPr>
                <p:ph idx="1"/>
              </p:nvPr>
            </p:nvSpPr>
            <p:spPr>
              <a:xfrm>
                <a:off x="609600" y="1440493"/>
                <a:ext cx="6902370" cy="4685671"/>
              </a:xfrm>
            </p:spPr>
            <p:txBody>
              <a:bodyPr/>
              <a:lstStyle/>
              <a:p>
                <a:r>
                  <a:rPr lang="en-US" b="1" dirty="0"/>
                  <a:t>Potts model:</a:t>
                </a:r>
                <a:r>
                  <a:rPr lang="en-US" dirty="0">
                    <a:solidFill>
                      <a:schemeClr val="tx1">
                        <a:lumMod val="50000"/>
                        <a:lumOff val="50000"/>
                      </a:schemeClr>
                    </a:solidFill>
                  </a:rPr>
                  <a:t> </a:t>
                </a:r>
                <a:r>
                  <a:rPr lang="en-US" dirty="0">
                    <a:solidFill>
                      <a:schemeClr val="tx1"/>
                    </a:solidFill>
                  </a:rPr>
                  <a:t>A </a:t>
                </a:r>
                <a:r>
                  <a:rPr lang="en-US" b="1" dirty="0">
                    <a:solidFill>
                      <a:schemeClr val="tx1"/>
                    </a:solidFill>
                  </a:rPr>
                  <a:t>Gibbs distribution </a:t>
                </a:r>
                <a:r>
                  <a:rPr lang="en-US" dirty="0">
                    <a:solidFill>
                      <a:schemeClr val="tx1"/>
                    </a:solidFill>
                  </a:rPr>
                  <a:t>over a </a:t>
                </a:r>
                <a:r>
                  <a:rPr lang="en-US" b="1" dirty="0">
                    <a:solidFill>
                      <a:schemeClr val="tx1"/>
                    </a:solidFill>
                  </a:rPr>
                  <a:t>protein sequence </a:t>
                </a:r>
                <a14:m>
                  <m:oMath xmlns:m="http://schemas.openxmlformats.org/officeDocument/2006/math">
                    <m:r>
                      <a:rPr lang="en-US" b="0" i="1" smtClean="0">
                        <a:solidFill>
                          <a:schemeClr val="tx1"/>
                        </a:solidFill>
                        <a:latin typeface="Cambria Math" panose="02040503050406030204" pitchFamily="18" charset="0"/>
                      </a:rPr>
                      <m:t>𝑥</m:t>
                    </m:r>
                    <m:r>
                      <a:rPr lang="en-US" b="0" i="0" smtClean="0">
                        <a:solidFill>
                          <a:schemeClr val="tx1"/>
                        </a:solidFill>
                        <a:latin typeface="Cambria Math" panose="02040503050406030204" pitchFamily="18" charset="0"/>
                      </a:rPr>
                      <m:t>:</m:t>
                    </m:r>
                  </m:oMath>
                </a14:m>
                <a:endParaRPr lang="en-US" b="0" i="0"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𝐸</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e>
                      </m:d>
                      <m:r>
                        <a:rPr lang="en-US" b="0" i="1" smtClean="0">
                          <a:solidFill>
                            <a:schemeClr val="tx1"/>
                          </a:solidFill>
                          <a:latin typeface="Cambria Math" panose="02040503050406030204" pitchFamily="18" charset="0"/>
                        </a:rPr>
                        <m:t>≝</m:t>
                      </m:r>
                      <m:nary>
                        <m:naryPr>
                          <m:chr m:val="∑"/>
                          <m:supHide m:val="on"/>
                          <m:ctrlPr>
                            <a:rPr lang="en-US" b="0" i="1" smtClean="0">
                              <a:solidFill>
                                <a:schemeClr val="tx1"/>
                              </a:solidFill>
                              <a:latin typeface="Cambria Math" panose="02040503050406030204" pitchFamily="18" charset="0"/>
                            </a:rPr>
                          </m:ctrlPr>
                        </m:naryPr>
                        <m:sub>
                          <m:r>
                            <a:rPr lang="en-US" b="0" i="1" smtClean="0">
                              <a:solidFill>
                                <a:schemeClr val="tx1"/>
                              </a:solidFill>
                              <a:latin typeface="Cambria Math" panose="02040503050406030204" pitchFamily="18" charset="0"/>
                            </a:rPr>
                            <m:t>𝑖</m:t>
                          </m:r>
                        </m:sub>
                        <m:sup/>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𝑖</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𝑖</m:t>
                                  </m:r>
                                </m:sub>
                              </m:sSub>
                            </m:e>
                          </m:d>
                          <m:r>
                            <a:rPr lang="en-US" b="0" i="1" smtClean="0">
                              <a:solidFill>
                                <a:schemeClr val="tx1"/>
                              </a:solidFill>
                              <a:latin typeface="Cambria Math" panose="02040503050406030204" pitchFamily="18" charset="0"/>
                            </a:rPr>
                            <m:t>+</m:t>
                          </m:r>
                          <m:nary>
                            <m:naryPr>
                              <m:chr m:val="∑"/>
                              <m:supHide m:val="on"/>
                              <m:ctrlPr>
                                <a:rPr lang="en-US" b="0" i="1" smtClean="0">
                                  <a:solidFill>
                                    <a:schemeClr val="tx1"/>
                                  </a:solidFill>
                                  <a:latin typeface="Cambria Math" panose="02040503050406030204" pitchFamily="18" charset="0"/>
                                </a:rPr>
                              </m:ctrlPr>
                            </m:naryPr>
                            <m:sub>
                              <m:r>
                                <a:rPr lang="en-US" b="0" i="1" smtClean="0">
                                  <a:solidFill>
                                    <a:schemeClr val="tx1"/>
                                  </a:solidFill>
                                  <a:latin typeface="Cambria Math" panose="02040503050406030204" pitchFamily="18" charset="0"/>
                                </a:rPr>
                                <m:t>𝑖𝑗</m:t>
                              </m:r>
                            </m:sub>
                            <m:sup/>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𝐽</m:t>
                                  </m:r>
                                </m:e>
                                <m:sub>
                                  <m:r>
                                    <a:rPr lang="en-US" b="0" i="1" smtClean="0">
                                      <a:solidFill>
                                        <a:schemeClr val="tx1"/>
                                      </a:solidFill>
                                      <a:latin typeface="Cambria Math" panose="02040503050406030204" pitchFamily="18" charset="0"/>
                                    </a:rPr>
                                    <m:t>𝑖𝑗</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𝑗</m:t>
                                      </m:r>
                                    </m:sub>
                                  </m:sSub>
                                </m:e>
                              </m:d>
                            </m:e>
                          </m:nary>
                        </m:e>
                      </m:nary>
                    </m:oMath>
                  </m:oMathPara>
                </a14:m>
                <a:endParaRPr lang="en-US" b="0" dirty="0">
                  <a:solidFill>
                    <a:schemeClr val="tx1"/>
                  </a:solidFill>
                </a:endParaRPr>
              </a:p>
              <a:p>
                <a:endParaRPr lang="en-US" dirty="0"/>
              </a:p>
              <a:p>
                <a:r>
                  <a:rPr lang="en-US" b="1" dirty="0"/>
                  <a:t>Standard Potts </a:t>
                </a:r>
                <a:r>
                  <a:rPr lang="en-US" dirty="0">
                    <a:solidFill>
                      <a:schemeClr val="tx1">
                        <a:lumMod val="50000"/>
                        <a:lumOff val="50000"/>
                      </a:schemeClr>
                    </a:solidFill>
                  </a:rPr>
                  <a:t>(baseline)</a:t>
                </a:r>
              </a:p>
              <a:p>
                <a:r>
                  <a:rPr lang="en-US" dirty="0"/>
                  <a:t>Independently optimize the likelihood for every sequence</a:t>
                </a:r>
              </a:p>
              <a:p>
                <a:endParaRPr lang="en-US" dirty="0"/>
              </a:p>
              <a:p>
                <a:endParaRPr lang="en-US" dirty="0"/>
              </a:p>
              <a:p>
                <a:endParaRPr lang="en-US" dirty="0"/>
              </a:p>
              <a:p>
                <a:r>
                  <a:rPr lang="en-US" b="1" dirty="0"/>
                  <a:t>Neural Potts</a:t>
                </a:r>
              </a:p>
              <a:p>
                <a:r>
                  <a:rPr lang="en-US" dirty="0"/>
                  <a:t>Amortize and jointly optimize for all sequences at once</a:t>
                </a:r>
                <a:endParaRPr lang="en-US" b="1" dirty="0"/>
              </a:p>
            </p:txBody>
          </p:sp>
        </mc:Choice>
        <mc:Fallback xmlns="">
          <p:sp>
            <p:nvSpPr>
              <p:cNvPr id="3" name="Content Placeholder 2">
                <a:extLst>
                  <a:ext uri="{FF2B5EF4-FFF2-40B4-BE49-F238E27FC236}">
                    <a16:creationId xmlns:a16="http://schemas.microsoft.com/office/drawing/2014/main" id="{27D26ADC-23C0-8D1D-57BF-7AD994438BAC}"/>
                  </a:ext>
                </a:extLst>
              </p:cNvPr>
              <p:cNvSpPr>
                <a:spLocks noGrp="1" noRot="1" noChangeAspect="1" noMove="1" noResize="1" noEditPoints="1" noAdjustHandles="1" noChangeArrowheads="1" noChangeShapeType="1" noTextEdit="1"/>
              </p:cNvSpPr>
              <p:nvPr>
                <p:ph idx="1"/>
              </p:nvPr>
            </p:nvSpPr>
            <p:spPr>
              <a:xfrm>
                <a:off x="609600" y="1440493"/>
                <a:ext cx="6902370" cy="4685671"/>
              </a:xfrm>
              <a:blipFill>
                <a:blip r:embed="rId2"/>
                <a:stretch>
                  <a:fillRect l="-919" t="-162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20F9FB2-E6C4-C2E3-0BA6-C9413618F63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013CB4AA-BD57-669C-86FF-D4A051C40B47}"/>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E5B76658-6646-7107-3211-59E1EBE887F4}"/>
              </a:ext>
            </a:extLst>
          </p:cNvPr>
          <p:cNvSpPr>
            <a:spLocks noGrp="1"/>
          </p:cNvSpPr>
          <p:nvPr>
            <p:ph type="sldNum" sz="quarter" idx="12"/>
          </p:nvPr>
        </p:nvSpPr>
        <p:spPr/>
        <p:txBody>
          <a:bodyPr/>
          <a:lstStyle/>
          <a:p>
            <a:fld id="{F813B43C-900A-1C44-BF45-66CB67BC66D1}" type="slidenum">
              <a:rPr lang="en-US" smtClean="0"/>
              <a:pPr/>
              <a:t>19</a:t>
            </a:fld>
            <a:endParaRPr lang="en-US"/>
          </a:p>
        </p:txBody>
      </p:sp>
      <p:pic>
        <p:nvPicPr>
          <p:cNvPr id="7" name="Picture 6">
            <a:extLst>
              <a:ext uri="{FF2B5EF4-FFF2-40B4-BE49-F238E27FC236}">
                <a16:creationId xmlns:a16="http://schemas.microsoft.com/office/drawing/2014/main" id="{AD250742-B56D-E214-BEA2-5BE3F6CCD551}"/>
              </a:ext>
            </a:extLst>
          </p:cNvPr>
          <p:cNvPicPr>
            <a:picLocks noChangeAspect="1"/>
          </p:cNvPicPr>
          <p:nvPr/>
        </p:nvPicPr>
        <p:blipFill>
          <a:blip r:embed="rId3"/>
          <a:stretch>
            <a:fillRect/>
          </a:stretch>
        </p:blipFill>
        <p:spPr>
          <a:xfrm>
            <a:off x="7315911" y="1142135"/>
            <a:ext cx="5042728" cy="2637410"/>
          </a:xfrm>
          <a:prstGeom prst="rect">
            <a:avLst/>
          </a:prstGeom>
        </p:spPr>
      </p:pic>
      <p:pic>
        <p:nvPicPr>
          <p:cNvPr id="8" name="Picture 7">
            <a:extLst>
              <a:ext uri="{FF2B5EF4-FFF2-40B4-BE49-F238E27FC236}">
                <a16:creationId xmlns:a16="http://schemas.microsoft.com/office/drawing/2014/main" id="{DCF1F498-65AA-30CF-4BF5-0AEF41066F42}"/>
              </a:ext>
            </a:extLst>
          </p:cNvPr>
          <p:cNvPicPr>
            <a:picLocks noChangeAspect="1"/>
          </p:cNvPicPr>
          <p:nvPr/>
        </p:nvPicPr>
        <p:blipFill>
          <a:blip r:embed="rId4"/>
          <a:stretch>
            <a:fillRect/>
          </a:stretch>
        </p:blipFill>
        <p:spPr>
          <a:xfrm>
            <a:off x="9633097" y="4254289"/>
            <a:ext cx="2176117" cy="2176117"/>
          </a:xfrm>
          <a:prstGeom prst="rect">
            <a:avLst/>
          </a:prstGeom>
        </p:spPr>
      </p:pic>
      <p:sp>
        <p:nvSpPr>
          <p:cNvPr id="11" name="Rectangle 10">
            <a:extLst>
              <a:ext uri="{FF2B5EF4-FFF2-40B4-BE49-F238E27FC236}">
                <a16:creationId xmlns:a16="http://schemas.microsoft.com/office/drawing/2014/main" id="{142C1B17-C06D-5F67-2AB1-559D25212271}"/>
              </a:ext>
            </a:extLst>
          </p:cNvPr>
          <p:cNvSpPr/>
          <p:nvPr/>
        </p:nvSpPr>
        <p:spPr>
          <a:xfrm>
            <a:off x="2158873" y="4447492"/>
            <a:ext cx="190339" cy="19033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B1689E-C00A-7BAF-7219-659B6A1C6301}"/>
              </a:ext>
            </a:extLst>
          </p:cNvPr>
          <p:cNvSpPr/>
          <p:nvPr/>
        </p:nvSpPr>
        <p:spPr>
          <a:xfrm>
            <a:off x="3553357" y="2935405"/>
            <a:ext cx="190339" cy="190339"/>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C4E873A-800C-3403-94EC-717722B8AFAC}"/>
              </a:ext>
            </a:extLst>
          </p:cNvPr>
          <p:cNvSpPr txBox="1">
            <a:spLocks/>
          </p:cNvSpPr>
          <p:nvPr/>
        </p:nvSpPr>
        <p:spPr>
          <a:xfrm>
            <a:off x="8834930" y="3917031"/>
            <a:ext cx="2594936"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Contact predictions</a:t>
            </a:r>
          </a:p>
        </p:txBody>
      </p:sp>
      <p:pic>
        <p:nvPicPr>
          <p:cNvPr id="16" name="Picture 15">
            <a:extLst>
              <a:ext uri="{FF2B5EF4-FFF2-40B4-BE49-F238E27FC236}">
                <a16:creationId xmlns:a16="http://schemas.microsoft.com/office/drawing/2014/main" id="{D37D13BD-56CD-68AC-C30E-2E41D9DF9996}"/>
              </a:ext>
            </a:extLst>
          </p:cNvPr>
          <p:cNvPicPr>
            <a:picLocks noChangeAspect="1"/>
          </p:cNvPicPr>
          <p:nvPr/>
        </p:nvPicPr>
        <p:blipFill rotWithShape="1">
          <a:blip r:embed="rId5"/>
          <a:srcRect b="56053"/>
          <a:stretch/>
        </p:blipFill>
        <p:spPr>
          <a:xfrm>
            <a:off x="1866425" y="3819173"/>
            <a:ext cx="4388720" cy="365668"/>
          </a:xfrm>
          <a:prstGeom prst="rect">
            <a:avLst/>
          </a:prstGeom>
        </p:spPr>
      </p:pic>
      <p:pic>
        <p:nvPicPr>
          <p:cNvPr id="17" name="Picture 16">
            <a:extLst>
              <a:ext uri="{FF2B5EF4-FFF2-40B4-BE49-F238E27FC236}">
                <a16:creationId xmlns:a16="http://schemas.microsoft.com/office/drawing/2014/main" id="{01699C54-5C00-7CCF-27D1-9408000CDB94}"/>
              </a:ext>
            </a:extLst>
          </p:cNvPr>
          <p:cNvPicPr>
            <a:picLocks noChangeAspect="1"/>
          </p:cNvPicPr>
          <p:nvPr/>
        </p:nvPicPr>
        <p:blipFill rotWithShape="1">
          <a:blip r:embed="rId5"/>
          <a:srcRect t="42372"/>
          <a:stretch/>
        </p:blipFill>
        <p:spPr>
          <a:xfrm>
            <a:off x="1891525" y="5190675"/>
            <a:ext cx="4204475" cy="45936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F6C4DFE-5374-B360-0F5E-9AECE9F718D6}"/>
                  </a:ext>
                </a:extLst>
              </p:cNvPr>
              <p:cNvSpPr txBox="1"/>
              <p:nvPr/>
            </p:nvSpPr>
            <p:spPr>
              <a:xfrm>
                <a:off x="4367856" y="2474007"/>
                <a:ext cx="3113589" cy="369332"/>
              </a:xfrm>
              <a:prstGeom prst="rect">
                <a:avLst/>
              </a:prstGeom>
              <a:noFill/>
            </p:spPr>
            <p:txBody>
              <a:bodyPr wrap="square">
                <a:spAutoFit/>
              </a:bodyPr>
              <a:lstStyle/>
              <a:p>
                <a:r>
                  <a:rPr lang="en-US" dirty="0">
                    <a:solidFill>
                      <a:schemeClr val="tx1">
                        <a:lumMod val="50000"/>
                        <a:lumOff val="50000"/>
                      </a:schemeClr>
                    </a:solidFill>
                  </a:rPr>
                  <a:t>parameterized by </a:t>
                </a:r>
                <a14:m>
                  <m:oMath xmlns:m="http://schemas.openxmlformats.org/officeDocument/2006/math">
                    <m:r>
                      <a:rPr lang="en-US" i="1">
                        <a:solidFill>
                          <a:schemeClr val="tx1">
                            <a:lumMod val="50000"/>
                            <a:lumOff val="50000"/>
                          </a:schemeClr>
                        </a:solidFill>
                        <a:latin typeface="Cambria Math" panose="02040503050406030204" pitchFamily="18" charset="0"/>
                      </a:rPr>
                      <m:t>𝑊</m:t>
                    </m:r>
                    <m:r>
                      <a:rPr lang="en-US" i="1">
                        <a:solidFill>
                          <a:schemeClr val="tx1">
                            <a:lumMod val="50000"/>
                            <a:lumOff val="50000"/>
                          </a:schemeClr>
                        </a:solidFill>
                        <a:latin typeface="Cambria Math" panose="02040503050406030204" pitchFamily="18" charset="0"/>
                      </a:rPr>
                      <m:t>={</m:t>
                    </m:r>
                    <m:r>
                      <a:rPr lang="en-US" i="1">
                        <a:solidFill>
                          <a:schemeClr val="tx1">
                            <a:lumMod val="50000"/>
                            <a:lumOff val="50000"/>
                          </a:schemeClr>
                        </a:solidFill>
                        <a:latin typeface="Cambria Math" panose="02040503050406030204" pitchFamily="18" charset="0"/>
                      </a:rPr>
                      <m:t>h</m:t>
                    </m:r>
                    <m:r>
                      <a:rPr lang="en-US" i="1">
                        <a:solidFill>
                          <a:schemeClr val="tx1">
                            <a:lumMod val="50000"/>
                            <a:lumOff val="50000"/>
                          </a:schemeClr>
                        </a:solidFill>
                        <a:latin typeface="Cambria Math" panose="02040503050406030204" pitchFamily="18" charset="0"/>
                      </a:rPr>
                      <m:t>,</m:t>
                    </m:r>
                    <m:r>
                      <a:rPr lang="en-US" i="1">
                        <a:solidFill>
                          <a:schemeClr val="tx1">
                            <a:lumMod val="50000"/>
                            <a:lumOff val="50000"/>
                          </a:schemeClr>
                        </a:solidFill>
                        <a:latin typeface="Cambria Math" panose="02040503050406030204" pitchFamily="18" charset="0"/>
                      </a:rPr>
                      <m:t>𝐽</m:t>
                    </m:r>
                    <m:r>
                      <a:rPr lang="en-US" i="1">
                        <a:solidFill>
                          <a:schemeClr val="tx1">
                            <a:lumMod val="50000"/>
                            <a:lumOff val="50000"/>
                          </a:schemeClr>
                        </a:solidFill>
                        <a:latin typeface="Cambria Math" panose="02040503050406030204" pitchFamily="18" charset="0"/>
                      </a:rPr>
                      <m:t>} </m:t>
                    </m:r>
                  </m:oMath>
                </a14:m>
                <a:endParaRPr lang="en-US" dirty="0">
                  <a:solidFill>
                    <a:schemeClr val="tx1">
                      <a:lumMod val="50000"/>
                      <a:lumOff val="50000"/>
                    </a:schemeClr>
                  </a:solidFill>
                </a:endParaRPr>
              </a:p>
            </p:txBody>
          </p:sp>
        </mc:Choice>
        <mc:Fallback xmlns="">
          <p:sp>
            <p:nvSpPr>
              <p:cNvPr id="20" name="TextBox 19">
                <a:extLst>
                  <a:ext uri="{FF2B5EF4-FFF2-40B4-BE49-F238E27FC236}">
                    <a16:creationId xmlns:a16="http://schemas.microsoft.com/office/drawing/2014/main" id="{5F6C4DFE-5374-B360-0F5E-9AECE9F718D6}"/>
                  </a:ext>
                </a:extLst>
              </p:cNvPr>
              <p:cNvSpPr txBox="1">
                <a:spLocks noRot="1" noChangeAspect="1" noMove="1" noResize="1" noEditPoints="1" noAdjustHandles="1" noChangeArrowheads="1" noChangeShapeType="1" noTextEdit="1"/>
              </p:cNvSpPr>
              <p:nvPr/>
            </p:nvSpPr>
            <p:spPr>
              <a:xfrm>
                <a:off x="4367856" y="2474007"/>
                <a:ext cx="3113589" cy="369332"/>
              </a:xfrm>
              <a:prstGeom prst="rect">
                <a:avLst/>
              </a:prstGeom>
              <a:blipFill>
                <a:blip r:embed="rId6"/>
                <a:stretch>
                  <a:fillRect l="-2041" t="-6667" b="-26667"/>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A14DB223-BAE3-541C-62C0-16D355395F1E}"/>
              </a:ext>
            </a:extLst>
          </p:cNvPr>
          <p:cNvPicPr>
            <a:picLocks noChangeAspect="1"/>
          </p:cNvPicPr>
          <p:nvPr/>
        </p:nvPicPr>
        <p:blipFill>
          <a:blip r:embed="rId7"/>
          <a:stretch>
            <a:fillRect/>
          </a:stretch>
        </p:blipFill>
        <p:spPr>
          <a:xfrm>
            <a:off x="7487834" y="4277551"/>
            <a:ext cx="2152853" cy="2152853"/>
          </a:xfrm>
          <a:prstGeom prst="rect">
            <a:avLst/>
          </a:prstGeom>
        </p:spPr>
      </p:pic>
    </p:spTree>
    <p:extLst>
      <p:ext uri="{BB962C8B-B14F-4D97-AF65-F5344CB8AC3E}">
        <p14:creationId xmlns:p14="http://schemas.microsoft.com/office/powerpoint/2010/main" val="1776560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876A-C4E9-C23D-E918-504A8FA6874E}"/>
              </a:ext>
            </a:extLst>
          </p:cNvPr>
          <p:cNvSpPr>
            <a:spLocks noGrp="1"/>
          </p:cNvSpPr>
          <p:nvPr>
            <p:ph type="title"/>
          </p:nvPr>
        </p:nvSpPr>
        <p:spPr/>
        <p:txBody>
          <a:bodyPr>
            <a:normAutofit/>
          </a:bodyPr>
          <a:lstStyle/>
          <a:p>
            <a:r>
              <a:rPr lang="en-US" dirty="0"/>
              <a:t>Optimization is a powerful modeling tool</a:t>
            </a:r>
          </a:p>
        </p:txBody>
      </p:sp>
      <p:sp>
        <p:nvSpPr>
          <p:cNvPr id="4" name="Date Placeholder 3">
            <a:extLst>
              <a:ext uri="{FF2B5EF4-FFF2-40B4-BE49-F238E27FC236}">
                <a16:creationId xmlns:a16="http://schemas.microsoft.com/office/drawing/2014/main" id="{8603AC01-D261-EBE7-7933-D038953EAAE6}"/>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4CC5AE4-7C59-F094-9068-C1AED983D278}"/>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D798CF0B-E0B5-27F0-E65B-CB30016A125B}"/>
              </a:ext>
            </a:extLst>
          </p:cNvPr>
          <p:cNvSpPr>
            <a:spLocks noGrp="1"/>
          </p:cNvSpPr>
          <p:nvPr>
            <p:ph type="sldNum" sz="quarter" idx="12"/>
          </p:nvPr>
        </p:nvSpPr>
        <p:spPr/>
        <p:txBody>
          <a:bodyPr/>
          <a:lstStyle/>
          <a:p>
            <a:fld id="{F813B43C-900A-1C44-BF45-66CB67BC66D1}" type="slidenum">
              <a:rPr lang="en-US" smtClean="0"/>
              <a:t>2</a:t>
            </a:fld>
            <a:endParaRPr lang="en-US"/>
          </a:p>
        </p:txBody>
      </p:sp>
      <p:sp>
        <p:nvSpPr>
          <p:cNvPr id="8" name="Content Placeholder 7">
            <a:extLst>
              <a:ext uri="{FF2B5EF4-FFF2-40B4-BE49-F238E27FC236}">
                <a16:creationId xmlns:a16="http://schemas.microsoft.com/office/drawing/2014/main" id="{F4CE3228-1246-5024-EAD8-1950D5DF215F}"/>
              </a:ext>
            </a:extLst>
          </p:cNvPr>
          <p:cNvSpPr>
            <a:spLocks noGrp="1"/>
          </p:cNvSpPr>
          <p:nvPr>
            <p:ph idx="1"/>
          </p:nvPr>
        </p:nvSpPr>
        <p:spPr/>
        <p:txBody>
          <a:bodyPr/>
          <a:lstStyle/>
          <a:p>
            <a:r>
              <a:rPr lang="en-US" dirty="0"/>
              <a:t>Continuous optimization expresses many </a:t>
            </a:r>
            <a:r>
              <a:rPr lang="en-US" b="1" dirty="0">
                <a:latin typeface="Helvetica Neue" panose="02000503000000020004" pitchFamily="2" charset="0"/>
                <a:ea typeface="Helvetica Neue" panose="02000503000000020004" pitchFamily="2" charset="0"/>
                <a:cs typeface="Helvetica Neue" panose="02000503000000020004" pitchFamily="2" charset="0"/>
              </a:rPr>
              <a:t>non-trivial operations</a:t>
            </a:r>
          </a:p>
          <a:p>
            <a:r>
              <a:rPr lang="en-US" dirty="0">
                <a:solidFill>
                  <a:schemeClr val="tx1">
                    <a:lumMod val="50000"/>
                    <a:lumOff val="50000"/>
                  </a:schemeClr>
                </a:solidFill>
              </a:rPr>
              <a:t>Control, reinforcement learning, robotics, geometry (projections), variational inference, finance (portfolio optimization), sparse coding, meta-learning, deep equilibrium networks, optimal transport, game and market equilibrium</a:t>
            </a:r>
          </a:p>
        </p:txBody>
      </p:sp>
      <p:pic>
        <p:nvPicPr>
          <p:cNvPr id="7" name="Picture 8">
            <a:extLst>
              <a:ext uri="{FF2B5EF4-FFF2-40B4-BE49-F238E27FC236}">
                <a16:creationId xmlns:a16="http://schemas.microsoft.com/office/drawing/2014/main" id="{0A1DF613-D444-7613-AB66-3737141FC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871" y="3034052"/>
            <a:ext cx="3259380" cy="2967395"/>
          </a:xfrm>
          <a:prstGeom prst="rect">
            <a:avLst/>
          </a:prstGeom>
          <a:noFill/>
          <a:extLst>
            <a:ext uri="{909E8E84-426E-40DD-AFC4-6F175D3DCCD1}">
              <a14:hiddenFill xmlns:a14="http://schemas.microsoft.com/office/drawing/2010/main">
                <a:solidFill>
                  <a:srgbClr val="FFFFFF"/>
                </a:solidFill>
              </a14:hiddenFill>
            </a:ext>
          </a:extLst>
        </p:spPr>
      </p:pic>
      <p:pic>
        <p:nvPicPr>
          <p:cNvPr id="9" name="final" descr="final">
            <a:hlinkClick r:id="" action="ppaction://media"/>
            <a:extLst>
              <a:ext uri="{FF2B5EF4-FFF2-40B4-BE49-F238E27FC236}">
                <a16:creationId xmlns:a16="http://schemas.microsoft.com/office/drawing/2014/main" id="{E7A61674-BF70-6902-AEC9-0DA32DB5AA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611" y="3171815"/>
            <a:ext cx="2541526" cy="2823918"/>
          </a:xfrm>
          <a:prstGeom prst="rect">
            <a:avLst/>
          </a:prstGeom>
        </p:spPr>
      </p:pic>
      <p:pic>
        <p:nvPicPr>
          <p:cNvPr id="11" name="Picture 2">
            <a:extLst>
              <a:ext uri="{FF2B5EF4-FFF2-40B4-BE49-F238E27FC236}">
                <a16:creationId xmlns:a16="http://schemas.microsoft.com/office/drawing/2014/main" id="{AE161E76-56DC-629E-2E1D-5D47A31A92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 t="-205" r="-205" b="-205"/>
          <a:stretch/>
        </p:blipFill>
        <p:spPr bwMode="auto">
          <a:xfrm>
            <a:off x="2917126" y="3165954"/>
            <a:ext cx="2835492" cy="28354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63A6075D-128B-455A-8D00-E187A5C351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 t="96" r="96" b="96"/>
          <a:stretch/>
        </p:blipFill>
        <p:spPr bwMode="auto">
          <a:xfrm>
            <a:off x="5741043" y="3171815"/>
            <a:ext cx="2823918" cy="28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9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lstStyle/>
          <a:p>
            <a:r>
              <a:rPr lang="en-US" dirty="0"/>
              <a:t>This talk: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solidFill>
                      <a:schemeClr val="tx1">
                        <a:lumMod val="50000"/>
                        <a:lumOff val="50000"/>
                      </a:schemeClr>
                    </a:solidFill>
                  </a:rPr>
                  <a:t>Design decisions</a:t>
                </a:r>
              </a:p>
              <a:p>
                <a:r>
                  <a:rPr lang="en-US" dirty="0">
                    <a:solidFill>
                      <a:schemeClr val="tx1">
                        <a:lumMod val="50000"/>
                        <a:lumOff val="50000"/>
                      </a:schemeClr>
                    </a:solidFill>
                  </a:rPr>
                  <a:t>    </a:t>
                </a:r>
                <a:r>
                  <a:rPr lang="en-US" b="1" dirty="0">
                    <a:solidFill>
                      <a:schemeClr val="tx1">
                        <a:lumMod val="50000"/>
                        <a:lumOff val="50000"/>
                      </a:schemeClr>
                    </a:solidFill>
                  </a:rPr>
                  <a:t>Modeling</a:t>
                </a:r>
                <a:r>
                  <a:rPr lang="en-US" dirty="0">
                    <a:solidFill>
                      <a:schemeClr val="tx1">
                        <a:lumMod val="50000"/>
                        <a:lumOff val="50000"/>
                      </a:schemeClr>
                    </a:solidFill>
                  </a:rPr>
                  <a:t> paradigms for </a:t>
                </a:r>
                <a14:m>
                  <m:oMath xmlns:m="http://schemas.openxmlformats.org/officeDocument/2006/math">
                    <m:sSub>
                      <m:sSubPr>
                        <m:ctrlPr>
                          <a:rPr lang="en-US" b="0" i="1" dirty="0" smtClean="0">
                            <a:solidFill>
                              <a:schemeClr val="tx1">
                                <a:lumMod val="50000"/>
                                <a:lumOff val="50000"/>
                              </a:schemeClr>
                            </a:solidFill>
                            <a:latin typeface="Cambria Math" panose="02040503050406030204" pitchFamily="18" charset="0"/>
                          </a:rPr>
                        </m:ctrlPr>
                      </m:sSubPr>
                      <m:e>
                        <m:acc>
                          <m:accPr>
                            <m:chr m:val="̂"/>
                            <m:ctrlPr>
                              <a:rPr lang="en-US" b="0" i="1" smtClean="0">
                                <a:solidFill>
                                  <a:schemeClr val="tx1">
                                    <a:lumMod val="50000"/>
                                    <a:lumOff val="50000"/>
                                  </a:schemeClr>
                                </a:solidFill>
                                <a:latin typeface="Cambria Math" panose="02040503050406030204" pitchFamily="18" charset="0"/>
                              </a:rPr>
                            </m:ctrlPr>
                          </m:accPr>
                          <m:e>
                            <m:r>
                              <a:rPr lang="en-US" b="0" i="1" smtClean="0">
                                <a:solidFill>
                                  <a:schemeClr val="tx1">
                                    <a:lumMod val="50000"/>
                                    <a:lumOff val="50000"/>
                                  </a:schemeClr>
                                </a:solidFill>
                                <a:latin typeface="Cambria Math" panose="02040503050406030204" pitchFamily="18" charset="0"/>
                              </a:rPr>
                              <m:t>𝑦</m:t>
                            </m:r>
                          </m:e>
                        </m:acc>
                      </m:e>
                      <m:sub>
                        <m:r>
                          <a:rPr lang="en-US" b="0" i="1" dirty="0" smtClean="0">
                            <a:solidFill>
                              <a:schemeClr val="tx1">
                                <a:lumMod val="50000"/>
                                <a:lumOff val="50000"/>
                              </a:schemeClr>
                            </a:solidFill>
                            <a:latin typeface="Cambria Math" panose="02040503050406030204" pitchFamily="18" charset="0"/>
                          </a:rPr>
                          <m:t>𝜃</m:t>
                        </m:r>
                      </m:sub>
                    </m:sSub>
                  </m:oMath>
                </a14:m>
                <a:r>
                  <a:rPr lang="en-US" dirty="0">
                    <a:solidFill>
                      <a:schemeClr val="tx1">
                        <a:lumMod val="50000"/>
                        <a:lumOff val="50000"/>
                      </a:schemeClr>
                    </a:solidFill>
                  </a:rPr>
                  <a:t> (fully-amortized and semi-amortized models)</a:t>
                </a:r>
              </a:p>
              <a:p>
                <a:r>
                  <a:rPr lang="en-US" dirty="0">
                    <a:solidFill>
                      <a:schemeClr val="tx1">
                        <a:lumMod val="50000"/>
                        <a:lumOff val="50000"/>
                      </a:schemeClr>
                    </a:solidFill>
                  </a:rPr>
                  <a:t>    </a:t>
                </a:r>
                <a:r>
                  <a:rPr lang="en-US" b="1" dirty="0">
                    <a:solidFill>
                      <a:schemeClr val="tx1">
                        <a:lumMod val="50000"/>
                        <a:lumOff val="50000"/>
                      </a:schemeClr>
                    </a:solidFill>
                  </a:rPr>
                  <a:t>Learning</a:t>
                </a:r>
                <a:r>
                  <a:rPr lang="en-US" dirty="0">
                    <a:solidFill>
                      <a:schemeClr val="tx1">
                        <a:lumMod val="50000"/>
                        <a:lumOff val="50000"/>
                      </a:schemeClr>
                    </a:solidFill>
                  </a:rPr>
                  <a:t> paradigms for </a:t>
                </a:r>
                <a14:m>
                  <m:oMath xmlns:m="http://schemas.openxmlformats.org/officeDocument/2006/math">
                    <m:r>
                      <a:rPr lang="en-US" b="0" i="1" smtClean="0">
                        <a:solidFill>
                          <a:schemeClr val="tx1">
                            <a:lumMod val="50000"/>
                            <a:lumOff val="50000"/>
                          </a:schemeClr>
                        </a:solidFill>
                        <a:latin typeface="Cambria Math" panose="02040503050406030204" pitchFamily="18" charset="0"/>
                      </a:rPr>
                      <m:t>ℒ</m:t>
                    </m:r>
                  </m:oMath>
                </a14:m>
                <a:r>
                  <a:rPr lang="en-US" dirty="0">
                    <a:solidFill>
                      <a:schemeClr val="tx1">
                        <a:lumMod val="50000"/>
                        <a:lumOff val="50000"/>
                      </a:schemeClr>
                    </a:solidFill>
                  </a:rPr>
                  <a:t> (objective-based and regression-based)</a:t>
                </a:r>
              </a:p>
              <a:p>
                <a:endParaRPr lang="en-US" dirty="0"/>
              </a:p>
              <a:p>
                <a:r>
                  <a:rPr lang="en-US" b="1" dirty="0"/>
                  <a:t>Selected applications</a:t>
                </a:r>
              </a:p>
              <a:p>
                <a:r>
                  <a:rPr lang="en-US" dirty="0">
                    <a:solidFill>
                      <a:schemeClr val="tx1">
                        <a:lumMod val="50000"/>
                        <a:lumOff val="50000"/>
                      </a:schemeClr>
                    </a:solidFill>
                  </a:rPr>
                  <a:t>    Reinforcement learning </a:t>
                </a:r>
              </a:p>
              <a:p>
                <a:r>
                  <a:rPr lang="en-US" dirty="0">
                    <a:solidFill>
                      <a:schemeClr val="tx1">
                        <a:lumMod val="50000"/>
                        <a:lumOff val="50000"/>
                      </a:schemeClr>
                    </a:solidFill>
                  </a:rPr>
                  <a:t>    Neural Potts Model for protein modeling</a:t>
                </a:r>
              </a:p>
              <a:p>
                <a:r>
                  <a:rPr lang="en-US" dirty="0">
                    <a:solidFill>
                      <a:schemeClr val="tx1">
                        <a:lumMod val="50000"/>
                        <a:lumOff val="50000"/>
                      </a:schemeClr>
                    </a:solidFill>
                  </a:rPr>
                  <a:t>    </a:t>
                </a:r>
                <a:r>
                  <a:rPr lang="en-US" dirty="0"/>
                  <a:t>Meta optimal transport</a:t>
                </a:r>
              </a:p>
            </p:txBody>
          </p:sp>
        </mc:Choice>
        <mc:Fallback xmlns="">
          <p:sp>
            <p:nvSpPr>
              <p:cNvPr id="3" name="Content Placeholder 2">
                <a:extLst>
                  <a:ext uri="{FF2B5EF4-FFF2-40B4-BE49-F238E27FC236}">
                    <a16:creationId xmlns:a16="http://schemas.microsoft.com/office/drawing/2014/main" id="{ED4C7C39-3BCC-5A01-1CBF-CC7603B73BDB}"/>
                  </a:ext>
                </a:extLst>
              </p:cNvPr>
              <p:cNvSpPr>
                <a:spLocks noGrp="1" noRot="1" noChangeAspect="1" noMove="1" noResize="1" noEditPoints="1" noAdjustHandles="1" noChangeArrowheads="1" noChangeShapeType="1" noTextEdit="1"/>
              </p:cNvSpPr>
              <p:nvPr>
                <p:ph idx="1"/>
              </p:nvPr>
            </p:nvSpPr>
            <p:spPr>
              <a:blipFill>
                <a:blip r:embed="rId2"/>
                <a:stretch>
                  <a:fillRect l="-578" t="-8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20</a:t>
            </a:fld>
            <a:endParaRPr lang="en-US"/>
          </a:p>
        </p:txBody>
      </p:sp>
    </p:spTree>
    <p:extLst>
      <p:ext uri="{BB962C8B-B14F-4D97-AF65-F5344CB8AC3E}">
        <p14:creationId xmlns:p14="http://schemas.microsoft.com/office/powerpoint/2010/main" val="2402703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654A-5B97-AF5E-DDD6-19EB14BC1B0D}"/>
              </a:ext>
            </a:extLst>
          </p:cNvPr>
          <p:cNvSpPr>
            <a:spLocks noGrp="1"/>
          </p:cNvSpPr>
          <p:nvPr>
            <p:ph type="title"/>
          </p:nvPr>
        </p:nvSpPr>
        <p:spPr/>
        <p:txBody>
          <a:bodyPr/>
          <a:lstStyle/>
          <a:p>
            <a:r>
              <a:rPr lang="en-US" dirty="0"/>
              <a:t>Meta Optimal Transport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EFE44D3-9E05-11E2-76BC-D105FCEAE281}"/>
                  </a:ext>
                </a:extLst>
              </p:cNvPr>
              <p:cNvSpPr>
                <a:spLocks noGrp="1"/>
              </p:cNvSpPr>
              <p:nvPr>
                <p:ph idx="1"/>
              </p:nvPr>
            </p:nvSpPr>
            <p:spPr>
              <a:xfrm>
                <a:off x="285750" y="2153679"/>
                <a:ext cx="7041024" cy="3045198"/>
              </a:xfrm>
            </p:spPr>
            <p:txBody>
              <a:bodyPr>
                <a:norm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Goal: </a:t>
                </a:r>
                <a:r>
                  <a:rPr lang="en-US" b="1" dirty="0">
                    <a:cs typeface="Helvetica Neue" panose="02000503000000020004" pitchFamily="2" charset="0"/>
                  </a:rPr>
                  <a:t>op</a:t>
                </a:r>
                <a:r>
                  <a:rPr lang="en-US" b="1" dirty="0"/>
                  <a:t>timally transport mass </a:t>
                </a:r>
                <a:r>
                  <a:rPr lang="en-US" dirty="0"/>
                  <a:t>between measures </a:t>
                </a:r>
                <a14:m>
                  <m:oMath xmlns:m="http://schemas.openxmlformats.org/officeDocument/2006/math">
                    <m:r>
                      <a:rPr lang="en-US" b="0" i="1" smtClean="0">
                        <a:latin typeface="Cambria Math" panose="02040503050406030204" pitchFamily="18" charset="0"/>
                      </a:rPr>
                      <m:t>𝛼</m:t>
                    </m:r>
                  </m:oMath>
                </a14:m>
                <a:r>
                  <a:rPr lang="en-US" dirty="0"/>
                  <a:t> to </a:t>
                </a:r>
                <a14:m>
                  <m:oMath xmlns:m="http://schemas.openxmlformats.org/officeDocument/2006/math">
                    <m:r>
                      <a:rPr lang="en-US" b="0" i="1" smtClean="0">
                        <a:latin typeface="Cambria Math" panose="02040503050406030204" pitchFamily="18" charset="0"/>
                      </a:rPr>
                      <m:t>𝛽</m:t>
                    </m:r>
                  </m:oMath>
                </a14:m>
                <a:endParaRPr lang="en-US" b="0" dirty="0"/>
              </a:p>
              <a:p>
                <a:endParaRPr lang="en-US"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𝛼</m:t>
                          </m:r>
                          <m:r>
                            <a:rPr lang="en-US" b="0" i="1" smtClean="0">
                              <a:latin typeface="Cambria Math" panose="02040503050406030204" pitchFamily="18" charset="0"/>
                            </a:rPr>
                            <m:t>, </m:t>
                          </m:r>
                          <m:r>
                            <a:rPr lang="en-US" b="0" i="1" smtClean="0">
                              <a:latin typeface="Cambria Math" panose="02040503050406030204" pitchFamily="18" charset="0"/>
                            </a:rPr>
                            <m:t>𝛽</m:t>
                          </m:r>
                          <m:r>
                            <a:rPr lang="en-US" b="0" i="1" smtClean="0">
                              <a:latin typeface="Cambria Math" panose="02040503050406030204" pitchFamily="18" charset="0"/>
                            </a:rPr>
                            <m:t>, </m:t>
                          </m:r>
                          <m:r>
                            <a:rPr lang="en-US" b="0" i="1" smtClean="0">
                              <a:latin typeface="Cambria Math" panose="02040503050406030204" pitchFamily="18" charset="0"/>
                            </a:rPr>
                            <m:t>𝑐</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argmin</m:t>
                              </m:r>
                            </m:e>
                            <m:lim>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𝒰</m:t>
                              </m:r>
                              <m:d>
                                <m:dPr>
                                  <m:ctrlPr>
                                    <a:rPr lang="en-US" b="0" i="1" smtClean="0">
                                      <a:latin typeface="Cambria Math" panose="02040503050406030204" pitchFamily="18" charset="0"/>
                                    </a:rPr>
                                  </m:ctrlPr>
                                </m:dPr>
                                <m:e>
                                  <m:r>
                                    <a:rPr lang="en-US" b="0" i="1" smtClean="0">
                                      <a:latin typeface="Cambria Math" panose="02040503050406030204" pitchFamily="18" charset="0"/>
                                    </a:rPr>
                                    <m:t>𝛼</m:t>
                                  </m:r>
                                  <m:r>
                                    <a:rPr lang="en-US" b="0" i="1" smtClean="0">
                                      <a:latin typeface="Cambria Math" panose="02040503050406030204" pitchFamily="18" charset="0"/>
                                    </a:rPr>
                                    <m:t>, </m:t>
                                  </m:r>
                                  <m:r>
                                    <a:rPr lang="en-US" b="0" i="1" smtClean="0">
                                      <a:latin typeface="Cambria Math" panose="02040503050406030204" pitchFamily="18" charset="0"/>
                                    </a:rPr>
                                    <m:t>𝛽</m:t>
                                  </m:r>
                                </m:e>
                              </m:d>
                            </m:lim>
                          </m:limLow>
                        </m:fName>
                        <m:e>
                          <m:nary>
                            <m:naryPr>
                              <m:supHide m:val="on"/>
                              <m:ctrlPr>
                                <a:rPr lang="en-US" b="0" i="1" smtClean="0">
                                  <a:latin typeface="Cambria Math" panose="02040503050406030204" pitchFamily="18" charset="0"/>
                                </a:rPr>
                              </m:ctrlPr>
                            </m:naryPr>
                            <m:sub>
                              <m:r>
                                <a:rPr lang="en-US" b="0" i="1" smtClean="0">
                                  <a:latin typeface="Cambria Math" panose="02040503050406030204" pitchFamily="18" charset="0"/>
                                </a:rPr>
                                <m:t>𝒳</m:t>
                              </m:r>
                              <m:r>
                                <a:rPr lang="en-US" b="0" i="1" smtClean="0">
                                  <a:latin typeface="Cambria Math" panose="02040503050406030204" pitchFamily="18" charset="0"/>
                                </a:rPr>
                                <m:t>×</m:t>
                              </m:r>
                              <m:r>
                                <a:rPr lang="en-US" b="0" i="1" smtClean="0">
                                  <a:latin typeface="Cambria Math" panose="02040503050406030204" pitchFamily="18" charset="0"/>
                                </a:rPr>
                                <m:t>𝒴</m:t>
                              </m:r>
                            </m:sub>
                            <m:sup/>
                            <m:e>
                              <m:r>
                                <a:rPr lang="en-US" b="0" i="1" smtClean="0">
                                  <a:latin typeface="Cambria Math" panose="02040503050406030204" pitchFamily="18" charset="0"/>
                                </a:rPr>
                                <m:t>𝑐</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m:rPr>
                                  <m:nor/>
                                </m:rPr>
                                <a:rPr lang="en-US" b="0" i="0" smtClean="0">
                                  <a:latin typeface="Cambria Math" panose="02040503050406030204" pitchFamily="18" charset="0"/>
                                </a:rPr>
                                <m:t>d</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e>
                          </m:nary>
                        </m:e>
                      </m:func>
                    </m:oMath>
                  </m:oMathPara>
                </a14:m>
                <a:endParaRPr lang="en-US" dirty="0"/>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Use </a:t>
                </a:r>
                <a:r>
                  <a:rPr lang="en-US" b="1" dirty="0">
                    <a:latin typeface="Helvetica Neue" panose="02000503000000020004" pitchFamily="2" charset="0"/>
                    <a:ea typeface="Helvetica Neue" panose="02000503000000020004" pitchFamily="2" charset="0"/>
                    <a:cs typeface="Helvetica Neue" panose="02000503000000020004" pitchFamily="2" charset="0"/>
                  </a:rPr>
                  <a:t>amortization</a:t>
                </a:r>
                <a:r>
                  <a:rPr lang="en-US" dirty="0">
                    <a:latin typeface="Helvetica Neue" panose="02000503000000020004" pitchFamily="2" charset="0"/>
                    <a:ea typeface="Helvetica Neue" panose="02000503000000020004" pitchFamily="2" charset="0"/>
                    <a:cs typeface="Helvetica Neue" panose="02000503000000020004" pitchFamily="2" charset="0"/>
                  </a:rPr>
                  <a:t> when </a:t>
                </a:r>
                <a:r>
                  <a:rPr lang="en-US" b="1" dirty="0">
                    <a:latin typeface="Helvetica Neue" panose="02000503000000020004" pitchFamily="2" charset="0"/>
                    <a:ea typeface="Helvetica Neue" panose="02000503000000020004" pitchFamily="2" charset="0"/>
                    <a:cs typeface="Helvetica Neue" panose="02000503000000020004" pitchFamily="2" charset="0"/>
                  </a:rPr>
                  <a:t>repeatedly coupling measures</a:t>
                </a:r>
              </a:p>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e.g., between pairs of images or physical transport</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Often amortize over </a:t>
                </a:r>
                <a:r>
                  <a:rPr lang="en-US" b="1" dirty="0">
                    <a:latin typeface="Helvetica Neue" panose="02000503000000020004" pitchFamily="2" charset="0"/>
                    <a:ea typeface="Helvetica Neue" panose="02000503000000020004" pitchFamily="2" charset="0"/>
                    <a:cs typeface="Helvetica Neue" panose="02000503000000020004" pitchFamily="2" charset="0"/>
                  </a:rPr>
                  <a:t>unconstrained dual potentials</a:t>
                </a:r>
              </a:p>
            </p:txBody>
          </p:sp>
        </mc:Choice>
        <mc:Fallback>
          <p:sp>
            <p:nvSpPr>
              <p:cNvPr id="3" name="Content Placeholder 2">
                <a:extLst>
                  <a:ext uri="{FF2B5EF4-FFF2-40B4-BE49-F238E27FC236}">
                    <a16:creationId xmlns:a16="http://schemas.microsoft.com/office/drawing/2014/main" id="{AEFE44D3-9E05-11E2-76BC-D105FCEAE281}"/>
                  </a:ext>
                </a:extLst>
              </p:cNvPr>
              <p:cNvSpPr>
                <a:spLocks noGrp="1" noRot="1" noChangeAspect="1" noMove="1" noResize="1" noEditPoints="1" noAdjustHandles="1" noChangeArrowheads="1" noChangeShapeType="1" noTextEdit="1"/>
              </p:cNvSpPr>
              <p:nvPr>
                <p:ph idx="1"/>
              </p:nvPr>
            </p:nvSpPr>
            <p:spPr>
              <a:xfrm>
                <a:off x="285750" y="2153679"/>
                <a:ext cx="7041024" cy="3045198"/>
              </a:xfrm>
              <a:blipFill>
                <a:blip r:embed="rId2"/>
                <a:stretch>
                  <a:fillRect l="-901" t="-21577" b="-373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45AC065-F43B-7C43-8D67-F61AE23CA7CF}"/>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E3B320-8DF0-8450-3BA7-C7982E378953}"/>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B0E75812-9714-FF40-C137-6E4BC00E1BC8}"/>
              </a:ext>
            </a:extLst>
          </p:cNvPr>
          <p:cNvSpPr>
            <a:spLocks noGrp="1"/>
          </p:cNvSpPr>
          <p:nvPr>
            <p:ph type="sldNum" sz="quarter" idx="12"/>
          </p:nvPr>
        </p:nvSpPr>
        <p:spPr/>
        <p:txBody>
          <a:bodyPr/>
          <a:lstStyle/>
          <a:p>
            <a:fld id="{F813B43C-900A-1C44-BF45-66CB67BC66D1}" type="slidenum">
              <a:rPr lang="en-US" smtClean="0"/>
              <a:t>21</a:t>
            </a:fld>
            <a:endParaRPr lang="en-US"/>
          </a:p>
        </p:txBody>
      </p:sp>
      <p:pic>
        <p:nvPicPr>
          <p:cNvPr id="7" name="Picture 8">
            <a:extLst>
              <a:ext uri="{FF2B5EF4-FFF2-40B4-BE49-F238E27FC236}">
                <a16:creationId xmlns:a16="http://schemas.microsoft.com/office/drawing/2014/main" id="{37EC60A5-D291-7F20-7EE2-D709AFCBA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577" y="1300703"/>
            <a:ext cx="5135419" cy="467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28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1D39-E950-EA4F-EB4F-517201797B3F}"/>
              </a:ext>
            </a:extLst>
          </p:cNvPr>
          <p:cNvSpPr>
            <a:spLocks noGrp="1"/>
          </p:cNvSpPr>
          <p:nvPr>
            <p:ph type="title"/>
          </p:nvPr>
        </p:nvSpPr>
        <p:spPr>
          <a:xfrm>
            <a:off x="609600" y="274638"/>
            <a:ext cx="10769600" cy="1143000"/>
          </a:xfrm>
        </p:spPr>
        <p:txBody>
          <a:bodyPr>
            <a:normAutofit/>
          </a:bodyPr>
          <a:lstStyle/>
          <a:p>
            <a:r>
              <a:rPr lang="en-US" dirty="0"/>
              <a:t>Meta OT for </a:t>
            </a:r>
            <a:r>
              <a:rPr lang="en-US" dirty="0" err="1"/>
              <a:t>Sinkhorn</a:t>
            </a:r>
            <a:endParaRPr lang="en-US" dirty="0"/>
          </a:p>
        </p:txBody>
      </p:sp>
      <p:sp>
        <p:nvSpPr>
          <p:cNvPr id="4" name="Date Placeholder 3">
            <a:extLst>
              <a:ext uri="{FF2B5EF4-FFF2-40B4-BE49-F238E27FC236}">
                <a16:creationId xmlns:a16="http://schemas.microsoft.com/office/drawing/2014/main" id="{E3AFF482-0D22-CA9F-DEE6-EA71DBDE6EDB}"/>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6BCA8F1A-B32C-A498-11D0-A4FB6989BEA8}"/>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4A6A059C-5423-3B71-F2A9-D3DCDCF6CE06}"/>
              </a:ext>
            </a:extLst>
          </p:cNvPr>
          <p:cNvSpPr>
            <a:spLocks noGrp="1"/>
          </p:cNvSpPr>
          <p:nvPr>
            <p:ph type="sldNum" sz="quarter" idx="12"/>
          </p:nvPr>
        </p:nvSpPr>
        <p:spPr/>
        <p:txBody>
          <a:bodyPr/>
          <a:lstStyle/>
          <a:p>
            <a:fld id="{F813B43C-900A-1C44-BF45-66CB67BC66D1}" type="slidenum">
              <a:rPr lang="en-US" smtClean="0"/>
              <a:pPr/>
              <a:t>22</a:t>
            </a:fld>
            <a:endParaRPr lang="en-US"/>
          </a:p>
        </p:txBody>
      </p:sp>
      <p:pic>
        <p:nvPicPr>
          <p:cNvPr id="9" name="Picture 8">
            <a:extLst>
              <a:ext uri="{FF2B5EF4-FFF2-40B4-BE49-F238E27FC236}">
                <a16:creationId xmlns:a16="http://schemas.microsoft.com/office/drawing/2014/main" id="{98D21202-AD9B-FA03-24FA-625FE5B01836}"/>
              </a:ext>
            </a:extLst>
          </p:cNvPr>
          <p:cNvPicPr>
            <a:picLocks noChangeAspect="1"/>
          </p:cNvPicPr>
          <p:nvPr/>
        </p:nvPicPr>
        <p:blipFill>
          <a:blip r:embed="rId2"/>
          <a:stretch>
            <a:fillRect/>
          </a:stretch>
        </p:blipFill>
        <p:spPr>
          <a:xfrm>
            <a:off x="4210178" y="1546409"/>
            <a:ext cx="7943899" cy="1253285"/>
          </a:xfrm>
          <a:prstGeom prst="rect">
            <a:avLst/>
          </a:prstGeom>
        </p:spPr>
      </p:pic>
      <p:pic>
        <p:nvPicPr>
          <p:cNvPr id="11" name="Picture 10">
            <a:extLst>
              <a:ext uri="{FF2B5EF4-FFF2-40B4-BE49-F238E27FC236}">
                <a16:creationId xmlns:a16="http://schemas.microsoft.com/office/drawing/2014/main" id="{AE7CE1C0-7947-5F33-2E28-4ECAA16FCCC4}"/>
              </a:ext>
            </a:extLst>
          </p:cNvPr>
          <p:cNvPicPr>
            <a:picLocks noChangeAspect="1"/>
          </p:cNvPicPr>
          <p:nvPr/>
        </p:nvPicPr>
        <p:blipFill rotWithShape="1">
          <a:blip r:embed="rId3"/>
          <a:srcRect t="10200"/>
          <a:stretch/>
        </p:blipFill>
        <p:spPr>
          <a:xfrm>
            <a:off x="4313113" y="2950167"/>
            <a:ext cx="7755805" cy="2955246"/>
          </a:xfrm>
          <a:prstGeom prst="rect">
            <a:avLst/>
          </a:prstGeom>
        </p:spPr>
      </p:pic>
      <p:pic>
        <p:nvPicPr>
          <p:cNvPr id="12" name="Picture 11">
            <a:extLst>
              <a:ext uri="{FF2B5EF4-FFF2-40B4-BE49-F238E27FC236}">
                <a16:creationId xmlns:a16="http://schemas.microsoft.com/office/drawing/2014/main" id="{15C38AAD-0CF7-A5AB-8AF3-A569234A4AD4}"/>
              </a:ext>
            </a:extLst>
          </p:cNvPr>
          <p:cNvPicPr>
            <a:picLocks noChangeAspect="1"/>
          </p:cNvPicPr>
          <p:nvPr/>
        </p:nvPicPr>
        <p:blipFill rotWithShape="1">
          <a:blip r:embed="rId4"/>
          <a:srcRect l="22670" r="36847" b="15124"/>
          <a:stretch/>
        </p:blipFill>
        <p:spPr>
          <a:xfrm>
            <a:off x="325658" y="2182845"/>
            <a:ext cx="3412683" cy="2446010"/>
          </a:xfrm>
          <a:prstGeom prst="rect">
            <a:avLst/>
          </a:prstGeom>
        </p:spPr>
      </p:pic>
    </p:spTree>
    <p:extLst>
      <p:ext uri="{BB962C8B-B14F-4D97-AF65-F5344CB8AC3E}">
        <p14:creationId xmlns:p14="http://schemas.microsoft.com/office/powerpoint/2010/main" val="399957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47C1-F328-0063-12A7-B4CE98207063}"/>
              </a:ext>
            </a:extLst>
          </p:cNvPr>
          <p:cNvSpPr>
            <a:spLocks noGrp="1"/>
          </p:cNvSpPr>
          <p:nvPr>
            <p:ph type="title"/>
          </p:nvPr>
        </p:nvSpPr>
        <p:spPr/>
        <p:txBody>
          <a:bodyPr/>
          <a:lstStyle/>
          <a:p>
            <a:r>
              <a:rPr lang="en-US" dirty="0"/>
              <a:t>Meta OT significantly improves </a:t>
            </a:r>
            <a:r>
              <a:rPr lang="en-US" dirty="0" err="1"/>
              <a:t>Sinkhorn</a:t>
            </a:r>
            <a:endParaRPr lang="en-US" dirty="0"/>
          </a:p>
        </p:txBody>
      </p:sp>
      <p:sp>
        <p:nvSpPr>
          <p:cNvPr id="4" name="Date Placeholder 3">
            <a:extLst>
              <a:ext uri="{FF2B5EF4-FFF2-40B4-BE49-F238E27FC236}">
                <a16:creationId xmlns:a16="http://schemas.microsoft.com/office/drawing/2014/main" id="{422782DF-442A-440C-0419-9FB423565AFB}"/>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56D1963A-E7E1-E3C0-E4D5-1915A26D5AC1}"/>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EEEFAA20-19E5-0564-B071-5102883D2087}"/>
              </a:ext>
            </a:extLst>
          </p:cNvPr>
          <p:cNvSpPr>
            <a:spLocks noGrp="1"/>
          </p:cNvSpPr>
          <p:nvPr>
            <p:ph type="sldNum" sz="quarter" idx="12"/>
          </p:nvPr>
        </p:nvSpPr>
        <p:spPr/>
        <p:txBody>
          <a:bodyPr/>
          <a:lstStyle/>
          <a:p>
            <a:fld id="{F813B43C-900A-1C44-BF45-66CB67BC66D1}" type="slidenum">
              <a:rPr lang="en-US" smtClean="0"/>
              <a:pPr/>
              <a:t>23</a:t>
            </a:fld>
            <a:endParaRPr lang="en-US"/>
          </a:p>
        </p:txBody>
      </p:sp>
      <p:pic>
        <p:nvPicPr>
          <p:cNvPr id="8" name="Picture 7">
            <a:extLst>
              <a:ext uri="{FF2B5EF4-FFF2-40B4-BE49-F238E27FC236}">
                <a16:creationId xmlns:a16="http://schemas.microsoft.com/office/drawing/2014/main" id="{9807E02A-3C5F-DF4B-0FE1-5CCD1011DE5D}"/>
              </a:ext>
            </a:extLst>
          </p:cNvPr>
          <p:cNvPicPr>
            <a:picLocks noChangeAspect="1"/>
          </p:cNvPicPr>
          <p:nvPr/>
        </p:nvPicPr>
        <p:blipFill rotWithShape="1">
          <a:blip r:embed="rId2"/>
          <a:srcRect b="19807"/>
          <a:stretch/>
        </p:blipFill>
        <p:spPr>
          <a:xfrm>
            <a:off x="0" y="1991247"/>
            <a:ext cx="12415753" cy="3518301"/>
          </a:xfrm>
          <a:prstGeom prst="rect">
            <a:avLst/>
          </a:prstGeom>
        </p:spPr>
      </p:pic>
    </p:spTree>
    <p:extLst>
      <p:ext uri="{BB962C8B-B14F-4D97-AF65-F5344CB8AC3E}">
        <p14:creationId xmlns:p14="http://schemas.microsoft.com/office/powerpoint/2010/main" val="3328192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654A-5B97-AF5E-DDD6-19EB14BC1B0D}"/>
              </a:ext>
            </a:extLst>
          </p:cNvPr>
          <p:cNvSpPr>
            <a:spLocks noGrp="1"/>
          </p:cNvSpPr>
          <p:nvPr>
            <p:ph type="title"/>
          </p:nvPr>
        </p:nvSpPr>
        <p:spPr/>
        <p:txBody>
          <a:bodyPr/>
          <a:lstStyle/>
          <a:p>
            <a:r>
              <a:rPr lang="en-US" dirty="0"/>
              <a:t>Meta OT for Continuous OT with Meta ICNNs</a:t>
            </a:r>
          </a:p>
        </p:txBody>
      </p:sp>
      <p:sp>
        <p:nvSpPr>
          <p:cNvPr id="4" name="Date Placeholder 3">
            <a:extLst>
              <a:ext uri="{FF2B5EF4-FFF2-40B4-BE49-F238E27FC236}">
                <a16:creationId xmlns:a16="http://schemas.microsoft.com/office/drawing/2014/main" id="{145AC065-F43B-7C43-8D67-F61AE23CA7CF}"/>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E3B320-8DF0-8450-3BA7-C7982E378953}"/>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B0E75812-9714-FF40-C137-6E4BC00E1BC8}"/>
              </a:ext>
            </a:extLst>
          </p:cNvPr>
          <p:cNvSpPr>
            <a:spLocks noGrp="1"/>
          </p:cNvSpPr>
          <p:nvPr>
            <p:ph type="sldNum" sz="quarter" idx="12"/>
          </p:nvPr>
        </p:nvSpPr>
        <p:spPr/>
        <p:txBody>
          <a:bodyPr/>
          <a:lstStyle/>
          <a:p>
            <a:fld id="{F813B43C-900A-1C44-BF45-66CB67BC66D1}" type="slidenum">
              <a:rPr lang="en-US" smtClean="0"/>
              <a:t>24</a:t>
            </a:fld>
            <a:endParaRPr lang="en-US"/>
          </a:p>
        </p:txBody>
      </p:sp>
      <p:pic>
        <p:nvPicPr>
          <p:cNvPr id="13" name="Picture 12">
            <a:extLst>
              <a:ext uri="{FF2B5EF4-FFF2-40B4-BE49-F238E27FC236}">
                <a16:creationId xmlns:a16="http://schemas.microsoft.com/office/drawing/2014/main" id="{A148F425-ABCF-2D36-3797-584507BF4C24}"/>
              </a:ext>
            </a:extLst>
          </p:cNvPr>
          <p:cNvPicPr>
            <a:picLocks noChangeAspect="1"/>
          </p:cNvPicPr>
          <p:nvPr/>
        </p:nvPicPr>
        <p:blipFill>
          <a:blip r:embed="rId2"/>
          <a:stretch>
            <a:fillRect/>
          </a:stretch>
        </p:blipFill>
        <p:spPr>
          <a:xfrm>
            <a:off x="6096000" y="4405133"/>
            <a:ext cx="6177603" cy="1532904"/>
          </a:xfrm>
          <a:prstGeom prst="rect">
            <a:avLst/>
          </a:prstGeom>
        </p:spPr>
      </p:pic>
      <p:pic>
        <p:nvPicPr>
          <p:cNvPr id="14" name="Picture 13">
            <a:extLst>
              <a:ext uri="{FF2B5EF4-FFF2-40B4-BE49-F238E27FC236}">
                <a16:creationId xmlns:a16="http://schemas.microsoft.com/office/drawing/2014/main" id="{C9021D47-ABC8-72EE-AE79-DA0386FC5F28}"/>
              </a:ext>
            </a:extLst>
          </p:cNvPr>
          <p:cNvPicPr>
            <a:picLocks noChangeAspect="1"/>
          </p:cNvPicPr>
          <p:nvPr/>
        </p:nvPicPr>
        <p:blipFill>
          <a:blip r:embed="rId3"/>
          <a:stretch>
            <a:fillRect/>
          </a:stretch>
        </p:blipFill>
        <p:spPr>
          <a:xfrm>
            <a:off x="98415" y="2197286"/>
            <a:ext cx="5724403" cy="3213700"/>
          </a:xfrm>
          <a:prstGeom prst="rect">
            <a:avLst/>
          </a:prstGeom>
        </p:spPr>
      </p:pic>
      <p:pic>
        <p:nvPicPr>
          <p:cNvPr id="3" name="Picture 2">
            <a:extLst>
              <a:ext uri="{FF2B5EF4-FFF2-40B4-BE49-F238E27FC236}">
                <a16:creationId xmlns:a16="http://schemas.microsoft.com/office/drawing/2014/main" id="{A86D900E-63BE-369D-4CE6-5BCEE7EEA345}"/>
              </a:ext>
            </a:extLst>
          </p:cNvPr>
          <p:cNvPicPr>
            <a:picLocks noChangeAspect="1"/>
          </p:cNvPicPr>
          <p:nvPr/>
        </p:nvPicPr>
        <p:blipFill rotWithShape="1">
          <a:blip r:embed="rId4"/>
          <a:srcRect l="64981" b="17890"/>
          <a:stretch/>
        </p:blipFill>
        <p:spPr>
          <a:xfrm>
            <a:off x="5950858" y="1477634"/>
            <a:ext cx="2812649" cy="2254542"/>
          </a:xfrm>
          <a:prstGeom prst="rect">
            <a:avLst/>
          </a:prstGeom>
        </p:spPr>
      </p:pic>
      <p:pic>
        <p:nvPicPr>
          <p:cNvPr id="9" name="Picture 8">
            <a:extLst>
              <a:ext uri="{FF2B5EF4-FFF2-40B4-BE49-F238E27FC236}">
                <a16:creationId xmlns:a16="http://schemas.microsoft.com/office/drawing/2014/main" id="{B4F41018-B8F5-04E8-76D1-55F465B40AF5}"/>
              </a:ext>
            </a:extLst>
          </p:cNvPr>
          <p:cNvPicPr>
            <a:picLocks noChangeAspect="1"/>
          </p:cNvPicPr>
          <p:nvPr/>
        </p:nvPicPr>
        <p:blipFill>
          <a:blip r:embed="rId5"/>
          <a:stretch>
            <a:fillRect/>
          </a:stretch>
        </p:blipFill>
        <p:spPr>
          <a:xfrm>
            <a:off x="8592245" y="1831469"/>
            <a:ext cx="3557286" cy="1900707"/>
          </a:xfrm>
          <a:prstGeom prst="rect">
            <a:avLst/>
          </a:prstGeom>
        </p:spPr>
      </p:pic>
      <mc:AlternateContent xmlns:mc="http://schemas.openxmlformats.org/markup-compatibility/2006">
        <mc:Choice xmlns:a14="http://schemas.microsoft.com/office/drawing/2010/main" Requires="a14">
          <p:sp>
            <p:nvSpPr>
              <p:cNvPr id="10" name="Content Placeholder 2">
                <a:extLst>
                  <a:ext uri="{FF2B5EF4-FFF2-40B4-BE49-F238E27FC236}">
                    <a16:creationId xmlns:a16="http://schemas.microsoft.com/office/drawing/2014/main" id="{66CCD5A5-D5CE-E35B-250C-1BF912C908ED}"/>
                  </a:ext>
                </a:extLst>
              </p:cNvPr>
              <p:cNvSpPr txBox="1">
                <a:spLocks/>
              </p:cNvSpPr>
              <p:nvPr/>
            </p:nvSpPr>
            <p:spPr>
              <a:xfrm>
                <a:off x="6273478" y="4169134"/>
                <a:ext cx="5820107"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Meta ICNN:</a:t>
                </a:r>
                <a:r>
                  <a:rPr lang="en-US" sz="1600" dirty="0"/>
                  <a:t> Predict parameters of ICNN coupling </a:t>
                </a:r>
                <a14:m>
                  <m:oMath xmlns:m="http://schemas.openxmlformats.org/officeDocument/2006/math">
                    <m:r>
                      <a:rPr lang="en-US" sz="1600" b="0" i="1" smtClean="0">
                        <a:latin typeface="Cambria Math" panose="02040503050406030204" pitchFamily="18" charset="0"/>
                      </a:rPr>
                      <m:t>𝛼</m:t>
                    </m:r>
                  </m:oMath>
                </a14:m>
                <a:r>
                  <a:rPr lang="en-US" sz="1600" dirty="0"/>
                  <a:t> and </a:t>
                </a:r>
                <a14:m>
                  <m:oMath xmlns:m="http://schemas.openxmlformats.org/officeDocument/2006/math">
                    <m:r>
                      <a:rPr lang="en-US" sz="1600" b="0" i="1" smtClean="0">
                        <a:latin typeface="Cambria Math" panose="02040503050406030204" pitchFamily="18" charset="0"/>
                      </a:rPr>
                      <m:t>𝛽</m:t>
                    </m:r>
                  </m:oMath>
                </a14:m>
                <a:endParaRPr lang="en-US" sz="1600" dirty="0"/>
              </a:p>
            </p:txBody>
          </p:sp>
        </mc:Choice>
        <mc:Fallback>
          <p:sp>
            <p:nvSpPr>
              <p:cNvPr id="10" name="Content Placeholder 2">
                <a:extLst>
                  <a:ext uri="{FF2B5EF4-FFF2-40B4-BE49-F238E27FC236}">
                    <a16:creationId xmlns:a16="http://schemas.microsoft.com/office/drawing/2014/main" id="{66CCD5A5-D5CE-E35B-250C-1BF912C908ED}"/>
                  </a:ext>
                </a:extLst>
              </p:cNvPr>
              <p:cNvSpPr txBox="1">
                <a:spLocks noRot="1" noChangeAspect="1" noMove="1" noResize="1" noEditPoints="1" noAdjustHandles="1" noChangeArrowheads="1" noChangeShapeType="1" noTextEdit="1"/>
              </p:cNvSpPr>
              <p:nvPr/>
            </p:nvSpPr>
            <p:spPr>
              <a:xfrm>
                <a:off x="6273478" y="4169134"/>
                <a:ext cx="5820107" cy="461799"/>
              </a:xfrm>
              <a:prstGeom prst="rect">
                <a:avLst/>
              </a:prstGeom>
              <a:blipFill>
                <a:blip r:embed="rId6"/>
                <a:stretch>
                  <a:fillRect l="-435" t="-5405"/>
                </a:stretch>
              </a:blipFill>
            </p:spPr>
            <p:txBody>
              <a:bodyPr/>
              <a:lstStyle/>
              <a:p>
                <a:r>
                  <a:rPr lang="en-US">
                    <a:noFill/>
                  </a:rPr>
                  <a:t> </a:t>
                </a:r>
              </a:p>
            </p:txBody>
          </p:sp>
        </mc:Fallback>
      </mc:AlternateContent>
    </p:spTree>
    <p:extLst>
      <p:ext uri="{BB962C8B-B14F-4D97-AF65-F5344CB8AC3E}">
        <p14:creationId xmlns:p14="http://schemas.microsoft.com/office/powerpoint/2010/main" val="136721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78FC68D-EE21-5CFC-8565-1DBCB82EBA5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89EAAE1-F8B6-E0E8-11EB-BAD44AD5C38C}"/>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6E4F9EAC-7933-7467-412F-11D503DAE6C8}"/>
              </a:ext>
            </a:extLst>
          </p:cNvPr>
          <p:cNvSpPr>
            <a:spLocks noGrp="1"/>
          </p:cNvSpPr>
          <p:nvPr>
            <p:ph type="sldNum" sz="quarter" idx="12"/>
          </p:nvPr>
        </p:nvSpPr>
        <p:spPr/>
        <p:txBody>
          <a:bodyPr/>
          <a:lstStyle/>
          <a:p>
            <a:fld id="{F813B43C-900A-1C44-BF45-66CB67BC66D1}" type="slidenum">
              <a:rPr lang="en-US" smtClean="0"/>
              <a:t>25</a:t>
            </a:fld>
            <a:endParaRPr lang="en-US"/>
          </a:p>
        </p:txBody>
      </p:sp>
      <p:pic>
        <p:nvPicPr>
          <p:cNvPr id="7" name="Picture 6">
            <a:extLst>
              <a:ext uri="{FF2B5EF4-FFF2-40B4-BE49-F238E27FC236}">
                <a16:creationId xmlns:a16="http://schemas.microsoft.com/office/drawing/2014/main" id="{F35D86E7-5A5D-9A6D-E88A-5504ABA3CB5B}"/>
              </a:ext>
            </a:extLst>
          </p:cNvPr>
          <p:cNvPicPr>
            <a:picLocks noChangeAspect="1"/>
          </p:cNvPicPr>
          <p:nvPr/>
        </p:nvPicPr>
        <p:blipFill rotWithShape="1">
          <a:blip r:embed="rId2"/>
          <a:srcRect b="28748"/>
          <a:stretch/>
        </p:blipFill>
        <p:spPr>
          <a:xfrm>
            <a:off x="141402" y="1294751"/>
            <a:ext cx="6165130" cy="4658997"/>
          </a:xfrm>
          <a:prstGeom prst="rect">
            <a:avLst/>
          </a:prstGeom>
        </p:spPr>
      </p:pic>
      <p:pic>
        <p:nvPicPr>
          <p:cNvPr id="8" name="Picture 7">
            <a:extLst>
              <a:ext uri="{FF2B5EF4-FFF2-40B4-BE49-F238E27FC236}">
                <a16:creationId xmlns:a16="http://schemas.microsoft.com/office/drawing/2014/main" id="{A78E89CF-FCAB-46BC-F61F-9635BA9D6228}"/>
              </a:ext>
            </a:extLst>
          </p:cNvPr>
          <p:cNvPicPr>
            <a:picLocks noChangeAspect="1"/>
          </p:cNvPicPr>
          <p:nvPr/>
        </p:nvPicPr>
        <p:blipFill>
          <a:blip r:embed="rId3"/>
          <a:stretch>
            <a:fillRect/>
          </a:stretch>
        </p:blipFill>
        <p:spPr>
          <a:xfrm>
            <a:off x="6503512" y="1565704"/>
            <a:ext cx="5261140" cy="4760080"/>
          </a:xfrm>
          <a:prstGeom prst="rect">
            <a:avLst/>
          </a:prstGeom>
        </p:spPr>
      </p:pic>
      <p:pic>
        <p:nvPicPr>
          <p:cNvPr id="9" name="Picture 8">
            <a:extLst>
              <a:ext uri="{FF2B5EF4-FFF2-40B4-BE49-F238E27FC236}">
                <a16:creationId xmlns:a16="http://schemas.microsoft.com/office/drawing/2014/main" id="{DED38353-1AFA-0F86-0C2F-DF2925E5277F}"/>
              </a:ext>
            </a:extLst>
          </p:cNvPr>
          <p:cNvPicPr>
            <a:picLocks noChangeAspect="1"/>
          </p:cNvPicPr>
          <p:nvPr/>
        </p:nvPicPr>
        <p:blipFill rotWithShape="1">
          <a:blip r:embed="rId4"/>
          <a:srcRect b="94814"/>
          <a:stretch/>
        </p:blipFill>
        <p:spPr>
          <a:xfrm>
            <a:off x="6534346" y="1277466"/>
            <a:ext cx="5313340" cy="292229"/>
          </a:xfrm>
          <a:prstGeom prst="rect">
            <a:avLst/>
          </a:prstGeom>
        </p:spPr>
      </p:pic>
      <p:sp>
        <p:nvSpPr>
          <p:cNvPr id="10" name="Title 1">
            <a:extLst>
              <a:ext uri="{FF2B5EF4-FFF2-40B4-BE49-F238E27FC236}">
                <a16:creationId xmlns:a16="http://schemas.microsoft.com/office/drawing/2014/main" id="{5772B3C1-7136-EC90-C9F2-2047CA797EA8}"/>
              </a:ext>
            </a:extLst>
          </p:cNvPr>
          <p:cNvSpPr>
            <a:spLocks noGrp="1"/>
          </p:cNvSpPr>
          <p:nvPr>
            <p:ph type="title"/>
          </p:nvPr>
        </p:nvSpPr>
        <p:spPr>
          <a:xfrm>
            <a:off x="609600" y="274638"/>
            <a:ext cx="10972800" cy="1143000"/>
          </a:xfrm>
        </p:spPr>
        <p:txBody>
          <a:bodyPr/>
          <a:lstStyle/>
          <a:p>
            <a:r>
              <a:rPr lang="en-US" dirty="0"/>
              <a:t>More Meta OT color transfer predictions</a:t>
            </a:r>
          </a:p>
        </p:txBody>
      </p:sp>
    </p:spTree>
    <p:extLst>
      <p:ext uri="{BB962C8B-B14F-4D97-AF65-F5344CB8AC3E}">
        <p14:creationId xmlns:p14="http://schemas.microsoft.com/office/powerpoint/2010/main" val="1713073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normAutofit/>
          </a:bodyPr>
          <a:lstStyle/>
          <a:p>
            <a:r>
              <a:rPr lang="en-US" dirty="0"/>
              <a:t>Future directions and limitations</a:t>
            </a:r>
          </a:p>
        </p:txBody>
      </p:sp>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t>Amortized optimization </a:t>
            </a:r>
            <a:r>
              <a:rPr lang="en-US" dirty="0"/>
              <a:t>is established and budding with new methods and applications</a:t>
            </a:r>
          </a:p>
          <a:p>
            <a:endParaRPr lang="en-US" dirty="0"/>
          </a:p>
          <a:p>
            <a:r>
              <a:rPr lang="en-US" dirty="0"/>
              <a:t>Possible to expand far beyond </a:t>
            </a:r>
            <a:r>
              <a:rPr lang="en-US" b="1" dirty="0">
                <a:latin typeface="Helvetica Neue" panose="02000503000000020004" pitchFamily="2" charset="0"/>
                <a:ea typeface="Helvetica Neue" panose="02000503000000020004" pitchFamily="2" charset="0"/>
                <a:cs typeface="Helvetica Neue" panose="02000503000000020004" pitchFamily="2" charset="0"/>
              </a:rPr>
              <a:t>unconstrained continuous Euclidean optimization </a:t>
            </a:r>
            <a:r>
              <a:rPr lang="en-US" dirty="0">
                <a:latin typeface="Helvetica Neue" panose="02000503000000020004" pitchFamily="2" charset="0"/>
                <a:ea typeface="Helvetica Neue" panose="02000503000000020004" pitchFamily="2" charset="0"/>
                <a:cs typeface="Helvetica Neue" panose="02000503000000020004" pitchFamily="2" charset="0"/>
              </a:rPr>
              <a:t>settings:</a:t>
            </a:r>
            <a:endParaRPr lang="en-US" dirty="0"/>
          </a:p>
          <a:p>
            <a:r>
              <a:rPr lang="en-US" dirty="0">
                <a:latin typeface="Helvetica Neue" panose="02000503000000020004" pitchFamily="2" charset="0"/>
                <a:ea typeface="Helvetica Neue" panose="02000503000000020004" pitchFamily="2" charset="0"/>
                <a:cs typeface="Helvetica Neue" panose="02000503000000020004" pitchFamily="2" charset="0"/>
              </a:rPr>
              <a:t>1. </a:t>
            </a:r>
            <a:r>
              <a:rPr lang="en-US" b="1" dirty="0">
                <a:latin typeface="Helvetica Neue" panose="02000503000000020004" pitchFamily="2" charset="0"/>
                <a:ea typeface="Helvetica Neue" panose="02000503000000020004" pitchFamily="2" charset="0"/>
                <a:cs typeface="Helvetica Neue" panose="02000503000000020004" pitchFamily="2" charset="0"/>
              </a:rPr>
              <a:t>New applications and settings for semi-amortized modeling</a:t>
            </a:r>
          </a:p>
          <a:p>
            <a:r>
              <a:rPr lang="en-US" dirty="0">
                <a:latin typeface="Helvetica Neue" panose="02000503000000020004" pitchFamily="2" charset="0"/>
                <a:ea typeface="Helvetica Neue" panose="02000503000000020004" pitchFamily="2" charset="0"/>
                <a:cs typeface="Helvetica Neue" panose="02000503000000020004" pitchFamily="2" charset="0"/>
              </a:rPr>
              <a:t>2. </a:t>
            </a:r>
            <a:r>
              <a:rPr lang="en-US" b="1" dirty="0">
                <a:latin typeface="Helvetica Neue" panose="02000503000000020004" pitchFamily="2" charset="0"/>
                <a:ea typeface="Helvetica Neue" panose="02000503000000020004" pitchFamily="2" charset="0"/>
                <a:cs typeface="Helvetica Neue" panose="02000503000000020004" pitchFamily="2" charset="0"/>
              </a:rPr>
              <a:t>Constrained domains </a:t>
            </a:r>
            <a:r>
              <a:rPr lang="en-US" dirty="0">
                <a:solidFill>
                  <a:schemeClr val="tx1">
                    <a:lumMod val="50000"/>
                    <a:lumOff val="50000"/>
                  </a:schemeClr>
                </a:solidFill>
              </a:rPr>
              <a:t>(e.g., with differentiable projections)</a:t>
            </a:r>
          </a:p>
          <a:p>
            <a:r>
              <a:rPr lang="en-US" dirty="0">
                <a:latin typeface="Helvetica Neue" panose="02000503000000020004" pitchFamily="2" charset="0"/>
                <a:ea typeface="Helvetica Neue" panose="02000503000000020004" pitchFamily="2" charset="0"/>
                <a:cs typeface="Helvetica Neue" panose="02000503000000020004" pitchFamily="2" charset="0"/>
              </a:rPr>
              <a:t>3. </a:t>
            </a:r>
            <a:r>
              <a:rPr lang="en-US" b="1" dirty="0">
                <a:latin typeface="Helvetica Neue" panose="02000503000000020004" pitchFamily="2" charset="0"/>
                <a:ea typeface="Helvetica Neue" panose="02000503000000020004" pitchFamily="2" charset="0"/>
                <a:cs typeface="Helvetica Neue" panose="02000503000000020004" pitchFamily="2" charset="0"/>
              </a:rPr>
              <a:t>Discrete optimization settings </a:t>
            </a:r>
            <a:r>
              <a:rPr lang="en-US" dirty="0">
                <a:solidFill>
                  <a:schemeClr val="tx1">
                    <a:lumMod val="50000"/>
                    <a:lumOff val="50000"/>
                  </a:schemeClr>
                </a:solidFill>
              </a:rPr>
              <a:t>(e.g., with differentiable discrete optimization)</a:t>
            </a:r>
          </a:p>
          <a:p>
            <a:r>
              <a:rPr lang="en-US" dirty="0">
                <a:latin typeface="Helvetica Neue" panose="02000503000000020004" pitchFamily="2" charset="0"/>
                <a:ea typeface="Helvetica Neue" panose="02000503000000020004" pitchFamily="2" charset="0"/>
                <a:cs typeface="Helvetica Neue" panose="02000503000000020004" pitchFamily="2" charset="0"/>
              </a:rPr>
              <a:t>4. </a:t>
            </a:r>
            <a:r>
              <a:rPr lang="en-US" b="1" dirty="0">
                <a:latin typeface="Helvetica Neue" panose="02000503000000020004" pitchFamily="2" charset="0"/>
                <a:ea typeface="Helvetica Neue" panose="02000503000000020004" pitchFamily="2" charset="0"/>
                <a:cs typeface="Helvetica Neue" panose="02000503000000020004" pitchFamily="2" charset="0"/>
              </a:rPr>
              <a:t>Non-Euclidean settings </a:t>
            </a:r>
            <a:r>
              <a:rPr lang="en-US" dirty="0">
                <a:solidFill>
                  <a:schemeClr val="tx1">
                    <a:lumMod val="50000"/>
                    <a:lumOff val="50000"/>
                  </a:schemeClr>
                </a:solidFill>
              </a:rPr>
              <a:t>(e.g., with Riemannian optimization)</a:t>
            </a:r>
          </a:p>
          <a:p>
            <a:pPr marL="457200" indent="-457200">
              <a:buFont typeface="+mj-lt"/>
              <a:buAutoNum type="arabicPeriod"/>
            </a:pPr>
            <a:endParaRPr lang="en-US"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a:p>
            <a:r>
              <a:rPr lang="en-US" b="1" dirty="0">
                <a:solidFill>
                  <a:srgbClr val="98202C"/>
                </a:solidFill>
              </a:rPr>
              <a:t>Potential limitations:</a:t>
            </a:r>
            <a:endParaRPr lang="en-US" dirty="0"/>
          </a:p>
          <a:p>
            <a:r>
              <a:rPr lang="en-US" dirty="0"/>
              <a:t>1. Difficult in </a:t>
            </a:r>
            <a:r>
              <a:rPr lang="en-US" b="1" dirty="0">
                <a:latin typeface="Helvetica Neue" panose="02000503000000020004" pitchFamily="2" charset="0"/>
                <a:ea typeface="Helvetica Neue" panose="02000503000000020004" pitchFamily="2" charset="0"/>
                <a:cs typeface="Helvetica Neue" panose="02000503000000020004" pitchFamily="2" charset="0"/>
              </a:rPr>
              <a:t>out-of-domain settings </a:t>
            </a:r>
            <a:r>
              <a:rPr lang="en-US" dirty="0"/>
              <a:t>when the contexts significantly change</a:t>
            </a:r>
          </a:p>
          <a:p>
            <a:r>
              <a:rPr lang="en-US" dirty="0"/>
              <a:t>2. Generally difficult to </a:t>
            </a:r>
            <a:r>
              <a:rPr lang="en-US" b="1" dirty="0">
                <a:latin typeface="Helvetica Neue" panose="02000503000000020004" pitchFamily="2" charset="0"/>
                <a:ea typeface="Helvetica Neue" panose="02000503000000020004" pitchFamily="2" charset="0"/>
                <a:cs typeface="Helvetica Neue" panose="02000503000000020004" pitchFamily="2" charset="0"/>
              </a:rPr>
              <a:t>ensure stability or convergence</a:t>
            </a:r>
          </a:p>
          <a:p>
            <a:r>
              <a:rPr lang="en-US" dirty="0">
                <a:latin typeface="Helvetica Neue Light" panose="02000403000000020004" pitchFamily="2" charset="0"/>
                <a:ea typeface="Helvetica Neue Light" panose="02000403000000020004" pitchFamily="2" charset="0"/>
                <a:cs typeface="Helvetica Neue" panose="02000503000000020004" pitchFamily="2" charset="0"/>
              </a:rPr>
              <a:t>3. Typically </a:t>
            </a:r>
            <a:r>
              <a:rPr lang="en-US" b="1" dirty="0">
                <a:latin typeface="Helvetica Neue" panose="02000503000000020004" pitchFamily="2" charset="0"/>
                <a:ea typeface="Helvetica Neue" panose="02000503000000020004" pitchFamily="2" charset="0"/>
                <a:cs typeface="Helvetica Neue" panose="02000503000000020004" pitchFamily="2" charset="0"/>
              </a:rPr>
              <a:t>does not solve previously intractable problems</a:t>
            </a:r>
          </a:p>
          <a:p>
            <a:r>
              <a:rPr lang="en-US" dirty="0">
                <a:latin typeface="Helvetica Neue Light" panose="02000403000000020004" pitchFamily="2" charset="0"/>
                <a:ea typeface="Helvetica Neue Light" panose="02000403000000020004" pitchFamily="2" charset="0"/>
                <a:cs typeface="Helvetica Neue" panose="02000503000000020004" pitchFamily="2" charset="0"/>
              </a:rPr>
              <a:t>4. Can be </a:t>
            </a:r>
            <a:r>
              <a:rPr lang="en-US" b="1" dirty="0">
                <a:latin typeface="Helvetica Neue" panose="02000503000000020004" pitchFamily="2" charset="0"/>
                <a:ea typeface="Helvetica Neue" panose="02000503000000020004" pitchFamily="2" charset="0"/>
                <a:cs typeface="Helvetica Neue" panose="02000503000000020004" pitchFamily="2" charset="0"/>
              </a:rPr>
              <a:t>difficult to obtain high-accuracy solutions </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without fine-tuning/semi-amortization</a:t>
            </a:r>
            <a:endParaRPr lang="en-US" dirty="0"/>
          </a:p>
        </p:txBody>
      </p:sp>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26</a:t>
            </a:fld>
            <a:endParaRPr lang="en-US"/>
          </a:p>
        </p:txBody>
      </p:sp>
      <p:pic>
        <p:nvPicPr>
          <p:cNvPr id="7" name="Picture 6">
            <a:extLst>
              <a:ext uri="{FF2B5EF4-FFF2-40B4-BE49-F238E27FC236}">
                <a16:creationId xmlns:a16="http://schemas.microsoft.com/office/drawing/2014/main" id="{F81B099D-65C9-150E-8634-797A1869EF88}"/>
              </a:ext>
            </a:extLst>
          </p:cNvPr>
          <p:cNvPicPr>
            <a:picLocks noChangeAspect="1"/>
          </p:cNvPicPr>
          <p:nvPr/>
        </p:nvPicPr>
        <p:blipFill>
          <a:blip r:embed="rId3"/>
          <a:stretch>
            <a:fillRect/>
          </a:stretch>
        </p:blipFill>
        <p:spPr>
          <a:xfrm>
            <a:off x="9823248" y="3298132"/>
            <a:ext cx="2167291" cy="2201692"/>
          </a:xfrm>
          <a:prstGeom prst="rect">
            <a:avLst/>
          </a:prstGeom>
        </p:spPr>
      </p:pic>
    </p:spTree>
    <p:extLst>
      <p:ext uri="{BB962C8B-B14F-4D97-AF65-F5344CB8AC3E}">
        <p14:creationId xmlns:p14="http://schemas.microsoft.com/office/powerpoint/2010/main" val="177135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2AE3432-1CEB-876A-43FE-7468725DD29C}"/>
              </a:ext>
            </a:extLst>
          </p:cNvPr>
          <p:cNvSpPr txBox="1">
            <a:spLocks/>
          </p:cNvSpPr>
          <p:nvPr/>
        </p:nvSpPr>
        <p:spPr>
          <a:xfrm>
            <a:off x="609600" y="3429000"/>
            <a:ext cx="10972800" cy="2324767"/>
          </a:xfrm>
          <a:prstGeom prst="rect">
            <a:avLst/>
          </a:prstGeom>
        </p:spPr>
        <p:txBody>
          <a:bodyPr vert="horz" lIns="91440" tIns="45720" rIns="91440" bIns="45720" rtlCol="0">
            <a:normAutofit/>
          </a:bodyPr>
          <a:lstStyle>
            <a:lvl1pPr marL="0" indent="0" algn="ctr" defTabSz="457200" rtl="0" eaLnBrk="1" latinLnBrk="0" hangingPunct="1">
              <a:spcBef>
                <a:spcPts val="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tx1"/>
                </a:solidFill>
                <a:hlinkClick r:id="rId3">
                  <a:extLst>
                    <a:ext uri="{A12FA001-AC4F-418D-AE19-62706E023703}">
                      <ahyp:hlinkClr xmlns:ahyp="http://schemas.microsoft.com/office/drawing/2018/hyperlinkcolor" val="tx"/>
                    </a:ext>
                  </a:extLst>
                </a:hlinkClick>
              </a:rPr>
              <a:t>The differentiable cross-entropy method</a:t>
            </a:r>
            <a:r>
              <a:rPr lang="en-US" dirty="0">
                <a:solidFill>
                  <a:schemeClr val="tx1"/>
                </a:solidFill>
              </a:rPr>
              <a:t> </a:t>
            </a:r>
            <a:r>
              <a:rPr lang="en-US" dirty="0">
                <a:solidFill>
                  <a:schemeClr val="tx1">
                    <a:lumMod val="50000"/>
                    <a:lumOff val="50000"/>
                  </a:schemeClr>
                </a:solidFill>
              </a:rPr>
              <a:t>[Amos and Yarats, ICML 2020]</a:t>
            </a:r>
          </a:p>
          <a:p>
            <a:pPr algn="l"/>
            <a:r>
              <a:rPr lang="en-US" dirty="0">
                <a:solidFill>
                  <a:schemeClr val="tx1"/>
                </a:solidFill>
                <a:hlinkClick r:id="rId4">
                  <a:extLst>
                    <a:ext uri="{A12FA001-AC4F-418D-AE19-62706E023703}">
                      <ahyp:hlinkClr xmlns:ahyp="http://schemas.microsoft.com/office/drawing/2018/hyperlinkcolor" val="tx"/>
                    </a:ext>
                  </a:extLst>
                </a:hlinkClick>
              </a:rPr>
              <a:t>Neural Potts Model</a:t>
            </a:r>
            <a:r>
              <a:rPr lang="en-US" dirty="0">
                <a:solidFill>
                  <a:schemeClr val="tx1"/>
                </a:solidFill>
              </a:rPr>
              <a:t> </a:t>
            </a:r>
            <a:r>
              <a:rPr lang="en-US" dirty="0">
                <a:solidFill>
                  <a:schemeClr val="tx1">
                    <a:lumMod val="50000"/>
                    <a:lumOff val="50000"/>
                  </a:schemeClr>
                </a:solidFill>
              </a:rPr>
              <a:t>[Sercu*, Verkuil*, et al., MLCB 2020]</a:t>
            </a:r>
            <a:endParaRPr lang="en-US" dirty="0">
              <a:solidFill>
                <a:schemeClr val="tx1">
                  <a:lumMod val="50000"/>
                  <a:lumOff val="50000"/>
                </a:schemeClr>
              </a:solidFill>
              <a:hlinkClick r:id="rId5">
                <a:extLst>
                  <a:ext uri="{A12FA001-AC4F-418D-AE19-62706E023703}">
                    <ahyp:hlinkClr xmlns:ahyp="http://schemas.microsoft.com/office/drawing/2018/hyperlinkcolor" val="tx"/>
                  </a:ext>
                </a:extLst>
              </a:hlinkClick>
            </a:endParaRPr>
          </a:p>
          <a:p>
            <a:pPr algn="l"/>
            <a:r>
              <a:rPr lang="en-US" dirty="0">
                <a:solidFill>
                  <a:schemeClr val="tx1"/>
                </a:solidFill>
                <a:hlinkClick r:id="rId6">
                  <a:extLst>
                    <a:ext uri="{A12FA001-AC4F-418D-AE19-62706E023703}">
                      <ahyp:hlinkClr xmlns:ahyp="http://schemas.microsoft.com/office/drawing/2018/hyperlinkcolor" val="tx"/>
                    </a:ext>
                  </a:extLst>
                </a:hlinkClick>
              </a:rPr>
              <a:t>On the model-based stochastic value gradient</a:t>
            </a:r>
            <a:r>
              <a:rPr lang="en-US" dirty="0">
                <a:solidFill>
                  <a:schemeClr val="tx1"/>
                </a:solidFill>
              </a:rPr>
              <a:t> </a:t>
            </a:r>
            <a:r>
              <a:rPr lang="en-US" dirty="0">
                <a:solidFill>
                  <a:schemeClr val="tx1">
                    <a:lumMod val="50000"/>
                    <a:lumOff val="50000"/>
                  </a:schemeClr>
                </a:solidFill>
              </a:rPr>
              <a:t>[Amos, Stanton, Yarats, Wilson, L4DC 2021]</a:t>
            </a:r>
          </a:p>
          <a:p>
            <a:pPr algn="l"/>
            <a:r>
              <a:rPr lang="en-US" dirty="0">
                <a:solidFill>
                  <a:schemeClr val="tx1"/>
                </a:solidFill>
                <a:hlinkClick r:id="rId7">
                  <a:extLst>
                    <a:ext uri="{A12FA001-AC4F-418D-AE19-62706E023703}">
                      <ahyp:hlinkClr xmlns:ahyp="http://schemas.microsoft.com/office/drawing/2018/hyperlinkcolor" val="tx"/>
                    </a:ext>
                  </a:extLst>
                </a:hlinkClick>
              </a:rPr>
              <a:t>Online planning via RL fine-tuning</a:t>
            </a:r>
            <a:r>
              <a:rPr lang="en-US" dirty="0">
                <a:solidFill>
                  <a:schemeClr val="tx1"/>
                </a:solidFill>
              </a:rPr>
              <a:t> </a:t>
            </a:r>
            <a:r>
              <a:rPr lang="en-US" dirty="0">
                <a:solidFill>
                  <a:schemeClr val="tx1">
                    <a:lumMod val="50000"/>
                    <a:lumOff val="50000"/>
                  </a:schemeClr>
                </a:solidFill>
              </a:rPr>
              <a:t>[Fickinger*, Hu*, et al., NeurIPS 2021]</a:t>
            </a:r>
          </a:p>
          <a:p>
            <a:pPr algn="l"/>
            <a:r>
              <a:rPr lang="en-US" dirty="0">
                <a:solidFill>
                  <a:schemeClr val="tx1"/>
                </a:solidFill>
                <a:hlinkClick r:id="rId8">
                  <a:extLst>
                    <a:ext uri="{A12FA001-AC4F-418D-AE19-62706E023703}">
                      <ahyp:hlinkClr xmlns:ahyp="http://schemas.microsoft.com/office/drawing/2018/hyperlinkcolor" val="tx"/>
                    </a:ext>
                  </a:extLst>
                </a:hlinkClick>
              </a:rPr>
              <a:t>Neural fixed-point acceleration</a:t>
            </a:r>
            <a:r>
              <a:rPr lang="en-US" dirty="0">
                <a:solidFill>
                  <a:schemeClr val="tx1"/>
                </a:solidFill>
              </a:rPr>
              <a:t> </a:t>
            </a:r>
            <a:r>
              <a:rPr lang="en-US" dirty="0">
                <a:solidFill>
                  <a:schemeClr val="tx1">
                    <a:lumMod val="50000"/>
                    <a:lumOff val="50000"/>
                  </a:schemeClr>
                </a:solidFill>
              </a:rPr>
              <a:t>[Venkataraman and Amos, ICML </a:t>
            </a:r>
            <a:r>
              <a:rPr lang="en-US" dirty="0" err="1">
                <a:solidFill>
                  <a:schemeClr val="tx1">
                    <a:lumMod val="50000"/>
                    <a:lumOff val="50000"/>
                  </a:schemeClr>
                </a:solidFill>
              </a:rPr>
              <a:t>AutoML</a:t>
            </a:r>
            <a:r>
              <a:rPr lang="en-US" dirty="0">
                <a:solidFill>
                  <a:schemeClr val="tx1">
                    <a:lumMod val="50000"/>
                    <a:lumOff val="50000"/>
                  </a:schemeClr>
                </a:solidFill>
              </a:rPr>
              <a:t> Workshop, 2021]</a:t>
            </a:r>
          </a:p>
          <a:p>
            <a:pPr algn="l"/>
            <a:r>
              <a:rPr lang="en-US" dirty="0">
                <a:solidFill>
                  <a:schemeClr val="tx1"/>
                </a:solidFill>
                <a:hlinkClick r:id="rId9">
                  <a:extLst>
                    <a:ext uri="{A12FA001-AC4F-418D-AE19-62706E023703}">
                      <ahyp:hlinkClr xmlns:ahyp="http://schemas.microsoft.com/office/drawing/2018/hyperlinkcolor" val="tx"/>
                    </a:ext>
                  </a:extLst>
                </a:hlinkClick>
              </a:rPr>
              <a:t>Meta Optimal Transport</a:t>
            </a:r>
            <a:r>
              <a:rPr lang="en-US" dirty="0">
                <a:solidFill>
                  <a:schemeClr val="tx1"/>
                </a:solidFill>
              </a:rPr>
              <a:t> </a:t>
            </a:r>
            <a:r>
              <a:rPr lang="en-US" dirty="0">
                <a:solidFill>
                  <a:schemeClr val="tx1">
                    <a:lumMod val="50000"/>
                    <a:lumOff val="50000"/>
                  </a:schemeClr>
                </a:solidFill>
              </a:rPr>
              <a:t>[Amos, Cohen, Luise, Redko, arXiv 2022]</a:t>
            </a:r>
          </a:p>
          <a:p>
            <a:pPr algn="l"/>
            <a:r>
              <a:rPr lang="en-US" dirty="0">
                <a:solidFill>
                  <a:schemeClr val="tx1"/>
                </a:solidFill>
                <a:hlinkClick r:id="rId5">
                  <a:extLst>
                    <a:ext uri="{A12FA001-AC4F-418D-AE19-62706E023703}">
                      <ahyp:hlinkClr xmlns:ahyp="http://schemas.microsoft.com/office/drawing/2018/hyperlinkcolor" val="tx"/>
                    </a:ext>
                  </a:extLst>
                </a:hlinkClick>
              </a:rPr>
              <a:t>Tutorial on amortized optimization</a:t>
            </a:r>
            <a:r>
              <a:rPr lang="en-US" dirty="0">
                <a:solidFill>
                  <a:schemeClr val="tx1"/>
                </a:solidFill>
              </a:rPr>
              <a:t> </a:t>
            </a:r>
            <a:r>
              <a:rPr lang="en-US" dirty="0">
                <a:solidFill>
                  <a:schemeClr val="tx1">
                    <a:lumMod val="50000"/>
                    <a:lumOff val="50000"/>
                  </a:schemeClr>
                </a:solidFill>
              </a:rPr>
              <a:t>[Amos, arXiv 2022]</a:t>
            </a:r>
          </a:p>
        </p:txBody>
      </p:sp>
      <p:sp>
        <p:nvSpPr>
          <p:cNvPr id="11" name="Title 1">
            <a:extLst>
              <a:ext uri="{FF2B5EF4-FFF2-40B4-BE49-F238E27FC236}">
                <a16:creationId xmlns:a16="http://schemas.microsoft.com/office/drawing/2014/main" id="{ED28EA11-6D91-AE4F-8C67-6A2219DFAB31}"/>
              </a:ext>
            </a:extLst>
          </p:cNvPr>
          <p:cNvSpPr txBox="1">
            <a:spLocks/>
          </p:cNvSpPr>
          <p:nvPr/>
        </p:nvSpPr>
        <p:spPr>
          <a:xfrm>
            <a:off x="454964" y="708940"/>
            <a:ext cx="11326091" cy="1637140"/>
          </a:xfrm>
          <a:prstGeom prst="rect">
            <a:avLst/>
          </a:prstGeom>
          <a:ln w="76200">
            <a:solidFill>
              <a:srgbClr val="374D81"/>
            </a:solidFill>
          </a:ln>
        </p:spPr>
        <p:txBody>
          <a:bodyPr vert="horz" lIns="91440" tIns="45720" rIns="91440" bIns="45720" rtlCol="0" anchor="ctr">
            <a:normAutofit fontScale="975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5400" b="1" dirty="0">
                <a:latin typeface="Source Sans Pro" panose="020B0503030403020204" pitchFamily="34" charset="0"/>
                <a:ea typeface="Source Sans Pro" panose="020B0503030403020204" pitchFamily="34" charset="0"/>
              </a:rPr>
              <a:t>Tutorial on amortized optimization</a:t>
            </a:r>
          </a:p>
        </p:txBody>
      </p:sp>
      <p:sp>
        <p:nvSpPr>
          <p:cNvPr id="14" name="Subtitle 2">
            <a:extLst>
              <a:ext uri="{FF2B5EF4-FFF2-40B4-BE49-F238E27FC236}">
                <a16:creationId xmlns:a16="http://schemas.microsoft.com/office/drawing/2014/main" id="{B92A929C-6606-DCAD-135C-23A5D2B38E67}"/>
              </a:ext>
            </a:extLst>
          </p:cNvPr>
          <p:cNvSpPr txBox="1">
            <a:spLocks/>
          </p:cNvSpPr>
          <p:nvPr/>
        </p:nvSpPr>
        <p:spPr>
          <a:xfrm>
            <a:off x="454964" y="2426201"/>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100" b="1" dirty="0">
                <a:solidFill>
                  <a:schemeClr val="tx1">
                    <a:lumMod val="85000"/>
                    <a:lumOff val="15000"/>
                  </a:schemeClr>
                </a:solidFill>
                <a:latin typeface="Source Sans Pro" panose="020B0503030403020204" pitchFamily="34" charset="0"/>
                <a:ea typeface="Source Sans Pro" panose="020B0503030403020204" pitchFamily="34" charset="0"/>
              </a:rPr>
              <a:t>Brandon Amos</a:t>
            </a:r>
          </a:p>
          <a:p>
            <a:pPr>
              <a:spcBef>
                <a:spcPts val="0"/>
              </a:spcBef>
            </a:pPr>
            <a:r>
              <a:rPr lang="en-US" sz="2100" dirty="0">
                <a:solidFill>
                  <a:schemeClr val="tx1">
                    <a:lumMod val="85000"/>
                    <a:lumOff val="15000"/>
                  </a:schemeClr>
                </a:solidFill>
                <a:latin typeface="Source Sans Pro" panose="020B0503030403020204" pitchFamily="34" charset="0"/>
                <a:ea typeface="Source Sans Pro" panose="020B0503030403020204" pitchFamily="34" charset="0"/>
              </a:rPr>
              <a:t>Meta AI NYC, Fundamental AI Research (FAIR)</a:t>
            </a:r>
          </a:p>
        </p:txBody>
      </p:sp>
      <p:grpSp>
        <p:nvGrpSpPr>
          <p:cNvPr id="15" name="Group 14">
            <a:extLst>
              <a:ext uri="{FF2B5EF4-FFF2-40B4-BE49-F238E27FC236}">
                <a16:creationId xmlns:a16="http://schemas.microsoft.com/office/drawing/2014/main" id="{DE727FC3-4120-813A-722C-CF306B6BFB91}"/>
              </a:ext>
            </a:extLst>
          </p:cNvPr>
          <p:cNvGrpSpPr/>
          <p:nvPr/>
        </p:nvGrpSpPr>
        <p:grpSpPr>
          <a:xfrm>
            <a:off x="3932346" y="1983203"/>
            <a:ext cx="7837823" cy="540210"/>
            <a:chOff x="339505" y="2243821"/>
            <a:chExt cx="7837823" cy="540210"/>
          </a:xfrm>
        </p:grpSpPr>
        <p:sp>
          <p:nvSpPr>
            <p:cNvPr id="16" name="Subtitle 2">
              <a:extLst>
                <a:ext uri="{FF2B5EF4-FFF2-40B4-BE49-F238E27FC236}">
                  <a16:creationId xmlns:a16="http://schemas.microsoft.com/office/drawing/2014/main" id="{D07608E1-8487-F798-6CD1-C27F14DA1430}"/>
                </a:ext>
              </a:extLst>
            </p:cNvPr>
            <p:cNvSpPr txBox="1">
              <a:spLocks/>
            </p:cNvSpPr>
            <p:nvPr/>
          </p:nvSpPr>
          <p:spPr>
            <a:xfrm>
              <a:off x="339505" y="2243821"/>
              <a:ext cx="7837823"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1600" dirty="0">
                  <a:latin typeface="Menlo" panose="020B0609030804020204" pitchFamily="49" charset="0"/>
                  <a:ea typeface="Menlo" panose="020B0609030804020204" pitchFamily="49" charset="0"/>
                  <a:cs typeface="Menlo" panose="020B0609030804020204" pitchFamily="49" charset="0"/>
                  <a:hlinkClick r:id="rId10">
                    <a:extLst>
                      <a:ext uri="{A12FA001-AC4F-418D-AE19-62706E023703}">
                        <ahyp:hlinkClr xmlns:ahyp="http://schemas.microsoft.com/office/drawing/2018/hyperlinkcolor" val="tx"/>
                      </a:ext>
                    </a:extLst>
                  </a:hlinkClick>
                </a:rPr>
                <a:t>github.com/facebookresearch/amortized-optimization-tutorial</a:t>
              </a:r>
              <a:endParaRPr lang="en-US" sz="1600" dirty="0">
                <a:latin typeface="Menlo" panose="020B0609030804020204" pitchFamily="49" charset="0"/>
                <a:ea typeface="Menlo" panose="020B0609030804020204" pitchFamily="49" charset="0"/>
                <a:cs typeface="Menlo" panose="020B0609030804020204" pitchFamily="49" charset="0"/>
              </a:endParaRPr>
            </a:p>
          </p:txBody>
        </p:sp>
        <p:pic>
          <p:nvPicPr>
            <p:cNvPr id="17" name="Picture 16">
              <a:extLst>
                <a:ext uri="{FF2B5EF4-FFF2-40B4-BE49-F238E27FC236}">
                  <a16:creationId xmlns:a16="http://schemas.microsoft.com/office/drawing/2014/main" id="{1D783193-5CE2-0A95-CC3D-DE65F3A2DF69}"/>
                </a:ext>
              </a:extLst>
            </p:cNvPr>
            <p:cNvPicPr>
              <a:picLocks noChangeAspect="1"/>
            </p:cNvPicPr>
            <p:nvPr/>
          </p:nvPicPr>
          <p:blipFill>
            <a:blip r:embed="rId11"/>
            <a:stretch>
              <a:fillRect/>
            </a:stretch>
          </p:blipFill>
          <p:spPr>
            <a:xfrm>
              <a:off x="528458" y="2243821"/>
              <a:ext cx="297184" cy="285303"/>
            </a:xfrm>
            <a:prstGeom prst="rect">
              <a:avLst/>
            </a:prstGeom>
          </p:spPr>
        </p:pic>
      </p:grpSp>
      <p:sp>
        <p:nvSpPr>
          <p:cNvPr id="18" name="Subtitle 2">
            <a:extLst>
              <a:ext uri="{FF2B5EF4-FFF2-40B4-BE49-F238E27FC236}">
                <a16:creationId xmlns:a16="http://schemas.microsoft.com/office/drawing/2014/main" id="{246E4FDF-6CD0-2E16-C1E8-5D583A563BF4}"/>
              </a:ext>
            </a:extLst>
          </p:cNvPr>
          <p:cNvSpPr txBox="1">
            <a:spLocks/>
          </p:cNvSpPr>
          <p:nvPr/>
        </p:nvSpPr>
        <p:spPr>
          <a:xfrm>
            <a:off x="339505" y="5959183"/>
            <a:ext cx="11512990" cy="898811"/>
          </a:xfrm>
          <a:prstGeom prst="rect">
            <a:avLst/>
          </a:prstGeom>
        </p:spPr>
        <p:txBody>
          <a:bodyPr vert="horz" lIns="91440" tIns="45720" rIns="91440" bIns="45720" rtlCol="0">
            <a:no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en-US" sz="1600" dirty="0">
                <a:solidFill>
                  <a:schemeClr val="tx1">
                    <a:lumMod val="75000"/>
                    <a:lumOff val="25000"/>
                  </a:schemeClr>
                </a:solidFill>
                <a:latin typeface="Source Sans Pro Light" panose="020B0503030403020204" pitchFamily="34" charset="0"/>
                <a:ea typeface="Source Sans Pro Light" panose="020B0503030403020204" pitchFamily="34" charset="0"/>
              </a:rPr>
              <a:t>Collaborators: Noam Brown, Caroline Chen, Samuel Cohen, Arnaud Fickinger, Hengyuan Hu, Yann LeCun, Zeming Lin, Jason Liu, Giulia Luise, Joshua Meier, Ievgen Redko, Tom Sercu, Alexander Rives, Samuel Stanton, Shoba Venkataraman, Stuart Russel, Robert Verkuil, Andrew Gordon Wilson, Denis Yarats</a:t>
            </a:r>
          </a:p>
        </p:txBody>
      </p:sp>
      <p:grpSp>
        <p:nvGrpSpPr>
          <p:cNvPr id="19" name="Group 18">
            <a:extLst>
              <a:ext uri="{FF2B5EF4-FFF2-40B4-BE49-F238E27FC236}">
                <a16:creationId xmlns:a16="http://schemas.microsoft.com/office/drawing/2014/main" id="{22E3E1FF-4A4D-639E-A884-1EB70279D856}"/>
              </a:ext>
            </a:extLst>
          </p:cNvPr>
          <p:cNvGrpSpPr/>
          <p:nvPr/>
        </p:nvGrpSpPr>
        <p:grpSpPr>
          <a:xfrm>
            <a:off x="6866294" y="2426201"/>
            <a:ext cx="5860678" cy="540210"/>
            <a:chOff x="488505" y="3447081"/>
            <a:chExt cx="5860678" cy="540210"/>
          </a:xfrm>
        </p:grpSpPr>
        <p:sp>
          <p:nvSpPr>
            <p:cNvPr id="20" name="Subtitle 2">
              <a:extLst>
                <a:ext uri="{FF2B5EF4-FFF2-40B4-BE49-F238E27FC236}">
                  <a16:creationId xmlns:a16="http://schemas.microsoft.com/office/drawing/2014/main" id="{6983416F-D460-1CF4-BB55-5172C2479871}"/>
                </a:ext>
              </a:extLst>
            </p:cNvPr>
            <p:cNvSpPr txBox="1">
              <a:spLocks/>
            </p:cNvSpPr>
            <p:nvPr/>
          </p:nvSpPr>
          <p:spPr>
            <a:xfrm>
              <a:off x="687393" y="3447081"/>
              <a:ext cx="2276782"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rgbClr val="374C81"/>
                  </a:solidFill>
                  <a:latin typeface="Menlo" panose="020B0609030804020204" pitchFamily="49" charset="0"/>
                  <a:ea typeface="Menlo" panose="020B0609030804020204" pitchFamily="49" charset="0"/>
                  <a:cs typeface="Menlo" panose="020B0609030804020204" pitchFamily="49" charset="0"/>
                </a:rPr>
                <a:t>brandondamos</a:t>
              </a:r>
            </a:p>
          </p:txBody>
        </p:sp>
        <p:sp>
          <p:nvSpPr>
            <p:cNvPr id="21" name="Subtitle 2">
              <a:extLst>
                <a:ext uri="{FF2B5EF4-FFF2-40B4-BE49-F238E27FC236}">
                  <a16:creationId xmlns:a16="http://schemas.microsoft.com/office/drawing/2014/main" id="{1FED5F39-1589-B4FC-94BC-30D2817E244A}"/>
                </a:ext>
              </a:extLst>
            </p:cNvPr>
            <p:cNvSpPr txBox="1">
              <a:spLocks/>
            </p:cNvSpPr>
            <p:nvPr/>
          </p:nvSpPr>
          <p:spPr>
            <a:xfrm>
              <a:off x="3010134" y="3447081"/>
              <a:ext cx="3339049"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rgbClr val="374C81"/>
                  </a:solidFill>
                  <a:latin typeface="Menlo" panose="020B0609030804020204" pitchFamily="49" charset="0"/>
                  <a:ea typeface="Menlo" panose="020B0609030804020204" pitchFamily="49" charset="0"/>
                  <a:cs typeface="Menlo" panose="020B0609030804020204" pitchFamily="49" charset="0"/>
                  <a:hlinkClick r:id="rId12">
                    <a:extLst>
                      <a:ext uri="{A12FA001-AC4F-418D-AE19-62706E023703}">
                        <ahyp:hlinkClr xmlns:ahyp="http://schemas.microsoft.com/office/drawing/2018/hyperlinkcolor" val="tx"/>
                      </a:ext>
                    </a:extLst>
                  </a:hlinkClick>
                </a:rPr>
                <a:t>bamos.github.io</a:t>
              </a:r>
              <a:endParaRPr lang="en-US" dirty="0">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22" name="Picture 21">
              <a:extLst>
                <a:ext uri="{FF2B5EF4-FFF2-40B4-BE49-F238E27FC236}">
                  <a16:creationId xmlns:a16="http://schemas.microsoft.com/office/drawing/2014/main" id="{48B43BBA-272F-E5D1-BCA4-7573B3EFF352}"/>
                </a:ext>
              </a:extLst>
            </p:cNvPr>
            <p:cNvPicPr>
              <a:picLocks noChangeAspect="1"/>
            </p:cNvPicPr>
            <p:nvPr/>
          </p:nvPicPr>
          <p:blipFill>
            <a:blip r:embed="rId13"/>
            <a:stretch>
              <a:fillRect/>
            </a:stretch>
          </p:blipFill>
          <p:spPr>
            <a:xfrm>
              <a:off x="488505" y="3513639"/>
              <a:ext cx="321883" cy="268236"/>
            </a:xfrm>
            <a:prstGeom prst="rect">
              <a:avLst/>
            </a:prstGeom>
          </p:spPr>
        </p:pic>
        <p:pic>
          <p:nvPicPr>
            <p:cNvPr id="23" name="Picture 22">
              <a:extLst>
                <a:ext uri="{FF2B5EF4-FFF2-40B4-BE49-F238E27FC236}">
                  <a16:creationId xmlns:a16="http://schemas.microsoft.com/office/drawing/2014/main" id="{3294FB24-2263-FE82-47AE-97D42C09CB79}"/>
                </a:ext>
              </a:extLst>
            </p:cNvPr>
            <p:cNvPicPr>
              <a:picLocks noChangeAspect="1"/>
            </p:cNvPicPr>
            <p:nvPr/>
          </p:nvPicPr>
          <p:blipFill>
            <a:blip r:embed="rId14"/>
            <a:stretch>
              <a:fillRect/>
            </a:stretch>
          </p:blipFill>
          <p:spPr>
            <a:xfrm>
              <a:off x="2841558" y="3530484"/>
              <a:ext cx="240130" cy="240130"/>
            </a:xfrm>
            <a:prstGeom prst="rect">
              <a:avLst/>
            </a:prstGeom>
          </p:spPr>
        </p:pic>
      </p:grpSp>
      <p:cxnSp>
        <p:nvCxnSpPr>
          <p:cNvPr id="24" name="Straight Connector 23">
            <a:extLst>
              <a:ext uri="{FF2B5EF4-FFF2-40B4-BE49-F238E27FC236}">
                <a16:creationId xmlns:a16="http://schemas.microsoft.com/office/drawing/2014/main" id="{090BB59A-66F9-7D40-6419-B1CCBAC6434A}"/>
              </a:ext>
            </a:extLst>
          </p:cNvPr>
          <p:cNvCxnSpPr>
            <a:cxnSpLocks/>
          </p:cNvCxnSpPr>
          <p:nvPr/>
        </p:nvCxnSpPr>
        <p:spPr>
          <a:xfrm>
            <a:off x="432954" y="3287437"/>
            <a:ext cx="1132609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99D514A-9564-4D47-138E-08437C3D6CFD}"/>
              </a:ext>
            </a:extLst>
          </p:cNvPr>
          <p:cNvCxnSpPr>
            <a:cxnSpLocks/>
          </p:cNvCxnSpPr>
          <p:nvPr/>
        </p:nvCxnSpPr>
        <p:spPr>
          <a:xfrm>
            <a:off x="432954" y="5881233"/>
            <a:ext cx="1132609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654A-5B97-AF5E-DDD6-19EB14BC1B0D}"/>
              </a:ext>
            </a:extLst>
          </p:cNvPr>
          <p:cNvSpPr>
            <a:spLocks noGrp="1"/>
          </p:cNvSpPr>
          <p:nvPr>
            <p:ph type="title"/>
          </p:nvPr>
        </p:nvSpPr>
        <p:spPr/>
        <p:txBody>
          <a:bodyPr/>
          <a:lstStyle/>
          <a:p>
            <a:r>
              <a:rPr lang="en-US" dirty="0"/>
              <a:t>MAML as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FE44D3-9E05-11E2-76BC-D105FCEAE281}"/>
                  </a:ext>
                </a:extLst>
              </p:cNvPr>
              <p:cNvSpPr>
                <a:spLocks noGrp="1"/>
              </p:cNvSpPr>
              <p:nvPr>
                <p:ph idx="1"/>
              </p:nvPr>
            </p:nvSpPr>
            <p:spPr>
              <a:xfrm>
                <a:off x="609600" y="3940404"/>
                <a:ext cx="7299489" cy="2185760"/>
              </a:xfrm>
            </p:spPr>
            <p:txBody>
              <a:bodyPr/>
              <a:lstStyle/>
              <a:p>
                <a:r>
                  <a:rPr lang="en-US" dirty="0"/>
                  <a:t>Setup almost identical to hyper-networks, except for the model</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model: </a:t>
                </a:r>
                <a:r>
                  <a:rPr lang="en-US" dirty="0"/>
                  <a:t>semi-amortized </a:t>
                </a:r>
                <a:br>
                  <a:rPr lang="en-US" dirty="0"/>
                </a:br>
                <a:r>
                  <a:rPr lang="en-US" b="1" dirty="0">
                    <a:latin typeface="Helvetica Neue" panose="02000503000000020004" pitchFamily="2" charset="0"/>
                    <a:ea typeface="Helvetica Neue" panose="02000503000000020004" pitchFamily="2" charset="0"/>
                    <a:cs typeface="Helvetica Neue" panose="02000503000000020004" pitchFamily="2" charset="0"/>
                  </a:rPr>
                  <a:t>loss: </a:t>
                </a:r>
                <a:r>
                  <a:rPr lang="en-US" dirty="0"/>
                  <a:t>objective-based </a:t>
                </a:r>
              </a:p>
              <a:p>
                <a:r>
                  <a:rPr lang="en-US" b="1" dirty="0">
                    <a:latin typeface="Helvetica Neue" panose="02000503000000020004" pitchFamily="2" charset="0"/>
                    <a:ea typeface="Helvetica Neue" panose="02000503000000020004" pitchFamily="2" charset="0"/>
                    <a:cs typeface="Helvetica Neue" panose="02000503000000020004" pitchFamily="2" charset="0"/>
                  </a:rPr>
                  <a:t>objective: </a:t>
                </a:r>
                <a:r>
                  <a:rPr lang="en-US" dirty="0"/>
                  <a:t>task loss</a:t>
                </a:r>
              </a:p>
              <a:p>
                <a:r>
                  <a:rPr lang="en-US" b="1" dirty="0">
                    <a:latin typeface="Helvetica Neue" panose="02000503000000020004" pitchFamily="2" charset="0"/>
                    <a:ea typeface="Helvetica Neue" panose="02000503000000020004" pitchFamily="2" charset="0"/>
                    <a:cs typeface="Helvetica Neue" panose="02000503000000020004" pitchFamily="2" charset="0"/>
                  </a:rPr>
                  <a:t>learning: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𝒯</m:t>
                                </m:r>
                              </m:e>
                            </m:d>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𝒯</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𝜃</m:t>
                            </m:r>
                          </m:sub>
                        </m:sSub>
                        <m:r>
                          <a:rPr lang="en-US" b="0" i="1" smtClean="0">
                            <a:latin typeface="Cambria Math" panose="02040503050406030204" pitchFamily="18" charset="0"/>
                          </a:rPr>
                          <m:t>)</m:t>
                        </m:r>
                      </m:e>
                    </m:func>
                  </m:oMath>
                </a14:m>
                <a:endParaRPr lang="en-US" dirty="0"/>
              </a:p>
            </p:txBody>
          </p:sp>
        </mc:Choice>
        <mc:Fallback xmlns="">
          <p:sp>
            <p:nvSpPr>
              <p:cNvPr id="3" name="Content Placeholder 2">
                <a:extLst>
                  <a:ext uri="{FF2B5EF4-FFF2-40B4-BE49-F238E27FC236}">
                    <a16:creationId xmlns:a16="http://schemas.microsoft.com/office/drawing/2014/main" id="{AEFE44D3-9E05-11E2-76BC-D105FCEAE281}"/>
                  </a:ext>
                </a:extLst>
              </p:cNvPr>
              <p:cNvSpPr>
                <a:spLocks noGrp="1" noRot="1" noChangeAspect="1" noMove="1" noResize="1" noEditPoints="1" noAdjustHandles="1" noChangeArrowheads="1" noChangeShapeType="1" noTextEdit="1"/>
              </p:cNvSpPr>
              <p:nvPr>
                <p:ph idx="1"/>
              </p:nvPr>
            </p:nvSpPr>
            <p:spPr>
              <a:xfrm>
                <a:off x="609600" y="3940404"/>
                <a:ext cx="7299489" cy="2185760"/>
              </a:xfrm>
              <a:blipFill>
                <a:blip r:embed="rId2"/>
                <a:stretch>
                  <a:fillRect l="-870" t="-173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45AC065-F43B-7C43-8D67-F61AE23CA7CF}"/>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E3B320-8DF0-8450-3BA7-C7982E378953}"/>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B0E75812-9714-FF40-C137-6E4BC00E1BC8}"/>
              </a:ext>
            </a:extLst>
          </p:cNvPr>
          <p:cNvSpPr>
            <a:spLocks noGrp="1"/>
          </p:cNvSpPr>
          <p:nvPr>
            <p:ph type="sldNum" sz="quarter" idx="12"/>
          </p:nvPr>
        </p:nvSpPr>
        <p:spPr/>
        <p:txBody>
          <a:bodyPr/>
          <a:lstStyle/>
          <a:p>
            <a:fld id="{F813B43C-900A-1C44-BF45-66CB67BC66D1}" type="slidenum">
              <a:rPr lang="en-US" smtClean="0"/>
              <a:t>28</a:t>
            </a:fld>
            <a:endParaRPr lang="en-US"/>
          </a:p>
        </p:txBody>
      </p:sp>
      <p:pic>
        <p:nvPicPr>
          <p:cNvPr id="1026" name="Picture 2" descr="maml">
            <a:extLst>
              <a:ext uri="{FF2B5EF4-FFF2-40B4-BE49-F238E27FC236}">
                <a16:creationId xmlns:a16="http://schemas.microsoft.com/office/drawing/2014/main" id="{9F282B0D-C180-1CC1-7514-6511D3BCA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545" y="3475085"/>
            <a:ext cx="4169455" cy="24857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B3AC6572-B274-9E17-383E-19EB0D7B97A5}"/>
              </a:ext>
            </a:extLst>
          </p:cNvPr>
          <p:cNvCxnSpPr>
            <a:cxnSpLocks/>
          </p:cNvCxnSpPr>
          <p:nvPr/>
        </p:nvCxnSpPr>
        <p:spPr>
          <a:xfrm>
            <a:off x="3943029" y="2797514"/>
            <a:ext cx="708292"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6AA9D8D-C59D-699C-6DAA-71271B6BD7F3}"/>
                  </a:ext>
                </a:extLst>
              </p:cNvPr>
              <p:cNvSpPr/>
              <p:nvPr/>
            </p:nvSpPr>
            <p:spPr>
              <a:xfrm>
                <a:off x="6722488" y="2571760"/>
                <a:ext cx="1074385" cy="498438"/>
              </a:xfrm>
              <a:prstGeom prst="rect">
                <a:avLst/>
              </a:prstGeom>
              <a:noFill/>
              <a:ln w="25400"/>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14:m>
                  <m:oMathPara xmlns:m="http://schemas.openxmlformats.org/officeDocument/2006/math">
                    <m:oMathParaPr>
                      <m:jc m:val="center"/>
                    </m:oMathParaPr>
                    <m:oMath xmlns:m="http://schemas.openxmlformats.org/officeDocument/2006/math">
                      <m:sSub>
                        <m:sSubPr>
                          <m:ctrlPr>
                            <a:rPr lang="en-US" i="1">
                              <a:solidFill>
                                <a:schemeClr val="tx1"/>
                              </a:solidFill>
                              <a:latin typeface="Cambria Math" panose="02040503050406030204" pitchFamily="18" charset="0"/>
                              <a:ea typeface="Helvetica Neue Light" panose="02000403000000020004" pitchFamily="2" charset="0"/>
                            </a:rPr>
                          </m:ctrlPr>
                        </m:sSubPr>
                        <m:e>
                          <m:acc>
                            <m:accPr>
                              <m:chr m:val="̂"/>
                              <m:ctrlPr>
                                <a:rPr lang="en-US" i="1">
                                  <a:solidFill>
                                    <a:schemeClr val="tx1"/>
                                  </a:solidFill>
                                  <a:latin typeface="Cambria Math" panose="02040503050406030204" pitchFamily="18" charset="0"/>
                                  <a:ea typeface="Helvetica Neue Light" panose="02000403000000020004" pitchFamily="2" charset="0"/>
                                </a:rPr>
                              </m:ctrlPr>
                            </m:accPr>
                            <m:e>
                              <m:r>
                                <a:rPr lang="en-US" i="1">
                                  <a:solidFill>
                                    <a:schemeClr val="tx1"/>
                                  </a:solidFill>
                                  <a:latin typeface="Cambria Math" panose="02040503050406030204" pitchFamily="18" charset="0"/>
                                  <a:ea typeface="Helvetica Neue Light" panose="02000403000000020004" pitchFamily="2" charset="0"/>
                                </a:rPr>
                                <m:t>𝑦</m:t>
                              </m:r>
                            </m:e>
                          </m:acc>
                        </m:e>
                        <m:sub>
                          <m:r>
                            <a:rPr lang="en-US" i="1">
                              <a:solidFill>
                                <a:schemeClr val="tx1"/>
                              </a:solidFill>
                              <a:latin typeface="Cambria Math" panose="02040503050406030204" pitchFamily="18" charset="0"/>
                              <a:ea typeface="Helvetica Neue Light" panose="02000403000000020004" pitchFamily="2" charset="0"/>
                            </a:rPr>
                            <m:t>𝜑</m:t>
                          </m:r>
                        </m:sub>
                      </m:sSub>
                      <m:r>
                        <a:rPr lang="en-US" i="1">
                          <a:solidFill>
                            <a:schemeClr val="tx1"/>
                          </a:solidFill>
                          <a:latin typeface="Cambria Math" panose="02040503050406030204" pitchFamily="18" charset="0"/>
                          <a:ea typeface="Helvetica Neue Light" panose="02000403000000020004" pitchFamily="2" charset="0"/>
                        </a:rPr>
                        <m:t>(</m:t>
                      </m:r>
                      <m:r>
                        <a:rPr lang="en-US" i="1">
                          <a:solidFill>
                            <a:schemeClr val="tx1"/>
                          </a:solidFill>
                          <a:latin typeface="Cambria Math" panose="02040503050406030204" pitchFamily="18" charset="0"/>
                          <a:ea typeface="Helvetica Neue Light" panose="02000403000000020004" pitchFamily="2" charset="0"/>
                        </a:rPr>
                        <m:t>𝑥</m:t>
                      </m:r>
                      <m:r>
                        <a:rPr lang="en-US" i="1">
                          <a:solidFill>
                            <a:schemeClr val="tx1"/>
                          </a:solidFill>
                          <a:latin typeface="Cambria Math" panose="02040503050406030204" pitchFamily="18" charset="0"/>
                          <a:ea typeface="Helvetica Neue Light" panose="02000403000000020004" pitchFamily="2" charset="0"/>
                        </a:rPr>
                        <m:t>)</m:t>
                      </m:r>
                    </m:oMath>
                  </m:oMathPara>
                </a14:m>
                <a:endParaRPr lang="en-US" dirty="0">
                  <a:solidFill>
                    <a:schemeClr val="tx1"/>
                  </a:solidFill>
                  <a:latin typeface="Helvetica Neue Light" panose="02000403000000020004" pitchFamily="2" charset="0"/>
                  <a:ea typeface="Helvetica Neue Light" panose="02000403000000020004" pitchFamily="2" charset="0"/>
                </a:endParaRPr>
              </a:p>
            </p:txBody>
          </p:sp>
        </mc:Choice>
        <mc:Fallback xmlns="">
          <p:sp>
            <p:nvSpPr>
              <p:cNvPr id="9" name="Rectangle 8">
                <a:extLst>
                  <a:ext uri="{FF2B5EF4-FFF2-40B4-BE49-F238E27FC236}">
                    <a16:creationId xmlns:a16="http://schemas.microsoft.com/office/drawing/2014/main" id="{26AA9D8D-C59D-699C-6DAA-71271B6BD7F3}"/>
                  </a:ext>
                </a:extLst>
              </p:cNvPr>
              <p:cNvSpPr>
                <a:spLocks noRot="1" noChangeAspect="1" noMove="1" noResize="1" noEditPoints="1" noAdjustHandles="1" noChangeArrowheads="1" noChangeShapeType="1" noTextEdit="1"/>
              </p:cNvSpPr>
              <p:nvPr/>
            </p:nvSpPr>
            <p:spPr>
              <a:xfrm>
                <a:off x="6722488" y="2571760"/>
                <a:ext cx="1074385" cy="498438"/>
              </a:xfrm>
              <a:prstGeom prst="rect">
                <a:avLst/>
              </a:prstGeom>
              <a:blipFill>
                <a:blip r:embed="rId4"/>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2CD0876-2303-441A-9653-97F759312926}"/>
                  </a:ext>
                </a:extLst>
              </p:cNvPr>
              <p:cNvSpPr/>
              <p:nvPr/>
            </p:nvSpPr>
            <p:spPr>
              <a:xfrm>
                <a:off x="4631417" y="2543406"/>
                <a:ext cx="1339436" cy="498438"/>
              </a:xfrm>
              <a:prstGeom prst="rect">
                <a:avLst/>
              </a:prstGeom>
              <a:noFill/>
              <a:ln w="25400"/>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14:m>
                  <m:oMathPara xmlns:m="http://schemas.openxmlformats.org/officeDocument/2006/math">
                    <m:oMathParaPr>
                      <m:jc m:val="center"/>
                    </m:oMathParaPr>
                    <m:oMath xmlns:m="http://schemas.openxmlformats.org/officeDocument/2006/math">
                      <m:sSub>
                        <m:sSubPr>
                          <m:ctrlPr>
                            <a:rPr lang="en-US" b="0" i="1" smtClean="0">
                              <a:solidFill>
                                <a:schemeClr val="tx1"/>
                              </a:solidFill>
                              <a:latin typeface="Cambria Math" panose="02040503050406030204" pitchFamily="18" charset="0"/>
                              <a:ea typeface="Helvetica Neue Light" panose="02000403000000020004" pitchFamily="2" charset="0"/>
                            </a:rPr>
                          </m:ctrlPr>
                        </m:sSubPr>
                        <m:e>
                          <m:r>
                            <a:rPr lang="en-US" b="0" i="1" smtClean="0">
                              <a:solidFill>
                                <a:schemeClr val="tx1"/>
                              </a:solidFill>
                              <a:latin typeface="Cambria Math" panose="02040503050406030204" pitchFamily="18" charset="0"/>
                              <a:ea typeface="Helvetica Neue Light" panose="02000403000000020004" pitchFamily="2" charset="0"/>
                            </a:rPr>
                            <m:t>𝜑</m:t>
                          </m:r>
                        </m:e>
                        <m:sub>
                          <m:r>
                            <a:rPr lang="en-US" b="0" i="1" smtClean="0">
                              <a:solidFill>
                                <a:schemeClr val="tx1"/>
                              </a:solidFill>
                              <a:latin typeface="Cambria Math" panose="02040503050406030204" pitchFamily="18" charset="0"/>
                              <a:ea typeface="Helvetica Neue Light" panose="02000403000000020004" pitchFamily="2" charset="0"/>
                            </a:rPr>
                            <m:t>𝜃</m:t>
                          </m:r>
                        </m:sub>
                      </m:sSub>
                      <m:r>
                        <a:rPr lang="en-US" b="0" i="1" smtClean="0">
                          <a:solidFill>
                            <a:schemeClr val="tx1"/>
                          </a:solidFill>
                          <a:latin typeface="Cambria Math" panose="02040503050406030204" pitchFamily="18" charset="0"/>
                          <a:ea typeface="Helvetica Neue Light" panose="02000403000000020004" pitchFamily="2" charset="0"/>
                        </a:rPr>
                        <m:t>(</m:t>
                      </m:r>
                      <m:r>
                        <a:rPr lang="en-US" b="0" i="1" smtClean="0">
                          <a:solidFill>
                            <a:schemeClr val="tx1"/>
                          </a:solidFill>
                          <a:latin typeface="Cambria Math" panose="02040503050406030204" pitchFamily="18" charset="0"/>
                          <a:ea typeface="Helvetica Neue Light" panose="02000403000000020004" pitchFamily="2" charset="0"/>
                        </a:rPr>
                        <m:t>𝒯</m:t>
                      </m:r>
                      <m:r>
                        <a:rPr lang="en-US" b="0" i="1" smtClean="0">
                          <a:solidFill>
                            <a:schemeClr val="tx1"/>
                          </a:solidFill>
                          <a:latin typeface="Cambria Math" panose="02040503050406030204" pitchFamily="18" charset="0"/>
                          <a:ea typeface="Helvetica Neue Light" panose="02000403000000020004" pitchFamily="2" charset="0"/>
                        </a:rPr>
                        <m:t>)</m:t>
                      </m:r>
                    </m:oMath>
                  </m:oMathPara>
                </a14:m>
                <a:endParaRPr lang="en-US" dirty="0">
                  <a:solidFill>
                    <a:schemeClr val="tx1"/>
                  </a:solidFill>
                  <a:latin typeface="Helvetica Neue Light" panose="02000403000000020004" pitchFamily="2" charset="0"/>
                  <a:ea typeface="Helvetica Neue Light" panose="02000403000000020004" pitchFamily="2" charset="0"/>
                </a:endParaRPr>
              </a:p>
            </p:txBody>
          </p:sp>
        </mc:Choice>
        <mc:Fallback xmlns="">
          <p:sp>
            <p:nvSpPr>
              <p:cNvPr id="10" name="Rectangle 9">
                <a:extLst>
                  <a:ext uri="{FF2B5EF4-FFF2-40B4-BE49-F238E27FC236}">
                    <a16:creationId xmlns:a16="http://schemas.microsoft.com/office/drawing/2014/main" id="{92CD0876-2303-441A-9653-97F759312926}"/>
                  </a:ext>
                </a:extLst>
              </p:cNvPr>
              <p:cNvSpPr>
                <a:spLocks noRot="1" noChangeAspect="1" noMove="1" noResize="1" noEditPoints="1" noAdjustHandles="1" noChangeArrowheads="1" noChangeShapeType="1" noTextEdit="1"/>
              </p:cNvSpPr>
              <p:nvPr/>
            </p:nvSpPr>
            <p:spPr>
              <a:xfrm>
                <a:off x="4631417" y="2543406"/>
                <a:ext cx="1339436" cy="498438"/>
              </a:xfrm>
              <a:prstGeom prst="rect">
                <a:avLst/>
              </a:prstGeom>
              <a:blipFill>
                <a:blip r:embed="rId5"/>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2C0BE0-BE52-DFF2-3ECC-CAB4A51DBDC0}"/>
                  </a:ext>
                </a:extLst>
              </p:cNvPr>
              <p:cNvSpPr txBox="1"/>
              <p:nvPr/>
            </p:nvSpPr>
            <p:spPr>
              <a:xfrm>
                <a:off x="2371305" y="1387566"/>
                <a:ext cx="1015819" cy="369332"/>
              </a:xfrm>
              <a:prstGeom prst="rect">
                <a:avLst/>
              </a:prstGeom>
              <a:noFill/>
            </p:spPr>
            <p:txBody>
              <a:bodyPr wrap="square">
                <a:spAutoFit/>
              </a:bodyPr>
              <a:lstStyle/>
              <a:p>
                <a:r>
                  <a:rPr lang="en-US" dirty="0">
                    <a:latin typeface="Helvetica Neue Light" panose="02000403000000020004" pitchFamily="2" charset="0"/>
                    <a:ea typeface="Helvetica Neue Light" panose="02000403000000020004" pitchFamily="2" charset="0"/>
                  </a:rPr>
                  <a:t>task </a:t>
                </a:r>
                <a14:m>
                  <m:oMath xmlns:m="http://schemas.openxmlformats.org/officeDocument/2006/math">
                    <m:r>
                      <a:rPr lang="en-US" b="0" i="1" smtClean="0">
                        <a:latin typeface="Cambria Math" panose="02040503050406030204" pitchFamily="18" charset="0"/>
                      </a:rPr>
                      <m:t>𝒯</m:t>
                    </m:r>
                  </m:oMath>
                </a14:m>
                <a:endParaRPr lang="en-US" dirty="0"/>
              </a:p>
            </p:txBody>
          </p:sp>
        </mc:Choice>
        <mc:Fallback xmlns="">
          <p:sp>
            <p:nvSpPr>
              <p:cNvPr id="11" name="TextBox 10">
                <a:extLst>
                  <a:ext uri="{FF2B5EF4-FFF2-40B4-BE49-F238E27FC236}">
                    <a16:creationId xmlns:a16="http://schemas.microsoft.com/office/drawing/2014/main" id="{DE2C0BE0-BE52-DFF2-3ECC-CAB4A51DBDC0}"/>
                  </a:ext>
                </a:extLst>
              </p:cNvPr>
              <p:cNvSpPr txBox="1">
                <a:spLocks noRot="1" noChangeAspect="1" noMove="1" noResize="1" noEditPoints="1" noAdjustHandles="1" noChangeArrowheads="1" noChangeShapeType="1" noTextEdit="1"/>
              </p:cNvSpPr>
              <p:nvPr/>
            </p:nvSpPr>
            <p:spPr>
              <a:xfrm>
                <a:off x="2371305" y="1387566"/>
                <a:ext cx="1015819" cy="369332"/>
              </a:xfrm>
              <a:prstGeom prst="rect">
                <a:avLst/>
              </a:prstGeom>
              <a:blipFill>
                <a:blip r:embed="rId6"/>
                <a:stretch>
                  <a:fillRect l="-4938" t="-10000" b="-20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4861BBF5-912B-3A23-470F-34E2AC6A76BD}"/>
              </a:ext>
            </a:extLst>
          </p:cNvPr>
          <p:cNvSpPr txBox="1"/>
          <p:nvPr/>
        </p:nvSpPr>
        <p:spPr>
          <a:xfrm>
            <a:off x="4531722" y="2217263"/>
            <a:ext cx="1917595" cy="369332"/>
          </a:xfrm>
          <a:prstGeom prst="rect">
            <a:avLst/>
          </a:prstGeom>
          <a:noFill/>
        </p:spPr>
        <p:txBody>
          <a:bodyPr wrap="square">
            <a:spAutoFit/>
          </a:bodyPr>
          <a:lstStyle/>
          <a:p>
            <a:r>
              <a:rPr lang="en-US" dirty="0">
                <a:latin typeface="Helvetica Neue Light" panose="02000403000000020004" pitchFamily="2" charset="0"/>
                <a:ea typeface="Helvetica Neue Light" panose="02000403000000020004" pitchFamily="2" charset="0"/>
              </a:rPr>
              <a:t>hyper-network</a:t>
            </a:r>
          </a:p>
        </p:txBody>
      </p:sp>
      <p:cxnSp>
        <p:nvCxnSpPr>
          <p:cNvPr id="13" name="Straight Arrow Connector 12">
            <a:extLst>
              <a:ext uri="{FF2B5EF4-FFF2-40B4-BE49-F238E27FC236}">
                <a16:creationId xmlns:a16="http://schemas.microsoft.com/office/drawing/2014/main" id="{5CB530CB-9DDF-CE96-5A60-5AC1D059E65B}"/>
              </a:ext>
            </a:extLst>
          </p:cNvPr>
          <p:cNvCxnSpPr>
            <a:cxnSpLocks/>
          </p:cNvCxnSpPr>
          <p:nvPr/>
        </p:nvCxnSpPr>
        <p:spPr>
          <a:xfrm>
            <a:off x="5989118" y="2787620"/>
            <a:ext cx="708292"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2F70450-CEAE-C003-9458-84182DE58B5D}"/>
              </a:ext>
            </a:extLst>
          </p:cNvPr>
          <p:cNvSpPr txBox="1"/>
          <p:nvPr/>
        </p:nvSpPr>
        <p:spPr>
          <a:xfrm>
            <a:off x="6693676" y="2242073"/>
            <a:ext cx="1137876" cy="369332"/>
          </a:xfrm>
          <a:prstGeom prst="rect">
            <a:avLst/>
          </a:prstGeom>
          <a:noFill/>
        </p:spPr>
        <p:txBody>
          <a:bodyPr wrap="square">
            <a:spAutoFit/>
          </a:bodyPr>
          <a:lstStyle/>
          <a:p>
            <a:r>
              <a:rPr lang="en-US" dirty="0">
                <a:latin typeface="Helvetica Neue Light" panose="02000403000000020004" pitchFamily="2" charset="0"/>
                <a:ea typeface="Helvetica Neue Light" panose="02000403000000020004" pitchFamily="2" charset="0"/>
              </a:rPr>
              <a:t>network</a:t>
            </a:r>
          </a:p>
        </p:txBody>
      </p:sp>
      <p:cxnSp>
        <p:nvCxnSpPr>
          <p:cNvPr id="15" name="Straight Arrow Connector 14">
            <a:extLst>
              <a:ext uri="{FF2B5EF4-FFF2-40B4-BE49-F238E27FC236}">
                <a16:creationId xmlns:a16="http://schemas.microsoft.com/office/drawing/2014/main" id="{0175514B-11F9-FA02-6482-84E453C2A468}"/>
              </a:ext>
            </a:extLst>
          </p:cNvPr>
          <p:cNvCxnSpPr>
            <a:cxnSpLocks/>
          </p:cNvCxnSpPr>
          <p:nvPr/>
        </p:nvCxnSpPr>
        <p:spPr>
          <a:xfrm>
            <a:off x="7810831" y="2812429"/>
            <a:ext cx="708292"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9063C7A-EB26-2606-889D-B96A22BE25F5}"/>
                  </a:ext>
                </a:extLst>
              </p:cNvPr>
              <p:cNvSpPr/>
              <p:nvPr/>
            </p:nvSpPr>
            <p:spPr>
              <a:xfrm>
                <a:off x="8501670" y="2585936"/>
                <a:ext cx="1074385" cy="498438"/>
              </a:xfrm>
              <a:prstGeom prst="rect">
                <a:avLst/>
              </a:prstGeom>
              <a:noFill/>
              <a:ln w="25400"/>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14:m>
                  <m:oMathPara xmlns:m="http://schemas.openxmlformats.org/officeDocument/2006/math">
                    <m:oMathParaPr>
                      <m:jc m:val="center"/>
                    </m:oMathParaPr>
                    <m:oMath xmlns:m="http://schemas.openxmlformats.org/officeDocument/2006/math">
                      <m:sSub>
                        <m:sSubPr>
                          <m:ctrlPr>
                            <a:rPr lang="en-US" b="0" i="1" smtClean="0">
                              <a:solidFill>
                                <a:schemeClr val="tx1"/>
                              </a:solidFill>
                              <a:latin typeface="Cambria Math" panose="02040503050406030204" pitchFamily="18" charset="0"/>
                              <a:ea typeface="Helvetica Neue Light" panose="02000403000000020004" pitchFamily="2" charset="0"/>
                            </a:rPr>
                          </m:ctrlPr>
                        </m:sSubPr>
                        <m:e>
                          <m:r>
                            <a:rPr lang="en-US" b="0" i="1" smtClean="0">
                              <a:solidFill>
                                <a:schemeClr val="tx1"/>
                              </a:solidFill>
                              <a:latin typeface="Cambria Math" panose="02040503050406030204" pitchFamily="18" charset="0"/>
                              <a:ea typeface="Helvetica Neue Light" panose="02000403000000020004" pitchFamily="2" charset="0"/>
                            </a:rPr>
                            <m:t>ℒ</m:t>
                          </m:r>
                        </m:e>
                        <m:sub>
                          <m:r>
                            <a:rPr lang="en-US" b="0" i="1" smtClean="0">
                              <a:solidFill>
                                <a:schemeClr val="tx1"/>
                              </a:solidFill>
                              <a:latin typeface="Cambria Math" panose="02040503050406030204" pitchFamily="18" charset="0"/>
                              <a:ea typeface="Helvetica Neue Light" panose="02000403000000020004" pitchFamily="2" charset="0"/>
                            </a:rPr>
                            <m:t>𝒯</m:t>
                          </m:r>
                        </m:sub>
                      </m:sSub>
                      <m:r>
                        <a:rPr lang="en-US" b="0" i="1" smtClean="0">
                          <a:solidFill>
                            <a:schemeClr val="tx1"/>
                          </a:solidFill>
                          <a:latin typeface="Cambria Math" panose="02040503050406030204" pitchFamily="18" charset="0"/>
                          <a:ea typeface="Helvetica Neue Light" panose="02000403000000020004" pitchFamily="2" charset="0"/>
                        </a:rPr>
                        <m:t>(</m:t>
                      </m:r>
                      <m:acc>
                        <m:accPr>
                          <m:chr m:val="̂"/>
                          <m:ctrlPr>
                            <a:rPr lang="en-US" b="0" i="1" smtClean="0">
                              <a:solidFill>
                                <a:schemeClr val="tx1"/>
                              </a:solidFill>
                              <a:latin typeface="Cambria Math" panose="02040503050406030204" pitchFamily="18" charset="0"/>
                              <a:ea typeface="Helvetica Neue Light" panose="02000403000000020004" pitchFamily="2" charset="0"/>
                            </a:rPr>
                          </m:ctrlPr>
                        </m:accPr>
                        <m:e>
                          <m:r>
                            <a:rPr lang="en-US" b="0" i="1" smtClean="0">
                              <a:solidFill>
                                <a:schemeClr val="tx1"/>
                              </a:solidFill>
                              <a:latin typeface="Cambria Math" panose="02040503050406030204" pitchFamily="18" charset="0"/>
                              <a:ea typeface="Helvetica Neue Light" panose="02000403000000020004" pitchFamily="2" charset="0"/>
                            </a:rPr>
                            <m:t>𝑦</m:t>
                          </m:r>
                        </m:e>
                      </m:acc>
                      <m:r>
                        <a:rPr lang="en-US" b="0" i="1" smtClean="0">
                          <a:solidFill>
                            <a:schemeClr val="tx1"/>
                          </a:solidFill>
                          <a:latin typeface="Cambria Math" panose="02040503050406030204" pitchFamily="18" charset="0"/>
                          <a:ea typeface="Helvetica Neue Light" panose="02000403000000020004" pitchFamily="2" charset="0"/>
                        </a:rPr>
                        <m:t>)</m:t>
                      </m:r>
                    </m:oMath>
                  </m:oMathPara>
                </a14:m>
                <a:endParaRPr lang="en-US" dirty="0">
                  <a:solidFill>
                    <a:schemeClr val="tx1"/>
                  </a:solidFill>
                  <a:latin typeface="Helvetica Neue Light" panose="02000403000000020004" pitchFamily="2" charset="0"/>
                  <a:ea typeface="Helvetica Neue Light" panose="02000403000000020004" pitchFamily="2" charset="0"/>
                </a:endParaRPr>
              </a:p>
            </p:txBody>
          </p:sp>
        </mc:Choice>
        <mc:Fallback xmlns="">
          <p:sp>
            <p:nvSpPr>
              <p:cNvPr id="16" name="Rectangle 15">
                <a:extLst>
                  <a:ext uri="{FF2B5EF4-FFF2-40B4-BE49-F238E27FC236}">
                    <a16:creationId xmlns:a16="http://schemas.microsoft.com/office/drawing/2014/main" id="{B9063C7A-EB26-2606-889D-B96A22BE25F5}"/>
                  </a:ext>
                </a:extLst>
              </p:cNvPr>
              <p:cNvSpPr>
                <a:spLocks noRot="1" noChangeAspect="1" noMove="1" noResize="1" noEditPoints="1" noAdjustHandles="1" noChangeArrowheads="1" noChangeShapeType="1" noTextEdit="1"/>
              </p:cNvSpPr>
              <p:nvPr/>
            </p:nvSpPr>
            <p:spPr>
              <a:xfrm>
                <a:off x="8501670" y="2585936"/>
                <a:ext cx="1074385" cy="498438"/>
              </a:xfrm>
              <a:prstGeom prst="rect">
                <a:avLst/>
              </a:prstGeom>
              <a:blipFill>
                <a:blip r:embed="rId7"/>
                <a:stretch>
                  <a:fillRect/>
                </a:stretch>
              </a:blipFill>
              <a:ln w="25400"/>
            </p:spPr>
            <p:txBody>
              <a:bodyPr/>
              <a:lstStyle/>
              <a:p>
                <a:r>
                  <a:rPr lang="en-US">
                    <a:noFill/>
                  </a:rPr>
                  <a:t> </a:t>
                </a:r>
              </a:p>
            </p:txBody>
          </p:sp>
        </mc:Fallback>
      </mc:AlternateContent>
      <p:sp>
        <p:nvSpPr>
          <p:cNvPr id="17" name="TextBox 16">
            <a:extLst>
              <a:ext uri="{FF2B5EF4-FFF2-40B4-BE49-F238E27FC236}">
                <a16:creationId xmlns:a16="http://schemas.microsoft.com/office/drawing/2014/main" id="{E2730E92-BB8E-7A07-84DB-0088E7AC5AB0}"/>
              </a:ext>
            </a:extLst>
          </p:cNvPr>
          <p:cNvSpPr txBox="1"/>
          <p:nvPr/>
        </p:nvSpPr>
        <p:spPr>
          <a:xfrm>
            <a:off x="8494122" y="2234984"/>
            <a:ext cx="1137876" cy="369332"/>
          </a:xfrm>
          <a:prstGeom prst="rect">
            <a:avLst/>
          </a:prstGeom>
          <a:noFill/>
        </p:spPr>
        <p:txBody>
          <a:bodyPr wrap="square">
            <a:spAutoFit/>
          </a:bodyPr>
          <a:lstStyle/>
          <a:p>
            <a:r>
              <a:rPr lang="en-US" dirty="0">
                <a:latin typeface="Helvetica Neue Light" panose="02000403000000020004" pitchFamily="2" charset="0"/>
                <a:ea typeface="Helvetica Neue Light" panose="02000403000000020004" pitchFamily="2" charset="0"/>
              </a:rPr>
              <a:t>task loss</a:t>
            </a:r>
          </a:p>
        </p:txBody>
      </p:sp>
      <p:grpSp>
        <p:nvGrpSpPr>
          <p:cNvPr id="18" name="Group 17">
            <a:extLst>
              <a:ext uri="{FF2B5EF4-FFF2-40B4-BE49-F238E27FC236}">
                <a16:creationId xmlns:a16="http://schemas.microsoft.com/office/drawing/2014/main" id="{564450D6-2C1C-82E0-6AA6-D6F51AE2A813}"/>
              </a:ext>
            </a:extLst>
          </p:cNvPr>
          <p:cNvGrpSpPr/>
          <p:nvPr/>
        </p:nvGrpSpPr>
        <p:grpSpPr>
          <a:xfrm>
            <a:off x="1684604" y="1733123"/>
            <a:ext cx="2375465" cy="1987844"/>
            <a:chOff x="1684604" y="1770831"/>
            <a:chExt cx="2375465" cy="1987844"/>
          </a:xfrm>
        </p:grpSpPr>
        <p:pic>
          <p:nvPicPr>
            <p:cNvPr id="19" name="Picture 18" descr="A picture containing water, nature, river, shore&#10;&#10;Description automatically generated">
              <a:extLst>
                <a:ext uri="{FF2B5EF4-FFF2-40B4-BE49-F238E27FC236}">
                  <a16:creationId xmlns:a16="http://schemas.microsoft.com/office/drawing/2014/main" id="{AB2A348E-5972-CE33-CB3C-08D81BE7CA36}"/>
                </a:ext>
              </a:extLst>
            </p:cNvPr>
            <p:cNvPicPr>
              <a:picLocks noChangeAspect="1"/>
            </p:cNvPicPr>
            <p:nvPr/>
          </p:nvPicPr>
          <p:blipFill>
            <a:blip r:embed="rId8"/>
            <a:stretch>
              <a:fillRect/>
            </a:stretch>
          </p:blipFill>
          <p:spPr>
            <a:xfrm>
              <a:off x="1684604" y="2884146"/>
              <a:ext cx="1078586" cy="87452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026C5D5-DA34-3F86-5085-BD7B6AF9B46C}"/>
                </a:ext>
              </a:extLst>
            </p:cNvPr>
            <p:cNvPicPr>
              <a:picLocks noChangeAspect="1"/>
            </p:cNvPicPr>
            <p:nvPr/>
          </p:nvPicPr>
          <p:blipFill>
            <a:blip r:embed="rId9"/>
            <a:stretch>
              <a:fillRect/>
            </a:stretch>
          </p:blipFill>
          <p:spPr>
            <a:xfrm>
              <a:off x="1688749" y="1771222"/>
              <a:ext cx="1552352" cy="111868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EDF5A32-F6AC-DF44-0809-89ADBEAB6DE6}"/>
                </a:ext>
              </a:extLst>
            </p:cNvPr>
            <p:cNvPicPr>
              <a:picLocks noChangeAspect="1"/>
            </p:cNvPicPr>
            <p:nvPr/>
          </p:nvPicPr>
          <p:blipFill>
            <a:blip r:embed="rId10"/>
            <a:stretch>
              <a:fillRect/>
            </a:stretch>
          </p:blipFill>
          <p:spPr>
            <a:xfrm>
              <a:off x="2710131" y="2841765"/>
              <a:ext cx="1342952" cy="915215"/>
            </a:xfrm>
            <a:prstGeom prst="rect">
              <a:avLst/>
            </a:prstGeom>
          </p:spPr>
        </p:pic>
        <p:pic>
          <p:nvPicPr>
            <p:cNvPr id="22" name="Picture 21" descr="A picture containing colorful&#10;&#10;Description automatically generated">
              <a:extLst>
                <a:ext uri="{FF2B5EF4-FFF2-40B4-BE49-F238E27FC236}">
                  <a16:creationId xmlns:a16="http://schemas.microsoft.com/office/drawing/2014/main" id="{9BB37527-522B-0ED1-6742-BC675147E392}"/>
                </a:ext>
              </a:extLst>
            </p:cNvPr>
            <p:cNvPicPr>
              <a:picLocks noChangeAspect="1"/>
            </p:cNvPicPr>
            <p:nvPr/>
          </p:nvPicPr>
          <p:blipFill>
            <a:blip r:embed="rId11"/>
            <a:stretch>
              <a:fillRect/>
            </a:stretch>
          </p:blipFill>
          <p:spPr>
            <a:xfrm>
              <a:off x="3225171" y="1770831"/>
              <a:ext cx="834898" cy="1073440"/>
            </a:xfrm>
            <a:prstGeom prst="rect">
              <a:avLst/>
            </a:prstGeom>
          </p:spPr>
        </p:pic>
      </p:grpSp>
      <p:sp>
        <p:nvSpPr>
          <p:cNvPr id="23" name="Rectangle 22">
            <a:extLst>
              <a:ext uri="{FF2B5EF4-FFF2-40B4-BE49-F238E27FC236}">
                <a16:creationId xmlns:a16="http://schemas.microsoft.com/office/drawing/2014/main" id="{9B2758B1-8C97-659D-4905-6BC984FE9E6D}"/>
              </a:ext>
            </a:extLst>
          </p:cNvPr>
          <p:cNvSpPr/>
          <p:nvPr/>
        </p:nvSpPr>
        <p:spPr>
          <a:xfrm>
            <a:off x="1552662" y="4601619"/>
            <a:ext cx="1827589" cy="312235"/>
          </a:xfrm>
          <a:prstGeom prst="rect">
            <a:avLst/>
          </a:prstGeom>
          <a:solidFill>
            <a:srgbClr val="FFC000">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059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876A-C4E9-C23D-E918-504A8FA6874E}"/>
              </a:ext>
            </a:extLst>
          </p:cNvPr>
          <p:cNvSpPr>
            <a:spLocks noGrp="1"/>
          </p:cNvSpPr>
          <p:nvPr>
            <p:ph type="title"/>
          </p:nvPr>
        </p:nvSpPr>
        <p:spPr/>
        <p:txBody>
          <a:bodyPr>
            <a:normAutofit/>
          </a:bodyPr>
          <a:lstStyle/>
          <a:p>
            <a:r>
              <a:rPr lang="en-US" dirty="0"/>
              <a:t>Repeatedly solving optimization problems</a:t>
            </a:r>
          </a:p>
        </p:txBody>
      </p:sp>
      <p:sp>
        <p:nvSpPr>
          <p:cNvPr id="4" name="Date Placeholder 3">
            <a:extLst>
              <a:ext uri="{FF2B5EF4-FFF2-40B4-BE49-F238E27FC236}">
                <a16:creationId xmlns:a16="http://schemas.microsoft.com/office/drawing/2014/main" id="{8603AC01-D261-EBE7-7933-D038953EAAE6}"/>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4CC5AE4-7C59-F094-9068-C1AED983D278}"/>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D798CF0B-E0B5-27F0-E65B-CB30016A125B}"/>
              </a:ext>
            </a:extLst>
          </p:cNvPr>
          <p:cNvSpPr>
            <a:spLocks noGrp="1"/>
          </p:cNvSpPr>
          <p:nvPr>
            <p:ph type="sldNum" sz="quarter" idx="12"/>
          </p:nvPr>
        </p:nvSpPr>
        <p:spPr/>
        <p:txBody>
          <a:bodyPr/>
          <a:lstStyle/>
          <a:p>
            <a:fld id="{F813B43C-900A-1C44-BF45-66CB67BC66D1}" type="slidenum">
              <a:rPr lang="en-US" smtClean="0"/>
              <a:t>3</a:t>
            </a:fld>
            <a:endParaRPr lang="en-US"/>
          </a:p>
        </p:txBody>
      </p:sp>
      <p:sp>
        <p:nvSpPr>
          <p:cNvPr id="8" name="Content Placeholder 7">
            <a:extLst>
              <a:ext uri="{FF2B5EF4-FFF2-40B4-BE49-F238E27FC236}">
                <a16:creationId xmlns:a16="http://schemas.microsoft.com/office/drawing/2014/main" id="{F4CE3228-1246-5024-EAD8-1950D5DF215F}"/>
              </a:ext>
            </a:extLst>
          </p:cNvPr>
          <p:cNvSpPr>
            <a:spLocks noGrp="1"/>
          </p:cNvSpPr>
          <p:nvPr>
            <p:ph idx="1"/>
          </p:nvPr>
        </p:nvSpPr>
        <p:spPr>
          <a:xfrm>
            <a:off x="609599" y="1440493"/>
            <a:ext cx="11306629" cy="4685671"/>
          </a:xfrm>
        </p:spPr>
        <p:txBody>
          <a:bodyPr/>
          <a:lstStyle/>
          <a:p>
            <a:r>
              <a:rPr lang="en-US" dirty="0"/>
              <a:t>Optimization problems often </a:t>
            </a:r>
            <a:r>
              <a:rPr lang="en-US" b="1" dirty="0">
                <a:latin typeface="Helvetica Neue" panose="02000503000000020004" pitchFamily="2" charset="0"/>
                <a:ea typeface="Helvetica Neue" panose="02000503000000020004" pitchFamily="2" charset="0"/>
                <a:cs typeface="Helvetica Neue" panose="02000503000000020004" pitchFamily="2" charset="0"/>
              </a:rPr>
              <a:t>do not live in isolation </a:t>
            </a:r>
            <a:r>
              <a:rPr lang="en-US" dirty="0"/>
              <a:t>and are often </a:t>
            </a:r>
            <a:r>
              <a:rPr lang="en-US" b="1" dirty="0">
                <a:latin typeface="Helvetica Neue" panose="02000503000000020004" pitchFamily="2" charset="0"/>
                <a:ea typeface="Helvetica Neue" panose="02000503000000020004" pitchFamily="2" charset="0"/>
                <a:cs typeface="Helvetica Neue" panose="02000503000000020004" pitchFamily="2" charset="0"/>
              </a:rPr>
              <a:t>repeatedly solved </a:t>
            </a:r>
            <a:r>
              <a:rPr lang="en-US" dirty="0"/>
              <a:t>in deployment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ACBE96-3BDC-EA19-ABCF-E746BA6607C8}"/>
                  </a:ext>
                </a:extLst>
              </p:cNvPr>
              <p:cNvSpPr txBox="1"/>
              <p:nvPr/>
            </p:nvSpPr>
            <p:spPr>
              <a:xfrm>
                <a:off x="3743739" y="2047461"/>
                <a:ext cx="3599190" cy="687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m:t>
                          </m:r>
                        </m:sup>
                      </m:s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e>
                      </m:d>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argmin</m:t>
                              </m:r>
                            </m:e>
                            <m:lim>
                              <m:r>
                                <a:rPr lang="en-US" sz="2800" b="0" i="1" smtClean="0">
                                  <a:latin typeface="Cambria Math" panose="02040503050406030204" pitchFamily="18" charset="0"/>
                                </a:rPr>
                                <m:t>𝑦</m:t>
                              </m:r>
                            </m:lim>
                          </m:limLow>
                        </m:fName>
                        <m:e>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e>
                      </m:func>
                    </m:oMath>
                  </m:oMathPara>
                </a14:m>
                <a:endParaRPr lang="en-US" sz="2800" dirty="0"/>
              </a:p>
            </p:txBody>
          </p:sp>
        </mc:Choice>
        <mc:Fallback xmlns="">
          <p:sp>
            <p:nvSpPr>
              <p:cNvPr id="3" name="TextBox 2">
                <a:extLst>
                  <a:ext uri="{FF2B5EF4-FFF2-40B4-BE49-F238E27FC236}">
                    <a16:creationId xmlns:a16="http://schemas.microsoft.com/office/drawing/2014/main" id="{F2ACBE96-3BDC-EA19-ABCF-E746BA6607C8}"/>
                  </a:ext>
                </a:extLst>
              </p:cNvPr>
              <p:cNvSpPr txBox="1">
                <a:spLocks noRot="1" noChangeAspect="1" noMove="1" noResize="1" noEditPoints="1" noAdjustHandles="1" noChangeArrowheads="1" noChangeShapeType="1" noTextEdit="1"/>
              </p:cNvSpPr>
              <p:nvPr/>
            </p:nvSpPr>
            <p:spPr>
              <a:xfrm>
                <a:off x="3743739" y="2047461"/>
                <a:ext cx="3599190" cy="687368"/>
              </a:xfrm>
              <a:prstGeom prst="rect">
                <a:avLst/>
              </a:prstGeom>
              <a:blipFill>
                <a:blip r:embed="rId3"/>
                <a:stretch>
                  <a:fillRect l="-1754" r="-3158"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7">
                <a:extLst>
                  <a:ext uri="{FF2B5EF4-FFF2-40B4-BE49-F238E27FC236}">
                    <a16:creationId xmlns:a16="http://schemas.microsoft.com/office/drawing/2014/main" id="{8E36728B-C07A-DFDF-B5F0-70E20FD1090F}"/>
                  </a:ext>
                </a:extLst>
              </p:cNvPr>
              <p:cNvSpPr txBox="1">
                <a:spLocks/>
              </p:cNvSpPr>
              <p:nvPr/>
            </p:nvSpPr>
            <p:spPr>
              <a:xfrm>
                <a:off x="669235" y="3448197"/>
                <a:ext cx="10687878" cy="514203"/>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In control, </a:t>
                </a:r>
                <a14:m>
                  <m:oMath xmlns:m="http://schemas.openxmlformats.org/officeDocument/2006/math">
                    <m:r>
                      <a:rPr lang="en-US" b="0" i="1" smtClean="0">
                        <a:latin typeface="Cambria Math" panose="02040503050406030204" pitchFamily="18" charset="0"/>
                      </a:rPr>
                      <m:t>𝑥</m:t>
                    </m:r>
                  </m:oMath>
                </a14:m>
                <a:r>
                  <a:rPr lang="en-US" dirty="0"/>
                  <a:t> is the </a:t>
                </a:r>
                <a:r>
                  <a:rPr lang="en-US" b="1" dirty="0"/>
                  <a:t>system state</a:t>
                </a:r>
                <a:r>
                  <a:rPr lang="en-US" dirty="0"/>
                  <a:t>, </a:t>
                </a:r>
                <a14:m>
                  <m:oMath xmlns:m="http://schemas.openxmlformats.org/officeDocument/2006/math">
                    <m:r>
                      <a:rPr lang="en-US" b="0" i="1" smtClean="0">
                        <a:latin typeface="Cambria Math" panose="02040503050406030204" pitchFamily="18" charset="0"/>
                      </a:rPr>
                      <m:t>𝑦</m:t>
                    </m:r>
                  </m:oMath>
                </a14:m>
                <a:r>
                  <a:rPr lang="en-US" dirty="0"/>
                  <a:t> is the </a:t>
                </a:r>
                <a:r>
                  <a:rPr lang="en-US" b="1" dirty="0"/>
                  <a:t>action</a:t>
                </a:r>
                <a:r>
                  <a:rPr lang="en-US" dirty="0"/>
                  <a:t>,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e>
                    </m:d>
                  </m:oMath>
                </a14:m>
                <a:r>
                  <a:rPr lang="en-US" dirty="0"/>
                  <a:t> is a </a:t>
                </a:r>
                <a:r>
                  <a:rPr lang="en-US" b="1" dirty="0"/>
                  <a:t>cost</a:t>
                </a:r>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is an </a:t>
                </a:r>
                <a:r>
                  <a:rPr lang="en-US" b="1" dirty="0"/>
                  <a:t>optimal action</a:t>
                </a:r>
              </a:p>
            </p:txBody>
          </p:sp>
        </mc:Choice>
        <mc:Fallback xmlns="">
          <p:sp>
            <p:nvSpPr>
              <p:cNvPr id="10" name="Content Placeholder 7">
                <a:extLst>
                  <a:ext uri="{FF2B5EF4-FFF2-40B4-BE49-F238E27FC236}">
                    <a16:creationId xmlns:a16="http://schemas.microsoft.com/office/drawing/2014/main" id="{8E36728B-C07A-DFDF-B5F0-70E20FD1090F}"/>
                  </a:ext>
                </a:extLst>
              </p:cNvPr>
              <p:cNvSpPr txBox="1">
                <a:spLocks noRot="1" noChangeAspect="1" noMove="1" noResize="1" noEditPoints="1" noAdjustHandles="1" noChangeArrowheads="1" noChangeShapeType="1" noTextEdit="1"/>
              </p:cNvSpPr>
              <p:nvPr/>
            </p:nvSpPr>
            <p:spPr>
              <a:xfrm>
                <a:off x="669235" y="3448197"/>
                <a:ext cx="10687878" cy="514203"/>
              </a:xfrm>
              <a:prstGeom prst="rect">
                <a:avLst/>
              </a:prstGeom>
              <a:blipFill>
                <a:blip r:embed="rId4"/>
                <a:stretch>
                  <a:fillRect l="-593" t="-7317"/>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534E701C-36CF-5DEE-E2E3-CA3B2CB90A97}"/>
              </a:ext>
            </a:extLst>
          </p:cNvPr>
          <p:cNvSpPr/>
          <p:nvPr/>
        </p:nvSpPr>
        <p:spPr>
          <a:xfrm>
            <a:off x="3769111" y="2078354"/>
            <a:ext cx="401445" cy="430670"/>
          </a:xfrm>
          <a:prstGeom prst="rect">
            <a:avLst/>
          </a:prstGeom>
          <a:solidFill>
            <a:srgbClr val="98202C">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F99E520-C13C-6022-D067-4B8894A82879}"/>
              </a:ext>
            </a:extLst>
          </p:cNvPr>
          <p:cNvGrpSpPr/>
          <p:nvPr/>
        </p:nvGrpSpPr>
        <p:grpSpPr>
          <a:xfrm>
            <a:off x="2109683" y="2863810"/>
            <a:ext cx="2146853" cy="653350"/>
            <a:chOff x="1362550" y="2618483"/>
            <a:chExt cx="2146853" cy="653350"/>
          </a:xfrm>
        </p:grpSpPr>
        <p:sp>
          <p:nvSpPr>
            <p:cNvPr id="13" name="Content Placeholder 7">
              <a:extLst>
                <a:ext uri="{FF2B5EF4-FFF2-40B4-BE49-F238E27FC236}">
                  <a16:creationId xmlns:a16="http://schemas.microsoft.com/office/drawing/2014/main" id="{0C278C51-D177-52D3-03ED-D0CB5C8581D0}"/>
                </a:ext>
              </a:extLst>
            </p:cNvPr>
            <p:cNvSpPr txBox="1">
              <a:spLocks/>
            </p:cNvSpPr>
            <p:nvPr/>
          </p:nvSpPr>
          <p:spPr>
            <a:xfrm>
              <a:off x="1362550" y="2618483"/>
              <a:ext cx="214685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Optimal solution</a:t>
              </a:r>
            </a:p>
          </p:txBody>
        </p:sp>
        <p:sp>
          <p:nvSpPr>
            <p:cNvPr id="16" name="Rectangle 15">
              <a:extLst>
                <a:ext uri="{FF2B5EF4-FFF2-40B4-BE49-F238E27FC236}">
                  <a16:creationId xmlns:a16="http://schemas.microsoft.com/office/drawing/2014/main" id="{4013521A-1580-5A2D-6F46-A81037FE2E7D}"/>
                </a:ext>
              </a:extLst>
            </p:cNvPr>
            <p:cNvSpPr/>
            <p:nvPr/>
          </p:nvSpPr>
          <p:spPr>
            <a:xfrm>
              <a:off x="1412487" y="2676292"/>
              <a:ext cx="1877123" cy="312235"/>
            </a:xfrm>
            <a:prstGeom prst="rect">
              <a:avLst/>
            </a:prstGeom>
            <a:solidFill>
              <a:srgbClr val="98202C">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0E1A4C9-9063-4142-5239-33F9DB70DFCD}"/>
              </a:ext>
            </a:extLst>
          </p:cNvPr>
          <p:cNvSpPr/>
          <p:nvPr/>
        </p:nvSpPr>
        <p:spPr>
          <a:xfrm>
            <a:off x="5460379" y="2476081"/>
            <a:ext cx="304802" cy="311723"/>
          </a:xfrm>
          <a:prstGeom prst="rect">
            <a:avLst/>
          </a:prstGeom>
          <a:solidFill>
            <a:schemeClr val="bg2">
              <a:alpha val="25000"/>
            </a:scheme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F33F67A-0665-47D4-931B-4C0D53221A6E}"/>
              </a:ext>
            </a:extLst>
          </p:cNvPr>
          <p:cNvGrpSpPr/>
          <p:nvPr/>
        </p:nvGrpSpPr>
        <p:grpSpPr>
          <a:xfrm>
            <a:off x="4060822" y="2876416"/>
            <a:ext cx="2537792" cy="653350"/>
            <a:chOff x="3703982" y="3077137"/>
            <a:chExt cx="2537792" cy="653350"/>
          </a:xfrm>
        </p:grpSpPr>
        <p:sp>
          <p:nvSpPr>
            <p:cNvPr id="14" name="Content Placeholder 7">
              <a:extLst>
                <a:ext uri="{FF2B5EF4-FFF2-40B4-BE49-F238E27FC236}">
                  <a16:creationId xmlns:a16="http://schemas.microsoft.com/office/drawing/2014/main" id="{2455FCAC-3556-6600-62C5-841513E81441}"/>
                </a:ext>
              </a:extLst>
            </p:cNvPr>
            <p:cNvSpPr txBox="1">
              <a:spLocks/>
            </p:cNvSpPr>
            <p:nvPr/>
          </p:nvSpPr>
          <p:spPr>
            <a:xfrm>
              <a:off x="3703982" y="3077137"/>
              <a:ext cx="2537792"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Optimization variable</a:t>
              </a:r>
            </a:p>
          </p:txBody>
        </p:sp>
        <p:sp>
          <p:nvSpPr>
            <p:cNvPr id="19" name="Rectangle 18">
              <a:extLst>
                <a:ext uri="{FF2B5EF4-FFF2-40B4-BE49-F238E27FC236}">
                  <a16:creationId xmlns:a16="http://schemas.microsoft.com/office/drawing/2014/main" id="{99773970-736A-D3EE-75A3-49E7368FB34A}"/>
                </a:ext>
              </a:extLst>
            </p:cNvPr>
            <p:cNvSpPr/>
            <p:nvPr/>
          </p:nvSpPr>
          <p:spPr>
            <a:xfrm>
              <a:off x="3750526" y="3119135"/>
              <a:ext cx="2338040" cy="311723"/>
            </a:xfrm>
            <a:prstGeom prst="rect">
              <a:avLst/>
            </a:prstGeom>
            <a:solidFill>
              <a:schemeClr val="bg2">
                <a:alpha val="25000"/>
              </a:scheme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B6A895DA-CAE6-4C99-963F-65A6A7571815}"/>
              </a:ext>
            </a:extLst>
          </p:cNvPr>
          <p:cNvSpPr/>
          <p:nvPr/>
        </p:nvSpPr>
        <p:spPr>
          <a:xfrm>
            <a:off x="6188927" y="2070920"/>
            <a:ext cx="252762" cy="438104"/>
          </a:xfrm>
          <a:prstGeom prst="rect">
            <a:avLst/>
          </a:prstGeom>
          <a:solidFill>
            <a:srgbClr val="7030A0">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BF987B7-59C0-8719-25E9-DF12CDD2DEEE}"/>
              </a:ext>
            </a:extLst>
          </p:cNvPr>
          <p:cNvGrpSpPr/>
          <p:nvPr/>
        </p:nvGrpSpPr>
        <p:grpSpPr>
          <a:xfrm>
            <a:off x="6486617" y="2876899"/>
            <a:ext cx="1285461" cy="441316"/>
            <a:chOff x="6107475" y="2609270"/>
            <a:chExt cx="1285461" cy="441316"/>
          </a:xfrm>
        </p:grpSpPr>
        <p:sp>
          <p:nvSpPr>
            <p:cNvPr id="12" name="Content Placeholder 7">
              <a:extLst>
                <a:ext uri="{FF2B5EF4-FFF2-40B4-BE49-F238E27FC236}">
                  <a16:creationId xmlns:a16="http://schemas.microsoft.com/office/drawing/2014/main" id="{FC310ABC-4027-47C5-B45E-3F893566EC5D}"/>
                </a:ext>
              </a:extLst>
            </p:cNvPr>
            <p:cNvSpPr txBox="1">
              <a:spLocks/>
            </p:cNvSpPr>
            <p:nvPr/>
          </p:nvSpPr>
          <p:spPr>
            <a:xfrm>
              <a:off x="6107475" y="2609270"/>
              <a:ext cx="1285461" cy="44131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Objective</a:t>
              </a:r>
            </a:p>
          </p:txBody>
        </p:sp>
        <p:sp>
          <p:nvSpPr>
            <p:cNvPr id="21" name="Rectangle 20">
              <a:extLst>
                <a:ext uri="{FF2B5EF4-FFF2-40B4-BE49-F238E27FC236}">
                  <a16:creationId xmlns:a16="http://schemas.microsoft.com/office/drawing/2014/main" id="{5EF2AF96-ABD3-56B7-36DB-D89A5D2F87C5}"/>
                </a:ext>
              </a:extLst>
            </p:cNvPr>
            <p:cNvSpPr/>
            <p:nvPr/>
          </p:nvSpPr>
          <p:spPr>
            <a:xfrm>
              <a:off x="6129454" y="2647067"/>
              <a:ext cx="1163444" cy="319157"/>
            </a:xfrm>
            <a:prstGeom prst="rect">
              <a:avLst/>
            </a:prstGeom>
            <a:solidFill>
              <a:srgbClr val="7030A0">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A59A600-30AD-8BD1-3DA5-9B8A4F13888A}"/>
              </a:ext>
            </a:extLst>
          </p:cNvPr>
          <p:cNvGrpSpPr/>
          <p:nvPr/>
        </p:nvGrpSpPr>
        <p:grpSpPr>
          <a:xfrm>
            <a:off x="7694504" y="2869467"/>
            <a:ext cx="1285461" cy="441316"/>
            <a:chOff x="7527235" y="2646442"/>
            <a:chExt cx="1285461" cy="441316"/>
          </a:xfrm>
        </p:grpSpPr>
        <p:sp>
          <p:nvSpPr>
            <p:cNvPr id="11" name="Content Placeholder 7">
              <a:extLst>
                <a:ext uri="{FF2B5EF4-FFF2-40B4-BE49-F238E27FC236}">
                  <a16:creationId xmlns:a16="http://schemas.microsoft.com/office/drawing/2014/main" id="{4AC8345B-2CD3-F237-6A13-2D7154844C9C}"/>
                </a:ext>
              </a:extLst>
            </p:cNvPr>
            <p:cNvSpPr txBox="1">
              <a:spLocks/>
            </p:cNvSpPr>
            <p:nvPr/>
          </p:nvSpPr>
          <p:spPr>
            <a:xfrm>
              <a:off x="7527235" y="2646442"/>
              <a:ext cx="1285461" cy="44131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Context</a:t>
              </a:r>
            </a:p>
          </p:txBody>
        </p:sp>
        <p:sp>
          <p:nvSpPr>
            <p:cNvPr id="22" name="Rectangle 21">
              <a:extLst>
                <a:ext uri="{FF2B5EF4-FFF2-40B4-BE49-F238E27FC236}">
                  <a16:creationId xmlns:a16="http://schemas.microsoft.com/office/drawing/2014/main" id="{1A0D0A46-7BC6-605C-6008-2F40E7510AE5}"/>
                </a:ext>
              </a:extLst>
            </p:cNvPr>
            <p:cNvSpPr/>
            <p:nvPr/>
          </p:nvSpPr>
          <p:spPr>
            <a:xfrm>
              <a:off x="7575395" y="2710259"/>
              <a:ext cx="966439" cy="289420"/>
            </a:xfrm>
            <a:prstGeom prst="rect">
              <a:avLst/>
            </a:prstGeom>
            <a:solidFill>
              <a:srgbClr val="4EB648">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43B8324-4C42-2E2C-F60C-A2F5DAE02B85}"/>
              </a:ext>
            </a:extLst>
          </p:cNvPr>
          <p:cNvSpPr/>
          <p:nvPr/>
        </p:nvSpPr>
        <p:spPr>
          <a:xfrm>
            <a:off x="6913755" y="2160132"/>
            <a:ext cx="234177" cy="270834"/>
          </a:xfrm>
          <a:prstGeom prst="rect">
            <a:avLst/>
          </a:prstGeom>
          <a:solidFill>
            <a:srgbClr val="4EB648">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8D9B647-7EC4-CEC5-AF5D-30CC2096078E}"/>
              </a:ext>
            </a:extLst>
          </p:cNvPr>
          <p:cNvCxnSpPr>
            <a:endCxn id="15" idx="2"/>
          </p:cNvCxnSpPr>
          <p:nvPr/>
        </p:nvCxnSpPr>
        <p:spPr>
          <a:xfrm flipV="1">
            <a:off x="3847171" y="2509024"/>
            <a:ext cx="122663" cy="4125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21CD461-DC55-8C97-F13E-A2200DFC5CA9}"/>
              </a:ext>
            </a:extLst>
          </p:cNvPr>
          <p:cNvCxnSpPr>
            <a:cxnSpLocks/>
          </p:cNvCxnSpPr>
          <p:nvPr/>
        </p:nvCxnSpPr>
        <p:spPr>
          <a:xfrm flipV="1">
            <a:off x="5605346" y="2784087"/>
            <a:ext cx="0" cy="1375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DFF9E76-CA06-2FC4-67D4-A24AE37CEEE2}"/>
              </a:ext>
            </a:extLst>
          </p:cNvPr>
          <p:cNvCxnSpPr>
            <a:cxnSpLocks/>
            <a:stCxn id="20" idx="2"/>
          </p:cNvCxnSpPr>
          <p:nvPr/>
        </p:nvCxnSpPr>
        <p:spPr>
          <a:xfrm>
            <a:off x="6315308" y="2509024"/>
            <a:ext cx="386575" cy="4014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89D27E5-9685-F581-1645-AAEFDDBBA57F}"/>
              </a:ext>
            </a:extLst>
          </p:cNvPr>
          <p:cNvCxnSpPr>
            <a:cxnSpLocks/>
            <a:stCxn id="23" idx="2"/>
          </p:cNvCxnSpPr>
          <p:nvPr/>
        </p:nvCxnSpPr>
        <p:spPr>
          <a:xfrm>
            <a:off x="7030844" y="2430966"/>
            <a:ext cx="708102" cy="5018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22665B55-C713-93C9-0B08-AC228082D658}"/>
              </a:ext>
            </a:extLst>
          </p:cNvPr>
          <p:cNvSpPr/>
          <p:nvPr/>
        </p:nvSpPr>
        <p:spPr>
          <a:xfrm>
            <a:off x="1880838" y="3528015"/>
            <a:ext cx="2356625" cy="270834"/>
          </a:xfrm>
          <a:prstGeom prst="rect">
            <a:avLst/>
          </a:prstGeom>
          <a:solidFill>
            <a:srgbClr val="4EB648">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3BBBC52-1722-5845-8D41-0348A749F60E}"/>
              </a:ext>
            </a:extLst>
          </p:cNvPr>
          <p:cNvSpPr/>
          <p:nvPr/>
        </p:nvSpPr>
        <p:spPr>
          <a:xfrm>
            <a:off x="4263481" y="3523785"/>
            <a:ext cx="1668968" cy="286214"/>
          </a:xfrm>
          <a:prstGeom prst="rect">
            <a:avLst/>
          </a:prstGeom>
          <a:solidFill>
            <a:schemeClr val="bg2">
              <a:alpha val="25000"/>
            </a:scheme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42BC3C4-BCFF-3284-36C8-35E17137C55C}"/>
              </a:ext>
            </a:extLst>
          </p:cNvPr>
          <p:cNvSpPr/>
          <p:nvPr/>
        </p:nvSpPr>
        <p:spPr>
          <a:xfrm>
            <a:off x="5936166" y="3524296"/>
            <a:ext cx="1891989" cy="289421"/>
          </a:xfrm>
          <a:prstGeom prst="rect">
            <a:avLst/>
          </a:prstGeom>
          <a:solidFill>
            <a:srgbClr val="7030A0">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A434945-1D15-6755-01FA-520F99B3761A}"/>
              </a:ext>
            </a:extLst>
          </p:cNvPr>
          <p:cNvSpPr/>
          <p:nvPr/>
        </p:nvSpPr>
        <p:spPr>
          <a:xfrm>
            <a:off x="8311376" y="3520068"/>
            <a:ext cx="2862146" cy="312235"/>
          </a:xfrm>
          <a:prstGeom prst="rect">
            <a:avLst/>
          </a:prstGeom>
          <a:solidFill>
            <a:srgbClr val="98202C">
              <a:alpha val="25000"/>
            </a:srgbClr>
          </a:solid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2F82054-3A3D-4DEB-1A5D-B79C795AD9D2}"/>
              </a:ext>
            </a:extLst>
          </p:cNvPr>
          <p:cNvPicPr>
            <a:picLocks noChangeAspect="1"/>
          </p:cNvPicPr>
          <p:nvPr/>
        </p:nvPicPr>
        <p:blipFill>
          <a:blip r:embed="rId5"/>
          <a:stretch>
            <a:fillRect/>
          </a:stretch>
        </p:blipFill>
        <p:spPr>
          <a:xfrm>
            <a:off x="700391" y="3845539"/>
            <a:ext cx="10428052" cy="2565632"/>
          </a:xfrm>
          <a:prstGeom prst="rect">
            <a:avLst/>
          </a:prstGeom>
        </p:spPr>
      </p:pic>
    </p:spTree>
    <p:extLst>
      <p:ext uri="{BB962C8B-B14F-4D97-AF65-F5344CB8AC3E}">
        <p14:creationId xmlns:p14="http://schemas.microsoft.com/office/powerpoint/2010/main" val="238617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26E2-3B65-01BC-2D63-3083EA71919F}"/>
              </a:ext>
            </a:extLst>
          </p:cNvPr>
          <p:cNvSpPr>
            <a:spLocks noGrp="1"/>
          </p:cNvSpPr>
          <p:nvPr>
            <p:ph type="title"/>
          </p:nvPr>
        </p:nvSpPr>
        <p:spPr>
          <a:xfrm>
            <a:off x="583580" y="274638"/>
            <a:ext cx="10972800" cy="1143000"/>
          </a:xfrm>
        </p:spPr>
        <p:txBody>
          <a:bodyPr>
            <a:noAutofit/>
          </a:bodyPr>
          <a:lstStyle/>
          <a:p>
            <a:pPr algn="l"/>
            <a:r>
              <a:rPr lang="en-US" sz="3600" dirty="0">
                <a:solidFill>
                  <a:srgbClr val="98202C"/>
                </a:solidFill>
              </a:rPr>
              <a:t>Difficulty: </a:t>
            </a:r>
            <a:r>
              <a:rPr lang="en-US" sz="3600" dirty="0"/>
              <a:t>optimization is computationally expensive</a:t>
            </a:r>
          </a:p>
        </p:txBody>
      </p:sp>
      <p:sp>
        <p:nvSpPr>
          <p:cNvPr id="3" name="Content Placeholder 2">
            <a:extLst>
              <a:ext uri="{FF2B5EF4-FFF2-40B4-BE49-F238E27FC236}">
                <a16:creationId xmlns:a16="http://schemas.microsoft.com/office/drawing/2014/main" id="{308E1723-7323-669B-284E-C70BD66F03A3}"/>
              </a:ext>
            </a:extLst>
          </p:cNvPr>
          <p:cNvSpPr>
            <a:spLocks noGrp="1"/>
          </p:cNvSpPr>
          <p:nvPr>
            <p:ph idx="1"/>
          </p:nvPr>
        </p:nvSpPr>
        <p:spPr>
          <a:xfrm>
            <a:off x="609600" y="1161714"/>
            <a:ext cx="10972800" cy="901262"/>
          </a:xfrm>
        </p:spPr>
        <p:txBody>
          <a:bodyPr/>
          <a:lstStyle/>
          <a:p>
            <a:r>
              <a:rPr lang="en-US" dirty="0"/>
              <a:t>Sometimes solving just </a:t>
            </a:r>
            <a:r>
              <a:rPr lang="en-US" b="1" dirty="0">
                <a:latin typeface="Helvetica Neue" panose="02000503000000020004" pitchFamily="2" charset="0"/>
                <a:ea typeface="Helvetica Neue" panose="02000503000000020004" pitchFamily="2" charset="0"/>
                <a:cs typeface="Helvetica Neue" panose="02000503000000020004" pitchFamily="2" charset="0"/>
              </a:rPr>
              <a:t>once</a:t>
            </a:r>
            <a:r>
              <a:rPr lang="en-US" dirty="0"/>
              <a:t> may be difficult</a:t>
            </a:r>
          </a:p>
          <a:p>
            <a:r>
              <a:rPr lang="en-US" dirty="0"/>
              <a:t>Exasperated when </a:t>
            </a:r>
            <a:r>
              <a:rPr lang="en-US" b="1" dirty="0">
                <a:latin typeface="Helvetica Neue" panose="02000503000000020004" pitchFamily="2" charset="0"/>
                <a:ea typeface="Helvetica Neue" panose="02000503000000020004" pitchFamily="2" charset="0"/>
                <a:cs typeface="Helvetica Neue" panose="02000503000000020004" pitchFamily="2" charset="0"/>
              </a:rPr>
              <a:t>repeatedly solving </a:t>
            </a:r>
            <a:r>
              <a:rPr lang="en-US" dirty="0"/>
              <a:t>during deployment</a:t>
            </a:r>
            <a:endParaRPr lang="en-US" b="1" dirty="0"/>
          </a:p>
        </p:txBody>
      </p:sp>
      <p:sp>
        <p:nvSpPr>
          <p:cNvPr id="4" name="Date Placeholder 3">
            <a:extLst>
              <a:ext uri="{FF2B5EF4-FFF2-40B4-BE49-F238E27FC236}">
                <a16:creationId xmlns:a16="http://schemas.microsoft.com/office/drawing/2014/main" id="{3CFDA6E3-4712-47DC-AE19-0F9D41B05B13}"/>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36676D41-F777-1475-3B33-344E1BEE781B}"/>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AFF0464E-5BB6-8F62-F4A9-4AE70672D1D2}"/>
              </a:ext>
            </a:extLst>
          </p:cNvPr>
          <p:cNvSpPr>
            <a:spLocks noGrp="1"/>
          </p:cNvSpPr>
          <p:nvPr>
            <p:ph type="sldNum" sz="quarter" idx="12"/>
          </p:nvPr>
        </p:nvSpPr>
        <p:spPr/>
        <p:txBody>
          <a:bodyPr/>
          <a:lstStyle/>
          <a:p>
            <a:fld id="{F813B43C-900A-1C44-BF45-66CB67BC66D1}" type="slidenum">
              <a:rPr lang="en-US" smtClean="0"/>
              <a:t>4</a:t>
            </a:fld>
            <a:endParaRPr lang="en-US"/>
          </a:p>
        </p:txBody>
      </p:sp>
      <p:sp>
        <p:nvSpPr>
          <p:cNvPr id="7" name="Title 1">
            <a:extLst>
              <a:ext uri="{FF2B5EF4-FFF2-40B4-BE49-F238E27FC236}">
                <a16:creationId xmlns:a16="http://schemas.microsoft.com/office/drawing/2014/main" id="{95BF011D-441C-B970-DBBB-AABDE5CC2C0D}"/>
              </a:ext>
            </a:extLst>
          </p:cNvPr>
          <p:cNvSpPr txBox="1">
            <a:spLocks/>
          </p:cNvSpPr>
          <p:nvPr/>
        </p:nvSpPr>
        <p:spPr>
          <a:xfrm>
            <a:off x="583580" y="3858224"/>
            <a:ext cx="109728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pPr algn="l"/>
            <a:r>
              <a:rPr lang="en-US" sz="3600" dirty="0">
                <a:solidFill>
                  <a:srgbClr val="4EB648"/>
                </a:solidFill>
              </a:rPr>
              <a:t>Solution: </a:t>
            </a:r>
            <a:r>
              <a:rPr lang="en-US" sz="3600" dirty="0"/>
              <a:t>amortized optimization</a:t>
            </a:r>
          </a:p>
        </p:txBody>
      </p:sp>
      <p:sp>
        <p:nvSpPr>
          <p:cNvPr id="8" name="Content Placeholder 2">
            <a:extLst>
              <a:ext uri="{FF2B5EF4-FFF2-40B4-BE49-F238E27FC236}">
                <a16:creationId xmlns:a16="http://schemas.microsoft.com/office/drawing/2014/main" id="{275C6672-6DB3-99CC-70A9-E9C6EB52ECE3}"/>
              </a:ext>
            </a:extLst>
          </p:cNvPr>
          <p:cNvSpPr txBox="1">
            <a:spLocks/>
          </p:cNvSpPr>
          <p:nvPr/>
        </p:nvSpPr>
        <p:spPr>
          <a:xfrm>
            <a:off x="583580" y="4722998"/>
            <a:ext cx="10972800" cy="1905878"/>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Use </a:t>
            </a: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a:t>
            </a:r>
            <a:r>
              <a:rPr lang="en-US" dirty="0"/>
              <a:t>to uncover the shared structure</a:t>
            </a:r>
          </a:p>
          <a:p>
            <a:r>
              <a:rPr lang="en-US" dirty="0"/>
              <a:t>Create </a:t>
            </a:r>
            <a:r>
              <a:rPr lang="en-US" b="1" dirty="0">
                <a:latin typeface="Helvetica Neue" panose="02000503000000020004" pitchFamily="2" charset="0"/>
                <a:ea typeface="Helvetica Neue" panose="02000503000000020004" pitchFamily="2" charset="0"/>
                <a:cs typeface="Helvetica Neue" panose="02000503000000020004" pitchFamily="2" charset="0"/>
              </a:rPr>
              <a:t>learning-augmented</a:t>
            </a:r>
            <a:r>
              <a:rPr lang="en-US" b="1" dirty="0"/>
              <a:t> </a:t>
            </a:r>
            <a:r>
              <a:rPr lang="en-US" dirty="0"/>
              <a:t>versions of classical optimization solvers</a:t>
            </a:r>
          </a:p>
          <a:p>
            <a:r>
              <a:rPr lang="en-US" b="1" dirty="0">
                <a:latin typeface="Helvetica Neue" panose="02000503000000020004" pitchFamily="2" charset="0"/>
                <a:ea typeface="Helvetica Neue" panose="02000503000000020004" pitchFamily="2" charset="0"/>
                <a:cs typeface="Helvetica Neue" panose="02000503000000020004" pitchFamily="2" charset="0"/>
              </a:rPr>
              <a:t>Far surpasses </a:t>
            </a:r>
            <a:r>
              <a:rPr lang="en-US" dirty="0"/>
              <a:t>average or worst-case convergence rates</a:t>
            </a:r>
          </a:p>
          <a:p>
            <a:endParaRPr lang="en-US" dirty="0"/>
          </a:p>
          <a:p>
            <a:r>
              <a:rPr lang="en-US" dirty="0">
                <a:solidFill>
                  <a:schemeClr val="tx1">
                    <a:lumMod val="50000"/>
                    <a:lumOff val="50000"/>
                  </a:schemeClr>
                </a:solidFill>
              </a:rPr>
              <a:t>Also referred to as </a:t>
            </a:r>
            <a:r>
              <a:rPr lang="en-US" b="1" dirty="0">
                <a:solidFill>
                  <a:schemeClr val="tx1">
                    <a:lumMod val="50000"/>
                    <a:lumOff val="50000"/>
                  </a:schemeClr>
                </a:solidFill>
              </a:rPr>
              <a:t>learning to optimize </a:t>
            </a:r>
            <a:r>
              <a:rPr lang="en-US" dirty="0">
                <a:solidFill>
                  <a:schemeClr val="tx1">
                    <a:lumMod val="50000"/>
                    <a:lumOff val="50000"/>
                  </a:schemeClr>
                </a:solidFill>
              </a:rPr>
              <a:t>or </a:t>
            </a:r>
            <a:r>
              <a:rPr lang="en-US" b="1" dirty="0">
                <a:solidFill>
                  <a:schemeClr val="tx1">
                    <a:lumMod val="50000"/>
                    <a:lumOff val="50000"/>
                  </a:schemeClr>
                </a:solidFill>
              </a:rPr>
              <a:t>data-driven optimization</a:t>
            </a:r>
          </a:p>
        </p:txBody>
      </p:sp>
      <p:sp>
        <p:nvSpPr>
          <p:cNvPr id="9" name="Title 1">
            <a:extLst>
              <a:ext uri="{FF2B5EF4-FFF2-40B4-BE49-F238E27FC236}">
                <a16:creationId xmlns:a16="http://schemas.microsoft.com/office/drawing/2014/main" id="{B01A443A-0686-0261-1CBF-5320C58FE28B}"/>
              </a:ext>
            </a:extLst>
          </p:cNvPr>
          <p:cNvSpPr txBox="1">
            <a:spLocks/>
          </p:cNvSpPr>
          <p:nvPr/>
        </p:nvSpPr>
        <p:spPr>
          <a:xfrm>
            <a:off x="583580" y="2162910"/>
            <a:ext cx="109728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pPr algn="l"/>
            <a:r>
              <a:rPr lang="en-US" sz="3600" dirty="0"/>
              <a:t>Insight: optimal solutions share structure</a:t>
            </a:r>
          </a:p>
        </p:txBody>
      </p:sp>
      <p:sp>
        <p:nvSpPr>
          <p:cNvPr id="10" name="Content Placeholder 2">
            <a:extLst>
              <a:ext uri="{FF2B5EF4-FFF2-40B4-BE49-F238E27FC236}">
                <a16:creationId xmlns:a16="http://schemas.microsoft.com/office/drawing/2014/main" id="{B884F271-E293-B97A-7445-82A28D728670}"/>
              </a:ext>
            </a:extLst>
          </p:cNvPr>
          <p:cNvSpPr txBox="1">
            <a:spLocks/>
          </p:cNvSpPr>
          <p:nvPr/>
        </p:nvSpPr>
        <p:spPr>
          <a:xfrm>
            <a:off x="650487" y="3064856"/>
            <a:ext cx="10972800" cy="90126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Optimization problems </a:t>
            </a:r>
            <a:r>
              <a:rPr lang="en-US" b="1" dirty="0">
                <a:latin typeface="Helvetica Neue" panose="02000503000000020004" pitchFamily="2" charset="0"/>
                <a:ea typeface="Helvetica Neue" panose="02000503000000020004" pitchFamily="2" charset="0"/>
                <a:cs typeface="Helvetica Neue" panose="02000503000000020004" pitchFamily="2" charset="0"/>
              </a:rPr>
              <a:t>share structure </a:t>
            </a:r>
            <a:r>
              <a:rPr lang="en-US" dirty="0"/>
              <a:t>and don’t live in isolation</a:t>
            </a:r>
            <a:endParaRPr lang="en-US" b="1" dirty="0"/>
          </a:p>
        </p:txBody>
      </p:sp>
    </p:spTree>
    <p:extLst>
      <p:ext uri="{BB962C8B-B14F-4D97-AF65-F5344CB8AC3E}">
        <p14:creationId xmlns:p14="http://schemas.microsoft.com/office/powerpoint/2010/main" val="239813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1030-E35E-90B8-A13D-0EB81196E5E2}"/>
              </a:ext>
            </a:extLst>
          </p:cNvPr>
          <p:cNvSpPr>
            <a:spLocks noGrp="1"/>
          </p:cNvSpPr>
          <p:nvPr>
            <p:ph type="title"/>
          </p:nvPr>
        </p:nvSpPr>
        <p:spPr/>
        <p:txBody>
          <a:bodyPr/>
          <a:lstStyle/>
          <a:p>
            <a:r>
              <a:rPr lang="en-US" dirty="0"/>
              <a:t>Amortized optimization</a:t>
            </a:r>
          </a:p>
        </p:txBody>
      </p:sp>
      <p:sp>
        <p:nvSpPr>
          <p:cNvPr id="4" name="Date Placeholder 3">
            <a:extLst>
              <a:ext uri="{FF2B5EF4-FFF2-40B4-BE49-F238E27FC236}">
                <a16:creationId xmlns:a16="http://schemas.microsoft.com/office/drawing/2014/main" id="{F46B06E7-EDFC-93A8-4D95-A754AC56B47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AB10AFA5-4BE2-D589-C136-A1FDCC4F291B}"/>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6CBC2ED4-07D8-2F99-3211-66FBDB4392CD}"/>
              </a:ext>
            </a:extLst>
          </p:cNvPr>
          <p:cNvSpPr>
            <a:spLocks noGrp="1"/>
          </p:cNvSpPr>
          <p:nvPr>
            <p:ph type="sldNum" sz="quarter" idx="12"/>
          </p:nvPr>
        </p:nvSpPr>
        <p:spPr/>
        <p:txBody>
          <a:bodyPr/>
          <a:lstStyle/>
          <a:p>
            <a:fld id="{F813B43C-900A-1C44-BF45-66CB67BC66D1}" type="slidenum">
              <a:rPr lang="en-US" smtClean="0"/>
              <a:t>5</a:t>
            </a:fld>
            <a:endParaRPr lang="en-US"/>
          </a:p>
        </p:txBody>
      </p:sp>
      <mc:AlternateContent xmlns:mc="http://schemas.openxmlformats.org/markup-compatibility/2006">
        <mc:Choice xmlns:a14="http://schemas.microsoft.com/office/drawing/2010/main" Requires="a14">
          <p:sp>
            <p:nvSpPr>
              <p:cNvPr id="10" name="Content Placeholder 2">
                <a:extLst>
                  <a:ext uri="{FF2B5EF4-FFF2-40B4-BE49-F238E27FC236}">
                    <a16:creationId xmlns:a16="http://schemas.microsoft.com/office/drawing/2014/main" id="{02EFF57E-B6C4-8417-459B-2B38DC0B6538}"/>
                  </a:ext>
                </a:extLst>
              </p:cNvPr>
              <p:cNvSpPr>
                <a:spLocks noGrp="1"/>
              </p:cNvSpPr>
              <p:nvPr>
                <p:ph idx="1"/>
              </p:nvPr>
            </p:nvSpPr>
            <p:spPr>
              <a:xfrm>
                <a:off x="621175" y="1354238"/>
                <a:ext cx="10972800" cy="2777924"/>
              </a:xfrm>
            </p:spPr>
            <p:txBody>
              <a:bodyPr>
                <a:norm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This talk: </a:t>
                </a:r>
                <a:r>
                  <a:rPr lang="en-US" dirty="0"/>
                  <a:t>Explore </a:t>
                </a:r>
                <a:r>
                  <a:rPr lang="en-US" b="1" dirty="0"/>
                  <a:t>foundations</a:t>
                </a:r>
                <a:r>
                  <a:rPr lang="en-US" dirty="0"/>
                  <a:t> and </a:t>
                </a:r>
                <a:r>
                  <a:rPr lang="en-US" b="1" dirty="0"/>
                  <a:t>applications</a:t>
                </a:r>
              </a:p>
              <a:p>
                <a:endParaRPr lang="en-US" b="1" dirty="0"/>
              </a:p>
              <a:p>
                <a:r>
                  <a:rPr lang="en-US" b="1" dirty="0">
                    <a:latin typeface="Helvetica Neue" panose="02000503000000020004" pitchFamily="2" charset="0"/>
                    <a:ea typeface="Helvetica Neue" panose="02000503000000020004" pitchFamily="2" charset="0"/>
                    <a:cs typeface="Helvetica Neue" panose="02000503000000020004" pitchFamily="2" charset="0"/>
                  </a:rPr>
                  <a:t>Amortization model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𝜃</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tries to approximate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endParaRPr lang="en-US" b="0" dirty="0"/>
              </a:p>
              <a:p>
                <a:r>
                  <a:rPr lang="en-US" dirty="0"/>
                  <a:t>    </a:t>
                </a:r>
                <a:r>
                  <a:rPr lang="en-US" b="1" dirty="0"/>
                  <a:t>Example: </a:t>
                </a:r>
                <a:r>
                  <a:rPr lang="en-US" dirty="0"/>
                  <a:t>A neural network mapping from </a:t>
                </a:r>
                <a14:m>
                  <m:oMath xmlns:m="http://schemas.openxmlformats.org/officeDocument/2006/math">
                    <m:r>
                      <a:rPr lang="en-US" b="0" i="1" smtClean="0">
                        <a:latin typeface="Cambria Math" panose="02040503050406030204" pitchFamily="18" charset="0"/>
                      </a:rPr>
                      <m:t>𝑥</m:t>
                    </m:r>
                  </m:oMath>
                </a14:m>
                <a:r>
                  <a:rPr lang="en-US" dirty="0"/>
                  <a:t> to the solution</a:t>
                </a:r>
              </a:p>
              <a:p>
                <a:endParaRPr lang="en-US" dirty="0"/>
              </a:p>
              <a:p>
                <a:r>
                  <a:rPr lang="en-US" b="1" dirty="0">
                    <a:latin typeface="Helvetica Neue" panose="02000503000000020004" pitchFamily="2" charset="0"/>
                    <a:ea typeface="Helvetica Neue" panose="02000503000000020004" pitchFamily="2" charset="0"/>
                    <a:cs typeface="Helvetica Neue" panose="02000503000000020004" pitchFamily="2" charset="0"/>
                  </a:rPr>
                  <a:t>Loss</a:t>
                </a:r>
                <a:r>
                  <a:rPr lang="en-US" dirty="0"/>
                  <a:t> </a:t>
                </a:r>
                <a14:m>
                  <m:oMath xmlns:m="http://schemas.openxmlformats.org/officeDocument/2006/math">
                    <m:r>
                      <a:rPr lang="en-US" b="0" i="1" smtClean="0">
                        <a:latin typeface="Cambria Math" panose="02040503050406030204" pitchFamily="18" charset="0"/>
                      </a:rPr>
                      <m:t>ℒ</m:t>
                    </m:r>
                  </m:oMath>
                </a14:m>
                <a:r>
                  <a:rPr lang="en-US" dirty="0"/>
                  <a:t> measures how well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fits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oMath>
                </a14:m>
                <a:r>
                  <a:rPr lang="en-US" dirty="0"/>
                  <a:t> and optimized with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r>
                      <a:rPr lang="en-US" i="1">
                        <a:latin typeface="Cambria Math" panose="02040503050406030204" pitchFamily="18" charset="0"/>
                      </a:rPr>
                      <m:t> </m:t>
                    </m:r>
                    <m:r>
                      <a:rPr lang="en-US" i="1">
                        <a:latin typeface="Cambria Math" panose="02040503050406030204" pitchFamily="18" charset="0"/>
                      </a:rPr>
                      <m:t>ℒ</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oMath>
                </a14:m>
                <a:endParaRPr lang="en-US" dirty="0"/>
              </a:p>
              <a:p>
                <a:r>
                  <a:rPr lang="en-US" dirty="0"/>
                  <a:t>    </a:t>
                </a:r>
                <a:r>
                  <a:rPr lang="en-US" b="1" dirty="0"/>
                  <a:t>Example: </a:t>
                </a:r>
                <a14:m>
                  <m:oMath xmlns:m="http://schemas.openxmlformats.org/officeDocument/2006/math">
                    <m:r>
                      <a:rPr lang="en-US" i="1">
                        <a:latin typeface="Cambria Math" panose="02040503050406030204" pitchFamily="18" charset="0"/>
                      </a:rPr>
                      <m:t>ℒ</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𝔼</m:t>
                        </m:r>
                      </m:e>
                      <m:sub>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𝜃</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𝑦</m:t>
                                </m:r>
                              </m:e>
                              <m:sup>
                                <m:r>
                                  <a:rPr lang="en-US"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𝑥</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endParaRPr lang="en-US" dirty="0"/>
              </a:p>
            </p:txBody>
          </p:sp>
        </mc:Choice>
        <mc:Fallback>
          <p:sp>
            <p:nvSpPr>
              <p:cNvPr id="10" name="Content Placeholder 2">
                <a:extLst>
                  <a:ext uri="{FF2B5EF4-FFF2-40B4-BE49-F238E27FC236}">
                    <a16:creationId xmlns:a16="http://schemas.microsoft.com/office/drawing/2014/main" id="{02EFF57E-B6C4-8417-459B-2B38DC0B6538}"/>
                  </a:ext>
                </a:extLst>
              </p:cNvPr>
              <p:cNvSpPr>
                <a:spLocks noGrp="1" noRot="1" noChangeAspect="1" noMove="1" noResize="1" noEditPoints="1" noAdjustHandles="1" noChangeArrowheads="1" noChangeShapeType="1" noTextEdit="1"/>
              </p:cNvSpPr>
              <p:nvPr>
                <p:ph idx="1"/>
              </p:nvPr>
            </p:nvSpPr>
            <p:spPr>
              <a:xfrm>
                <a:off x="621175" y="1354238"/>
                <a:ext cx="10972800" cy="2777924"/>
              </a:xfrm>
              <a:blipFill>
                <a:blip r:embed="rId3"/>
                <a:stretch>
                  <a:fillRect l="-578" t="-13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6312231-A38C-CD79-5F43-4D4CE4036D40}"/>
                  </a:ext>
                </a:extLst>
              </p:cNvPr>
              <p:cNvSpPr txBox="1"/>
              <p:nvPr/>
            </p:nvSpPr>
            <p:spPr>
              <a:xfrm>
                <a:off x="8411191" y="1311706"/>
                <a:ext cx="3498707" cy="4909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m:t>
                          </m:r>
                        </m:sup>
                      </m:s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argmin</m:t>
                              </m:r>
                            </m:e>
                            <m:lim>
                              <m:r>
                                <a:rPr lang="en-US" sz="2000" b="0" i="1" smtClean="0">
                                  <a:latin typeface="Cambria Math" panose="02040503050406030204" pitchFamily="18" charset="0"/>
                                </a:rPr>
                                <m:t>𝑦</m:t>
                              </m:r>
                            </m:lim>
                          </m:limLow>
                        </m:fName>
                        <m:e>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e>
                      </m:func>
                    </m:oMath>
                  </m:oMathPara>
                </a14:m>
                <a:endParaRPr lang="en-US" sz="2000" dirty="0">
                  <a:latin typeface="Source Sans Pro" panose="020B0503030403020204" pitchFamily="34" charset="0"/>
                  <a:ea typeface="Source Sans Pro" panose="020B0503030403020204" pitchFamily="34" charset="0"/>
                </a:endParaRPr>
              </a:p>
            </p:txBody>
          </p:sp>
        </mc:Choice>
        <mc:Fallback>
          <p:sp>
            <p:nvSpPr>
              <p:cNvPr id="11" name="TextBox 10">
                <a:extLst>
                  <a:ext uri="{FF2B5EF4-FFF2-40B4-BE49-F238E27FC236}">
                    <a16:creationId xmlns:a16="http://schemas.microsoft.com/office/drawing/2014/main" id="{C6312231-A38C-CD79-5F43-4D4CE4036D40}"/>
                  </a:ext>
                </a:extLst>
              </p:cNvPr>
              <p:cNvSpPr txBox="1">
                <a:spLocks noRot="1" noChangeAspect="1" noMove="1" noResize="1" noEditPoints="1" noAdjustHandles="1" noChangeArrowheads="1" noChangeShapeType="1" noTextEdit="1"/>
              </p:cNvSpPr>
              <p:nvPr/>
            </p:nvSpPr>
            <p:spPr>
              <a:xfrm>
                <a:off x="8411191" y="1311706"/>
                <a:ext cx="3498707" cy="490904"/>
              </a:xfrm>
              <a:prstGeom prst="rect">
                <a:avLst/>
              </a:prstGeom>
              <a:blipFill>
                <a:blip r:embed="rId4"/>
                <a:stretch>
                  <a:fillRect b="-75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B1D1FF9-1266-F342-BA0D-EC1A5B7C93B0}"/>
              </a:ext>
            </a:extLst>
          </p:cNvPr>
          <p:cNvPicPr>
            <a:picLocks noChangeAspect="1"/>
          </p:cNvPicPr>
          <p:nvPr/>
        </p:nvPicPr>
        <p:blipFill>
          <a:blip r:embed="rId5"/>
          <a:stretch>
            <a:fillRect/>
          </a:stretch>
        </p:blipFill>
        <p:spPr>
          <a:xfrm>
            <a:off x="1128408" y="4083997"/>
            <a:ext cx="8968903" cy="2242226"/>
          </a:xfrm>
          <a:prstGeom prst="rect">
            <a:avLst/>
          </a:prstGeom>
        </p:spPr>
      </p:pic>
      <p:pic>
        <p:nvPicPr>
          <p:cNvPr id="7" name="Picture 6">
            <a:extLst>
              <a:ext uri="{FF2B5EF4-FFF2-40B4-BE49-F238E27FC236}">
                <a16:creationId xmlns:a16="http://schemas.microsoft.com/office/drawing/2014/main" id="{81073AC1-9956-88B5-492B-BE42A4EF63D9}"/>
              </a:ext>
            </a:extLst>
          </p:cNvPr>
          <p:cNvPicPr>
            <a:picLocks noChangeAspect="1"/>
          </p:cNvPicPr>
          <p:nvPr/>
        </p:nvPicPr>
        <p:blipFill>
          <a:blip r:embed="rId6"/>
          <a:stretch>
            <a:fillRect/>
          </a:stretch>
        </p:blipFill>
        <p:spPr>
          <a:xfrm>
            <a:off x="8607218" y="1847150"/>
            <a:ext cx="2952032" cy="2584254"/>
          </a:xfrm>
          <a:prstGeom prst="rect">
            <a:avLst/>
          </a:prstGeom>
        </p:spPr>
      </p:pic>
    </p:spTree>
    <p:extLst>
      <p:ext uri="{BB962C8B-B14F-4D97-AF65-F5344CB8AC3E}">
        <p14:creationId xmlns:p14="http://schemas.microsoft.com/office/powerpoint/2010/main" val="225754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C7E9C-AF27-5B7C-D791-9B7813C319C6}"/>
              </a:ext>
            </a:extLst>
          </p:cNvPr>
          <p:cNvSpPr>
            <a:spLocks noGrp="1"/>
          </p:cNvSpPr>
          <p:nvPr>
            <p:ph idx="1"/>
          </p:nvPr>
        </p:nvSpPr>
        <p:spPr/>
        <p:txBody>
          <a:bodyPr/>
          <a:lstStyle/>
          <a:p>
            <a:r>
              <a:rPr lang="en-US" b="1" dirty="0"/>
              <a:t>My goal:</a:t>
            </a:r>
            <a:r>
              <a:rPr lang="en-US" dirty="0"/>
              <a:t> </a:t>
            </a:r>
            <a:r>
              <a:rPr lang="en-US" b="1" dirty="0"/>
              <a:t>characterize</a:t>
            </a:r>
            <a:r>
              <a:rPr lang="en-US" dirty="0"/>
              <a:t> and </a:t>
            </a:r>
            <a:r>
              <a:rPr lang="en-US" b="1" dirty="0"/>
              <a:t>connect</a:t>
            </a:r>
            <a:r>
              <a:rPr lang="en-US" dirty="0"/>
              <a:t> applications </a:t>
            </a:r>
            <a:r>
              <a:rPr lang="en-US" b="1" dirty="0"/>
              <a:t>previously developed independently</a:t>
            </a:r>
          </a:p>
        </p:txBody>
      </p:sp>
      <p:sp>
        <p:nvSpPr>
          <p:cNvPr id="2" name="Title 1">
            <a:extLst>
              <a:ext uri="{FF2B5EF4-FFF2-40B4-BE49-F238E27FC236}">
                <a16:creationId xmlns:a16="http://schemas.microsoft.com/office/drawing/2014/main" id="{3EE057DD-76BC-9AE6-ACC5-0E211E08C8EA}"/>
              </a:ext>
            </a:extLst>
          </p:cNvPr>
          <p:cNvSpPr>
            <a:spLocks noGrp="1"/>
          </p:cNvSpPr>
          <p:nvPr>
            <p:ph type="title"/>
          </p:nvPr>
        </p:nvSpPr>
        <p:spPr/>
        <p:txBody>
          <a:bodyPr/>
          <a:lstStyle/>
          <a:p>
            <a:r>
              <a:rPr lang="en-US" dirty="0"/>
              <a:t>Amortized optimization is well-explored</a:t>
            </a:r>
          </a:p>
        </p:txBody>
      </p:sp>
      <p:pic>
        <p:nvPicPr>
          <p:cNvPr id="4" name="Picture 3">
            <a:extLst>
              <a:ext uri="{FF2B5EF4-FFF2-40B4-BE49-F238E27FC236}">
                <a16:creationId xmlns:a16="http://schemas.microsoft.com/office/drawing/2014/main" id="{017B96DB-E67B-843D-98A2-1FCC931042D5}"/>
              </a:ext>
            </a:extLst>
          </p:cNvPr>
          <p:cNvPicPr>
            <a:picLocks noChangeAspect="1"/>
          </p:cNvPicPr>
          <p:nvPr/>
        </p:nvPicPr>
        <p:blipFill rotWithShape="1">
          <a:blip r:embed="rId2"/>
          <a:srcRect t="4084" b="6047"/>
          <a:stretch/>
        </p:blipFill>
        <p:spPr>
          <a:xfrm>
            <a:off x="4489778" y="1956121"/>
            <a:ext cx="6448710" cy="4433105"/>
          </a:xfrm>
          <a:prstGeom prst="rect">
            <a:avLst/>
          </a:prstGeom>
        </p:spPr>
      </p:pic>
      <p:sp>
        <p:nvSpPr>
          <p:cNvPr id="8" name="Content Placeholder 2">
            <a:extLst>
              <a:ext uri="{FF2B5EF4-FFF2-40B4-BE49-F238E27FC236}">
                <a16:creationId xmlns:a16="http://schemas.microsoft.com/office/drawing/2014/main" id="{617F4F62-00B4-1F2A-3079-A1B39A8D4187}"/>
              </a:ext>
            </a:extLst>
          </p:cNvPr>
          <p:cNvSpPr txBox="1">
            <a:spLocks/>
          </p:cNvSpPr>
          <p:nvPr/>
        </p:nvSpPr>
        <p:spPr>
          <a:xfrm>
            <a:off x="1941142" y="1990846"/>
            <a:ext cx="2594936"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Variational inference</a:t>
            </a:r>
          </a:p>
        </p:txBody>
      </p:sp>
      <p:sp>
        <p:nvSpPr>
          <p:cNvPr id="12" name="Content Placeholder 2">
            <a:extLst>
              <a:ext uri="{FF2B5EF4-FFF2-40B4-BE49-F238E27FC236}">
                <a16:creationId xmlns:a16="http://schemas.microsoft.com/office/drawing/2014/main" id="{92800617-486B-2568-1AE0-A19B3EC30905}"/>
              </a:ext>
            </a:extLst>
          </p:cNvPr>
          <p:cNvSpPr txBox="1">
            <a:spLocks/>
          </p:cNvSpPr>
          <p:nvPr/>
        </p:nvSpPr>
        <p:spPr>
          <a:xfrm>
            <a:off x="1941142" y="2353277"/>
            <a:ext cx="2594936"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Sparse coding</a:t>
            </a:r>
          </a:p>
        </p:txBody>
      </p:sp>
      <p:sp>
        <p:nvSpPr>
          <p:cNvPr id="13" name="Content Placeholder 2">
            <a:extLst>
              <a:ext uri="{FF2B5EF4-FFF2-40B4-BE49-F238E27FC236}">
                <a16:creationId xmlns:a16="http://schemas.microsoft.com/office/drawing/2014/main" id="{EB47F5DB-9D3F-445F-6D1F-0E1363E2675D}"/>
              </a:ext>
            </a:extLst>
          </p:cNvPr>
          <p:cNvSpPr txBox="1">
            <a:spLocks/>
          </p:cNvSpPr>
          <p:nvPr/>
        </p:nvSpPr>
        <p:spPr>
          <a:xfrm>
            <a:off x="1941142" y="2815076"/>
            <a:ext cx="2594936"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Meta-learning</a:t>
            </a:r>
          </a:p>
        </p:txBody>
      </p:sp>
      <p:sp>
        <p:nvSpPr>
          <p:cNvPr id="14" name="Content Placeholder 2">
            <a:extLst>
              <a:ext uri="{FF2B5EF4-FFF2-40B4-BE49-F238E27FC236}">
                <a16:creationId xmlns:a16="http://schemas.microsoft.com/office/drawing/2014/main" id="{38C0AC24-F1D9-78EB-B83D-2879A0B5DA41}"/>
              </a:ext>
            </a:extLst>
          </p:cNvPr>
          <p:cNvSpPr txBox="1">
            <a:spLocks/>
          </p:cNvSpPr>
          <p:nvPr/>
        </p:nvSpPr>
        <p:spPr>
          <a:xfrm>
            <a:off x="1088020" y="3696200"/>
            <a:ext cx="3448058"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Fixed-points and convex optimization</a:t>
            </a:r>
          </a:p>
        </p:txBody>
      </p:sp>
      <p:sp>
        <p:nvSpPr>
          <p:cNvPr id="15" name="Content Placeholder 2">
            <a:extLst>
              <a:ext uri="{FF2B5EF4-FFF2-40B4-BE49-F238E27FC236}">
                <a16:creationId xmlns:a16="http://schemas.microsoft.com/office/drawing/2014/main" id="{0FDD88AF-C26D-FF02-EFD6-3C016B506208}"/>
              </a:ext>
            </a:extLst>
          </p:cNvPr>
          <p:cNvSpPr txBox="1">
            <a:spLocks/>
          </p:cNvSpPr>
          <p:nvPr/>
        </p:nvSpPr>
        <p:spPr>
          <a:xfrm>
            <a:off x="1115305" y="4477452"/>
            <a:ext cx="3448058"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Optimal transport</a:t>
            </a:r>
          </a:p>
        </p:txBody>
      </p:sp>
      <p:sp>
        <p:nvSpPr>
          <p:cNvPr id="16" name="Content Placeholder 2">
            <a:extLst>
              <a:ext uri="{FF2B5EF4-FFF2-40B4-BE49-F238E27FC236}">
                <a16:creationId xmlns:a16="http://schemas.microsoft.com/office/drawing/2014/main" id="{7A40213C-F699-E5FC-C10E-B43D38A607A9}"/>
              </a:ext>
            </a:extLst>
          </p:cNvPr>
          <p:cNvSpPr txBox="1">
            <a:spLocks/>
          </p:cNvSpPr>
          <p:nvPr/>
        </p:nvSpPr>
        <p:spPr>
          <a:xfrm>
            <a:off x="1115305" y="5417265"/>
            <a:ext cx="3448058" cy="46179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dirty="0"/>
              <a:t>Reinforcement learning</a:t>
            </a:r>
          </a:p>
        </p:txBody>
      </p:sp>
      <p:sp>
        <p:nvSpPr>
          <p:cNvPr id="17" name="Date Placeholder 16">
            <a:extLst>
              <a:ext uri="{FF2B5EF4-FFF2-40B4-BE49-F238E27FC236}">
                <a16:creationId xmlns:a16="http://schemas.microsoft.com/office/drawing/2014/main" id="{BF47F33C-F446-8BF4-1860-7CA54368C34C}"/>
              </a:ext>
            </a:extLst>
          </p:cNvPr>
          <p:cNvSpPr>
            <a:spLocks noGrp="1"/>
          </p:cNvSpPr>
          <p:nvPr>
            <p:ph type="dt" sz="half" idx="2"/>
          </p:nvPr>
        </p:nvSpPr>
        <p:spPr/>
        <p:txBody>
          <a:bodyPr/>
          <a:lstStyle/>
          <a:p>
            <a:r>
              <a:rPr lang="en-US"/>
              <a:t>Brandon Amos</a:t>
            </a:r>
            <a:endParaRPr lang="en-US" dirty="0"/>
          </a:p>
        </p:txBody>
      </p:sp>
      <p:sp>
        <p:nvSpPr>
          <p:cNvPr id="18" name="Footer Placeholder 17">
            <a:extLst>
              <a:ext uri="{FF2B5EF4-FFF2-40B4-BE49-F238E27FC236}">
                <a16:creationId xmlns:a16="http://schemas.microsoft.com/office/drawing/2014/main" id="{124AFC02-40FE-0FA0-A696-D7724AD2E853}"/>
              </a:ext>
            </a:extLst>
          </p:cNvPr>
          <p:cNvSpPr>
            <a:spLocks noGrp="1"/>
          </p:cNvSpPr>
          <p:nvPr>
            <p:ph type="ftr" sz="quarter" idx="3"/>
          </p:nvPr>
        </p:nvSpPr>
        <p:spPr/>
        <p:txBody>
          <a:bodyPr/>
          <a:lstStyle/>
          <a:p>
            <a:r>
              <a:rPr lang="en-US"/>
              <a:t>Amortized optimization</a:t>
            </a:r>
            <a:endParaRPr lang="en-US" dirty="0"/>
          </a:p>
        </p:txBody>
      </p:sp>
      <p:sp>
        <p:nvSpPr>
          <p:cNvPr id="19" name="Slide Number Placeholder 18">
            <a:extLst>
              <a:ext uri="{FF2B5EF4-FFF2-40B4-BE49-F238E27FC236}">
                <a16:creationId xmlns:a16="http://schemas.microsoft.com/office/drawing/2014/main" id="{C875DEB7-2C6D-7B8C-E57B-FE6557C847FA}"/>
              </a:ext>
            </a:extLst>
          </p:cNvPr>
          <p:cNvSpPr>
            <a:spLocks noGrp="1"/>
          </p:cNvSpPr>
          <p:nvPr>
            <p:ph type="sldNum" sz="quarter" idx="12"/>
          </p:nvPr>
        </p:nvSpPr>
        <p:spPr/>
        <p:txBody>
          <a:bodyPr/>
          <a:lstStyle/>
          <a:p>
            <a:fld id="{F813B43C-900A-1C44-BF45-66CB67BC66D1}" type="slidenum">
              <a:rPr lang="en-US" smtClean="0"/>
              <a:pPr/>
              <a:t>6</a:t>
            </a:fld>
            <a:endParaRPr lang="en-US"/>
          </a:p>
        </p:txBody>
      </p:sp>
    </p:spTree>
    <p:extLst>
      <p:ext uri="{BB962C8B-B14F-4D97-AF65-F5344CB8AC3E}">
        <p14:creationId xmlns:p14="http://schemas.microsoft.com/office/powerpoint/2010/main" val="34124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lstStyle/>
          <a:p>
            <a:r>
              <a:rPr lang="en-US" dirty="0"/>
              <a:t>This talk: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t>Design decisions</a:t>
                </a:r>
              </a:p>
              <a:p>
                <a:r>
                  <a:rPr lang="en-US" dirty="0"/>
                  <a:t>    </a:t>
                </a:r>
                <a:r>
                  <a:rPr lang="en-US" b="1" dirty="0"/>
                  <a:t>Modeling</a:t>
                </a:r>
                <a:r>
                  <a:rPr lang="en-US" dirty="0"/>
                  <a:t> paradigms for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𝜃</m:t>
                        </m:r>
                      </m:sub>
                    </m:sSub>
                  </m:oMath>
                </a14:m>
                <a:r>
                  <a:rPr lang="en-US" dirty="0"/>
                  <a:t> </a:t>
                </a:r>
                <a:r>
                  <a:rPr lang="en-US" dirty="0">
                    <a:solidFill>
                      <a:schemeClr val="tx1">
                        <a:lumMod val="50000"/>
                        <a:lumOff val="50000"/>
                      </a:schemeClr>
                    </a:solidFill>
                  </a:rPr>
                  <a:t>(fully-amortized and semi-amortized models)</a:t>
                </a:r>
              </a:p>
              <a:p>
                <a:r>
                  <a:rPr lang="en-US" dirty="0"/>
                  <a:t>    </a:t>
                </a:r>
                <a:r>
                  <a:rPr lang="en-US" b="1" dirty="0"/>
                  <a:t>Learning</a:t>
                </a:r>
                <a:r>
                  <a:rPr lang="en-US" dirty="0"/>
                  <a:t> paradigms for </a:t>
                </a:r>
                <a14:m>
                  <m:oMath xmlns:m="http://schemas.openxmlformats.org/officeDocument/2006/math">
                    <m:r>
                      <a:rPr lang="en-US" b="0" i="1" smtClean="0">
                        <a:latin typeface="Cambria Math" panose="02040503050406030204" pitchFamily="18" charset="0"/>
                      </a:rPr>
                      <m:t>ℒ</m:t>
                    </m:r>
                  </m:oMath>
                </a14:m>
                <a:r>
                  <a:rPr lang="en-US" dirty="0"/>
                  <a:t> </a:t>
                </a:r>
                <a:r>
                  <a:rPr lang="en-US" dirty="0">
                    <a:solidFill>
                      <a:schemeClr val="tx1">
                        <a:lumMod val="50000"/>
                        <a:lumOff val="50000"/>
                      </a:schemeClr>
                    </a:solidFill>
                  </a:rPr>
                  <a:t>(objective-based and regression-based)</a:t>
                </a:r>
              </a:p>
              <a:p>
                <a:endParaRPr lang="en-US" dirty="0"/>
              </a:p>
              <a:p>
                <a:r>
                  <a:rPr lang="en-US" b="1" dirty="0"/>
                  <a:t>Selected applications</a:t>
                </a:r>
              </a:p>
              <a:p>
                <a:r>
                  <a:rPr lang="en-US" dirty="0"/>
                  <a:t>    Reinforcement learning </a:t>
                </a:r>
              </a:p>
              <a:p>
                <a:r>
                  <a:rPr lang="en-US" dirty="0"/>
                  <a:t>    Neural Potts Model for protein modeling</a:t>
                </a:r>
              </a:p>
              <a:p>
                <a:r>
                  <a:rPr lang="en-US" dirty="0"/>
                  <a:t>    Meta optimal transport</a:t>
                </a:r>
              </a:p>
            </p:txBody>
          </p:sp>
        </mc:Choice>
        <mc:Fallback xmlns="">
          <p:sp>
            <p:nvSpPr>
              <p:cNvPr id="3" name="Content Placeholder 2">
                <a:extLst>
                  <a:ext uri="{FF2B5EF4-FFF2-40B4-BE49-F238E27FC236}">
                    <a16:creationId xmlns:a16="http://schemas.microsoft.com/office/drawing/2014/main" id="{ED4C7C39-3BCC-5A01-1CBF-CC7603B73BDB}"/>
                  </a:ext>
                </a:extLst>
              </p:cNvPr>
              <p:cNvSpPr>
                <a:spLocks noGrp="1" noRot="1" noChangeAspect="1" noMove="1" noResize="1" noEditPoints="1" noAdjustHandles="1" noChangeArrowheads="1" noChangeShapeType="1" noTextEdit="1"/>
              </p:cNvSpPr>
              <p:nvPr>
                <p:ph idx="1"/>
              </p:nvPr>
            </p:nvSpPr>
            <p:spPr>
              <a:blipFill>
                <a:blip r:embed="rId2"/>
                <a:stretch>
                  <a:fillRect l="-578" t="-8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7</a:t>
            </a:fld>
            <a:endParaRPr lang="en-US"/>
          </a:p>
        </p:txBody>
      </p:sp>
    </p:spTree>
    <p:extLst>
      <p:ext uri="{BB962C8B-B14F-4D97-AF65-F5344CB8AC3E}">
        <p14:creationId xmlns:p14="http://schemas.microsoft.com/office/powerpoint/2010/main" val="2581886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86D7-E8B8-80F5-6EAE-0C01F51EC13D}"/>
              </a:ext>
            </a:extLst>
          </p:cNvPr>
          <p:cNvSpPr>
            <a:spLocks noGrp="1"/>
          </p:cNvSpPr>
          <p:nvPr>
            <p:ph type="title"/>
          </p:nvPr>
        </p:nvSpPr>
        <p:spPr/>
        <p:txBody>
          <a:bodyPr/>
          <a:lstStyle/>
          <a:p>
            <a:r>
              <a:rPr lang="en-US" dirty="0"/>
              <a:t>This talk: amortized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C7C39-3BCC-5A01-1CBF-CC7603B73BDB}"/>
                  </a:ext>
                </a:extLst>
              </p:cNvPr>
              <p:cNvSpPr>
                <a:spLocks noGrp="1"/>
              </p:cNvSpPr>
              <p:nvPr>
                <p:ph idx="1"/>
              </p:nvPr>
            </p:nvSpPr>
            <p:spPr/>
            <p:txBody>
              <a:bodyPr/>
              <a:lstStyle/>
              <a:p>
                <a:r>
                  <a:rPr lang="en-US" b="1" dirty="0"/>
                  <a:t>Design decisions</a:t>
                </a:r>
              </a:p>
              <a:p>
                <a:r>
                  <a:rPr lang="en-US" dirty="0"/>
                  <a:t>    </a:t>
                </a:r>
                <a:r>
                  <a:rPr lang="en-US" b="1" dirty="0"/>
                  <a:t>Modeling</a:t>
                </a:r>
                <a:r>
                  <a:rPr lang="en-US" dirty="0"/>
                  <a:t> paradigms for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𝜃</m:t>
                        </m:r>
                      </m:sub>
                    </m:sSub>
                  </m:oMath>
                </a14:m>
                <a:r>
                  <a:rPr lang="en-US" dirty="0"/>
                  <a:t> </a:t>
                </a:r>
                <a:r>
                  <a:rPr lang="en-US" dirty="0">
                    <a:solidFill>
                      <a:schemeClr val="tx1">
                        <a:lumMod val="50000"/>
                        <a:lumOff val="50000"/>
                      </a:schemeClr>
                    </a:solidFill>
                  </a:rPr>
                  <a:t>(fully-amortized and semi-amortized models)</a:t>
                </a:r>
              </a:p>
              <a:p>
                <a:r>
                  <a:rPr lang="en-US" dirty="0"/>
                  <a:t>    </a:t>
                </a:r>
                <a:r>
                  <a:rPr lang="en-US" b="1" dirty="0"/>
                  <a:t>Learning</a:t>
                </a:r>
                <a:r>
                  <a:rPr lang="en-US" dirty="0"/>
                  <a:t> paradigms for </a:t>
                </a:r>
                <a14:m>
                  <m:oMath xmlns:m="http://schemas.openxmlformats.org/officeDocument/2006/math">
                    <m:r>
                      <a:rPr lang="en-US" b="0" i="1" smtClean="0">
                        <a:latin typeface="Cambria Math" panose="02040503050406030204" pitchFamily="18" charset="0"/>
                      </a:rPr>
                      <m:t>ℒ</m:t>
                    </m:r>
                  </m:oMath>
                </a14:m>
                <a:r>
                  <a:rPr lang="en-US" dirty="0"/>
                  <a:t> </a:t>
                </a:r>
                <a:r>
                  <a:rPr lang="en-US" dirty="0">
                    <a:solidFill>
                      <a:schemeClr val="tx1">
                        <a:lumMod val="50000"/>
                        <a:lumOff val="50000"/>
                      </a:schemeClr>
                    </a:solidFill>
                  </a:rPr>
                  <a:t>(objective-based and regression-based)</a:t>
                </a:r>
              </a:p>
              <a:p>
                <a:endParaRPr lang="en-US" dirty="0">
                  <a:solidFill>
                    <a:schemeClr val="tx1">
                      <a:lumMod val="50000"/>
                      <a:lumOff val="50000"/>
                    </a:schemeClr>
                  </a:solidFill>
                </a:endParaRPr>
              </a:p>
              <a:p>
                <a:r>
                  <a:rPr lang="en-US" b="1" dirty="0">
                    <a:solidFill>
                      <a:schemeClr val="tx1">
                        <a:lumMod val="50000"/>
                        <a:lumOff val="50000"/>
                      </a:schemeClr>
                    </a:solidFill>
                  </a:rPr>
                  <a:t>Selected applications</a:t>
                </a:r>
              </a:p>
              <a:p>
                <a:r>
                  <a:rPr lang="en-US" dirty="0">
                    <a:solidFill>
                      <a:schemeClr val="tx1">
                        <a:lumMod val="50000"/>
                        <a:lumOff val="50000"/>
                      </a:schemeClr>
                    </a:solidFill>
                  </a:rPr>
                  <a:t>    Reinforcement learning </a:t>
                </a:r>
              </a:p>
              <a:p>
                <a:r>
                  <a:rPr lang="en-US" dirty="0">
                    <a:solidFill>
                      <a:schemeClr val="tx1">
                        <a:lumMod val="50000"/>
                        <a:lumOff val="50000"/>
                      </a:schemeClr>
                    </a:solidFill>
                  </a:rPr>
                  <a:t>    Neural Potts Model for protein modeling</a:t>
                </a:r>
              </a:p>
              <a:p>
                <a:r>
                  <a:rPr lang="en-US" dirty="0">
                    <a:solidFill>
                      <a:schemeClr val="tx1">
                        <a:lumMod val="50000"/>
                        <a:lumOff val="50000"/>
                      </a:schemeClr>
                    </a:solidFill>
                  </a:rPr>
                  <a:t>    Meta optimal transport</a:t>
                </a:r>
              </a:p>
            </p:txBody>
          </p:sp>
        </mc:Choice>
        <mc:Fallback xmlns="">
          <p:sp>
            <p:nvSpPr>
              <p:cNvPr id="3" name="Content Placeholder 2">
                <a:extLst>
                  <a:ext uri="{FF2B5EF4-FFF2-40B4-BE49-F238E27FC236}">
                    <a16:creationId xmlns:a16="http://schemas.microsoft.com/office/drawing/2014/main" id="{ED4C7C39-3BCC-5A01-1CBF-CC7603B73BDB}"/>
                  </a:ext>
                </a:extLst>
              </p:cNvPr>
              <p:cNvSpPr>
                <a:spLocks noGrp="1" noRot="1" noChangeAspect="1" noMove="1" noResize="1" noEditPoints="1" noAdjustHandles="1" noChangeArrowheads="1" noChangeShapeType="1" noTextEdit="1"/>
              </p:cNvSpPr>
              <p:nvPr>
                <p:ph idx="1"/>
              </p:nvPr>
            </p:nvSpPr>
            <p:spPr>
              <a:blipFill>
                <a:blip r:embed="rId2"/>
                <a:stretch>
                  <a:fillRect l="-578" t="-8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C8CA3-F1F9-71EB-A0C0-957BBEB6E7C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8608485B-63C9-C397-A56B-EB12DF4D3F59}"/>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9E1ACC95-062B-2D47-6E81-6B009E1DD0D8}"/>
              </a:ext>
            </a:extLst>
          </p:cNvPr>
          <p:cNvSpPr>
            <a:spLocks noGrp="1"/>
          </p:cNvSpPr>
          <p:nvPr>
            <p:ph type="sldNum" sz="quarter" idx="12"/>
          </p:nvPr>
        </p:nvSpPr>
        <p:spPr/>
        <p:txBody>
          <a:bodyPr/>
          <a:lstStyle/>
          <a:p>
            <a:fld id="{F813B43C-900A-1C44-BF45-66CB67BC66D1}" type="slidenum">
              <a:rPr lang="en-US" smtClean="0"/>
              <a:t>8</a:t>
            </a:fld>
            <a:endParaRPr lang="en-US"/>
          </a:p>
        </p:txBody>
      </p:sp>
    </p:spTree>
    <p:extLst>
      <p:ext uri="{BB962C8B-B14F-4D97-AF65-F5344CB8AC3E}">
        <p14:creationId xmlns:p14="http://schemas.microsoft.com/office/powerpoint/2010/main" val="64789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A0D2474-02CC-25BC-2F8B-8E419878F81B}"/>
                  </a:ext>
                </a:extLst>
              </p:cNvPr>
              <p:cNvSpPr>
                <a:spLocks noGrp="1"/>
              </p:cNvSpPr>
              <p:nvPr>
                <p:ph type="title"/>
              </p:nvPr>
            </p:nvSpPr>
            <p:spPr/>
            <p:txBody>
              <a:bodyPr/>
              <a:lstStyle/>
              <a:p>
                <a:r>
                  <a:rPr lang="en-US" dirty="0"/>
                  <a:t>Modeling paradigms for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𝜃</m:t>
                        </m:r>
                      </m:sub>
                    </m:sSub>
                  </m:oMath>
                </a14:m>
                <a:endParaRPr lang="en-US" dirty="0"/>
              </a:p>
            </p:txBody>
          </p:sp>
        </mc:Choice>
        <mc:Fallback xmlns="">
          <p:sp>
            <p:nvSpPr>
              <p:cNvPr id="2" name="Title 1">
                <a:extLst>
                  <a:ext uri="{FF2B5EF4-FFF2-40B4-BE49-F238E27FC236}">
                    <a16:creationId xmlns:a16="http://schemas.microsoft.com/office/drawing/2014/main" id="{2A0D2474-02CC-25BC-2F8B-8E419878F81B}"/>
                  </a:ext>
                </a:extLst>
              </p:cNvPr>
              <p:cNvSpPr>
                <a:spLocks noGrp="1" noRot="1" noChangeAspect="1" noMove="1" noResize="1" noEditPoints="1" noAdjustHandles="1" noChangeArrowheads="1" noChangeShapeType="1" noTextEdit="1"/>
              </p:cNvSpPr>
              <p:nvPr>
                <p:ph type="title"/>
              </p:nvPr>
            </p:nvSpPr>
            <p:spPr>
              <a:blipFill>
                <a:blip r:embed="rId2"/>
                <a:stretch>
                  <a:fillRect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1EEB11-28E9-7B84-9600-FE08F54A6976}"/>
                  </a:ext>
                </a:extLst>
              </p:cNvPr>
              <p:cNvSpPr>
                <a:spLocks noGrp="1"/>
              </p:cNvSpPr>
              <p:nvPr>
                <p:ph idx="1"/>
              </p:nvPr>
            </p:nvSpPr>
            <p:spPr>
              <a:xfrm>
                <a:off x="609600" y="1692613"/>
                <a:ext cx="11161486" cy="4433551"/>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Fully-amortized models: </a:t>
                </a:r>
                <a:r>
                  <a:rPr lang="en-US" dirty="0"/>
                  <a:t>Map from the context </a:t>
                </a:r>
                <a14:m>
                  <m:oMath xmlns:m="http://schemas.openxmlformats.org/officeDocument/2006/math">
                    <m:r>
                      <a:rPr lang="en-US" b="0" i="1" smtClean="0">
                        <a:latin typeface="Cambria Math" panose="02040503050406030204" pitchFamily="18" charset="0"/>
                      </a:rPr>
                      <m:t>𝑥</m:t>
                    </m:r>
                  </m:oMath>
                </a14:m>
                <a:r>
                  <a:rPr lang="en-US" dirty="0"/>
                  <a:t> to the solution </a:t>
                </a:r>
                <a:r>
                  <a:rPr lang="en-US" b="1" dirty="0">
                    <a:latin typeface="Helvetica Neue" panose="02000503000000020004" pitchFamily="2" charset="0"/>
                    <a:ea typeface="Helvetica Neue" panose="02000503000000020004" pitchFamily="2" charset="0"/>
                    <a:cs typeface="Helvetica Neue" panose="02000503000000020004" pitchFamily="2" charset="0"/>
                  </a:rPr>
                  <a:t>without</a:t>
                </a:r>
                <a:r>
                  <a:rPr lang="en-US" dirty="0"/>
                  <a:t> accessing the objective </a:t>
                </a:r>
                <a14:m>
                  <m:oMath xmlns:m="http://schemas.openxmlformats.org/officeDocument/2006/math">
                    <m:r>
                      <a:rPr lang="en-US" b="0" i="1" smtClean="0">
                        <a:latin typeface="Cambria Math" panose="02040503050406030204" pitchFamily="18" charset="0"/>
                      </a:rPr>
                      <m:t>𝑓</m:t>
                    </m:r>
                  </m:oMath>
                </a14:m>
                <a:endParaRPr lang="en-US" b="0" dirty="0"/>
              </a:p>
              <a:p>
                <a:r>
                  <a:rPr lang="en-US" dirty="0">
                    <a:solidFill>
                      <a:schemeClr val="tx1">
                        <a:lumMod val="50000"/>
                        <a:lumOff val="50000"/>
                      </a:schemeClr>
                    </a:solidFill>
                  </a:rPr>
                  <a:t>Example: Neural network mapping from </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𝑥</m:t>
                    </m:r>
                  </m:oMath>
                </a14:m>
                <a:r>
                  <a:rPr lang="en-US" dirty="0">
                    <a:solidFill>
                      <a:schemeClr val="tx1">
                        <a:lumMod val="50000"/>
                        <a:lumOff val="50000"/>
                      </a:schemeClr>
                    </a:solidFill>
                  </a:rPr>
                  <a:t> to the solution</a:t>
                </a:r>
              </a:p>
              <a:p>
                <a:r>
                  <a:rPr lang="en-US" dirty="0">
                    <a:solidFill>
                      <a:schemeClr val="tx1">
                        <a:lumMod val="50000"/>
                        <a:lumOff val="50000"/>
                      </a:schemeClr>
                    </a:solidFill>
                  </a:rPr>
                  <a:t>Most of our applications will focus on these</a:t>
                </a:r>
              </a:p>
              <a:p>
                <a:endParaRPr lang="en-US" dirty="0"/>
              </a:p>
              <a:p>
                <a:endParaRPr lang="en-US" dirty="0"/>
              </a:p>
              <a:p>
                <a:r>
                  <a:rPr lang="en-US" b="1" dirty="0">
                    <a:latin typeface="Helvetica Neue" panose="02000503000000020004" pitchFamily="2" charset="0"/>
                    <a:ea typeface="Helvetica Neue" panose="02000503000000020004" pitchFamily="2" charset="0"/>
                    <a:cs typeface="Helvetica Neue" panose="02000503000000020004" pitchFamily="2" charset="0"/>
                  </a:rPr>
                  <a:t>Semi-amortized models: </a:t>
                </a:r>
                <a:r>
                  <a:rPr lang="en-US" dirty="0"/>
                  <a:t>Internally access the objective </a:t>
                </a:r>
                <a14:m>
                  <m:oMath xmlns:m="http://schemas.openxmlformats.org/officeDocument/2006/math">
                    <m:r>
                      <a:rPr lang="en-US" b="0" i="1" smtClean="0">
                        <a:latin typeface="Cambria Math" panose="02040503050406030204" pitchFamily="18" charset="0"/>
                      </a:rPr>
                      <m:t>𝑓</m:t>
                    </m:r>
                  </m:oMath>
                </a14:m>
                <a:endParaRPr lang="en-US" b="0" dirty="0"/>
              </a:p>
              <a:p>
                <a:r>
                  <a:rPr lang="en-US" dirty="0">
                    <a:solidFill>
                      <a:schemeClr val="tx1">
                        <a:lumMod val="50000"/>
                        <a:lumOff val="50000"/>
                      </a:schemeClr>
                    </a:solidFill>
                  </a:rPr>
                  <a:t>Example: Gradient-based meta-learning models such as MAML</a:t>
                </a:r>
              </a:p>
            </p:txBody>
          </p:sp>
        </mc:Choice>
        <mc:Fallback xmlns="">
          <p:sp>
            <p:nvSpPr>
              <p:cNvPr id="3" name="Content Placeholder 2">
                <a:extLst>
                  <a:ext uri="{FF2B5EF4-FFF2-40B4-BE49-F238E27FC236}">
                    <a16:creationId xmlns:a16="http://schemas.microsoft.com/office/drawing/2014/main" id="{3C1EEB11-28E9-7B84-9600-FE08F54A6976}"/>
                  </a:ext>
                </a:extLst>
              </p:cNvPr>
              <p:cNvSpPr>
                <a:spLocks noGrp="1" noRot="1" noChangeAspect="1" noMove="1" noResize="1" noEditPoints="1" noAdjustHandles="1" noChangeArrowheads="1" noChangeShapeType="1" noTextEdit="1"/>
              </p:cNvSpPr>
              <p:nvPr>
                <p:ph idx="1"/>
              </p:nvPr>
            </p:nvSpPr>
            <p:spPr>
              <a:xfrm>
                <a:off x="609600" y="1692613"/>
                <a:ext cx="11161486" cy="4433551"/>
              </a:xfrm>
              <a:blipFill>
                <a:blip r:embed="rId3"/>
                <a:stretch>
                  <a:fillRect l="-569" t="-857" r="-11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EBB70E2-903C-A195-F2A5-6ED15D7F8E25}"/>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4D0D5EBF-7C5D-FAD1-41F0-05262FD12A87}"/>
              </a:ext>
            </a:extLst>
          </p:cNvPr>
          <p:cNvSpPr>
            <a:spLocks noGrp="1"/>
          </p:cNvSpPr>
          <p:nvPr>
            <p:ph type="ftr" sz="quarter" idx="3"/>
          </p:nvPr>
        </p:nvSpPr>
        <p:spPr/>
        <p:txBody>
          <a:bodyPr/>
          <a:lstStyle/>
          <a:p>
            <a:r>
              <a:rPr lang="en-US"/>
              <a:t>Amortized optimization</a:t>
            </a:r>
            <a:endParaRPr lang="en-US" dirty="0"/>
          </a:p>
        </p:txBody>
      </p:sp>
      <p:sp>
        <p:nvSpPr>
          <p:cNvPr id="6" name="Slide Number Placeholder 5">
            <a:extLst>
              <a:ext uri="{FF2B5EF4-FFF2-40B4-BE49-F238E27FC236}">
                <a16:creationId xmlns:a16="http://schemas.microsoft.com/office/drawing/2014/main" id="{11A17A2F-66FB-39F3-8061-DFC48484CE0C}"/>
              </a:ext>
            </a:extLst>
          </p:cNvPr>
          <p:cNvSpPr>
            <a:spLocks noGrp="1"/>
          </p:cNvSpPr>
          <p:nvPr>
            <p:ph type="sldNum" sz="quarter" idx="12"/>
          </p:nvPr>
        </p:nvSpPr>
        <p:spPr/>
        <p:txBody>
          <a:bodyPr/>
          <a:lstStyle/>
          <a:p>
            <a:fld id="{F813B43C-900A-1C44-BF45-66CB67BC66D1}" type="slidenum">
              <a:rPr lang="en-US" smtClean="0"/>
              <a:t>9</a:t>
            </a:fld>
            <a:endParaRPr lang="en-US"/>
          </a:p>
        </p:txBody>
      </p:sp>
      <p:pic>
        <p:nvPicPr>
          <p:cNvPr id="7" name="Picture 6">
            <a:extLst>
              <a:ext uri="{FF2B5EF4-FFF2-40B4-BE49-F238E27FC236}">
                <a16:creationId xmlns:a16="http://schemas.microsoft.com/office/drawing/2014/main" id="{E977DF4B-E1E6-7B4D-47F0-579CBABC04F6}"/>
              </a:ext>
            </a:extLst>
          </p:cNvPr>
          <p:cNvPicPr>
            <a:picLocks noChangeAspect="1"/>
          </p:cNvPicPr>
          <p:nvPr/>
        </p:nvPicPr>
        <p:blipFill>
          <a:blip r:embed="rId4"/>
          <a:stretch>
            <a:fillRect/>
          </a:stretch>
        </p:blipFill>
        <p:spPr>
          <a:xfrm>
            <a:off x="609600" y="3921589"/>
            <a:ext cx="4590404" cy="706216"/>
          </a:xfrm>
          <a:prstGeom prst="rect">
            <a:avLst/>
          </a:prstGeom>
        </p:spPr>
      </p:pic>
      <p:sp>
        <p:nvSpPr>
          <p:cNvPr id="8" name="Content Placeholder 2">
            <a:extLst>
              <a:ext uri="{FF2B5EF4-FFF2-40B4-BE49-F238E27FC236}">
                <a16:creationId xmlns:a16="http://schemas.microsoft.com/office/drawing/2014/main" id="{C75389DB-8542-D466-B72F-70E713221FAB}"/>
              </a:ext>
            </a:extLst>
          </p:cNvPr>
          <p:cNvSpPr txBox="1">
            <a:spLocks/>
          </p:cNvSpPr>
          <p:nvPr/>
        </p:nvSpPr>
        <p:spPr>
          <a:xfrm>
            <a:off x="4241262" y="1114234"/>
            <a:ext cx="4173164" cy="500557"/>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Helvetica Neue Light" panose="02000403000000020004" pitchFamily="2" charset="0"/>
                <a:ea typeface="Helvetica Neue Light" panose="02000403000000020004" pitchFamily="2" charset="0"/>
                <a:cs typeface="Helvetica Neue" panose="02000503000000020004" pitchFamily="2" charset="0"/>
              </a:rPr>
              <a:t>How to best-predict the solution?</a:t>
            </a:r>
            <a:endParaRPr lang="en-US" sz="18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4160243239"/>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0CC651-CE14-B04F-B36B-0C3B774C7EB4}" vid="{ED412E48-FE1E-3141-946D-241282344A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124487</TotalTime>
  <Words>1482</Words>
  <Application>Microsoft Macintosh PowerPoint</Application>
  <PresentationFormat>Widescreen</PresentationFormat>
  <Paragraphs>296</Paragraphs>
  <Slides>28</Slides>
  <Notes>5</Notes>
  <HiddenSlides>1</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Cambria Math</vt:lpstr>
      <vt:lpstr>Helvetica Neue</vt:lpstr>
      <vt:lpstr>Helvetica Neue Bold Condensed</vt:lpstr>
      <vt:lpstr>Helvetica Neue Light</vt:lpstr>
      <vt:lpstr>Lucida Grande</vt:lpstr>
      <vt:lpstr>Menlo</vt:lpstr>
      <vt:lpstr>Source Sans Pro</vt:lpstr>
      <vt:lpstr>Source Sans Pro Light</vt:lpstr>
      <vt:lpstr>Wingdings</vt:lpstr>
      <vt:lpstr>Office Theme</vt:lpstr>
      <vt:lpstr>PowerPoint Presentation</vt:lpstr>
      <vt:lpstr>Optimization is a powerful modeling tool</vt:lpstr>
      <vt:lpstr>Repeatedly solving optimization problems</vt:lpstr>
      <vt:lpstr>Difficulty: optimization is computationally expensive</vt:lpstr>
      <vt:lpstr>Amortized optimization</vt:lpstr>
      <vt:lpstr>Amortized optimization is well-explored</vt:lpstr>
      <vt:lpstr>This talk: amortized optimization</vt:lpstr>
      <vt:lpstr>This talk: amortized optimization</vt:lpstr>
      <vt:lpstr>Modeling paradigms for y ̂_θ</vt:lpstr>
      <vt:lpstr>Learning paradigms for L</vt:lpstr>
      <vt:lpstr>This talk: amortized optimization</vt:lpstr>
      <vt:lpstr>RL policy learning is amortized optimization</vt:lpstr>
      <vt:lpstr>Semi-amortized policy learning</vt:lpstr>
      <vt:lpstr>Decision-time fine-tuning and planning</vt:lpstr>
      <vt:lpstr>Amortization via learning latent subspaces</vt:lpstr>
      <vt:lpstr>Amortization via learning latent subspaces</vt:lpstr>
      <vt:lpstr>VAE amortization is conceptually the same as RL</vt:lpstr>
      <vt:lpstr>This talk: amortized optimization</vt:lpstr>
      <vt:lpstr>Neural Potts Model</vt:lpstr>
      <vt:lpstr>This talk: amortized optimization</vt:lpstr>
      <vt:lpstr>Meta Optimal Transport</vt:lpstr>
      <vt:lpstr>Meta OT for Sinkhorn</vt:lpstr>
      <vt:lpstr>Meta OT significantly improves Sinkhorn</vt:lpstr>
      <vt:lpstr>Meta OT for Continuous OT with Meta ICNNs</vt:lpstr>
      <vt:lpstr>More Meta OT color transfer predictions</vt:lpstr>
      <vt:lpstr>Future directions and limitations</vt:lpstr>
      <vt:lpstr>PowerPoint Presentation</vt:lpstr>
      <vt:lpstr>MAML as amortized optimization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Differentiable Optimization-Based Modeling for Machine Learning</dc:title>
  <dc:subject/>
  <dc:creator>Brandon Amos</dc:creator>
  <cp:keywords/>
  <dc:description/>
  <cp:lastModifiedBy>Brandon Amos</cp:lastModifiedBy>
  <cp:revision>679</cp:revision>
  <cp:lastPrinted>2021-06-06T21:37:34Z</cp:lastPrinted>
  <dcterms:created xsi:type="dcterms:W3CDTF">2016-09-04T10:19:12Z</dcterms:created>
  <dcterms:modified xsi:type="dcterms:W3CDTF">2022-07-25T12:57:02Z</dcterms:modified>
  <cp:category/>
</cp:coreProperties>
</file>