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26" r:id="rId2"/>
    <p:sldId id="527" r:id="rId3"/>
    <p:sldId id="530" r:id="rId4"/>
    <p:sldId id="558" r:id="rId5"/>
    <p:sldId id="411" r:id="rId6"/>
    <p:sldId id="531" r:id="rId7"/>
    <p:sldId id="562" r:id="rId8"/>
    <p:sldId id="532" r:id="rId9"/>
    <p:sldId id="533" r:id="rId10"/>
    <p:sldId id="534" r:id="rId11"/>
    <p:sldId id="539" r:id="rId12"/>
    <p:sldId id="567" r:id="rId13"/>
    <p:sldId id="540" r:id="rId14"/>
    <p:sldId id="543" r:id="rId15"/>
    <p:sldId id="551" r:id="rId16"/>
    <p:sldId id="546" r:id="rId17"/>
    <p:sldId id="548" r:id="rId18"/>
    <p:sldId id="545" r:id="rId19"/>
    <p:sldId id="547" r:id="rId20"/>
    <p:sldId id="493" r:id="rId21"/>
    <p:sldId id="515" r:id="rId22"/>
    <p:sldId id="507" r:id="rId23"/>
    <p:sldId id="501" r:id="rId24"/>
    <p:sldId id="502" r:id="rId25"/>
    <p:sldId id="503" r:id="rId26"/>
    <p:sldId id="505" r:id="rId27"/>
    <p:sldId id="574" r:id="rId28"/>
    <p:sldId id="519" r:id="rId29"/>
    <p:sldId id="568" r:id="rId30"/>
    <p:sldId id="477" r:id="rId31"/>
    <p:sldId id="491" r:id="rId32"/>
    <p:sldId id="559" r:id="rId33"/>
    <p:sldId id="409" r:id="rId34"/>
    <p:sldId id="555" r:id="rId35"/>
    <p:sldId id="560" r:id="rId36"/>
    <p:sldId id="570" r:id="rId37"/>
    <p:sldId id="571" r:id="rId38"/>
    <p:sldId id="561" r:id="rId39"/>
    <p:sldId id="433" r:id="rId40"/>
    <p:sldId id="556" r:id="rId41"/>
    <p:sldId id="572" r:id="rId42"/>
    <p:sldId id="468" r:id="rId43"/>
    <p:sldId id="516" r:id="rId44"/>
    <p:sldId id="550" r:id="rId45"/>
    <p:sldId id="522" r:id="rId46"/>
    <p:sldId id="528" r:id="rId47"/>
    <p:sldId id="465" r:id="rId48"/>
    <p:sldId id="573" r:id="rId49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C0D49FF-6E2A-B949-964A-2A633E290980}">
          <p14:sldIdLst>
            <p14:sldId id="326"/>
            <p14:sldId id="527"/>
            <p14:sldId id="530"/>
            <p14:sldId id="558"/>
            <p14:sldId id="411"/>
          </p14:sldIdLst>
        </p14:section>
        <p14:section name="Warmup: Standard layers" id="{2362AD1C-9891-D444-85A7-FB74C32526DC}">
          <p14:sldIdLst>
            <p14:sldId id="531"/>
            <p14:sldId id="562"/>
            <p14:sldId id="532"/>
            <p14:sldId id="533"/>
            <p14:sldId id="534"/>
            <p14:sldId id="539"/>
          </p14:sldIdLst>
        </p14:section>
        <p14:section name="Theory and practice" id="{505CA233-C3E7-8449-B9A3-18DAD0A88590}">
          <p14:sldIdLst>
            <p14:sldId id="567"/>
            <p14:sldId id="540"/>
            <p14:sldId id="543"/>
            <p14:sldId id="551"/>
            <p14:sldId id="546"/>
            <p14:sldId id="548"/>
            <p14:sldId id="545"/>
            <p14:sldId id="547"/>
            <p14:sldId id="493"/>
            <p14:sldId id="515"/>
            <p14:sldId id="507"/>
            <p14:sldId id="501"/>
            <p14:sldId id="502"/>
            <p14:sldId id="503"/>
            <p14:sldId id="505"/>
            <p14:sldId id="574"/>
            <p14:sldId id="519"/>
          </p14:sldIdLst>
        </p14:section>
        <p14:section name="Differentiable control" id="{F843AD72-BC67-AA4B-ABFF-0B65120FDF8B}">
          <p14:sldIdLst>
            <p14:sldId id="568"/>
            <p14:sldId id="477"/>
            <p14:sldId id="491"/>
            <p14:sldId id="559"/>
            <p14:sldId id="409"/>
            <p14:sldId id="555"/>
            <p14:sldId id="560"/>
            <p14:sldId id="570"/>
            <p14:sldId id="571"/>
            <p14:sldId id="561"/>
            <p14:sldId id="433"/>
            <p14:sldId id="556"/>
            <p14:sldId id="572"/>
            <p14:sldId id="468"/>
            <p14:sldId id="516"/>
            <p14:sldId id="550"/>
            <p14:sldId id="522"/>
            <p14:sldId id="528"/>
            <p14:sldId id="465"/>
            <p14:sldId id="5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202C"/>
    <a:srgbClr val="374C81"/>
    <a:srgbClr val="FFFFFF"/>
    <a:srgbClr val="4EB648"/>
    <a:srgbClr val="4D88B8"/>
    <a:srgbClr val="FBACBA"/>
    <a:srgbClr val="384B80"/>
    <a:srgbClr val="B5C1E0"/>
    <a:srgbClr val="F8FF00"/>
    <a:srgbClr val="E0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3"/>
    <p:restoredTop sz="96164"/>
  </p:normalViewPr>
  <p:slideViewPr>
    <p:cSldViewPr snapToGrid="0" snapToObjects="1">
      <p:cViewPr varScale="1">
        <p:scale>
          <a:sx n="118" d="100"/>
          <a:sy n="118" d="100"/>
        </p:scale>
        <p:origin x="496" y="19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7/19/24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7/19/24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3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98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73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9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s-US"/>
              <a:t>Brandon Amos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Optimization-Based Modeling for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/>
              <a:t>Optimization-Based Modeling for Machine Learning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accent1">
              <a:lumMod val="75000"/>
            </a:schemeClr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emf"/><Relationship Id="rId7" Type="http://schemas.openxmlformats.org/officeDocument/2006/relationships/image" Target="../media/image43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emf"/><Relationship Id="rId7" Type="http://schemas.openxmlformats.org/officeDocument/2006/relationships/image" Target="../media/image43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38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sites.google.com/view/diff-cross-entropy-method/home" TargetMode="Externa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906.08707" TargetMode="External"/><Relationship Id="rId13" Type="http://schemas.openxmlformats.org/officeDocument/2006/relationships/image" Target="../media/image73.png"/><Relationship Id="rId3" Type="http://schemas.openxmlformats.org/officeDocument/2006/relationships/hyperlink" Target="https://arxiv.org/abs/1703.00443" TargetMode="External"/><Relationship Id="rId7" Type="http://schemas.openxmlformats.org/officeDocument/2006/relationships/hyperlink" Target="https://github.com/bamos/thesis" TargetMode="External"/><Relationship Id="rId12" Type="http://schemas.openxmlformats.org/officeDocument/2006/relationships/hyperlink" Target="https://arxiv.org/abs/2105.0234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apers.nips.cc/paper/9152-differentiable-convex-optimization-layers" TargetMode="External"/><Relationship Id="rId11" Type="http://schemas.openxmlformats.org/officeDocument/2006/relationships/hyperlink" Target="https://arxiv.org/abs/1909.12830" TargetMode="External"/><Relationship Id="rId5" Type="http://schemas.openxmlformats.org/officeDocument/2006/relationships/hyperlink" Target="Differentiable%20MPC%20for%20End-to-end%20Planning%20and%20Control" TargetMode="External"/><Relationship Id="rId10" Type="http://schemas.openxmlformats.org/officeDocument/2006/relationships/hyperlink" Target="https://arxiv.org/abs/2002.04523" TargetMode="External"/><Relationship Id="rId4" Type="http://schemas.openxmlformats.org/officeDocument/2006/relationships/hyperlink" Target="http://papers.nips.cc/paper/7132-task-based-end-to-end-model-learning-in-stochastic-optimization" TargetMode="External"/><Relationship Id="rId9" Type="http://schemas.openxmlformats.org/officeDocument/2006/relationships/hyperlink" Target="https://arxiv.org/abs/1910.01727" TargetMode="External"/><Relationship Id="rId1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951363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dirty="0"/>
              <a:t>Differentiable optimization-based modeling for machine learning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271267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Meta AI (FAIR)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E28093-0FE9-A293-5FFC-0DFD9635CE48}"/>
              </a:ext>
            </a:extLst>
          </p:cNvPr>
          <p:cNvSpPr txBox="1">
            <a:spLocks/>
          </p:cNvSpPr>
          <p:nvPr/>
        </p:nvSpPr>
        <p:spPr>
          <a:xfrm>
            <a:off x="84666" y="6091311"/>
            <a:ext cx="12022667" cy="743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Joint with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Akshay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Agrawal, Shane Barratt, Byron Boots, Stephen Boyd, Roberto Calandra, Steven Diamond, Priya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Donti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Ivan Jimenez, Zico Kolter, Nathan Lambert, Jacob Sacks,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Omry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Yadan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and Denis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Yarats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0505-6F4B-5B4A-8F9B-124A5134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soft-argmax is a convex optimization layer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AF071-588F-9F46-B468-E72F370972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A53F7-3DC0-F24F-9A32-83BD74188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A66BD-4C8A-EF4C-A6D3-6462B083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10</a:t>
            </a:fld>
            <a:endParaRPr lang="en-US"/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9F3CB2F2-85BC-2C4B-BDFE-2A108179902C}"/>
              </a:ext>
            </a:extLst>
          </p:cNvPr>
          <p:cNvSpPr/>
          <p:nvPr/>
        </p:nvSpPr>
        <p:spPr>
          <a:xfrm>
            <a:off x="1711214" y="2947251"/>
            <a:ext cx="286919" cy="1016549"/>
          </a:xfrm>
          <a:prstGeom prst="upDownArrow">
            <a:avLst>
              <a:gd name="adj1" fmla="val 12782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E91E61-D016-B145-81DC-8EA2D5D6A94E}"/>
                  </a:ext>
                </a:extLst>
              </p:cNvPr>
              <p:cNvSpPr txBox="1"/>
              <p:nvPr/>
            </p:nvSpPr>
            <p:spPr>
              <a:xfrm>
                <a:off x="1084830" y="1902401"/>
                <a:ext cx="3912097" cy="991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Δ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/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)=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exp</m:t>
                              </m:r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⁡{</m:t>
                              </m:r>
                            </m:fName>
                            <m:e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/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𝜏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}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exp</m:t>
                              </m:r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{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𝜏</m:t>
                              </m:r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}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E91E61-D016-B145-81DC-8EA2D5D6A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830" y="1902401"/>
                <a:ext cx="3912097" cy="991169"/>
              </a:xfrm>
              <a:prstGeom prst="rect">
                <a:avLst/>
              </a:prstGeom>
              <a:blipFill>
                <a:blip r:embed="rId2"/>
                <a:stretch>
                  <a:fillRect t="-1250" r="-32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E26BF3-53FC-A44F-8B84-EC64DB2A67EC}"/>
                  </a:ext>
                </a:extLst>
              </p:cNvPr>
              <p:cNvSpPr txBox="1"/>
              <p:nvPr/>
            </p:nvSpPr>
            <p:spPr>
              <a:xfrm>
                <a:off x="820105" y="4043853"/>
                <a:ext cx="5910336" cy="1649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Δ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/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)=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</m:t>
                          </m:r>
                          <m:limLow>
                            <m:limLowPr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𝜏</m:t>
                          </m:r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𝐻</m:t>
                          </m:r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.</m:t>
                      </m:r>
                      <m:r>
                        <a:rPr lang="en-US" sz="2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</m:t>
                      </m:r>
                      <m:r>
                        <a:rPr lang="en-US" sz="28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0≤</m:t>
                      </m:r>
                      <m:r>
                        <a:rPr lang="en-US" sz="28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8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≤1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       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</m:t>
                          </m:r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⊤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=1</m:t>
                      </m:r>
                    </m:oMath>
                  </m:oMathPara>
                </a14:m>
                <a:b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</a:b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E26BF3-53FC-A44F-8B84-EC64DB2A6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05" y="4043853"/>
                <a:ext cx="5910336" cy="1649298"/>
              </a:xfrm>
              <a:prstGeom prst="rect">
                <a:avLst/>
              </a:prstGeom>
              <a:blipFill>
                <a:blip r:embed="rId3"/>
                <a:stretch>
                  <a:fillRect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138919-E582-4B4B-9F0F-871D4E940D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5"/>
          <a:stretch/>
        </p:blipFill>
        <p:spPr>
          <a:xfrm>
            <a:off x="6741327" y="1986278"/>
            <a:ext cx="4705738" cy="35690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Marcador de pie de página 4">
                <a:extLst>
                  <a:ext uri="{FF2B5EF4-FFF2-40B4-BE49-F238E27FC236}">
                    <a16:creationId xmlns:a16="http://schemas.microsoft.com/office/drawing/2014/main" id="{0E0E84BB-D59B-584F-E819-511D85AF10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9102" y="5389429"/>
                <a:ext cx="4346916" cy="531089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ctr" defTabSz="457200" rtl="0" eaLnBrk="1" latinLnBrk="0" hangingPunct="1">
                  <a:defRPr sz="12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>
                    <a:solidFill>
                      <a:schemeClr val="tx1"/>
                    </a:solidFill>
                  </a:rPr>
                  <a:t>Contours of the e</a:t>
                </a:r>
                <a:r>
                  <a:rPr lang="en-US" sz="1600" b="0">
                    <a:solidFill>
                      <a:schemeClr val="tx1"/>
                    </a:solidFill>
                  </a:rPr>
                  <a:t>ntropy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>
                    <a:solidFill>
                      <a:schemeClr val="tx1"/>
                    </a:solidFill>
                  </a:rPr>
                  <a:t> over the simplex</a:t>
                </a:r>
              </a:p>
            </p:txBody>
          </p:sp>
        </mc:Choice>
        <mc:Fallback xmlns="">
          <p:sp>
            <p:nvSpPr>
              <p:cNvPr id="12" name="Marcador de pie de página 4">
                <a:extLst>
                  <a:ext uri="{FF2B5EF4-FFF2-40B4-BE49-F238E27FC236}">
                    <a16:creationId xmlns:a16="http://schemas.microsoft.com/office/drawing/2014/main" id="{0E0E84BB-D59B-584F-E819-511D85AF1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102" y="5389429"/>
                <a:ext cx="4346916" cy="5310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3F84F307-99C2-DE97-3BAE-04F96702430D}"/>
              </a:ext>
            </a:extLst>
          </p:cNvPr>
          <p:cNvSpPr txBox="1">
            <a:spLocks/>
          </p:cNvSpPr>
          <p:nvPr/>
        </p:nvSpPr>
        <p:spPr>
          <a:xfrm>
            <a:off x="2959100" y="1072991"/>
            <a:ext cx="6324600" cy="53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Proof: </a:t>
            </a:r>
            <a:r>
              <a:rPr lang="en-US" sz="1600">
                <a:solidFill>
                  <a:schemeClr val="tx1"/>
                </a:solidFill>
              </a:rPr>
              <a:t>Comes from first-order optimality </a:t>
            </a: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(section 2 of my thesis)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9588BD-9EFF-400E-DADE-DC6A436F07C0}"/>
                  </a:ext>
                </a:extLst>
              </p:cNvPr>
              <p:cNvSpPr txBox="1"/>
              <p:nvPr/>
            </p:nvSpPr>
            <p:spPr>
              <a:xfrm>
                <a:off x="1711214" y="5838529"/>
                <a:ext cx="3781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(approaches the argmax when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9588BD-9EFF-400E-DADE-DC6A436F0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214" y="5838529"/>
                <a:ext cx="3781933" cy="369332"/>
              </a:xfrm>
              <a:prstGeom prst="rect">
                <a:avLst/>
              </a:prstGeom>
              <a:blipFill>
                <a:blip r:embed="rId6"/>
                <a:stretch>
                  <a:fillRect l="-1338" t="-6667" r="-33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4311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1D3A5-2755-D848-88F3-020D70D84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can we generalize this?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33B0E-C935-3842-A049-4CC1B1D89B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3E764-D78D-EC42-AF91-C9F108959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CEAD5-7076-8944-A001-DB1D3C6F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1A3D53B-E78A-6E4C-8960-0443E460F8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20019" y="1499199"/>
                <a:ext cx="9777045" cy="948579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i="1">
                              <a:latin typeface="Cambria Math" charset="0"/>
                            </a:rPr>
                            <m:t> </m:t>
                          </m:r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i="1">
                                  <a:latin typeface="Cambria Math" charset="0"/>
                                </a:rPr>
                                <m:t>𝑧</m:t>
                              </m:r>
                            </m:lim>
                          </m:limLow>
                          <m:r>
                            <a:rPr lang="en-US" sz="2800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charset="0"/>
                        </a:rPr>
                        <m:t>subject</m:t>
                      </m:r>
                      <m:r>
                        <a:rPr lang="en-US" sz="280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charset="0"/>
                        </a:rPr>
                        <m:t>to</m:t>
                      </m:r>
                      <m:r>
                        <a:rPr lang="en-US" sz="2800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1A3D53B-E78A-6E4C-8960-0443E460F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019" y="1499199"/>
                <a:ext cx="9777045" cy="9485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BF582179-9019-3508-E657-CAC7BFF26A95}"/>
              </a:ext>
            </a:extLst>
          </p:cNvPr>
          <p:cNvSpPr txBox="1">
            <a:spLocks/>
          </p:cNvSpPr>
          <p:nvPr/>
        </p:nvSpPr>
        <p:spPr>
          <a:xfrm>
            <a:off x="762000" y="307176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/>
              <a:t>Derivatives and backpropagation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1FC951-B19C-F344-25F0-8177BCBB5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4192172"/>
            <a:ext cx="11418279" cy="1933992"/>
          </a:xfrm>
        </p:spPr>
        <p:txBody>
          <a:bodyPr>
            <a:normAutofit/>
          </a:bodyPr>
          <a:lstStyle/>
          <a:p>
            <a:r>
              <a:rPr lang="en-US" dirty="0"/>
              <a:t>For learning, we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differentiate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 backpropagate </a:t>
            </a:r>
            <a:r>
              <a:rPr lang="en-US" dirty="0"/>
              <a:t>through these layers —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differentiable optimization</a:t>
            </a: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/>
              <a:t>Easy if the optimization problem has an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explicit, closed-form solution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(often standard differentiation)</a:t>
            </a:r>
          </a:p>
          <a:p>
            <a:endParaRPr lang="en-US" dirty="0"/>
          </a:p>
          <a:p>
            <a:r>
              <a:rPr lang="en-US" dirty="0"/>
              <a:t>Otherwise, need to use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implicit differentiation,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which is also used for sensitivity analysis</a:t>
            </a: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96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6801-A164-8249-92D6-654D7A5FF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talk: differentiable optimization-based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7FEA1-2CF5-C74B-8940-560615D71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2"/>
            <a:ext cx="11083047" cy="335117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Standard operations as convex optimization layers	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warmup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Differentiable optimization theory and practice		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core</a:t>
            </a:r>
          </a:p>
          <a:p>
            <a:endParaRPr lang="en-US" sz="2800" dirty="0">
              <a:latin typeface="Helvetica Neue Light" panose="02000403000000020004" pitchFamily="2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Differentiable control and objective mismatch			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focus application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3261C-4ACE-9B43-93E3-7F526A0979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97DFD-D9AC-2A4D-B5A7-E99FF41F1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6E06E-6EAC-9841-AFCA-708CBCC9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44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F3783-14DF-A241-8ED1-8FE60E283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Implicit Function Theorem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6DBAA-88F1-854C-BF18-B9D0FCA2D8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47401-CA8D-C346-9335-F3108387A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A7BCC-3E67-794E-9CDE-5DFD82E3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F7B81470-FE2B-EE4E-A06B-DCD03E4DC6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75033"/>
                <a:ext cx="5228492" cy="366571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Given an 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implicit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defined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=0}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b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b="0" dirty="0"/>
              </a:p>
              <a:p>
                <a:r>
                  <a:rPr lang="en-US" b="0" dirty="0"/>
                  <a:t>How can we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b="0" dirty="0"/>
                  <a:t>?</a:t>
                </a:r>
              </a:p>
              <a:p>
                <a:endParaRPr lang="en-US" dirty="0"/>
              </a:p>
              <a:p>
                <a:pPr/>
                <a:r>
                  <a:rPr lang="en-US" dirty="0"/>
                  <a:t>T</a:t>
                </a:r>
                <a:r>
                  <a:rPr lang="en-US" b="0" dirty="0"/>
                  <a:t>he 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Implicit Function Theorem </a:t>
                </a:r>
                <a:r>
                  <a:rPr lang="en-US" dirty="0"/>
                  <a:t>gives</a:t>
                </a:r>
                <a:br>
                  <a:rPr lang="en-US" b="0" dirty="0"/>
                </a:br>
                <a:br>
                  <a:rPr lang="en-US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br>
                  <a:rPr lang="en-US" b="0" dirty="0"/>
                </a:br>
                <a:br>
                  <a:rPr lang="en-US" b="0" dirty="0"/>
                </a:br>
                <a:r>
                  <a:rPr lang="en-US" b="0" dirty="0">
                    <a:solidFill>
                      <a:schemeClr val="bg1">
                        <a:lumMod val="65000"/>
                      </a:schemeClr>
                    </a:solidFill>
                  </a:rPr>
                  <a:t>under mild assumptions</a:t>
                </a:r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F7B81470-FE2B-EE4E-A06B-DCD03E4DC6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75033"/>
                <a:ext cx="5228492" cy="3665710"/>
              </a:xfrm>
              <a:blipFill>
                <a:blip r:embed="rId2"/>
                <a:stretch>
                  <a:fillRect l="-1214" t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751BEFB-DD32-3548-A57C-B4A114C9C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131" y="2218087"/>
            <a:ext cx="5993295" cy="3995530"/>
          </a:xfrm>
          <a:prstGeom prst="rect">
            <a:avLst/>
          </a:prstGeom>
        </p:spPr>
      </p:pic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FA2D6E0A-249F-2848-82B2-7C5AFB062A74}"/>
              </a:ext>
            </a:extLst>
          </p:cNvPr>
          <p:cNvSpPr txBox="1">
            <a:spLocks/>
          </p:cNvSpPr>
          <p:nvPr/>
        </p:nvSpPr>
        <p:spPr>
          <a:xfrm>
            <a:off x="1768255" y="999254"/>
            <a:ext cx="8655485" cy="53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</a:rPr>
              <a:t>[Dini 1877, Dontchev and Rockafellar 2009]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4E2D2D-9D41-B843-AD40-FCDCDDC9937B}"/>
              </a:ext>
            </a:extLst>
          </p:cNvPr>
          <p:cNvCxnSpPr>
            <a:cxnSpLocks/>
          </p:cNvCxnSpPr>
          <p:nvPr/>
        </p:nvCxnSpPr>
        <p:spPr>
          <a:xfrm>
            <a:off x="9333580" y="2167038"/>
            <a:ext cx="0" cy="3798515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4C18B5-AC60-BE4F-B122-9D2EA2AAD00A}"/>
              </a:ext>
            </a:extLst>
          </p:cNvPr>
          <p:cNvCxnSpPr>
            <a:cxnSpLocks/>
          </p:cNvCxnSpPr>
          <p:nvPr/>
        </p:nvCxnSpPr>
        <p:spPr>
          <a:xfrm>
            <a:off x="5928189" y="3482868"/>
            <a:ext cx="6041204" cy="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2">
                <a:extLst>
                  <a:ext uri="{FF2B5EF4-FFF2-40B4-BE49-F238E27FC236}">
                    <a16:creationId xmlns:a16="http://schemas.microsoft.com/office/drawing/2014/main" id="{436FD7F0-F1BF-D84E-8924-0325B22043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03408" y="5150442"/>
                <a:ext cx="1913184" cy="5113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12">
                <a:extLst>
                  <a:ext uri="{FF2B5EF4-FFF2-40B4-BE49-F238E27FC236}">
                    <a16:creationId xmlns:a16="http://schemas.microsoft.com/office/drawing/2014/main" id="{436FD7F0-F1BF-D84E-8924-0325B2204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3408" y="5150442"/>
                <a:ext cx="1913184" cy="51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2">
                <a:extLst>
                  <a:ext uri="{FF2B5EF4-FFF2-40B4-BE49-F238E27FC236}">
                    <a16:creationId xmlns:a16="http://schemas.microsoft.com/office/drawing/2014/main" id="{4ACDD676-8908-A747-A1E5-4337C93F13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0370" y="3059369"/>
                <a:ext cx="1913184" cy="5113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12">
                <a:extLst>
                  <a:ext uri="{FF2B5EF4-FFF2-40B4-BE49-F238E27FC236}">
                    <a16:creationId xmlns:a16="http://schemas.microsoft.com/office/drawing/2014/main" id="{4ACDD676-8908-A747-A1E5-4337C93F1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370" y="3059369"/>
                <a:ext cx="1913184" cy="51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2">
                <a:extLst>
                  <a:ext uri="{FF2B5EF4-FFF2-40B4-BE49-F238E27FC236}">
                    <a16:creationId xmlns:a16="http://schemas.microsoft.com/office/drawing/2014/main" id="{F71EEFCC-E2E5-988F-70B3-0DBACC8951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38837" y="2030083"/>
                <a:ext cx="807686" cy="4458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Content Placeholder 12">
                <a:extLst>
                  <a:ext uri="{FF2B5EF4-FFF2-40B4-BE49-F238E27FC236}">
                    <a16:creationId xmlns:a16="http://schemas.microsoft.com/office/drawing/2014/main" id="{F71EEFCC-E2E5-988F-70B3-0DBACC895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8837" y="2030083"/>
                <a:ext cx="807686" cy="445832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2">
                <a:extLst>
                  <a:ext uri="{FF2B5EF4-FFF2-40B4-BE49-F238E27FC236}">
                    <a16:creationId xmlns:a16="http://schemas.microsoft.com/office/drawing/2014/main" id="{910E44AA-B05B-E489-F490-1925E7382B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8597" y="1690113"/>
                <a:ext cx="5134708" cy="4059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0" dirty="0">
                    <a:solidFill>
                      <a:schemeClr val="tx1"/>
                    </a:solidFill>
                  </a:rPr>
                  <a:t>Contour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defining an implicit function</a:t>
                </a:r>
              </a:p>
            </p:txBody>
          </p:sp>
        </mc:Choice>
        <mc:Fallback xmlns="">
          <p:sp>
            <p:nvSpPr>
              <p:cNvPr id="19" name="Content Placeholder 12">
                <a:extLst>
                  <a:ext uri="{FF2B5EF4-FFF2-40B4-BE49-F238E27FC236}">
                    <a16:creationId xmlns:a16="http://schemas.microsoft.com/office/drawing/2014/main" id="{910E44AA-B05B-E489-F490-1925E7382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597" y="1690113"/>
                <a:ext cx="5134708" cy="405974"/>
              </a:xfrm>
              <a:prstGeom prst="rect">
                <a:avLst/>
              </a:prstGeom>
              <a:blipFill>
                <a:blip r:embed="rId7"/>
                <a:stretch>
                  <a:fillRect l="-988"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4315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793C-CEEC-FC46-9F59-87F1826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Implicitly differentiating a convex quadratic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3FC20-3869-4246-8A67-639F20B33E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 dirty="0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9A92E-272B-DA43-A641-8CF3ABE98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86D04-EE14-A341-9438-27FED7D1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E24B316-BC9B-FD4B-97EB-D54CA45716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2681" y="1448068"/>
                <a:ext cx="6049393" cy="1567524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sz="26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600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  <m:r>
                            <a:rPr lang="en-US" sz="2600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f>
                            <m:f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𝑄𝑥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 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600" i="1">
                          <a:latin typeface="Cambria Math" charset="0"/>
                        </a:rPr>
                        <m:t>   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600" i="1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subject</m:t>
                      </m:r>
                      <m:r>
                        <a:rPr lang="en-US" sz="260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to</m:t>
                      </m:r>
                      <m:r>
                        <a:rPr lang="en-US" sz="2600">
                          <a:latin typeface="Cambria Math" charset="0"/>
                        </a:rPr>
                        <m:t> 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𝐺𝑥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E24B316-BC9B-FD4B-97EB-D54CA457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681" y="1448068"/>
                <a:ext cx="6049393" cy="15675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201ACAD-2E89-F24E-A4C4-0C98B7E9BC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3729624"/>
                <a:ext cx="11582400" cy="2570967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dirty="0"/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2800" dirty="0"/>
                  <a:t> s.t.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=[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,…]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en-US" sz="2800" b="0" dirty="0"/>
              </a:p>
              <a:p>
                <a:pPr algn="ctr"/>
                <a:br>
                  <a:rPr lang="es-US" sz="2800" dirty="0"/>
                </a:br>
                <a:br>
                  <a:rPr lang="es-US" sz="2800" b="1" dirty="0"/>
                </a:br>
                <a:r>
                  <a:rPr lang="es-US" sz="2800" b="1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Implicitly</a:t>
                </a:r>
                <a:r>
                  <a:rPr lang="es-US" sz="2800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es-US" sz="2800" b="1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differentiating</a:t>
                </a:r>
                <a:r>
                  <a:rPr lang="es-US" sz="2800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s-US" sz="2800" dirty="0"/>
                  <a:t> </a:t>
                </a:r>
                <a:r>
                  <a:rPr lang="es-US" sz="2800" dirty="0" err="1"/>
                  <a:t>gives</a:t>
                </a:r>
                <a:r>
                  <a:rPr lang="es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ℛ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⋆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e>
                    </m:d>
                  </m:oMath>
                </a14:m>
                <a:endParaRPr lang="es-US" sz="28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201ACAD-2E89-F24E-A4C4-0C98B7E9B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3729624"/>
                <a:ext cx="11582400" cy="2570967"/>
              </a:xfrm>
              <a:prstGeom prst="rect">
                <a:avLst/>
              </a:prstGeom>
              <a:blipFill>
                <a:blip r:embed="rId3"/>
                <a:stretch>
                  <a:fillRect t="-2941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Marcador de pie de página 4">
            <a:extLst>
              <a:ext uri="{FF2B5EF4-FFF2-40B4-BE49-F238E27FC236}">
                <a16:creationId xmlns:a16="http://schemas.microsoft.com/office/drawing/2014/main" id="{A71D06AD-4595-244C-87C0-197D12B6567D}"/>
              </a:ext>
            </a:extLst>
          </p:cNvPr>
          <p:cNvSpPr txBox="1">
            <a:spLocks/>
          </p:cNvSpPr>
          <p:nvPr/>
        </p:nvSpPr>
        <p:spPr>
          <a:xfrm>
            <a:off x="1768257" y="1041457"/>
            <a:ext cx="8655485" cy="53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</a:rPr>
              <a:t>Original problem considered in </a:t>
            </a:r>
            <a:r>
              <a:rPr lang="en-US" sz="1600" dirty="0" err="1">
                <a:solidFill>
                  <a:schemeClr val="tx1"/>
                </a:solidFill>
              </a:rPr>
              <a:t>OptNet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D6D32D97-131A-184E-951F-3BEE8CD089F5}"/>
              </a:ext>
            </a:extLst>
          </p:cNvPr>
          <p:cNvSpPr/>
          <p:nvPr/>
        </p:nvSpPr>
        <p:spPr>
          <a:xfrm>
            <a:off x="5774262" y="2895609"/>
            <a:ext cx="643469" cy="827908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8A0C45F0-340A-F140-B2B0-9788A767FBFF}"/>
              </a:ext>
            </a:extLst>
          </p:cNvPr>
          <p:cNvSpPr/>
          <p:nvPr/>
        </p:nvSpPr>
        <p:spPr>
          <a:xfrm>
            <a:off x="5774261" y="4481093"/>
            <a:ext cx="643469" cy="827908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4AA177-EACA-B644-BAA7-788E50CB5CEA}"/>
              </a:ext>
            </a:extLst>
          </p:cNvPr>
          <p:cNvSpPr txBox="1">
            <a:spLocks/>
          </p:cNvSpPr>
          <p:nvPr/>
        </p:nvSpPr>
        <p:spPr>
          <a:xfrm>
            <a:off x="526434" y="3309563"/>
            <a:ext cx="2939396" cy="63936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KKT Optimality</a:t>
            </a:r>
          </a:p>
        </p:txBody>
      </p:sp>
    </p:spTree>
    <p:extLst>
      <p:ext uri="{BB962C8B-B14F-4D97-AF65-F5344CB8AC3E}">
        <p14:creationId xmlns:p14="http://schemas.microsoft.com/office/powerpoint/2010/main" val="331248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423AC-524F-E84C-ABA8-19E846FE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cones and conic programs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C0A53D-9A0A-2D42-BDE0-99F7FCD25D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3259015"/>
                <a:ext cx="7484013" cy="3097334"/>
              </a:xfrm>
            </p:spPr>
            <p:txBody>
              <a:bodyPr>
                <a:normAutofit/>
              </a:bodyPr>
              <a:lstStyle/>
              <a:p>
                <a:r>
                  <a:rPr lang="en-US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Zero: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br>
                  <a:rPr lang="en-US" b="0"/>
                </a:br>
                <a:r>
                  <a:rPr lang="en-US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Free: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br>
                  <a:rPr lang="en-US" b="0"/>
                </a:br>
                <a:r>
                  <a:rPr lang="en-US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Non-negative: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br>
                  <a:rPr lang="en-US" b="0"/>
                </a:br>
                <a:r>
                  <a:rPr lang="en-US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Second-order</a:t>
                </a:r>
                <a:r>
                  <a:rPr lang="en-US" b="0"/>
                  <a:t> </a:t>
                </a:r>
                <a:r>
                  <a:rPr lang="en-US" b="0">
                    <a:solidFill>
                      <a:schemeClr val="bg1">
                        <a:lumMod val="65000"/>
                      </a:schemeClr>
                    </a:solidFill>
                  </a:rPr>
                  <a:t>(Lorentz)</a:t>
                </a:r>
                <a:r>
                  <a:rPr lang="en-US" b="0"/>
                  <a:t>:</a:t>
                </a:r>
                <a:r>
                  <a:rPr lang="en-US" b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br>
                  <a:rPr lang="en-US" b="0"/>
                </a:br>
                <a:r>
                  <a:rPr lang="en-US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Semidefinite: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br>
                  <a:rPr lang="en-US" b="0"/>
                </a:br>
                <a:r>
                  <a:rPr lang="en-US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Exponential: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&gt;0}∪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br>
                  <a:rPr lang="en-US" b="0"/>
                </a:br>
                <a:br>
                  <a:rPr lang="en-US" b="0"/>
                </a:br>
                <a:r>
                  <a:rPr lang="en-US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Cartesian Products: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×…×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b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C0A53D-9A0A-2D42-BDE0-99F7FCD25D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3259015"/>
                <a:ext cx="7484013" cy="3097334"/>
              </a:xfrm>
              <a:blipFill>
                <a:blip r:embed="rId2"/>
                <a:stretch>
                  <a:fillRect l="-847" t="-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60534-15AF-2647-9A69-107B2EBB35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A064E-F04E-1A42-84AD-33CC07E77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A44FD-0536-8E44-984B-1F3EBF699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A4EBF1B-5B0A-0B45-AA73-BC23A1E4CF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54183" y="1720799"/>
                <a:ext cx="6049393" cy="1567524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sz="26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600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  <m:r>
                            <a:rPr lang="en-US" sz="2600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 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600" i="1">
                          <a:latin typeface="Cambria Math" charset="0"/>
                        </a:rPr>
                        <m:t>   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600" i="1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subject</m:t>
                      </m:r>
                      <m:r>
                        <a:rPr lang="en-US" sz="260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to</m:t>
                      </m:r>
                      <m:r>
                        <a:rPr lang="en-US" sz="2600">
                          <a:latin typeface="Cambria Math" charset="0"/>
                        </a:rPr>
                        <m:t> 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𝒦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A4EBF1B-5B0A-0B45-AA73-BC23A1E4C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183" y="1720799"/>
                <a:ext cx="6049393" cy="15675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1931B772-364B-3046-AD9E-5348CC62D9C3}"/>
              </a:ext>
            </a:extLst>
          </p:cNvPr>
          <p:cNvSpPr txBox="1">
            <a:spLocks/>
          </p:cNvSpPr>
          <p:nvPr/>
        </p:nvSpPr>
        <p:spPr>
          <a:xfrm>
            <a:off x="1643743" y="990008"/>
            <a:ext cx="9237197" cy="607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Most convex optimization problems can be transformed into a (convex) conic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C8405D-FB4A-6F6E-5376-8911DFCB1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995" y="3316456"/>
            <a:ext cx="2356143" cy="29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26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793C-CEEC-FC46-9F59-87F1826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Implicitly differentiating a conic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3FC20-3869-4246-8A67-639F20B33E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9A92E-272B-DA43-A641-8CF3ABE98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86D04-EE14-A341-9438-27FED7D1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E24B316-BC9B-FD4B-97EB-D54CA45716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2681" y="1619185"/>
                <a:ext cx="6049393" cy="1567524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sz="26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600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  <m:r>
                            <a:rPr lang="en-US" sz="2600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 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600" i="1">
                          <a:latin typeface="Cambria Math" charset="0"/>
                        </a:rPr>
                        <m:t>   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600" i="1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subject</m:t>
                      </m:r>
                      <m:r>
                        <a:rPr lang="en-US" sz="260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to</m:t>
                      </m:r>
                      <m:r>
                        <a:rPr lang="en-US" sz="2600">
                          <a:latin typeface="Cambria Math" charset="0"/>
                        </a:rPr>
                        <m:t> 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𝒦</m:t>
                      </m:r>
                    </m:oMath>
                  </m:oMathPara>
                </a14:m>
                <a:endParaRPr lang="en-US" sz="260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E24B316-BC9B-FD4B-97EB-D54CA457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681" y="1619185"/>
                <a:ext cx="6049393" cy="15675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201ACAD-2E89-F24E-A4C4-0C98B7E9BC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1398" y="3767202"/>
                <a:ext cx="11582399" cy="2570967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/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2800"/>
                  <a:t> </a:t>
                </a:r>
                <a:r>
                  <a:rPr lang="en-US" sz="2800" err="1"/>
                  <a:t>s.t.</a:t>
                </a:r>
                <a:r>
                  <a:rPr lang="en-US" sz="280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80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/>
                  <a:t> </a:t>
                </a:r>
                <a:r>
                  <a:rPr lang="en-US" sz="2800">
                    <a:solidFill>
                      <a:schemeClr val="bg1">
                        <a:lumMod val="65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8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=[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,…]</m:t>
                    </m:r>
                  </m:oMath>
                </a14:m>
                <a:r>
                  <a:rPr lang="en-US" sz="280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80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algn="ctr"/>
                <a:br>
                  <a:rPr lang="es-US" sz="2800"/>
                </a:br>
                <a:br>
                  <a:rPr lang="es-US" sz="2800"/>
                </a:br>
                <a:r>
                  <a:rPr lang="es-US" sz="2800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Implicitly differentiating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s-US" sz="2800"/>
                  <a:t>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e>
                    </m:d>
                    <m:r>
                      <a:rPr lang="en-US" sz="280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ℛ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  <m:t>⋆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e>
                    </m:d>
                  </m:oMath>
                </a14:m>
                <a:endParaRPr lang="es-US" sz="280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201ACAD-2E89-F24E-A4C4-0C98B7E9B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98" y="3767202"/>
                <a:ext cx="11582399" cy="2570967"/>
              </a:xfrm>
              <a:prstGeom prst="rect">
                <a:avLst/>
              </a:prstGeom>
              <a:blipFill>
                <a:blip r:embed="rId3"/>
                <a:stretch>
                  <a:fillRect t="-2941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FFD0E8F6-7696-2B4D-9C35-2A8AAC520EBE}"/>
              </a:ext>
            </a:extLst>
          </p:cNvPr>
          <p:cNvSpPr txBox="1">
            <a:spLocks/>
          </p:cNvSpPr>
          <p:nvPr/>
        </p:nvSpPr>
        <p:spPr>
          <a:xfrm>
            <a:off x="1643743" y="990008"/>
            <a:ext cx="9237197" cy="607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Section 7 of my thesis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3D1F595-B9B1-194B-9AAF-848D38ABA523}"/>
              </a:ext>
            </a:extLst>
          </p:cNvPr>
          <p:cNvSpPr/>
          <p:nvPr/>
        </p:nvSpPr>
        <p:spPr>
          <a:xfrm>
            <a:off x="5774262" y="2873837"/>
            <a:ext cx="643469" cy="827908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1B8AF0BF-0BB3-6047-98C9-E6B36A8AAA28}"/>
              </a:ext>
            </a:extLst>
          </p:cNvPr>
          <p:cNvSpPr/>
          <p:nvPr/>
        </p:nvSpPr>
        <p:spPr>
          <a:xfrm>
            <a:off x="5785322" y="4519394"/>
            <a:ext cx="643469" cy="827908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8E8C563-7121-1C47-AE7B-5B5245722392}"/>
              </a:ext>
            </a:extLst>
          </p:cNvPr>
          <p:cNvSpPr txBox="1">
            <a:spLocks/>
          </p:cNvSpPr>
          <p:nvPr/>
        </p:nvSpPr>
        <p:spPr>
          <a:xfrm>
            <a:off x="1327514" y="3321978"/>
            <a:ext cx="4245428" cy="69862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S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Conic</a:t>
            </a:r>
            <a:r>
              <a:rPr lang="es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Optimality</a:t>
            </a:r>
          </a:p>
        </p:txBody>
      </p:sp>
    </p:spTree>
    <p:extLst>
      <p:ext uri="{BB962C8B-B14F-4D97-AF65-F5344CB8AC3E}">
        <p14:creationId xmlns:p14="http://schemas.microsoft.com/office/powerpoint/2010/main" val="415350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Applications of differentiable convex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dirty="0"/>
              <a:t>Learning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 constraints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(Sudoku from data)</a:t>
            </a:r>
          </a:p>
          <a:p>
            <a:pPr>
              <a:spcBef>
                <a:spcPts val="2000"/>
              </a:spcBef>
            </a:pPr>
            <a:r>
              <a:rPr lang="en-US" dirty="0"/>
              <a:t>Modeling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projections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ReLU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sigmoid,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softmax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; differentiable top-k, and sorting)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Game theory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(differentiable equilibrium finding)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RL and control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(differentiable control-based policies, enforcing safety constraints)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Meta-learning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(differentiable SVMs and optimizers, implicit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Energy-based learning </a:t>
            </a:r>
            <a:r>
              <a:rPr lang="en-US" dirty="0"/>
              <a:t>and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structured prediction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(differentiable inference with, e.g., ICNNs)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Amortized optimization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(as models or for enforcing constraints via differentiable projections)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B0F1-FC98-4047-9694-61A409D0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the </a:t>
            </a:r>
            <a:r>
              <a:rPr lang="en-US" err="1"/>
              <a:t>softmax</a:t>
            </a:r>
            <a:r>
              <a:rPr lang="en-US"/>
              <a:t> to soft/differentiable top-k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502D5-FFA2-8D49-8AAA-E61DD00FB7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0E6AD-CD2A-1540-9E34-5D01C3D15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8C23-BCEC-6047-B6B4-5AA072DA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AC702F-B153-F74A-8229-BCA4703D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40"/>
          <a:stretch/>
        </p:blipFill>
        <p:spPr>
          <a:xfrm>
            <a:off x="5265470" y="3176695"/>
            <a:ext cx="2921928" cy="2764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341AF-2C9C-9B49-B566-183C3E183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67" y="2959957"/>
            <a:ext cx="3799058" cy="3285671"/>
          </a:xfrm>
          <a:prstGeom prst="rect">
            <a:avLst/>
          </a:prstGeom>
        </p:spPr>
      </p:pic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A343017B-5A3F-4B49-B987-BF618915C458}"/>
              </a:ext>
            </a:extLst>
          </p:cNvPr>
          <p:cNvSpPr txBox="1">
            <a:spLocks/>
          </p:cNvSpPr>
          <p:nvPr/>
        </p:nvSpPr>
        <p:spPr>
          <a:xfrm>
            <a:off x="2032000" y="1013251"/>
            <a:ext cx="8655485" cy="53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Constrained </a:t>
            </a:r>
            <a:r>
              <a:rPr lang="en-US" sz="160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softmax</a:t>
            </a: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, constrained </a:t>
            </a:r>
            <a:r>
              <a:rPr lang="en-US" sz="160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sparsemax</a:t>
            </a: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, Limited Multi-Label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7340C453-4629-D846-807D-C659558C5015}"/>
                  </a:ext>
                </a:extLst>
              </p:cNvPr>
              <p:cNvSpPr txBox="1"/>
              <p:nvPr/>
            </p:nvSpPr>
            <p:spPr>
              <a:xfrm>
                <a:off x="6072554" y="1659638"/>
                <a:ext cx="4932693" cy="1232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⋆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𝑥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to</m:t>
                      </m:r>
                      <m:r>
                        <a:rPr lang="en-US" sz="20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0≤</m:t>
                      </m:r>
                      <m:r>
                        <a:rPr lang="en-US" sz="20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≤1</m:t>
                      </m:r>
                    </m:oMath>
                  </m:oMathPara>
                </a14:m>
                <a:endParaRPr lang="en-US" sz="2000" i="1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  <a:ea typeface="Helvetica Neue Light" charset="0"/>
                  <a:cs typeface="Helvetica Neue Light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          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1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⊤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𝑘</m:t>
                      </m:r>
                    </m:oMath>
                  </m:oMathPara>
                </a14:m>
                <a:b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</a:b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7340C453-4629-D846-807D-C659558C5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554" y="1659638"/>
                <a:ext cx="4932693" cy="1232325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8027621-927F-B344-8DF6-16080B46A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69"/>
          <a:stretch/>
        </p:blipFill>
        <p:spPr>
          <a:xfrm>
            <a:off x="8599896" y="3164949"/>
            <a:ext cx="3213839" cy="2764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BCB74E-9E83-9A46-B6E9-5CE4AE9FC32A}"/>
                  </a:ext>
                </a:extLst>
              </p:cNvPr>
              <p:cNvSpPr txBox="1"/>
              <p:nvPr/>
            </p:nvSpPr>
            <p:spPr>
              <a:xfrm>
                <a:off x="1046723" y="1665913"/>
                <a:ext cx="5144357" cy="1204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⋆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𝑥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𝐻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to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</m:t>
                      </m:r>
                      <m:r>
                        <a:rPr lang="en-US" sz="20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0≤</m:t>
                      </m:r>
                      <m:r>
                        <a:rPr lang="en-US" sz="20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≤1</m:t>
                      </m:r>
                    </m:oMath>
                  </m:oMathPara>
                </a14:m>
                <a:endParaRPr lang="en-US" sz="2000">
                  <a:solidFill>
                    <a:schemeClr val="bg1">
                      <a:lumMod val="6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        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1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⊤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=1</m:t>
                      </m:r>
                    </m:oMath>
                  </m:oMathPara>
                </a14:m>
                <a:b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</a:b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BCB74E-9E83-9A46-B6E9-5CE4AE9FC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723" y="1665913"/>
                <a:ext cx="5144357" cy="1204432"/>
              </a:xfrm>
              <a:prstGeom prst="rect">
                <a:avLst/>
              </a:prstGeom>
              <a:blipFill>
                <a:blip r:embed="rId5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BD5A472C-81CA-3D47-AB3B-817AAD2621CA}"/>
              </a:ext>
            </a:extLst>
          </p:cNvPr>
          <p:cNvSpPr/>
          <p:nvPr/>
        </p:nvSpPr>
        <p:spPr>
          <a:xfrm>
            <a:off x="5501116" y="1862487"/>
            <a:ext cx="996708" cy="619967"/>
          </a:xfrm>
          <a:prstGeom prst="rightArrow">
            <a:avLst>
              <a:gd name="adj1" fmla="val 31091"/>
              <a:gd name="adj2" fmla="val 50000"/>
            </a:avLst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D67B6634-6513-BE4E-0B2C-D4B25CC5FB8B}"/>
              </a:ext>
            </a:extLst>
          </p:cNvPr>
          <p:cNvSpPr txBox="1">
            <a:spLocks/>
          </p:cNvSpPr>
          <p:nvPr/>
        </p:nvSpPr>
        <p:spPr>
          <a:xfrm>
            <a:off x="393896" y="6022476"/>
            <a:ext cx="4346916" cy="53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Contours of the e</a:t>
            </a:r>
            <a:r>
              <a:rPr lang="en-US" sz="1600" b="0">
                <a:solidFill>
                  <a:schemeClr val="tx1"/>
                </a:solidFill>
              </a:rPr>
              <a:t>ntropy penalties</a:t>
            </a: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81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B0F1-FC98-4047-9694-61A409D0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Differentiable permutations, sorting and SVMs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827B524-5A09-0B42-8FB1-57F7A0E392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8972" y="1164817"/>
                <a:ext cx="7313514" cy="1226692"/>
              </a:xfrm>
            </p:spPr>
            <p:txBody>
              <a:bodyPr/>
              <a:lstStyle/>
              <a:p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Differentiable permutations and sorting</a:t>
                </a:r>
                <a:r>
                  <a:rPr lang="en-US" b="1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(Gumbel-</a:t>
                </a:r>
                <a:r>
                  <a:rPr lang="en-US" dirty="0" err="1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Sinkhorn</a:t>
                </a:r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)</a:t>
                </a:r>
                <a:r>
                  <a:rPr lang="en-US" b="1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Projection onto the </a:t>
                </a:r>
                <a:r>
                  <a:rPr lang="en-US" b="1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Birkhoff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polytope</a:t>
                </a:r>
                <a:r>
                  <a:rPr lang="en-US" b="1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 Neue" panose="02000503000000020004" pitchFamily="2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 Neue" panose="02000503000000020004" pitchFamily="2" charset="0"/>
                          </a:rPr>
                          <m:t>ℬ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 Neue" panose="02000503000000020004" pitchFamily="2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b="1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827B524-5A09-0B42-8FB1-57F7A0E392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8972" y="1164817"/>
                <a:ext cx="7313514" cy="1226692"/>
              </a:xfrm>
              <a:blipFill>
                <a:blip r:embed="rId2"/>
                <a:stretch>
                  <a:fillRect l="-867" t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502D5-FFA2-8D49-8AAA-E61DD00FB7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0E6AD-CD2A-1540-9E34-5D01C3D15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8C23-BCEC-6047-B6B4-5AA072DA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D9C50-FBD9-444C-8B56-8E62443A0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11880"/>
            <a:ext cx="5694717" cy="2240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3">
                <a:extLst>
                  <a:ext uri="{FF2B5EF4-FFF2-40B4-BE49-F238E27FC236}">
                    <a16:creationId xmlns:a16="http://schemas.microsoft.com/office/drawing/2014/main" id="{94F9EC04-A525-DC48-AB5F-25529C3DC5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541" y="4660436"/>
                <a:ext cx="5598160" cy="11239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</m:func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{0, 1−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Content Placeholder 13">
                <a:extLst>
                  <a:ext uri="{FF2B5EF4-FFF2-40B4-BE49-F238E27FC236}">
                    <a16:creationId xmlns:a16="http://schemas.microsoft.com/office/drawing/2014/main" id="{94F9EC04-A525-DC48-AB5F-25529C3DC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1" y="4660436"/>
                <a:ext cx="5598160" cy="1123965"/>
              </a:xfrm>
              <a:prstGeom prst="rect">
                <a:avLst/>
              </a:prstGeom>
              <a:blipFill>
                <a:blip r:embed="rId4"/>
                <a:stretch>
                  <a:fillRect t="-94382" b="-10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13">
                <a:extLst>
                  <a:ext uri="{FF2B5EF4-FFF2-40B4-BE49-F238E27FC236}">
                    <a16:creationId xmlns:a16="http://schemas.microsoft.com/office/drawing/2014/main" id="{1838B584-88C1-2349-B98E-5B3176A712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2590" y="2762815"/>
                <a:ext cx="4257040" cy="5114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≥0,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Content Placeholder 13">
                <a:extLst>
                  <a:ext uri="{FF2B5EF4-FFF2-40B4-BE49-F238E27FC236}">
                    <a16:creationId xmlns:a16="http://schemas.microsoft.com/office/drawing/2014/main" id="{1838B584-88C1-2349-B98E-5B3176A71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590" y="2762815"/>
                <a:ext cx="4257040" cy="5114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A03E8395-CA9F-A547-AFE6-2D18971EEDF0}"/>
              </a:ext>
            </a:extLst>
          </p:cNvPr>
          <p:cNvSpPr txBox="1">
            <a:spLocks/>
          </p:cNvSpPr>
          <p:nvPr/>
        </p:nvSpPr>
        <p:spPr>
          <a:xfrm>
            <a:off x="268972" y="3598150"/>
            <a:ext cx="6075557" cy="861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Differentiable SVMs </a:t>
            </a:r>
            <a:r>
              <a:rPr lang="en-US" dirty="0"/>
              <a:t>(</a:t>
            </a:r>
            <a:r>
              <a:rPr lang="en-US" dirty="0" err="1"/>
              <a:t>MetaOptNet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Differentiate the decision boundary </a:t>
            </a:r>
            <a:r>
              <a:rPr lang="en-US" dirty="0" err="1"/>
              <a:t>w.r.t.</a:t>
            </a:r>
            <a:r>
              <a:rPr lang="en-US" dirty="0"/>
              <a:t> the dataset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6C617-60B5-4F40-241E-9EAF0F2B7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010" y="1332912"/>
            <a:ext cx="4883990" cy="2465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3B8B5D-C081-7B75-CD0B-6CCABEAC1FDA}"/>
                  </a:ext>
                </a:extLst>
              </p:cNvPr>
              <p:cNvSpPr txBox="1"/>
              <p:nvPr/>
            </p:nvSpPr>
            <p:spPr>
              <a:xfrm>
                <a:off x="-126609" y="1997613"/>
                <a:ext cx="6513342" cy="744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ℬ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3B8B5D-C081-7B75-CD0B-6CCABEAC1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6609" y="1997613"/>
                <a:ext cx="6513342" cy="7444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1687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8A795-C84E-AF41-81F2-5293F4BCB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Can we throw big neural networks at every problem?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3752-814E-FC41-9C20-766226C2E7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C5735-14A4-294A-A229-C5E309F35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C066A-833D-0F47-8C9D-FC0C4066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3448E3-0A9F-5B48-ABB9-6E2BBA1048AC}"/>
              </a:ext>
            </a:extLst>
          </p:cNvPr>
          <p:cNvSpPr txBox="1">
            <a:spLocks/>
          </p:cNvSpPr>
          <p:nvPr/>
        </p:nvSpPr>
        <p:spPr>
          <a:xfrm>
            <a:off x="750014" y="1156397"/>
            <a:ext cx="10633752" cy="643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(Maybe) </a:t>
            </a:r>
            <a:r>
              <a:rPr lang="en-US" sz="2400" dirty="0">
                <a:solidFill>
                  <a:schemeClr val="tx1"/>
                </a:solidFill>
              </a:rPr>
              <a:t>Neural networks are </a:t>
            </a:r>
            <a:r>
              <a:rPr lang="en-US" sz="2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soaring</a:t>
            </a:r>
            <a:r>
              <a:rPr lang="en-US" sz="2400" dirty="0">
                <a:solidFill>
                  <a:schemeClr val="tx1"/>
                </a:solidFill>
              </a:rPr>
              <a:t> in vision, RL, and language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F9D2BC-E0ED-8847-A465-76668E69E03F}"/>
              </a:ext>
            </a:extLst>
          </p:cNvPr>
          <p:cNvSpPr/>
          <p:nvPr/>
        </p:nvSpPr>
        <p:spPr>
          <a:xfrm>
            <a:off x="2400759" y="2834251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 lot of data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5E316A3-25DE-EF4D-9136-9103BB2DF6B0}"/>
              </a:ext>
            </a:extLst>
          </p:cNvPr>
          <p:cNvSpPr/>
          <p:nvPr/>
        </p:nvSpPr>
        <p:spPr>
          <a:xfrm>
            <a:off x="3861020" y="2977126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550F03-AEC8-FC49-9AAF-361CFD12A2D6}"/>
              </a:ext>
            </a:extLst>
          </p:cNvPr>
          <p:cNvSpPr/>
          <p:nvPr/>
        </p:nvSpPr>
        <p:spPr>
          <a:xfrm>
            <a:off x="4447429" y="2834251"/>
            <a:ext cx="1384061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Model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C37764C-29D1-244D-881E-00A5D71F4D53}"/>
              </a:ext>
            </a:extLst>
          </p:cNvPr>
          <p:cNvSpPr/>
          <p:nvPr/>
        </p:nvSpPr>
        <p:spPr>
          <a:xfrm>
            <a:off x="5907690" y="2977126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CF4A1C-FD48-BB43-9C5C-A01492642722}"/>
              </a:ext>
            </a:extLst>
          </p:cNvPr>
          <p:cNvSpPr/>
          <p:nvPr/>
        </p:nvSpPr>
        <p:spPr>
          <a:xfrm>
            <a:off x="6494099" y="2834251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Predictions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6DF2F68-B525-894C-B2F5-F1A333611DE3}"/>
              </a:ext>
            </a:extLst>
          </p:cNvPr>
          <p:cNvSpPr/>
          <p:nvPr/>
        </p:nvSpPr>
        <p:spPr>
          <a:xfrm>
            <a:off x="7932252" y="2968886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28E4E9-F642-EF4A-A8E6-8C617966CCE3}"/>
              </a:ext>
            </a:extLst>
          </p:cNvPr>
          <p:cNvSpPr/>
          <p:nvPr/>
        </p:nvSpPr>
        <p:spPr>
          <a:xfrm>
            <a:off x="8540769" y="2829596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Loss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8FB1C741-ADCF-BA43-B86D-5A7DB81E144B}"/>
              </a:ext>
            </a:extLst>
          </p:cNvPr>
          <p:cNvSpPr/>
          <p:nvPr/>
        </p:nvSpPr>
        <p:spPr>
          <a:xfrm rot="5400000">
            <a:off x="4761584" y="1891785"/>
            <a:ext cx="768969" cy="3917596"/>
          </a:xfrm>
          <a:prstGeom prst="leftBrace">
            <a:avLst>
              <a:gd name="adj1" fmla="val 8333"/>
              <a:gd name="adj2" fmla="val 50971"/>
            </a:avLst>
          </a:prstGeom>
          <a:noFill/>
          <a:ln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3FC9AC7-015A-9A49-BF8F-8D46A8C7A812}"/>
              </a:ext>
            </a:extLst>
          </p:cNvPr>
          <p:cNvSpPr txBox="1">
            <a:spLocks/>
          </p:cNvSpPr>
          <p:nvPr/>
        </p:nvSpPr>
        <p:spPr>
          <a:xfrm>
            <a:off x="3197550" y="3875851"/>
            <a:ext cx="3991795" cy="680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4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AGI: </a:t>
            </a:r>
            <a:r>
              <a:rPr lang="en-US" sz="2400">
                <a:solidFill>
                  <a:schemeClr val="tx1"/>
                </a:solidFill>
              </a:rPr>
              <a:t>A pile of linear algebra?</a:t>
            </a:r>
          </a:p>
        </p:txBody>
      </p:sp>
    </p:spTree>
    <p:extLst>
      <p:ext uri="{BB962C8B-B14F-4D97-AF65-F5344CB8AC3E}">
        <p14:creationId xmlns:p14="http://schemas.microsoft.com/office/powerpoint/2010/main" val="3427698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2F73AE-AE9D-7E49-88B6-3763B79A8F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9C4E63-EA40-AF4F-8546-46658E285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3C681-3074-6045-B126-59503F68F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7EED2-F9B1-5E45-B394-5748BC8D7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735"/>
          <a:stretch/>
        </p:blipFill>
        <p:spPr>
          <a:xfrm>
            <a:off x="2860988" y="5251848"/>
            <a:ext cx="4638965" cy="1203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EABF1A-474E-C14E-B376-32B8F122F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3" y="5236926"/>
            <a:ext cx="2062262" cy="12915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2CD520D-A1A5-9B4E-A7E9-D28E691CA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307" y="1274870"/>
            <a:ext cx="3794218" cy="13073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21BDB89-5E18-7343-8AA5-9EA13CC7B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4" y="1272094"/>
            <a:ext cx="4158096" cy="116013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614FE9C-D54A-FA4A-A762-3156C0923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73" y="2428566"/>
            <a:ext cx="6791162" cy="105269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84A3287-D549-D34E-BB8A-75AE8A512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529" y="5321008"/>
            <a:ext cx="4019721" cy="9130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996EFD5-EC9B-364C-8D73-59F84481A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1594" y="3794627"/>
            <a:ext cx="3445782" cy="997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8A237D-408E-7F4B-AEF1-58C27641DB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17" y="3303549"/>
            <a:ext cx="4386371" cy="1970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137E8F-AFFF-6848-98B6-81CDF33E17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51" t="33407" r="20245" b="13469"/>
          <a:stretch/>
        </p:blipFill>
        <p:spPr>
          <a:xfrm>
            <a:off x="8111083" y="1452069"/>
            <a:ext cx="4019721" cy="348319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F1E6C42-F56B-3299-08F3-5AE148EBA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S" dirty="0" err="1"/>
              <a:t>Optimization</a:t>
            </a:r>
            <a:r>
              <a:rPr lang="es-US" dirty="0"/>
              <a:t> </a:t>
            </a:r>
            <a:r>
              <a:rPr lang="es-US" dirty="0" err="1"/>
              <a:t>layers</a:t>
            </a:r>
            <a:r>
              <a:rPr lang="es-US" dirty="0"/>
              <a:t> </a:t>
            </a:r>
            <a:r>
              <a:rPr lang="es-US" dirty="0" err="1"/>
              <a:t>need</a:t>
            </a:r>
            <a:r>
              <a:rPr lang="es-US" dirty="0"/>
              <a:t> </a:t>
            </a:r>
            <a:r>
              <a:rPr lang="es-US" dirty="0" err="1"/>
              <a:t>to</a:t>
            </a:r>
            <a:r>
              <a:rPr lang="es-US" dirty="0"/>
              <a:t> be </a:t>
            </a:r>
            <a:r>
              <a:rPr lang="es-US" dirty="0" err="1"/>
              <a:t>carefully</a:t>
            </a:r>
            <a:r>
              <a:rPr lang="es-US" dirty="0"/>
              <a:t> </a:t>
            </a:r>
            <a:r>
              <a:rPr lang="es-US" dirty="0" err="1"/>
              <a:t>implemented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04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FB96DF9-5B38-E748-97BB-AE617E727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26735"/>
          <a:stretch/>
        </p:blipFill>
        <p:spPr>
          <a:xfrm>
            <a:off x="2860988" y="5251848"/>
            <a:ext cx="4638965" cy="12030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7B83BE-796E-CE46-9625-21E2FCA394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33833" y="5236926"/>
            <a:ext cx="2062262" cy="1291518"/>
          </a:xfrm>
          <a:prstGeom prst="rect">
            <a:avLst/>
          </a:prstGeom>
        </p:spPr>
      </p:pic>
      <p:pic>
        <p:nvPicPr>
          <p:cNvPr id="22" name="Imagen 11">
            <a:extLst>
              <a:ext uri="{FF2B5EF4-FFF2-40B4-BE49-F238E27FC236}">
                <a16:creationId xmlns:a16="http://schemas.microsoft.com/office/drawing/2014/main" id="{88237F53-E07D-4846-983A-38AACFEC59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4310307" y="1274870"/>
            <a:ext cx="3794218" cy="1307371"/>
          </a:xfrm>
          <a:prstGeom prst="rect">
            <a:avLst/>
          </a:prstGeom>
        </p:spPr>
      </p:pic>
      <p:pic>
        <p:nvPicPr>
          <p:cNvPr id="23" name="Imagen 12">
            <a:extLst>
              <a:ext uri="{FF2B5EF4-FFF2-40B4-BE49-F238E27FC236}">
                <a16:creationId xmlns:a16="http://schemas.microsoft.com/office/drawing/2014/main" id="{A60A5991-7FB0-EB46-A1DF-495C92C446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145654" y="1272094"/>
            <a:ext cx="4158096" cy="1160132"/>
          </a:xfrm>
          <a:prstGeom prst="rect">
            <a:avLst/>
          </a:prstGeom>
        </p:spPr>
      </p:pic>
      <p:pic>
        <p:nvPicPr>
          <p:cNvPr id="24" name="Imagen 13">
            <a:extLst>
              <a:ext uri="{FF2B5EF4-FFF2-40B4-BE49-F238E27FC236}">
                <a16:creationId xmlns:a16="http://schemas.microsoft.com/office/drawing/2014/main" id="{FFC19959-8A25-F248-B04E-9D657468AB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852873" y="2428566"/>
            <a:ext cx="6791162" cy="1052694"/>
          </a:xfrm>
          <a:prstGeom prst="rect">
            <a:avLst/>
          </a:prstGeom>
        </p:spPr>
      </p:pic>
      <p:pic>
        <p:nvPicPr>
          <p:cNvPr id="25" name="Imagen 14">
            <a:extLst>
              <a:ext uri="{FF2B5EF4-FFF2-40B4-BE49-F238E27FC236}">
                <a16:creationId xmlns:a16="http://schemas.microsoft.com/office/drawing/2014/main" id="{21F33F89-9948-C94A-BDE5-0D9B828FB15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7753529" y="5321008"/>
            <a:ext cx="4019721" cy="913034"/>
          </a:xfrm>
          <a:prstGeom prst="rect">
            <a:avLst/>
          </a:prstGeom>
        </p:spPr>
      </p:pic>
      <p:pic>
        <p:nvPicPr>
          <p:cNvPr id="26" name="Imagen 15">
            <a:extLst>
              <a:ext uri="{FF2B5EF4-FFF2-40B4-BE49-F238E27FC236}">
                <a16:creationId xmlns:a16="http://schemas.microsoft.com/office/drawing/2014/main" id="{F2C478F4-6FC4-3649-947A-51D2736A9E5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4541594" y="3794627"/>
            <a:ext cx="3445782" cy="9974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F6C98A-B382-DA4F-B9F6-059856729DB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40000"/>
          </a:blip>
          <a:stretch>
            <a:fillRect/>
          </a:stretch>
        </p:blipFill>
        <p:spPr>
          <a:xfrm>
            <a:off x="31517" y="3303549"/>
            <a:ext cx="4386371" cy="19700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4125A86-1A4E-D44A-A6E3-A714B08F40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40000"/>
          </a:blip>
          <a:srcRect l="3851" t="33407" r="20245" b="13469"/>
          <a:stretch/>
        </p:blipFill>
        <p:spPr>
          <a:xfrm>
            <a:off x="8111083" y="1452069"/>
            <a:ext cx="4019721" cy="34831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18B3BCB-E70E-114D-9066-BD9E641AE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/>
              <a:t>Why should practitioners care?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2F73AE-AE9D-7E49-88B6-3763B79A8F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9C4E63-EA40-AF4F-8546-46658E285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3C681-3074-6045-B126-59503F68F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8" name="Rectángulo 10">
            <a:extLst>
              <a:ext uri="{FF2B5EF4-FFF2-40B4-BE49-F238E27FC236}">
                <a16:creationId xmlns:a16="http://schemas.microsoft.com/office/drawing/2014/main" id="{34EB1489-FA28-1144-8A87-DBF67D01010E}"/>
              </a:ext>
            </a:extLst>
          </p:cNvPr>
          <p:cNvSpPr/>
          <p:nvPr/>
        </p:nvSpPr>
        <p:spPr>
          <a:xfrm rot="4049581">
            <a:off x="5973241" y="-2162906"/>
            <a:ext cx="263236" cy="12095431"/>
          </a:xfrm>
          <a:prstGeom prst="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33" name="Rectángulo 10">
            <a:extLst>
              <a:ext uri="{FF2B5EF4-FFF2-40B4-BE49-F238E27FC236}">
                <a16:creationId xmlns:a16="http://schemas.microsoft.com/office/drawing/2014/main" id="{236B5E1B-8F9B-B549-85FF-82785016B300}"/>
              </a:ext>
            </a:extLst>
          </p:cNvPr>
          <p:cNvSpPr/>
          <p:nvPr/>
        </p:nvSpPr>
        <p:spPr>
          <a:xfrm rot="17547562">
            <a:off x="6002349" y="-2210179"/>
            <a:ext cx="263236" cy="12095431"/>
          </a:xfrm>
          <a:prstGeom prst="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04318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0B746-8902-A544-9274-A6700146F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/>
              <a:t>Differentiable convex optimization layers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58D8FF-9F23-A849-9841-E586D3A798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CD0CFD-0CDF-9641-9222-0A0466449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8B4D8F-30CC-D64E-B6F1-E857767C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EF7DB5A-2FF7-D543-8E8F-33BEB27BCB7D}"/>
              </a:ext>
            </a:extLst>
          </p:cNvPr>
          <p:cNvSpPr txBox="1">
            <a:spLocks/>
          </p:cNvSpPr>
          <p:nvPr/>
        </p:nvSpPr>
        <p:spPr>
          <a:xfrm>
            <a:off x="1445173" y="1132971"/>
            <a:ext cx="9144000" cy="923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pPr algn="l"/>
            <a:r>
              <a:rPr lang="es-US" sz="2000" b="1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NeurIPS 2019 </a:t>
            </a:r>
            <a:r>
              <a:rPr lang="es-US" sz="20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and officially in CVXPY!</a:t>
            </a:r>
          </a:p>
          <a:p>
            <a:pPr algn="l"/>
            <a:r>
              <a:rPr lang="es-US" sz="20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Joint work with A. Agrawal, S. Barratt, S. Boyd, S. Diamond, J. Z. Kolter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6FE2C2C-E015-7B4F-80E7-7C47E6FC8031}"/>
              </a:ext>
            </a:extLst>
          </p:cNvPr>
          <p:cNvSpPr txBox="1">
            <a:spLocks/>
          </p:cNvSpPr>
          <p:nvPr/>
        </p:nvSpPr>
        <p:spPr>
          <a:xfrm>
            <a:off x="2602344" y="5221915"/>
            <a:ext cx="6655954" cy="365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locuslab.github.io</a:t>
            </a:r>
            <a:r>
              <a:rPr lang="en-US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/2019-10-28-cvxpylayers</a:t>
            </a:r>
            <a:endParaRPr lang="en-US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23" name="Picture 1" descr="page1image2929280">
            <a:extLst>
              <a:ext uri="{FF2B5EF4-FFF2-40B4-BE49-F238E27FC236}">
                <a16:creationId xmlns:a16="http://schemas.microsoft.com/office/drawing/2014/main" id="{897930EB-8CCA-E840-BEE9-9484FA930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79" y="5097090"/>
            <a:ext cx="536633" cy="5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vxpylayers logo">
            <a:extLst>
              <a:ext uri="{FF2B5EF4-FFF2-40B4-BE49-F238E27FC236}">
                <a16:creationId xmlns:a16="http://schemas.microsoft.com/office/drawing/2014/main" id="{ED2E9DB3-75E6-777F-41B4-072EBAC2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19" y="2236788"/>
            <a:ext cx="9557795" cy="24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37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D484B-45F1-5F43-A736-294110D4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S"/>
              <a:t>A new way of rapidly prototyping optimization layers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60B5AF-7790-9C40-934C-29D7615DA8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816501-1BAD-634D-B2E0-C8A700927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FEAD9B-4243-AB4A-960B-B1ADDDA1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1CA25C-02D4-884E-8D1C-2B8F7A98C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90" y="1852929"/>
            <a:ext cx="9532620" cy="346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11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EF54EDC-2349-D24D-BA61-27C175386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" y="3904457"/>
            <a:ext cx="8341360" cy="25562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8CCD93-7D99-3345-A9DA-71B64CF6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/>
              <a:t>Code example: OptNet QP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0902C0-6C62-A540-AAA7-CFA8AB706D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61DC06-09EC-1346-A7DA-8A5134EF1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EEB679-03DB-D14A-9F63-28E72E0F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34B138C-8867-AD45-9701-BEF9A90ACC71}"/>
              </a:ext>
            </a:extLst>
          </p:cNvPr>
          <p:cNvSpPr/>
          <p:nvPr/>
        </p:nvSpPr>
        <p:spPr>
          <a:xfrm>
            <a:off x="3869013" y="1905239"/>
            <a:ext cx="4526280" cy="1965960"/>
          </a:xfrm>
          <a:prstGeom prst="roundRect">
            <a:avLst/>
          </a:prstGeom>
          <a:noFill/>
          <a:ln w="381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id="{1B39F553-BB64-F549-A754-D4ED55078A3B}"/>
              </a:ext>
            </a:extLst>
          </p:cNvPr>
          <p:cNvCxnSpPr>
            <a:cxnSpLocks/>
          </p:cNvCxnSpPr>
          <p:nvPr/>
        </p:nvCxnSpPr>
        <p:spPr>
          <a:xfrm flipV="1">
            <a:off x="3897811" y="3378439"/>
            <a:ext cx="4507992" cy="18288"/>
          </a:xfrm>
          <a:prstGeom prst="line">
            <a:avLst/>
          </a:prstGeom>
          <a:ln w="381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4B973C86-D453-E14F-B192-F84648D5E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80" y="4535248"/>
            <a:ext cx="3365500" cy="4699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A26E4BCD-0F82-0F47-A0EB-E565CA804BEB}"/>
              </a:ext>
            </a:extLst>
          </p:cNvPr>
          <p:cNvSpPr txBox="1">
            <a:spLocks/>
          </p:cNvSpPr>
          <p:nvPr/>
        </p:nvSpPr>
        <p:spPr>
          <a:xfrm>
            <a:off x="2994296" y="1272745"/>
            <a:ext cx="3142868" cy="470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/>
              <a:t>Before: </a:t>
            </a:r>
            <a:r>
              <a:rPr lang="en-US"/>
              <a:t>1k lines of code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744B93A-2CBA-0248-831E-5C4EC20FE42D}"/>
              </a:ext>
            </a:extLst>
          </p:cNvPr>
          <p:cNvSpPr txBox="1">
            <a:spLocks/>
          </p:cNvSpPr>
          <p:nvPr/>
        </p:nvSpPr>
        <p:spPr>
          <a:xfrm>
            <a:off x="6664501" y="1276595"/>
            <a:ext cx="3894708" cy="74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/>
              <a:t>Now: </a:t>
            </a:r>
            <a:r>
              <a:rPr lang="en-US"/>
              <a:t>10 lines of code</a:t>
            </a:r>
          </a:p>
        </p:txBody>
      </p:sp>
      <p:sp>
        <p:nvSpPr>
          <p:cNvPr id="18" name="Down Arrow 10">
            <a:extLst>
              <a:ext uri="{FF2B5EF4-FFF2-40B4-BE49-F238E27FC236}">
                <a16:creationId xmlns:a16="http://schemas.microsoft.com/office/drawing/2014/main" id="{F10DC924-B87D-FA47-A804-F0CE7C5CEDE9}"/>
              </a:ext>
            </a:extLst>
          </p:cNvPr>
          <p:cNvSpPr/>
          <p:nvPr/>
        </p:nvSpPr>
        <p:spPr>
          <a:xfrm rot="16200000">
            <a:off x="5908239" y="1070947"/>
            <a:ext cx="666441" cy="84608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63B7AA6A-7449-2D42-BE54-15260B9305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3450" y="1875347"/>
                <a:ext cx="4415920" cy="2211189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lim>
                          </m:limLow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  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subject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to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𝑧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𝑏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                    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𝐺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𝑧</m:t>
                      </m:r>
                      <m:r>
                        <a:rPr lang="en-US" i="1">
                          <a:latin typeface="Cambria Math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/>
              </a:p>
              <a:p>
                <a:pPr algn="ctr"/>
                <a:r>
                  <a:rPr lang="en-US" b="1"/>
                  <a:t>Parameters/Submodules </a:t>
                </a:r>
                <a:r>
                  <a:rPr lang="en-US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𝑄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𝑞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𝐺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h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63B7AA6A-7449-2D42-BE54-15260B930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450" y="1875347"/>
                <a:ext cx="4415920" cy="22111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17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68273-77C3-2944-B4BC-E59B2396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S" dirty="0" err="1"/>
              <a:t>Code</a:t>
            </a:r>
            <a:r>
              <a:rPr lang="es-US" dirty="0"/>
              <a:t> </a:t>
            </a:r>
            <a:r>
              <a:rPr lang="es-US" dirty="0" err="1"/>
              <a:t>example</a:t>
            </a:r>
            <a:r>
              <a:rPr lang="es-US" dirty="0"/>
              <a:t>: </a:t>
            </a:r>
            <a:r>
              <a:rPr lang="es-US" dirty="0" err="1"/>
              <a:t>the</a:t>
            </a:r>
            <a:r>
              <a:rPr lang="es-US" dirty="0"/>
              <a:t> </a:t>
            </a:r>
            <a:r>
              <a:rPr lang="es-US" dirty="0" err="1"/>
              <a:t>sigmoid</a:t>
            </a:r>
            <a:endParaRPr lang="es-U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6120AD-4E54-0E43-95E4-0FFB035794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60B3EC-4C6F-C346-A70C-DEEEFF7E2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E327E1-3EFD-4343-867D-4F66677C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F56D902E-0C5D-2D46-A8B3-8C8E2DAFADB5}"/>
                  </a:ext>
                </a:extLst>
              </p:cNvPr>
              <p:cNvSpPr txBox="1"/>
              <p:nvPr/>
            </p:nvSpPr>
            <p:spPr>
              <a:xfrm>
                <a:off x="3048001" y="1417638"/>
                <a:ext cx="1646733" cy="675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F56D902E-0C5D-2D46-A8B3-8C8E2DAFA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1417638"/>
                <a:ext cx="1646733" cy="675698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B6C17C48-FFFB-DA4A-B984-F80D07A1FDC7}"/>
                  </a:ext>
                </a:extLst>
              </p:cNvPr>
              <p:cNvSpPr txBox="1"/>
              <p:nvPr/>
            </p:nvSpPr>
            <p:spPr>
              <a:xfrm>
                <a:off x="5383615" y="1417638"/>
                <a:ext cx="3924857" cy="90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⋆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𝑥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to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0≤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≤1</m:t>
                      </m:r>
                    </m:oMath>
                  </m:oMathPara>
                </a14:m>
                <a:b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</a:b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B6C17C48-FFFB-DA4A-B984-F80D07A1F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615" y="1417638"/>
                <a:ext cx="3924857" cy="909736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1DFF2260-62C1-F94B-B79F-9BFA4F542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78" y="2315129"/>
            <a:ext cx="7204875" cy="13604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69E1CA0-DE2E-144E-A5D0-D80FD8D3C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464" y="3702050"/>
            <a:ext cx="8140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40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B041C-7A87-EA4E-9F06-1D8AA29C7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US" dirty="0" err="1"/>
              <a:t>Code</a:t>
            </a:r>
            <a:r>
              <a:rPr lang="es-US" dirty="0"/>
              <a:t> </a:t>
            </a:r>
            <a:r>
              <a:rPr lang="es-US" dirty="0" err="1"/>
              <a:t>example</a:t>
            </a:r>
            <a:r>
              <a:rPr lang="es-US" dirty="0"/>
              <a:t>: </a:t>
            </a:r>
            <a:r>
              <a:rPr lang="es-US" dirty="0" err="1"/>
              <a:t>constraint</a:t>
            </a:r>
            <a:r>
              <a:rPr lang="es-US" dirty="0"/>
              <a:t> </a:t>
            </a:r>
            <a:r>
              <a:rPr lang="es-US" dirty="0" err="1"/>
              <a:t>modeling</a:t>
            </a:r>
            <a:endParaRPr lang="es-U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0E95DA-1F6D-B143-8FA6-5570FF3E75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45D5B2-5F7E-3F48-AB72-518476F9D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FAB0A2-AD2A-0E43-9011-EBD1694E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26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47AF15-3B0C-8446-9818-1B77970B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99" y="3434273"/>
            <a:ext cx="2705100" cy="9652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C5B7C86-E7A5-4549-9843-5E3498CD0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485" y="4660952"/>
            <a:ext cx="4547339" cy="157072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1E04BF-286F-854F-9F74-267C724D3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641" y="3300219"/>
            <a:ext cx="3657600" cy="127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EA80A85-0818-4840-89E3-7C0E5530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584" y="4659599"/>
            <a:ext cx="4553527" cy="157622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19BCAB3-4A98-6846-B14F-282330A82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451" y="1640647"/>
            <a:ext cx="3867791" cy="139470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4294772-020F-E74D-8768-469C4B85E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5612" y="1486088"/>
            <a:ext cx="3591083" cy="1605018"/>
          </a:xfrm>
          <a:prstGeom prst="rect">
            <a:avLst/>
          </a:prstGeom>
        </p:spPr>
      </p:pic>
      <p:cxnSp>
        <p:nvCxnSpPr>
          <p:cNvPr id="18" name="Straight Connector 7">
            <a:extLst>
              <a:ext uri="{FF2B5EF4-FFF2-40B4-BE49-F238E27FC236}">
                <a16:creationId xmlns:a16="http://schemas.microsoft.com/office/drawing/2014/main" id="{0E08ED41-10A3-8449-B5EE-29C55E141A97}"/>
              </a:ext>
            </a:extLst>
          </p:cNvPr>
          <p:cNvCxnSpPr>
            <a:cxnSpLocks/>
          </p:cNvCxnSpPr>
          <p:nvPr/>
        </p:nvCxnSpPr>
        <p:spPr>
          <a:xfrm flipH="1">
            <a:off x="6096003" y="1228438"/>
            <a:ext cx="9236" cy="4975529"/>
          </a:xfrm>
          <a:prstGeom prst="line">
            <a:avLst/>
          </a:prstGeom>
          <a:ln w="381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210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049C3-9236-2371-3451-78D82411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Connections to sensitivity and perturbation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D908B-9F88-7AD4-1D29-08A8C0A6D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Adjoint derivatives </a:t>
            </a:r>
            <a:r>
              <a:rPr lang="en-US" dirty="0"/>
              <a:t>for optimization problems have been studied for decades</a:t>
            </a:r>
          </a:p>
          <a:p>
            <a:r>
              <a:rPr lang="en-US" dirty="0"/>
              <a:t>We have focused on uses for learning, but also widely used for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sensitivity analysis</a:t>
            </a:r>
          </a:p>
          <a:p>
            <a:endParaRPr lang="en-US" dirty="0"/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Logistic regression example</a:t>
            </a:r>
          </a:p>
          <a:p>
            <a:r>
              <a:rPr lang="en-US" dirty="0"/>
              <a:t>Find optimal decision boundary: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derivatives for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sensitivity</a:t>
            </a:r>
            <a:r>
              <a:rPr lang="en-US" dirty="0"/>
              <a:t> to the data points: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much the data impacts the decision boundary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8B722-80B3-C453-30C5-AC19FB45F0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5F464-03ED-8FE2-B5E9-A5797E98E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D133A-8BC7-2CAD-4C29-630BA538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D7FB73-D8D8-C12F-6FBB-0AB868F7A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086" y="2546347"/>
            <a:ext cx="4962525" cy="33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AE8553-7426-FCF1-EB6D-FF1D9448F374}"/>
                  </a:ext>
                </a:extLst>
              </p:cNvPr>
              <p:cNvSpPr txBox="1"/>
              <p:nvPr/>
            </p:nvSpPr>
            <p:spPr>
              <a:xfrm>
                <a:off x="1743075" y="3252065"/>
                <a:ext cx="3074175" cy="672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AE8553-7426-FCF1-EB6D-FF1D9448F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075" y="3252065"/>
                <a:ext cx="3074175" cy="672235"/>
              </a:xfrm>
              <a:prstGeom prst="rect">
                <a:avLst/>
              </a:prstGeom>
              <a:blipFill>
                <a:blip r:embed="rId3"/>
                <a:stretch>
                  <a:fillRect l="-412" t="-141818" r="-1646" b="-19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0DA856-8E80-A245-8166-BB9750D77FD4}"/>
                  </a:ext>
                </a:extLst>
              </p:cNvPr>
              <p:cNvSpPr txBox="1"/>
              <p:nvPr/>
            </p:nvSpPr>
            <p:spPr>
              <a:xfrm>
                <a:off x="2981324" y="4661764"/>
                <a:ext cx="425758" cy="5829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0DA856-8E80-A245-8166-BB9750D7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324" y="4661764"/>
                <a:ext cx="425758" cy="582916"/>
              </a:xfrm>
              <a:prstGeom prst="rect">
                <a:avLst/>
              </a:prstGeom>
              <a:blipFill>
                <a:blip r:embed="rId4"/>
                <a:stretch>
                  <a:fillRect l="-11429" t="-2174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842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79EF-5CF3-044E-B7AC-32BF2FA4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do we handle non-convex optimization layers?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3047-56E0-BE47-BADE-28749F3D2E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BBE04-F496-904B-9CAA-3B47016FF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5AA78-D029-CD4C-B16C-423CFF818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9FC1BF-E546-3B49-B91F-6B4C71B1042E}"/>
              </a:ext>
            </a:extLst>
          </p:cNvPr>
          <p:cNvSpPr/>
          <p:nvPr/>
        </p:nvSpPr>
        <p:spPr>
          <a:xfrm>
            <a:off x="2375468" y="1605389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 lot of data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17CD33B2-CBF1-334B-8EAF-9E21FDD82641}"/>
              </a:ext>
            </a:extLst>
          </p:cNvPr>
          <p:cNvSpPr/>
          <p:nvPr/>
        </p:nvSpPr>
        <p:spPr>
          <a:xfrm>
            <a:off x="3835729" y="1748264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D6C08C-92F6-304E-9457-8D6CDB0974A8}"/>
              </a:ext>
            </a:extLst>
          </p:cNvPr>
          <p:cNvSpPr/>
          <p:nvPr/>
        </p:nvSpPr>
        <p:spPr>
          <a:xfrm>
            <a:off x="4422138" y="1605389"/>
            <a:ext cx="1384061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Model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511D63B5-D973-F048-B116-3FF5D5589BA6}"/>
              </a:ext>
            </a:extLst>
          </p:cNvPr>
          <p:cNvSpPr/>
          <p:nvPr/>
        </p:nvSpPr>
        <p:spPr>
          <a:xfrm>
            <a:off x="5882399" y="1748264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5194BF-9DF6-8C44-A6B6-6C12C199CEE8}"/>
              </a:ext>
            </a:extLst>
          </p:cNvPr>
          <p:cNvSpPr/>
          <p:nvPr/>
        </p:nvSpPr>
        <p:spPr>
          <a:xfrm>
            <a:off x="6468808" y="1605389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Predictions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A3C428F6-840F-D14C-A7F2-10B27B39BAE9}"/>
              </a:ext>
            </a:extLst>
          </p:cNvPr>
          <p:cNvSpPr/>
          <p:nvPr/>
        </p:nvSpPr>
        <p:spPr>
          <a:xfrm>
            <a:off x="7906961" y="1740024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19608B-F012-FE42-AC8A-12ECE9D71D2D}"/>
              </a:ext>
            </a:extLst>
          </p:cNvPr>
          <p:cNvSpPr/>
          <p:nvPr/>
        </p:nvSpPr>
        <p:spPr>
          <a:xfrm>
            <a:off x="8515478" y="1600734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Loss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8A13DA8F-47B9-EA4D-AE1E-B068B833E8F5}"/>
              </a:ext>
            </a:extLst>
          </p:cNvPr>
          <p:cNvSpPr/>
          <p:nvPr/>
        </p:nvSpPr>
        <p:spPr>
          <a:xfrm rot="5400000">
            <a:off x="4782347" y="1755900"/>
            <a:ext cx="544167" cy="3498915"/>
          </a:xfrm>
          <a:prstGeom prst="leftBrace">
            <a:avLst>
              <a:gd name="adj1" fmla="val 8333"/>
              <a:gd name="adj2" fmla="val 50971"/>
            </a:avLst>
          </a:prstGeom>
          <a:noFill/>
          <a:ln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8F199FC2-B8A1-B74F-856C-0CA3787CDC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97467" y="3519023"/>
                <a:ext cx="4415920" cy="993863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lim>
                          </m:limLow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i="1">
                          <a:latin typeface="Cambria Math" charset="0"/>
                        </a:rPr>
                        <m:t>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subject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to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8F199FC2-B8A1-B74F-856C-0CA3787CD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7467" y="3519023"/>
                <a:ext cx="4415920" cy="993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3237D33F-D7DD-0A42-BB6A-A33FADEB4D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3587" y="4533279"/>
                <a:ext cx="9482770" cy="1710675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If non-convex</a:t>
                </a:r>
                <a:r>
                  <a:rPr lang="en-US" b="1" dirty="0"/>
                  <a:t>:</a:t>
                </a:r>
                <a:br>
                  <a:rPr lang="en-US" dirty="0"/>
                </a:br>
                <a:r>
                  <a:rPr lang="en-US" dirty="0"/>
                  <a:t>1. 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Implicitly differentiate</a:t>
                </a:r>
                <a:r>
                  <a:rPr lang="en-US" dirty="0"/>
                  <a:t> the fixed-point of a non-convex solver</a:t>
                </a:r>
                <a:br>
                  <a:rPr lang="en-US" dirty="0"/>
                </a:br>
                <a:r>
                  <a:rPr lang="en-US" dirty="0"/>
                  <a:t> 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- Form a </a:t>
                </a:r>
                <a:r>
                  <a:rPr lang="en-US" b="1" dirty="0">
                    <a:solidFill>
                      <a:schemeClr val="bg1">
                        <a:lumMod val="65000"/>
                      </a:schemeClr>
                    </a:solidFill>
                  </a:rPr>
                  <a:t>locally convex approximation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 to the problem</a:t>
                </a:r>
                <a:br>
                  <a:rPr lang="en-US" dirty="0"/>
                </a:br>
                <a:r>
                  <a:rPr lang="en-US" dirty="0"/>
                  <a:t>2. 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Unroll gradient steps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if unconstrained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(MAML)</a:t>
                </a:r>
                <a:br>
                  <a:rPr lang="en-US" dirty="0"/>
                </a:br>
                <a:r>
                  <a:rPr lang="en-US" dirty="0"/>
                  <a:t>3. 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Unroll</a:t>
                </a:r>
                <a:r>
                  <a:rPr lang="en-US" dirty="0"/>
                  <a:t> steps of another optimizer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(differentiable cross-entropy method)</a:t>
                </a:r>
              </a:p>
            </p:txBody>
          </p:sp>
        </mc:Choice>
        <mc:Fallback xmlns="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3237D33F-D7DD-0A42-BB6A-A33FADEB4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587" y="4533279"/>
                <a:ext cx="9482770" cy="1710675"/>
              </a:xfrm>
              <a:prstGeom prst="rect">
                <a:avLst/>
              </a:prstGeom>
              <a:blipFill>
                <a:blip r:embed="rId4"/>
                <a:stretch>
                  <a:fillRect l="-803" t="-2222" b="-741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ight Arrow 39">
            <a:extLst>
              <a:ext uri="{FF2B5EF4-FFF2-40B4-BE49-F238E27FC236}">
                <a16:creationId xmlns:a16="http://schemas.microsoft.com/office/drawing/2014/main" id="{E02DDD31-F8A2-4B4E-A72E-B980BE5F635B}"/>
              </a:ext>
            </a:extLst>
          </p:cNvPr>
          <p:cNvSpPr/>
          <p:nvPr/>
        </p:nvSpPr>
        <p:spPr>
          <a:xfrm>
            <a:off x="3644473" y="2747729"/>
            <a:ext cx="370465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3E70834-22A6-5746-9C0E-09D19C76A9E4}"/>
              </a:ext>
            </a:extLst>
          </p:cNvPr>
          <p:cNvSpPr/>
          <p:nvPr/>
        </p:nvSpPr>
        <p:spPr>
          <a:xfrm>
            <a:off x="4091136" y="2604854"/>
            <a:ext cx="1919703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Optimization Layer</a:t>
            </a: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5351B2B9-0B4F-CE40-9E97-E505C0CFC74A}"/>
              </a:ext>
            </a:extLst>
          </p:cNvPr>
          <p:cNvSpPr/>
          <p:nvPr/>
        </p:nvSpPr>
        <p:spPr>
          <a:xfrm rot="5400000">
            <a:off x="4827808" y="381386"/>
            <a:ext cx="544167" cy="4228705"/>
          </a:xfrm>
          <a:prstGeom prst="leftBrace">
            <a:avLst>
              <a:gd name="adj1" fmla="val 8333"/>
              <a:gd name="adj2" fmla="val 50971"/>
            </a:avLst>
          </a:prstGeom>
          <a:noFill/>
          <a:ln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30920B9F-1E87-4640-B5F0-509F5566C14D}"/>
              </a:ext>
            </a:extLst>
          </p:cNvPr>
          <p:cNvSpPr/>
          <p:nvPr/>
        </p:nvSpPr>
        <p:spPr>
          <a:xfrm>
            <a:off x="6113205" y="2690118"/>
            <a:ext cx="370465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29E80052-AD2A-0F4F-A732-22F6A7EFA7AC}"/>
              </a:ext>
            </a:extLst>
          </p:cNvPr>
          <p:cNvSpPr txBox="1">
            <a:spLocks/>
          </p:cNvSpPr>
          <p:nvPr/>
        </p:nvSpPr>
        <p:spPr>
          <a:xfrm>
            <a:off x="3097425" y="2635107"/>
            <a:ext cx="532232" cy="4360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…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EB199320-F1EF-3948-B23C-AE13DF6B5BF0}"/>
              </a:ext>
            </a:extLst>
          </p:cNvPr>
          <p:cNvSpPr txBox="1">
            <a:spLocks/>
          </p:cNvSpPr>
          <p:nvPr/>
        </p:nvSpPr>
        <p:spPr>
          <a:xfrm>
            <a:off x="6498863" y="2561511"/>
            <a:ext cx="532232" cy="4360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09068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6801-A164-8249-92D6-654D7A5FF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talk: differentiable optimization-based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7FEA1-2CF5-C74B-8940-560615D71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2"/>
            <a:ext cx="11083047" cy="335117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Standard operations as convex optimization layers	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warmup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Differentiable optimization theory and practice		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core</a:t>
            </a:r>
          </a:p>
          <a:p>
            <a:endParaRPr lang="en-US" sz="2800" dirty="0">
              <a:latin typeface="Helvetica Neue Light" panose="02000403000000020004" pitchFamily="2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Differentiable control and objective mismatch			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focus application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3261C-4ACE-9B43-93E3-7F526A0979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97DFD-D9AC-2A4D-B5A7-E99FF41F1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6E06E-6EAC-9841-AFCA-708CBCC9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0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45662-A4E0-F049-B6AD-AD1D46163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8A2A0B8A-1899-6446-A63E-D68829D0D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82" y="4881721"/>
            <a:ext cx="10972800" cy="118347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/>
              <a:t>Adds </a:t>
            </a:r>
            <a:r>
              <a:rPr lang="en-US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domain knowledge </a:t>
            </a:r>
            <a:r>
              <a:rPr lang="en-US"/>
              <a:t>and </a:t>
            </a:r>
            <a:r>
              <a:rPr lang="en-US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 constraints </a:t>
            </a:r>
            <a:r>
              <a:rPr lang="en-US"/>
              <a:t>to your </a:t>
            </a:r>
            <a:r>
              <a:rPr lang="en-US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modeling</a:t>
            </a:r>
            <a:r>
              <a:rPr lang="en-US"/>
              <a:t> pipeline</a:t>
            </a:r>
          </a:p>
          <a:p>
            <a:pPr>
              <a:spcBef>
                <a:spcPts val="0"/>
              </a:spcBef>
            </a:pPr>
            <a:r>
              <a:rPr lang="en-US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Integrates</a:t>
            </a:r>
            <a:r>
              <a:rPr lang="en-US"/>
              <a:t> and </a:t>
            </a:r>
            <a:r>
              <a:rPr lang="en-US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trains</a:t>
            </a:r>
            <a:r>
              <a:rPr lang="en-US"/>
              <a:t> nicely with your other </a:t>
            </a:r>
            <a:r>
              <a:rPr lang="en-US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end-to-end </a:t>
            </a:r>
            <a:r>
              <a:rPr lang="en-US"/>
              <a:t>modeling components</a:t>
            </a:r>
          </a:p>
          <a:p>
            <a:pPr>
              <a:spcBef>
                <a:spcPts val="0"/>
              </a:spcBef>
            </a:pPr>
            <a:r>
              <a:rPr lang="en-US"/>
              <a:t>Applications in </a:t>
            </a:r>
            <a:r>
              <a:rPr lang="en-US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RL, control, meta-learning, game theory, optimal transport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8969-E96D-9046-B523-2066AC4EB7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DBEAE-F643-1148-8BAE-2C54233C1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BA430-2FFA-A749-8382-1B44EEED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9523945-55EE-AE47-97C0-D1E518D7AC7D}"/>
              </a:ext>
            </a:extLst>
          </p:cNvPr>
          <p:cNvSpPr/>
          <p:nvPr/>
        </p:nvSpPr>
        <p:spPr>
          <a:xfrm>
            <a:off x="3703690" y="2770597"/>
            <a:ext cx="370465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A4C703-3F73-E241-968B-EE9B7D2A468F}"/>
              </a:ext>
            </a:extLst>
          </p:cNvPr>
          <p:cNvSpPr/>
          <p:nvPr/>
        </p:nvSpPr>
        <p:spPr>
          <a:xfrm>
            <a:off x="4150353" y="2627722"/>
            <a:ext cx="1919703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Optimization Layer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2DB58E-F93A-FF4A-9D58-6B285F1585BA}"/>
              </a:ext>
            </a:extLst>
          </p:cNvPr>
          <p:cNvSpPr/>
          <p:nvPr/>
        </p:nvSpPr>
        <p:spPr>
          <a:xfrm>
            <a:off x="2235387" y="1642099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 lot of data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9701048-339F-4146-AE37-4C85729145C1}"/>
              </a:ext>
            </a:extLst>
          </p:cNvPr>
          <p:cNvSpPr/>
          <p:nvPr/>
        </p:nvSpPr>
        <p:spPr>
          <a:xfrm>
            <a:off x="3695648" y="1784974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1B155-3DF6-DA4C-8B64-7450B97353BC}"/>
              </a:ext>
            </a:extLst>
          </p:cNvPr>
          <p:cNvSpPr/>
          <p:nvPr/>
        </p:nvSpPr>
        <p:spPr>
          <a:xfrm>
            <a:off x="4282057" y="1642099"/>
            <a:ext cx="1384061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Model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9AFA947-52FC-5A43-976A-27A7D25B8FDD}"/>
              </a:ext>
            </a:extLst>
          </p:cNvPr>
          <p:cNvSpPr/>
          <p:nvPr/>
        </p:nvSpPr>
        <p:spPr>
          <a:xfrm>
            <a:off x="5742318" y="1784974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FA361-98A5-414F-B942-AA68FFD210AE}"/>
              </a:ext>
            </a:extLst>
          </p:cNvPr>
          <p:cNvSpPr/>
          <p:nvPr/>
        </p:nvSpPr>
        <p:spPr>
          <a:xfrm>
            <a:off x="6328727" y="1642099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Predictions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9DA8F165-3AA6-C24D-BC4C-831087B6535D}"/>
              </a:ext>
            </a:extLst>
          </p:cNvPr>
          <p:cNvSpPr/>
          <p:nvPr/>
        </p:nvSpPr>
        <p:spPr>
          <a:xfrm rot="5400000">
            <a:off x="4887025" y="404254"/>
            <a:ext cx="544167" cy="4228705"/>
          </a:xfrm>
          <a:prstGeom prst="leftBrace">
            <a:avLst>
              <a:gd name="adj1" fmla="val 8333"/>
              <a:gd name="adj2" fmla="val 50971"/>
            </a:avLst>
          </a:prstGeom>
          <a:noFill/>
          <a:ln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E03C5D8-81B1-1E49-9ECD-D287FECE49A4}"/>
              </a:ext>
            </a:extLst>
          </p:cNvPr>
          <p:cNvSpPr/>
          <p:nvPr/>
        </p:nvSpPr>
        <p:spPr>
          <a:xfrm>
            <a:off x="7766880" y="1776734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48DE63-8D90-3A47-B2B1-2536FC2324A2}"/>
              </a:ext>
            </a:extLst>
          </p:cNvPr>
          <p:cNvSpPr/>
          <p:nvPr/>
        </p:nvSpPr>
        <p:spPr>
          <a:xfrm>
            <a:off x="8375397" y="1637444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Loss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2FB26EC0-89A7-7741-A41E-513632F95401}"/>
              </a:ext>
            </a:extLst>
          </p:cNvPr>
          <p:cNvSpPr/>
          <p:nvPr/>
        </p:nvSpPr>
        <p:spPr>
          <a:xfrm rot="5400000">
            <a:off x="4742422" y="1792610"/>
            <a:ext cx="544167" cy="3498915"/>
          </a:xfrm>
          <a:prstGeom prst="leftBrace">
            <a:avLst>
              <a:gd name="adj1" fmla="val 8333"/>
              <a:gd name="adj2" fmla="val 50971"/>
            </a:avLst>
          </a:prstGeom>
          <a:noFill/>
          <a:ln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5B43EB5A-F49D-634A-92B5-D9CE13F74D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57542" y="3555733"/>
                <a:ext cx="4415920" cy="993863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lim>
                          </m:limLow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i="1">
                          <a:latin typeface="Cambria Math" charset="0"/>
                        </a:rPr>
                        <m:t>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subject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to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5B43EB5A-F49D-634A-92B5-D9CE13F74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42" y="3555733"/>
                <a:ext cx="4415920" cy="9938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Arrow 22">
            <a:extLst>
              <a:ext uri="{FF2B5EF4-FFF2-40B4-BE49-F238E27FC236}">
                <a16:creationId xmlns:a16="http://schemas.microsoft.com/office/drawing/2014/main" id="{5002F089-5B0B-D84D-9A99-1FC9E8A85E22}"/>
              </a:ext>
            </a:extLst>
          </p:cNvPr>
          <p:cNvSpPr/>
          <p:nvPr/>
        </p:nvSpPr>
        <p:spPr>
          <a:xfrm>
            <a:off x="6172422" y="2712986"/>
            <a:ext cx="370465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E1F2CE5-5819-BB45-8A3D-A38A35F036B8}"/>
              </a:ext>
            </a:extLst>
          </p:cNvPr>
          <p:cNvSpPr txBox="1">
            <a:spLocks/>
          </p:cNvSpPr>
          <p:nvPr/>
        </p:nvSpPr>
        <p:spPr>
          <a:xfrm>
            <a:off x="3156642" y="2657975"/>
            <a:ext cx="532232" cy="4360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…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27AB480-C19E-E549-A586-65EB7E65B9C9}"/>
              </a:ext>
            </a:extLst>
          </p:cNvPr>
          <p:cNvSpPr txBox="1">
            <a:spLocks/>
          </p:cNvSpPr>
          <p:nvPr/>
        </p:nvSpPr>
        <p:spPr>
          <a:xfrm>
            <a:off x="6558080" y="2584379"/>
            <a:ext cx="532232" cy="4360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80125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2FFBC-8C63-3549-ABFC-A3EA0273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20" y="264247"/>
            <a:ext cx="12022282" cy="1143000"/>
          </a:xfrm>
        </p:spPr>
        <p:txBody>
          <a:bodyPr>
            <a:normAutofit fontScale="90000"/>
          </a:bodyPr>
          <a:lstStyle/>
          <a:p>
            <a:r>
              <a:rPr lang="en-US"/>
              <a:t>Should RL policies have a system dynamics model or not?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273E5-0BFF-CA48-BF4F-72E224C78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245" y="3999077"/>
            <a:ext cx="8229600" cy="21402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/>
              <a:t>Model-free RL</a:t>
            </a: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B050"/>
                </a:solidFill>
              </a:rPr>
              <a:t>More general, doesn’t make as many assumptions about the world</a:t>
            </a: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98202C"/>
                </a:solidFill>
              </a:rPr>
              <a:t>Rife with poor data efficiency and learning stability issues</a:t>
            </a:r>
          </a:p>
          <a:p>
            <a:pPr>
              <a:spcBef>
                <a:spcPts val="0"/>
              </a:spcBef>
            </a:pPr>
            <a:endParaRPr lang="en-US"/>
          </a:p>
          <a:p>
            <a:pPr>
              <a:spcBef>
                <a:spcPts val="0"/>
              </a:spcBef>
            </a:pPr>
            <a:r>
              <a:rPr lang="en-US" b="1"/>
              <a:t>Model-based RL (or control)</a:t>
            </a: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B050"/>
                </a:solidFill>
              </a:rPr>
              <a:t>A useful prior on the world </a:t>
            </a:r>
            <a:r>
              <a:rPr lang="en-US">
                <a:solidFill>
                  <a:srgbClr val="98202C"/>
                </a:solidFill>
              </a:rPr>
              <a:t>if it lies within your set of assumptions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C48C8-91E4-3644-95CA-B46CDF5150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811F7-9F3C-A449-B1DD-D095FE9F7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06D75-041A-FB40-BD53-722D70F7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191321-DD93-5B48-9B44-A84FF6E93DA2}"/>
              </a:ext>
            </a:extLst>
          </p:cNvPr>
          <p:cNvSpPr/>
          <p:nvPr/>
        </p:nvSpPr>
        <p:spPr>
          <a:xfrm>
            <a:off x="1910245" y="2381951"/>
            <a:ext cx="1283990" cy="7563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State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2B80C1D-C264-ED49-AC04-2C1E903A4F28}"/>
              </a:ext>
            </a:extLst>
          </p:cNvPr>
          <p:cNvSpPr/>
          <p:nvPr/>
        </p:nvSpPr>
        <p:spPr>
          <a:xfrm>
            <a:off x="3194236" y="2416125"/>
            <a:ext cx="764046" cy="605481"/>
          </a:xfrm>
          <a:prstGeom prst="rightArrow">
            <a:avLst>
              <a:gd name="adj1" fmla="val 29592"/>
              <a:gd name="adj2" fmla="val 50000"/>
            </a:avLst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5F795-C598-774B-8079-646D147C2612}"/>
              </a:ext>
            </a:extLst>
          </p:cNvPr>
          <p:cNvSpPr/>
          <p:nvPr/>
        </p:nvSpPr>
        <p:spPr>
          <a:xfrm>
            <a:off x="9073980" y="2381951"/>
            <a:ext cx="1283990" cy="7563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Action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AD4AD60-A21E-0F46-98C3-0A1B84F47C05}"/>
              </a:ext>
            </a:extLst>
          </p:cNvPr>
          <p:cNvSpPr/>
          <p:nvPr/>
        </p:nvSpPr>
        <p:spPr>
          <a:xfrm>
            <a:off x="4018842" y="1736127"/>
            <a:ext cx="4265153" cy="1965474"/>
          </a:xfrm>
          <a:prstGeom prst="roundRect">
            <a:avLst/>
          </a:prstGeom>
          <a:noFill/>
          <a:ln w="381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59F7F0-22EC-4A4C-9AE0-C3DF631CFA7D}"/>
              </a:ext>
            </a:extLst>
          </p:cNvPr>
          <p:cNvSpPr txBox="1"/>
          <p:nvPr/>
        </p:nvSpPr>
        <p:spPr>
          <a:xfrm>
            <a:off x="4114801" y="177827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Policy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CE35F965-C7F4-8541-9724-DD70191F1CB0}"/>
              </a:ext>
            </a:extLst>
          </p:cNvPr>
          <p:cNvSpPr/>
          <p:nvPr/>
        </p:nvSpPr>
        <p:spPr>
          <a:xfrm>
            <a:off x="8309934" y="2381952"/>
            <a:ext cx="764046" cy="605481"/>
          </a:xfrm>
          <a:prstGeom prst="rightArrow">
            <a:avLst>
              <a:gd name="adj1" fmla="val 29592"/>
              <a:gd name="adj2" fmla="val 50000"/>
            </a:avLst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F63F78-EDA8-F447-9934-A468EB0F74B1}"/>
              </a:ext>
            </a:extLst>
          </p:cNvPr>
          <p:cNvSpPr/>
          <p:nvPr/>
        </p:nvSpPr>
        <p:spPr>
          <a:xfrm>
            <a:off x="5428613" y="1827703"/>
            <a:ext cx="1334774" cy="661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Neural Network(s)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655EDF-E7D0-1540-96C7-632DD7215E52}"/>
              </a:ext>
            </a:extLst>
          </p:cNvPr>
          <p:cNvSpPr/>
          <p:nvPr/>
        </p:nvSpPr>
        <p:spPr>
          <a:xfrm>
            <a:off x="6414229" y="2923911"/>
            <a:ext cx="1223430" cy="661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Future Plan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2D453F-FE66-8F46-8F4F-1938E4190FA9}"/>
              </a:ext>
            </a:extLst>
          </p:cNvPr>
          <p:cNvSpPr/>
          <p:nvPr/>
        </p:nvSpPr>
        <p:spPr>
          <a:xfrm>
            <a:off x="4466460" y="2921262"/>
            <a:ext cx="1223430" cy="661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System Dynamics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CEFE7E-0AD8-8642-8129-CCEBA1B80C28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5688228" y="2488779"/>
            <a:ext cx="407773" cy="409480"/>
          </a:xfrm>
          <a:prstGeom prst="straightConnector1">
            <a:avLst/>
          </a:prstGeom>
          <a:ln w="50800">
            <a:solidFill>
              <a:srgbClr val="374C8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DC40063-C582-B947-A60A-41BD056261A2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6096001" y="2488780"/>
            <a:ext cx="365359" cy="432483"/>
          </a:xfrm>
          <a:prstGeom prst="straightConnector1">
            <a:avLst/>
          </a:prstGeom>
          <a:ln w="50800">
            <a:solidFill>
              <a:srgbClr val="374C8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1838F9-C26E-9A4F-8C6E-FE457554548A}"/>
              </a:ext>
            </a:extLst>
          </p:cNvPr>
          <p:cNvCxnSpPr>
            <a:cxnSpLocks/>
          </p:cNvCxnSpPr>
          <p:nvPr/>
        </p:nvCxnSpPr>
        <p:spPr>
          <a:xfrm flipV="1">
            <a:off x="5688228" y="2955968"/>
            <a:ext cx="732663" cy="16430"/>
          </a:xfrm>
          <a:prstGeom prst="straightConnector1">
            <a:avLst/>
          </a:prstGeom>
          <a:ln w="50800">
            <a:solidFill>
              <a:srgbClr val="374C8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323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62377-ABA1-4A48-A445-B5E7545B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S"/>
              <a:t>Model Predictive Control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356F06-3AC3-2245-B1E0-9F07265D25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215BDB-54DA-3144-8E51-9E27153C0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85FC02-59D9-5E4E-B7F3-EAD2198F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31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AEF13F-5F55-914C-B125-D979F242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72" y="2177778"/>
            <a:ext cx="8500533" cy="265748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D9ACDA-1AF0-BF40-8AE2-6CB956BB5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54" y="2324044"/>
            <a:ext cx="3298750" cy="4294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>
                <a:solidFill>
                  <a:schemeClr val="bg1">
                    <a:lumMod val="65000"/>
                  </a:schemeClr>
                </a:solidFill>
              </a:rPr>
              <a:t>Known</a:t>
            </a:r>
            <a:r>
              <a:rPr lang="en-US">
                <a:solidFill>
                  <a:schemeClr val="bg1">
                    <a:lumMod val="65000"/>
                  </a:schemeClr>
                </a:solidFill>
              </a:rPr>
              <a:t> or </a:t>
            </a:r>
            <a:r>
              <a:rPr lang="en-US" b="1">
                <a:solidFill>
                  <a:schemeClr val="bg1">
                    <a:lumMod val="65000"/>
                  </a:schemeClr>
                </a:solidFill>
              </a:rPr>
              <a:t>learned</a:t>
            </a:r>
            <a:r>
              <a:rPr lang="en-US">
                <a:solidFill>
                  <a:schemeClr val="bg1">
                    <a:lumMod val="65000"/>
                  </a:schemeClr>
                </a:solidFill>
              </a:rPr>
              <a:t> from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FD507D-6814-E34F-BB81-460C87AD2A62}"/>
              </a:ext>
            </a:extLst>
          </p:cNvPr>
          <p:cNvSpPr/>
          <p:nvPr/>
        </p:nvSpPr>
        <p:spPr>
          <a:xfrm>
            <a:off x="1808251" y="2691829"/>
            <a:ext cx="1510302" cy="113067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51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AA29-0FBA-2981-4EE3-1A7B54D6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model predictive control?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C6925-7CFF-113E-394E-7B66140A97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37212-5D3E-861B-F324-136C122AD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CB55C-AAA1-CC06-1794-830DED10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32</a:t>
            </a:fld>
            <a:endParaRPr lang="en-US"/>
          </a:p>
        </p:txBody>
      </p:sp>
      <p:pic>
        <p:nvPicPr>
          <p:cNvPr id="7" name="humanoid-short-re" descr="humanoid-short-re">
            <a:hlinkClick r:id="" action="ppaction://media"/>
            <a:extLst>
              <a:ext uri="{FF2B5EF4-FFF2-40B4-BE49-F238E27FC236}">
                <a16:creationId xmlns:a16="http://schemas.microsoft.com/office/drawing/2014/main" id="{D64D6B71-AB45-8F4C-E95B-042F0301D5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905071" y="1611649"/>
            <a:ext cx="7645854" cy="474025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2B96876-6EEA-C374-34BC-903EF27CE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801" y="1618609"/>
            <a:ext cx="2415077" cy="241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2C7E0CD-8156-5A38-F908-2DE77272E0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96" r="96" b="96"/>
          <a:stretch/>
        </p:blipFill>
        <p:spPr bwMode="auto">
          <a:xfrm>
            <a:off x="8576653" y="4015544"/>
            <a:ext cx="2409373" cy="240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894F9D8B-CB2D-EA94-548B-E33F6BCE4A92}"/>
              </a:ext>
            </a:extLst>
          </p:cNvPr>
          <p:cNvSpPr txBox="1">
            <a:spLocks/>
          </p:cNvSpPr>
          <p:nvPr/>
        </p:nvSpPr>
        <p:spPr>
          <a:xfrm>
            <a:off x="579582" y="1097280"/>
            <a:ext cx="10972800" cy="1166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Powerfully deployed in robotic systems, autonomous vehicles, aerospace settings, and beyond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8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8315-E836-AB4A-8C65-BD755B7B5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22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/>
              <a:t>Model Predictive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BEC95-8212-0A49-8C35-D2ADE3FFD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984" y="1534392"/>
            <a:ext cx="11113477" cy="1087586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>
                <a:latin typeface="Cambria Math" charset="0"/>
              </a:rPr>
              <a:t>A pure </a:t>
            </a:r>
            <a:r>
              <a:rPr lang="en-US" b="1">
                <a:latin typeface="Cambria Math" charset="0"/>
              </a:rPr>
              <a:t>planning problem </a:t>
            </a:r>
            <a:r>
              <a:rPr lang="en-US">
                <a:latin typeface="Cambria Math" charset="0"/>
              </a:rPr>
              <a:t>given </a:t>
            </a:r>
            <a:r>
              <a:rPr lang="en-US">
                <a:solidFill>
                  <a:schemeClr val="bg1">
                    <a:lumMod val="65000"/>
                  </a:schemeClr>
                </a:solidFill>
                <a:latin typeface="Cambria Math" charset="0"/>
              </a:rPr>
              <a:t>(potentially non-convex) </a:t>
            </a:r>
            <a:r>
              <a:rPr lang="en-US" b="1">
                <a:latin typeface="Cambria Math" charset="0"/>
              </a:rPr>
              <a:t>cost</a:t>
            </a:r>
            <a:r>
              <a:rPr lang="en-US">
                <a:latin typeface="Cambria Math" charset="0"/>
              </a:rPr>
              <a:t> and </a:t>
            </a:r>
            <a:r>
              <a:rPr lang="en-US" b="1">
                <a:latin typeface="Cambria Math" charset="0"/>
              </a:rPr>
              <a:t>dynamics</a:t>
            </a:r>
            <a:r>
              <a:rPr lang="en-US">
                <a:latin typeface="Cambria Math" charset="0"/>
              </a:rPr>
              <a:t>:</a:t>
            </a:r>
            <a:endParaRPr lang="en-US" b="0" i="1">
              <a:latin typeface="Cambria Math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E28CE-10F7-294A-B174-0BCFE8BB2E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452B6-AE18-9E4B-814B-4ABC082C3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671A1-86D7-9B47-8E0E-6E4AF7B7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33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E0B1A-4FB8-2A4C-B488-C3AD968FE272}"/>
              </a:ext>
            </a:extLst>
          </p:cNvPr>
          <p:cNvGrpSpPr/>
          <p:nvPr/>
        </p:nvGrpSpPr>
        <p:grpSpPr>
          <a:xfrm>
            <a:off x="3818281" y="2377638"/>
            <a:ext cx="4578883" cy="2372809"/>
            <a:chOff x="4141763" y="2189286"/>
            <a:chExt cx="4578883" cy="23728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ontent Placeholder 2">
                  <a:extLst>
                    <a:ext uri="{FF2B5EF4-FFF2-40B4-BE49-F238E27FC236}">
                      <a16:creationId xmlns:a16="http://schemas.microsoft.com/office/drawing/2014/main" id="{698AE8E5-CADC-174C-AFD7-1C0FF495078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41763" y="2189286"/>
                  <a:ext cx="3971474" cy="1828800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280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⋆</m:t>
                            </m:r>
                          </m:sup>
                        </m:sSubSup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argmin</m:t>
                                </m:r>
                              </m:e>
                              <m:li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1: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lim>
                            </m:limLow>
                          </m:fName>
                          <m:e>
                            <m:r>
                              <m:rPr>
                                <m:nor/>
                              </m:rPr>
                              <a:rPr lang="en-US">
                                <a:latin typeface="Cambria Math" charset="0"/>
                              </a:rPr>
                              <m:t> 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func>
                      </m:oMath>
                      <m:oMath xmlns:m="http://schemas.openxmlformats.org/officeDocument/2006/math">
                        <m:r>
                          <a:rPr lang="en-US">
                            <a:latin typeface="Cambria Math" charset="0"/>
                          </a:rPr>
                          <m:t>     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subject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init</m:t>
                            </m:r>
                          </m:sub>
                        </m:sSub>
                      </m:oMath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                         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                          </m:t>
                        </m:r>
                        <m:bar>
                          <m:ba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ba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bar>
                          <m:barPr>
                            <m:pos m:val="top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bar>
                      </m:oMath>
                    </m:oMathPara>
                  </a14:m>
                  <a:endParaRPr lang="en-US" i="1" dirty="0"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2" name="Content Placeholder 2">
                  <a:extLst>
                    <a:ext uri="{FF2B5EF4-FFF2-40B4-BE49-F238E27FC236}">
                      <a16:creationId xmlns:a16="http://schemas.microsoft.com/office/drawing/2014/main" id="{698AE8E5-CADC-174C-AFD7-1C0FF49507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1763" y="2189286"/>
                  <a:ext cx="3971474" cy="1828800"/>
                </a:xfrm>
                <a:prstGeom prst="rect">
                  <a:avLst/>
                </a:prstGeom>
                <a:blipFill>
                  <a:blip r:embed="rId2"/>
                  <a:stretch>
                    <a:fillRect t="-57241" b="-26897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0737B1-59F0-9C42-979D-364EDCEEBA82}"/>
                </a:ext>
              </a:extLst>
            </p:cNvPr>
            <p:cNvSpPr/>
            <p:nvPr/>
          </p:nvSpPr>
          <p:spPr>
            <a:xfrm>
              <a:off x="6748991" y="2437184"/>
              <a:ext cx="700644" cy="314697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84E241-84AF-3947-9990-05D97BEC9971}"/>
                </a:ext>
              </a:extLst>
            </p:cNvPr>
            <p:cNvSpPr/>
            <p:nvPr/>
          </p:nvSpPr>
          <p:spPr>
            <a:xfrm>
              <a:off x="6897432" y="3298145"/>
              <a:ext cx="676894" cy="30875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524801-3DF6-E343-847B-B0C259CD5523}"/>
                </a:ext>
              </a:extLst>
            </p:cNvPr>
            <p:cNvSpPr txBox="1"/>
            <p:nvPr/>
          </p:nvSpPr>
          <p:spPr>
            <a:xfrm>
              <a:off x="7387360" y="240865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Cost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B6CBF9-B9B0-3B47-A024-4CCA3AF0C068}"/>
                </a:ext>
              </a:extLst>
            </p:cNvPr>
            <p:cNvSpPr txBox="1"/>
            <p:nvPr/>
          </p:nvSpPr>
          <p:spPr>
            <a:xfrm>
              <a:off x="7519676" y="3265464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Dynamics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F1DADE8-42BF-EC45-B3E3-30202E2BDC5E}"/>
                </a:ext>
              </a:extLst>
            </p:cNvPr>
            <p:cNvSpPr/>
            <p:nvPr/>
          </p:nvSpPr>
          <p:spPr>
            <a:xfrm>
              <a:off x="4553244" y="2259588"/>
              <a:ext cx="4108635" cy="1850806"/>
            </a:xfrm>
            <a:prstGeom prst="roundRect">
              <a:avLst/>
            </a:prstGeom>
            <a:noFill/>
            <a:ln w="38100"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488A0EFE-71C9-2342-8A83-2A2FB5E5FD7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89867" y="4106276"/>
                  <a:ext cx="2297723" cy="45581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280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00">
                      <a:solidFill>
                        <a:schemeClr val="bg1">
                          <a:lumMod val="65000"/>
                        </a:schemeClr>
                      </a:solidFill>
                      <a:latin typeface="Cambria Math" charset="0"/>
                    </a:rPr>
                    <a:t>where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a14:m>
                  <a:endParaRPr lang="en-US" sz="1800">
                    <a:solidFill>
                      <a:schemeClr val="bg1">
                        <a:lumMod val="65000"/>
                      </a:schemeClr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488A0EFE-71C9-2342-8A83-2A2FB5E5FD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9867" y="4106276"/>
                  <a:ext cx="2297723" cy="455819"/>
                </a:xfrm>
                <a:prstGeom prst="rect">
                  <a:avLst/>
                </a:prstGeom>
                <a:blipFill>
                  <a:blip r:embed="rId3"/>
                  <a:stretch>
                    <a:fillRect l="-2198" t="-5556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76009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B75B0-8EA4-502B-3CAD-582C770F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Predictive Control with SQP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58D99-59B4-E89B-CF9D-F82A31D8C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standard way of solving MPC is to use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sequential quadratic programming (SQP)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 approximations 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to the cost and dynamics around the current iterate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Repeat until a fixed point is reached, then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implicitly differentiate the fixed point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8A356-6BAD-AF96-B057-AE7565BC03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4CE28-1762-7213-BD8F-18171C4EF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75A90-19AB-502D-0E92-1B53E044D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7F7270-75B0-8C70-E4B9-5CCFD4B6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006" y="3208265"/>
            <a:ext cx="7657988" cy="252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55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873B-0B22-0621-C520-8EDDFBBB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202C"/>
                </a:solidFill>
              </a:rPr>
              <a:t>Challenge: </a:t>
            </a:r>
            <a:r>
              <a:rPr lang="en-US" dirty="0"/>
              <a:t>complex systems are difficult to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4A6BC-E3B0-0A16-75C4-A0A5A50D6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306929" cy="4525963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Modeling complex systems </a:t>
            </a:r>
            <a:r>
              <a:rPr lang="en-US" dirty="0"/>
              <a:t>in the world is challenging</a:t>
            </a:r>
          </a:p>
          <a:p>
            <a:r>
              <a:rPr lang="en-US" dirty="0"/>
              <a:t>Often resort to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data-driven approaches </a:t>
            </a:r>
            <a:r>
              <a:rPr lang="en-US" dirty="0"/>
              <a:t>and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</a:t>
            </a:r>
            <a:r>
              <a:rPr lang="en-US" dirty="0"/>
              <a:t> to estimate unknown parts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6DE57-78DA-7130-2F97-66471C9A95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6FAD3-3DD8-7877-9948-4A94388C8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9BA96-B349-9F57-CC5D-522D9365A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D06C1C-D3B4-E30D-69B0-865A3B8D9EAF}"/>
              </a:ext>
            </a:extLst>
          </p:cNvPr>
          <p:cNvGrpSpPr/>
          <p:nvPr/>
        </p:nvGrpSpPr>
        <p:grpSpPr>
          <a:xfrm>
            <a:off x="1517117" y="3467100"/>
            <a:ext cx="4578883" cy="2372809"/>
            <a:chOff x="4141763" y="2189286"/>
            <a:chExt cx="4578883" cy="23728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DB56EEF3-A5BE-E3D4-2C38-3D6228E87AE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41763" y="2189286"/>
                  <a:ext cx="3971474" cy="1828800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280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⋆</m:t>
                            </m:r>
                          </m:sup>
                        </m:sSubSup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argmin</m:t>
                                </m:r>
                              </m:e>
                              <m:li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1: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lim>
                            </m:limLow>
                          </m:fName>
                          <m:e>
                            <m:r>
                              <m:rPr>
                                <m:nor/>
                              </m:rPr>
                              <a:rPr lang="en-US">
                                <a:latin typeface="Cambria Math" charset="0"/>
                              </a:rPr>
                              <m:t> 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func>
                      </m:oMath>
                      <m:oMath xmlns:m="http://schemas.openxmlformats.org/officeDocument/2006/math">
                        <m:r>
                          <a:rPr lang="en-US">
                            <a:latin typeface="Cambria Math" charset="0"/>
                          </a:rPr>
                          <m:t>     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subject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init</m:t>
                            </m:r>
                          </m:sub>
                        </m:sSub>
                      </m:oMath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                         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                          </m:t>
                        </m:r>
                        <m:bar>
                          <m:ba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ba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bar>
                          <m:barPr>
                            <m:pos m:val="top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bar>
                      </m:oMath>
                    </m:oMathPara>
                  </a14:m>
                  <a:endParaRPr lang="en-US" i="1" dirty="0"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2" name="Content Placeholder 2">
                  <a:extLst>
                    <a:ext uri="{FF2B5EF4-FFF2-40B4-BE49-F238E27FC236}">
                      <a16:creationId xmlns:a16="http://schemas.microsoft.com/office/drawing/2014/main" id="{698AE8E5-CADC-174C-AFD7-1C0FF49507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1763" y="2189286"/>
                  <a:ext cx="3971474" cy="1828800"/>
                </a:xfrm>
                <a:prstGeom prst="rect">
                  <a:avLst/>
                </a:prstGeom>
                <a:blipFill>
                  <a:blip r:embed="rId2"/>
                  <a:stretch>
                    <a:fillRect t="-57241" b="-26897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7D6623-39D6-9EAC-B53E-CFF230AB0EAF}"/>
                </a:ext>
              </a:extLst>
            </p:cNvPr>
            <p:cNvSpPr/>
            <p:nvPr/>
          </p:nvSpPr>
          <p:spPr>
            <a:xfrm>
              <a:off x="6748991" y="2437184"/>
              <a:ext cx="700644" cy="314697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657186-A1A6-E287-A1E9-D4653BA85DD1}"/>
                </a:ext>
              </a:extLst>
            </p:cNvPr>
            <p:cNvSpPr/>
            <p:nvPr/>
          </p:nvSpPr>
          <p:spPr>
            <a:xfrm>
              <a:off x="6897432" y="3298145"/>
              <a:ext cx="676894" cy="30875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F656AD-A3F6-BD8D-F2C1-0F29476AE6F0}"/>
                </a:ext>
              </a:extLst>
            </p:cNvPr>
            <p:cNvSpPr txBox="1"/>
            <p:nvPr/>
          </p:nvSpPr>
          <p:spPr>
            <a:xfrm>
              <a:off x="7387360" y="240865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Cost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0485C6-9EC8-9A7A-CABA-790EEA6FE873}"/>
                </a:ext>
              </a:extLst>
            </p:cNvPr>
            <p:cNvSpPr txBox="1"/>
            <p:nvPr/>
          </p:nvSpPr>
          <p:spPr>
            <a:xfrm>
              <a:off x="7519676" y="3265464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Dynamics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694FBA3-E28D-B2E3-BBDB-02C9647C5265}"/>
                </a:ext>
              </a:extLst>
            </p:cNvPr>
            <p:cNvSpPr/>
            <p:nvPr/>
          </p:nvSpPr>
          <p:spPr>
            <a:xfrm>
              <a:off x="4553244" y="2259588"/>
              <a:ext cx="4108635" cy="1850806"/>
            </a:xfrm>
            <a:prstGeom prst="roundRect">
              <a:avLst/>
            </a:prstGeom>
            <a:noFill/>
            <a:ln w="38100"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136D7DE8-3461-128D-C089-B5DB51578E0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89867" y="4106276"/>
                  <a:ext cx="2297723" cy="45581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280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00">
                      <a:solidFill>
                        <a:schemeClr val="bg1">
                          <a:lumMod val="65000"/>
                        </a:schemeClr>
                      </a:solidFill>
                      <a:latin typeface="Cambria Math" charset="0"/>
                    </a:rPr>
                    <a:t>where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a14:m>
                  <a:endParaRPr lang="en-US" sz="1800">
                    <a:solidFill>
                      <a:schemeClr val="bg1">
                        <a:lumMod val="65000"/>
                      </a:schemeClr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488A0EFE-71C9-2342-8A83-2A2FB5E5FD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9867" y="4106276"/>
                  <a:ext cx="2297723" cy="455819"/>
                </a:xfrm>
                <a:prstGeom prst="rect">
                  <a:avLst/>
                </a:prstGeom>
                <a:blipFill>
                  <a:blip r:embed="rId3"/>
                  <a:stretch>
                    <a:fillRect l="-2198" t="-5556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A2CDA8DD-0E6B-373B-5285-44B3349B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145" y="3314637"/>
            <a:ext cx="2415077" cy="241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43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ECE8E-C912-6EA3-6E4F-38D3FFD26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model-based control training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59DAC-D0A0-4C9C-D2B6-D9DF5D5BBE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6DF0C-F5D5-D15F-977B-B254D5E62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4C2E9-2CB3-C0FA-748A-6660D309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36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C236AD7-3B67-4745-A417-D0B27E5E82DE}"/>
              </a:ext>
            </a:extLst>
          </p:cNvPr>
          <p:cNvSpPr/>
          <p:nvPr/>
        </p:nvSpPr>
        <p:spPr>
          <a:xfrm>
            <a:off x="2737300" y="3766847"/>
            <a:ext cx="7630591" cy="74888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D96A577-3C5A-B098-97F6-3119229EE535}"/>
                  </a:ext>
                </a:extLst>
              </p:cNvPr>
              <p:cNvSpPr/>
              <p:nvPr/>
            </p:nvSpPr>
            <p:spPr>
              <a:xfrm>
                <a:off x="1927276" y="2728108"/>
                <a:ext cx="2065373" cy="439615"/>
              </a:xfrm>
              <a:prstGeom prst="round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Dynamics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sz="2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D96A577-3C5A-B098-97F6-3119229EE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276" y="2728108"/>
                <a:ext cx="2065373" cy="439615"/>
              </a:xfrm>
              <a:prstGeom prst="roundRect">
                <a:avLst/>
              </a:prstGeom>
              <a:blipFill>
                <a:blip r:embed="rId2"/>
                <a:stretch>
                  <a:fillRect t="-7692" b="-2564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1445DBB5-5628-8505-5208-DCDC07FA5EF0}"/>
                  </a:ext>
                </a:extLst>
              </p:cNvPr>
              <p:cNvSpPr/>
              <p:nvPr/>
            </p:nvSpPr>
            <p:spPr>
              <a:xfrm>
                <a:off x="5174337" y="2728108"/>
                <a:ext cx="2065373" cy="439615"/>
              </a:xfrm>
              <a:prstGeom prst="round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1445DBB5-5628-8505-5208-DCDC07FA5E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337" y="2728108"/>
                <a:ext cx="2065373" cy="439615"/>
              </a:xfrm>
              <a:prstGeom prst="roundRect">
                <a:avLst/>
              </a:prstGeom>
              <a:blipFill>
                <a:blip r:embed="rId3"/>
                <a:stretch>
                  <a:fillRect t="-7692" b="-2564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5D66E3B-2AE1-1EB9-4F8C-F480CF75E2C2}"/>
              </a:ext>
            </a:extLst>
          </p:cNvPr>
          <p:cNvSpPr/>
          <p:nvPr/>
        </p:nvSpPr>
        <p:spPr>
          <a:xfrm>
            <a:off x="8521252" y="2728108"/>
            <a:ext cx="2100771" cy="43961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Environment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0AEB8E2-6338-CB0D-9617-F7356B56697A}"/>
              </a:ext>
            </a:extLst>
          </p:cNvPr>
          <p:cNvSpPr/>
          <p:nvPr/>
        </p:nvSpPr>
        <p:spPr>
          <a:xfrm>
            <a:off x="4533100" y="3896011"/>
            <a:ext cx="2790705" cy="46454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State Transitions</a:t>
            </a:r>
            <a:endParaRPr lang="en-US" sz="24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3D75230-2264-B0FE-B4BF-0A3A15B929F9}"/>
              </a:ext>
            </a:extLst>
          </p:cNvPr>
          <p:cNvSpPr/>
          <p:nvPr/>
        </p:nvSpPr>
        <p:spPr>
          <a:xfrm>
            <a:off x="7688202" y="3881944"/>
            <a:ext cx="1929413" cy="46454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Reward</a:t>
            </a:r>
            <a:endParaRPr lang="en-US" sz="24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15D0D-33F5-32FF-6045-902FF99BC201}"/>
              </a:ext>
            </a:extLst>
          </p:cNvPr>
          <p:cNvSpPr txBox="1"/>
          <p:nvPr/>
        </p:nvSpPr>
        <p:spPr>
          <a:xfrm>
            <a:off x="2703942" y="3883381"/>
            <a:ext cx="1868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Trajectories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EEA441-1431-4D45-C841-DFA04685C24D}"/>
              </a:ext>
            </a:extLst>
          </p:cNvPr>
          <p:cNvSpPr txBox="1"/>
          <p:nvPr/>
        </p:nvSpPr>
        <p:spPr>
          <a:xfrm>
            <a:off x="492372" y="3306920"/>
            <a:ext cx="349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Training: </a:t>
            </a:r>
            <a:r>
              <a:rPr lang="en-US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Maximum Likelihood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C3A80B-5103-C2C4-5428-42D42854A1E0}"/>
              </a:ext>
            </a:extLst>
          </p:cNvPr>
          <p:cNvCxnSpPr>
            <a:cxnSpLocks/>
          </p:cNvCxnSpPr>
          <p:nvPr/>
        </p:nvCxnSpPr>
        <p:spPr>
          <a:xfrm flipH="1" flipV="1">
            <a:off x="3981157" y="3165230"/>
            <a:ext cx="604911" cy="75203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6F068E5-66F2-578A-BB50-A5536FD30512}"/>
              </a:ext>
            </a:extLst>
          </p:cNvPr>
          <p:cNvSpPr txBox="1"/>
          <p:nvPr/>
        </p:nvSpPr>
        <p:spPr>
          <a:xfrm>
            <a:off x="4068296" y="2594147"/>
            <a:ext cx="10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Control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6E9B38-CA77-19A1-3918-B8DA7187518F}"/>
              </a:ext>
            </a:extLst>
          </p:cNvPr>
          <p:cNvSpPr txBox="1"/>
          <p:nvPr/>
        </p:nvSpPr>
        <p:spPr>
          <a:xfrm>
            <a:off x="7312898" y="2604693"/>
            <a:ext cx="116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Interacts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B8BB84-15A4-F945-144E-514DD507475E}"/>
              </a:ext>
            </a:extLst>
          </p:cNvPr>
          <p:cNvSpPr txBox="1"/>
          <p:nvPr/>
        </p:nvSpPr>
        <p:spPr>
          <a:xfrm>
            <a:off x="9879855" y="3282434"/>
            <a:ext cx="129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Responses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4A11D7-D2D1-422E-EC7A-DE665CFFC4BF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3992649" y="2947916"/>
            <a:ext cx="118168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0EAD45-24ED-DC1D-4D64-C2CCBF3B4A0D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239710" y="2947916"/>
            <a:ext cx="12815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B6FB4B-4E75-43D8-4B43-F59243FE3076}"/>
              </a:ext>
            </a:extLst>
          </p:cNvPr>
          <p:cNvCxnSpPr>
            <a:cxnSpLocks/>
          </p:cNvCxnSpPr>
          <p:nvPr/>
        </p:nvCxnSpPr>
        <p:spPr>
          <a:xfrm>
            <a:off x="9826820" y="3156969"/>
            <a:ext cx="0" cy="61317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678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ECE8E-C912-6EA3-6E4F-38D3FFD26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model-based control training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59DAC-D0A0-4C9C-D2B6-D9DF5D5BBE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6DF0C-F5D5-D15F-977B-B254D5E62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4C2E9-2CB3-C0FA-748A-6660D309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37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C236AD7-3B67-4745-A417-D0B27E5E82DE}"/>
              </a:ext>
            </a:extLst>
          </p:cNvPr>
          <p:cNvSpPr/>
          <p:nvPr/>
        </p:nvSpPr>
        <p:spPr>
          <a:xfrm>
            <a:off x="2737300" y="3766847"/>
            <a:ext cx="7630591" cy="74888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D96A577-3C5A-B098-97F6-3119229EE535}"/>
                  </a:ext>
                </a:extLst>
              </p:cNvPr>
              <p:cNvSpPr/>
              <p:nvPr/>
            </p:nvSpPr>
            <p:spPr>
              <a:xfrm>
                <a:off x="1927276" y="2728108"/>
                <a:ext cx="2065373" cy="439615"/>
              </a:xfrm>
              <a:prstGeom prst="round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Dynamics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sz="2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D96A577-3C5A-B098-97F6-3119229EE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276" y="2728108"/>
                <a:ext cx="2065373" cy="439615"/>
              </a:xfrm>
              <a:prstGeom prst="roundRect">
                <a:avLst/>
              </a:prstGeom>
              <a:blipFill>
                <a:blip r:embed="rId2"/>
                <a:stretch>
                  <a:fillRect t="-7692" b="-2564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1445DBB5-5628-8505-5208-DCDC07FA5EF0}"/>
                  </a:ext>
                </a:extLst>
              </p:cNvPr>
              <p:cNvSpPr/>
              <p:nvPr/>
            </p:nvSpPr>
            <p:spPr>
              <a:xfrm>
                <a:off x="5174337" y="2728108"/>
                <a:ext cx="2065373" cy="439615"/>
              </a:xfrm>
              <a:prstGeom prst="round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1445DBB5-5628-8505-5208-DCDC07FA5E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337" y="2728108"/>
                <a:ext cx="2065373" cy="439615"/>
              </a:xfrm>
              <a:prstGeom prst="roundRect">
                <a:avLst/>
              </a:prstGeom>
              <a:blipFill>
                <a:blip r:embed="rId3"/>
                <a:stretch>
                  <a:fillRect t="-7692" b="-2564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5D66E3B-2AE1-1EB9-4F8C-F480CF75E2C2}"/>
              </a:ext>
            </a:extLst>
          </p:cNvPr>
          <p:cNvSpPr/>
          <p:nvPr/>
        </p:nvSpPr>
        <p:spPr>
          <a:xfrm>
            <a:off x="8521252" y="2728108"/>
            <a:ext cx="2100771" cy="43961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Environment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0AEB8E2-6338-CB0D-9617-F7356B56697A}"/>
              </a:ext>
            </a:extLst>
          </p:cNvPr>
          <p:cNvSpPr/>
          <p:nvPr/>
        </p:nvSpPr>
        <p:spPr>
          <a:xfrm>
            <a:off x="4533100" y="3896011"/>
            <a:ext cx="2790705" cy="46454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State Transitions</a:t>
            </a:r>
            <a:endParaRPr lang="en-US" sz="24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3D75230-2264-B0FE-B4BF-0A3A15B929F9}"/>
              </a:ext>
            </a:extLst>
          </p:cNvPr>
          <p:cNvSpPr/>
          <p:nvPr/>
        </p:nvSpPr>
        <p:spPr>
          <a:xfrm>
            <a:off x="7688202" y="3881944"/>
            <a:ext cx="1929413" cy="46454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Reward</a:t>
            </a:r>
            <a:endParaRPr lang="en-US" sz="24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15D0D-33F5-32FF-6045-902FF99BC201}"/>
              </a:ext>
            </a:extLst>
          </p:cNvPr>
          <p:cNvSpPr txBox="1"/>
          <p:nvPr/>
        </p:nvSpPr>
        <p:spPr>
          <a:xfrm>
            <a:off x="2703942" y="3883381"/>
            <a:ext cx="1868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Trajectories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EEA441-1431-4D45-C841-DFA04685C24D}"/>
              </a:ext>
            </a:extLst>
          </p:cNvPr>
          <p:cNvSpPr txBox="1"/>
          <p:nvPr/>
        </p:nvSpPr>
        <p:spPr>
          <a:xfrm>
            <a:off x="492372" y="3306920"/>
            <a:ext cx="349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Training: </a:t>
            </a:r>
            <a:r>
              <a:rPr lang="en-US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Maximum Likelihood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C3A80B-5103-C2C4-5428-42D42854A1E0}"/>
              </a:ext>
            </a:extLst>
          </p:cNvPr>
          <p:cNvCxnSpPr>
            <a:cxnSpLocks/>
          </p:cNvCxnSpPr>
          <p:nvPr/>
        </p:nvCxnSpPr>
        <p:spPr>
          <a:xfrm flipH="1" flipV="1">
            <a:off x="3981157" y="3165230"/>
            <a:ext cx="604911" cy="75203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6F068E5-66F2-578A-BB50-A5536FD30512}"/>
              </a:ext>
            </a:extLst>
          </p:cNvPr>
          <p:cNvSpPr txBox="1"/>
          <p:nvPr/>
        </p:nvSpPr>
        <p:spPr>
          <a:xfrm>
            <a:off x="4068296" y="2594147"/>
            <a:ext cx="10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Control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6E9B38-CA77-19A1-3918-B8DA7187518F}"/>
              </a:ext>
            </a:extLst>
          </p:cNvPr>
          <p:cNvSpPr txBox="1"/>
          <p:nvPr/>
        </p:nvSpPr>
        <p:spPr>
          <a:xfrm>
            <a:off x="7312898" y="2604693"/>
            <a:ext cx="116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Interacts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B8BB84-15A4-F945-144E-514DD507475E}"/>
              </a:ext>
            </a:extLst>
          </p:cNvPr>
          <p:cNvSpPr txBox="1"/>
          <p:nvPr/>
        </p:nvSpPr>
        <p:spPr>
          <a:xfrm>
            <a:off x="9879855" y="3282434"/>
            <a:ext cx="129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Responses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4A11D7-D2D1-422E-EC7A-DE665CFFC4BF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3992649" y="2947916"/>
            <a:ext cx="118168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0EAD45-24ED-DC1D-4D64-C2CCBF3B4A0D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239710" y="2947916"/>
            <a:ext cx="12815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B6FB4B-4E75-43D8-4B43-F59243FE3076}"/>
              </a:ext>
            </a:extLst>
          </p:cNvPr>
          <p:cNvCxnSpPr>
            <a:cxnSpLocks/>
          </p:cNvCxnSpPr>
          <p:nvPr/>
        </p:nvCxnSpPr>
        <p:spPr>
          <a:xfrm>
            <a:off x="9826820" y="3156969"/>
            <a:ext cx="0" cy="61317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6569B20-A47A-1691-2767-F921214960F4}"/>
              </a:ext>
            </a:extLst>
          </p:cNvPr>
          <p:cNvSpPr txBox="1"/>
          <p:nvPr/>
        </p:nvSpPr>
        <p:spPr>
          <a:xfrm>
            <a:off x="7394338" y="3282434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Objective Mismatch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7C5F800-6F0B-7231-75FF-007E9362A069}"/>
              </a:ext>
            </a:extLst>
          </p:cNvPr>
          <p:cNvCxnSpPr>
            <a:cxnSpLocks/>
          </p:cNvCxnSpPr>
          <p:nvPr/>
        </p:nvCxnSpPr>
        <p:spPr>
          <a:xfrm flipH="1" flipV="1">
            <a:off x="7230794" y="3179298"/>
            <a:ext cx="486831" cy="7250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A71D23-4736-3607-1562-1BB5C16C037B}"/>
              </a:ext>
            </a:extLst>
          </p:cNvPr>
          <p:cNvCxnSpPr>
            <a:cxnSpLocks/>
          </p:cNvCxnSpPr>
          <p:nvPr/>
        </p:nvCxnSpPr>
        <p:spPr>
          <a:xfrm flipH="1" flipV="1">
            <a:off x="4009292" y="3094892"/>
            <a:ext cx="3708333" cy="809439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1543658E-8496-FB64-9729-DE6EA4028539}"/>
              </a:ext>
            </a:extLst>
          </p:cNvPr>
          <p:cNvSpPr txBox="1">
            <a:spLocks/>
          </p:cNvSpPr>
          <p:nvPr/>
        </p:nvSpPr>
        <p:spPr>
          <a:xfrm>
            <a:off x="609600" y="84906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dirty="0">
                <a:solidFill>
                  <a:srgbClr val="98202C"/>
                </a:solidFill>
              </a:rPr>
              <a:t>objective mismatch: dynamics unaware of reward</a:t>
            </a:r>
          </a:p>
        </p:txBody>
      </p:sp>
      <p:sp>
        <p:nvSpPr>
          <p:cNvPr id="26" name="Marcador de pie de página 4">
            <a:extLst>
              <a:ext uri="{FF2B5EF4-FFF2-40B4-BE49-F238E27FC236}">
                <a16:creationId xmlns:a16="http://schemas.microsoft.com/office/drawing/2014/main" id="{DBE92B6C-5D9D-CEDC-AAB3-2546A4B7EBF6}"/>
              </a:ext>
            </a:extLst>
          </p:cNvPr>
          <p:cNvSpPr txBox="1">
            <a:spLocks/>
          </p:cNvSpPr>
          <p:nvPr/>
        </p:nvSpPr>
        <p:spPr>
          <a:xfrm>
            <a:off x="1768257" y="1599329"/>
            <a:ext cx="8655485" cy="53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</a:rPr>
              <a:t>Similar to problems arising in predict then optimize settings</a:t>
            </a:r>
          </a:p>
        </p:txBody>
      </p:sp>
    </p:spTree>
    <p:extLst>
      <p:ext uri="{BB962C8B-B14F-4D97-AF65-F5344CB8AC3E}">
        <p14:creationId xmlns:p14="http://schemas.microsoft.com/office/powerpoint/2010/main" val="1560493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3620B-4732-44BC-BA2F-DCC1CC4A9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solutions to objective mismatch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6B72F-B87E-C094-4B04-BBF0B5E6A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981156"/>
            <a:ext cx="11136923" cy="2159075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 Re-weight states </a:t>
            </a:r>
            <a:r>
              <a:rPr lang="en-US" dirty="0"/>
              <a:t>to focus on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high-value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 high-advantage </a:t>
            </a:r>
            <a:r>
              <a:rPr lang="en-US" dirty="0"/>
              <a:t>regions</a:t>
            </a:r>
          </a:p>
          <a:p>
            <a:endParaRPr lang="en-US" dirty="0"/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 This talk: </a:t>
            </a:r>
            <a:r>
              <a:rPr lang="en-US" dirty="0"/>
              <a:t>use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differentiable optimization </a:t>
            </a:r>
            <a:r>
              <a:rPr lang="en-US" dirty="0"/>
              <a:t>to connect the dynamics and reward signal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1F271-AD16-C720-1678-FB8A2EDE22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0F969-2D3E-39A0-1DB8-7817E5C5A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1E7FD-9DD1-313B-23EE-BECB17CA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FB4BB4-BCFB-E8E7-9B92-A65A0C4D6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533" y="1322851"/>
            <a:ext cx="1995268" cy="1978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A5886-9D74-55DB-B0EB-29C3FBAF0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48" y="1537673"/>
            <a:ext cx="7824667" cy="167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80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E52B-1777-1842-B3FC-CDACDD79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Differentiable Model Predictive Control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FCE9-9F30-3140-9AD6-A84E5C3033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6C63E-66EF-434F-92C2-55F669001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C4153-1B9F-4B43-A4A4-6C221D07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5B47E2-4A84-B14B-BE01-320EB0FD45B5}"/>
              </a:ext>
            </a:extLst>
          </p:cNvPr>
          <p:cNvGrpSpPr/>
          <p:nvPr/>
        </p:nvGrpSpPr>
        <p:grpSpPr>
          <a:xfrm>
            <a:off x="1950095" y="1369362"/>
            <a:ext cx="8294268" cy="1815845"/>
            <a:chOff x="2061855" y="1298242"/>
            <a:chExt cx="8294268" cy="1815845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3A646258-3C83-5640-B454-05DAF2439888}"/>
                </a:ext>
              </a:extLst>
            </p:cNvPr>
            <p:cNvSpPr/>
            <p:nvPr/>
          </p:nvSpPr>
          <p:spPr>
            <a:xfrm rot="5400000">
              <a:off x="5990687" y="-1910036"/>
              <a:ext cx="436604" cy="8294268"/>
            </a:xfrm>
            <a:prstGeom prst="leftBrace">
              <a:avLst>
                <a:gd name="adj1" fmla="val 8333"/>
                <a:gd name="adj2" fmla="val 62625"/>
              </a:avLst>
            </a:prstGeom>
            <a:ln>
              <a:solidFill>
                <a:srgbClr val="374C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57CD398-E4A5-3542-A42F-85AC28C9A9A6}"/>
                    </a:ext>
                  </a:extLst>
                </p:cNvPr>
                <p:cNvSpPr/>
                <p:nvPr/>
              </p:nvSpPr>
              <p:spPr>
                <a:xfrm>
                  <a:off x="4200105" y="2538795"/>
                  <a:ext cx="1384061" cy="571500"/>
                </a:xfrm>
                <a:prstGeom prst="rect">
                  <a:avLst/>
                </a:prstGeom>
                <a:solidFill>
                  <a:srgbClr val="374C81"/>
                </a:solidFill>
                <a:ln>
                  <a:solidFill>
                    <a:srgbClr val="374C8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latin typeface="Helvetica Neue Light" panose="02000403000000020004" pitchFamily="2" charset="0"/>
                      <a:ea typeface="Helvetica Neue Light" panose="02000403000000020004" pitchFamily="2" charset="0"/>
                      <a:cs typeface="Helvetica Neue" panose="02000503000000020004" pitchFamily="2" charset="0"/>
                    </a:rPr>
                    <a:t>Layer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a14:m>
                  <a:endParaRPr lang="en-US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57CD398-E4A5-3542-A42F-85AC28C9A9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0105" y="2538795"/>
                  <a:ext cx="1384061" cy="57150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rgbClr val="374C8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E31205F5-3944-2F4C-B4F2-660B9C1C406F}"/>
                </a:ext>
              </a:extLst>
            </p:cNvPr>
            <p:cNvSpPr/>
            <p:nvPr/>
          </p:nvSpPr>
          <p:spPr>
            <a:xfrm>
              <a:off x="3613694" y="2679224"/>
              <a:ext cx="510209" cy="285750"/>
            </a:xfrm>
            <a:prstGeom prst="rightArrow">
              <a:avLst/>
            </a:prstGeom>
            <a:solidFill>
              <a:srgbClr val="374C8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EF06C5-4169-2745-91CC-0E32142FF911}"/>
                </a:ext>
              </a:extLst>
            </p:cNvPr>
            <p:cNvSpPr txBox="1"/>
            <p:nvPr/>
          </p:nvSpPr>
          <p:spPr>
            <a:xfrm>
              <a:off x="3107194" y="2417727"/>
              <a:ext cx="4683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…</a:t>
              </a: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6D376B88-E907-6B47-8D29-64A0901B81CB}"/>
                </a:ext>
              </a:extLst>
            </p:cNvPr>
            <p:cNvSpPr/>
            <p:nvPr/>
          </p:nvSpPr>
          <p:spPr>
            <a:xfrm>
              <a:off x="5693950" y="2679983"/>
              <a:ext cx="510209" cy="285750"/>
            </a:xfrm>
            <a:prstGeom prst="rightArrow">
              <a:avLst/>
            </a:prstGeom>
            <a:solidFill>
              <a:srgbClr val="374C8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5BBBFF-5E0C-1E47-9DDA-D04B605B87A2}"/>
                </a:ext>
              </a:extLst>
            </p:cNvPr>
            <p:cNvSpPr/>
            <p:nvPr/>
          </p:nvSpPr>
          <p:spPr>
            <a:xfrm>
              <a:off x="6313943" y="2542587"/>
              <a:ext cx="1384061" cy="571500"/>
            </a:xfrm>
            <a:prstGeom prst="rect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MPC Layer</a:t>
              </a: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9F2FD65B-2F79-EB4C-B24D-CB13E61A1241}"/>
                </a:ext>
              </a:extLst>
            </p:cNvPr>
            <p:cNvSpPr/>
            <p:nvPr/>
          </p:nvSpPr>
          <p:spPr>
            <a:xfrm>
              <a:off x="7807788" y="2679224"/>
              <a:ext cx="510209" cy="285750"/>
            </a:xfrm>
            <a:prstGeom prst="rightArrow">
              <a:avLst/>
            </a:prstGeom>
            <a:solidFill>
              <a:srgbClr val="374C8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872E69-5670-0C49-B030-A15C49D1F3AD}"/>
                </a:ext>
              </a:extLst>
            </p:cNvPr>
            <p:cNvSpPr txBox="1"/>
            <p:nvPr/>
          </p:nvSpPr>
          <p:spPr>
            <a:xfrm>
              <a:off x="8369429" y="2427178"/>
              <a:ext cx="4683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…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1BB653-A4C8-8F48-9B2D-8E53A0CAFD77}"/>
                </a:ext>
              </a:extLst>
            </p:cNvPr>
            <p:cNvSpPr/>
            <p:nvPr/>
          </p:nvSpPr>
          <p:spPr>
            <a:xfrm>
              <a:off x="2415164" y="1298242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A lot of data</a:t>
              </a: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3A3F1616-A2CA-0E40-B49D-49BA745C56D8}"/>
                </a:ext>
              </a:extLst>
            </p:cNvPr>
            <p:cNvSpPr/>
            <p:nvPr/>
          </p:nvSpPr>
          <p:spPr>
            <a:xfrm>
              <a:off x="3875425" y="1441117"/>
              <a:ext cx="510209" cy="28575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37DA7-1FBA-624D-A1BA-04DB8BC0D546}"/>
                </a:ext>
              </a:extLst>
            </p:cNvPr>
            <p:cNvSpPr/>
            <p:nvPr/>
          </p:nvSpPr>
          <p:spPr>
            <a:xfrm>
              <a:off x="4461834" y="1298242"/>
              <a:ext cx="1384061" cy="571500"/>
            </a:xfrm>
            <a:prstGeom prst="rect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Model</a:t>
              </a: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CDEFFE8F-AAF5-674D-AA37-A4217E485E26}"/>
                </a:ext>
              </a:extLst>
            </p:cNvPr>
            <p:cNvSpPr/>
            <p:nvPr/>
          </p:nvSpPr>
          <p:spPr>
            <a:xfrm>
              <a:off x="5922095" y="1441117"/>
              <a:ext cx="510209" cy="28575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10D82E-0B8E-1D45-8A5D-40AC67EADBA3}"/>
                </a:ext>
              </a:extLst>
            </p:cNvPr>
            <p:cNvSpPr/>
            <p:nvPr/>
          </p:nvSpPr>
          <p:spPr>
            <a:xfrm>
              <a:off x="6508504" y="1298242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Predictions</a:t>
              </a: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6052D8A2-40E1-EF45-B822-92603B18FB12}"/>
                </a:ext>
              </a:extLst>
            </p:cNvPr>
            <p:cNvSpPr/>
            <p:nvPr/>
          </p:nvSpPr>
          <p:spPr>
            <a:xfrm>
              <a:off x="7968765" y="1444207"/>
              <a:ext cx="510209" cy="28575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672B44-A14D-6F44-85BA-F6869103DC2D}"/>
                </a:ext>
              </a:extLst>
            </p:cNvPr>
            <p:cNvSpPr/>
            <p:nvPr/>
          </p:nvSpPr>
          <p:spPr>
            <a:xfrm>
              <a:off x="8555174" y="1301332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Loss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37ED7E19-FFF9-444B-9380-5AE96D599DB9}"/>
              </a:ext>
            </a:extLst>
          </p:cNvPr>
          <p:cNvSpPr txBox="1">
            <a:spLocks/>
          </p:cNvSpPr>
          <p:nvPr/>
        </p:nvSpPr>
        <p:spPr>
          <a:xfrm>
            <a:off x="1556181" y="3774144"/>
            <a:ext cx="9144000" cy="704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/>
              <a:t>What can we do with this?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E822797-1025-084F-87A4-0D1EB8485EA5}"/>
              </a:ext>
            </a:extLst>
          </p:cNvPr>
          <p:cNvSpPr txBox="1">
            <a:spLocks/>
          </p:cNvSpPr>
          <p:nvPr/>
        </p:nvSpPr>
        <p:spPr>
          <a:xfrm>
            <a:off x="752928" y="4461835"/>
            <a:ext cx="10879015" cy="1716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Augment neural network policies </a:t>
            </a:r>
            <a:r>
              <a:rPr lang="en-US" dirty="0"/>
              <a:t>in model-free algorithms with MPC policies</a:t>
            </a:r>
            <a:br>
              <a:rPr lang="en-US" dirty="0"/>
            </a:b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Replace the unrolled controllers </a:t>
            </a:r>
            <a:r>
              <a:rPr lang="en-US" dirty="0"/>
              <a:t>in other settings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(hindsight plan, universal planning networks)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Fight objective mismatch </a:t>
            </a:r>
            <a:r>
              <a:rPr lang="en-US" dirty="0"/>
              <a:t>by end-to-end learning dynamics</a:t>
            </a:r>
            <a:br>
              <a:rPr lang="en-US" dirty="0"/>
            </a:b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cost </a:t>
            </a:r>
            <a:r>
              <a:rPr lang="en-US" dirty="0"/>
              <a:t>can also be end-to-end learned! No longer need to hard-code in values</a:t>
            </a:r>
          </a:p>
        </p:txBody>
      </p:sp>
    </p:spTree>
    <p:extLst>
      <p:ext uri="{BB962C8B-B14F-4D97-AF65-F5344CB8AC3E}">
        <p14:creationId xmlns:p14="http://schemas.microsoft.com/office/powerpoint/2010/main" val="2721887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3EE77-D97D-231D-111A-462F7750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optimization-based modeling?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41BF0-811C-3976-F636-83E00E3044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FDFAB-64AA-B703-E135-85409B8A2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33FE5-4A60-58D5-ADB6-183C6F94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</a:t>
            </a:fld>
            <a:endParaRPr lang="en-US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C0D75B7E-5849-4121-BAE5-C0FFF56A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880" y="2336827"/>
            <a:ext cx="4301341" cy="391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DC11AD16-20D3-1D3C-26C3-5B63B2742B6E}"/>
              </a:ext>
            </a:extLst>
          </p:cNvPr>
          <p:cNvSpPr txBox="1">
            <a:spLocks/>
          </p:cNvSpPr>
          <p:nvPr/>
        </p:nvSpPr>
        <p:spPr>
          <a:xfrm>
            <a:off x="579582" y="1204686"/>
            <a:ext cx="10972800" cy="1059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Non-trivial reasoning operations </a:t>
            </a:r>
            <a:r>
              <a:rPr lang="en-US" dirty="0"/>
              <a:t>are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fundamentally optimization problems</a:t>
            </a:r>
          </a:p>
          <a:p>
            <a:pPr>
              <a:spcBef>
                <a:spcPts val="0"/>
              </a:spcBef>
            </a:pPr>
            <a:r>
              <a:rPr lang="en-US" dirty="0"/>
              <a:t>Why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unnecessarily</a:t>
            </a:r>
            <a:r>
              <a:rPr lang="en-US" dirty="0"/>
              <a:t> approximate them?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(e.g. with a neural network)</a:t>
            </a:r>
          </a:p>
          <a:p>
            <a:pPr>
              <a:spcBef>
                <a:spcPts val="0"/>
              </a:spcBef>
            </a:pPr>
            <a:r>
              <a:rPr lang="en-US" dirty="0"/>
              <a:t>Explicitly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 the optimization components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 the rest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(when possible)</a:t>
            </a:r>
          </a:p>
        </p:txBody>
      </p:sp>
      <p:pic>
        <p:nvPicPr>
          <p:cNvPr id="10" name="final" descr="final">
            <a:hlinkClick r:id="" action="ppaction://media"/>
            <a:extLst>
              <a:ext uri="{FF2B5EF4-FFF2-40B4-BE49-F238E27FC236}">
                <a16:creationId xmlns:a16="http://schemas.microsoft.com/office/drawing/2014/main" id="{1958C6A7-EAFF-2AE7-3D09-591945DC0C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1" y="3091375"/>
            <a:ext cx="2052893" cy="22809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D50B8F4-0697-DF50-D577-F8E6E3C9D2FC}"/>
              </a:ext>
            </a:extLst>
          </p:cNvPr>
          <p:cNvGrpSpPr/>
          <p:nvPr/>
        </p:nvGrpSpPr>
        <p:grpSpPr>
          <a:xfrm>
            <a:off x="4110719" y="2496787"/>
            <a:ext cx="1836291" cy="3632710"/>
            <a:chOff x="3913772" y="2510854"/>
            <a:chExt cx="1836291" cy="3632710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E15D3CE1-85F3-EEDA-3C47-51224943A4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5" t="-205" r="-205" b="-205"/>
            <a:stretch/>
          </p:blipFill>
          <p:spPr bwMode="auto">
            <a:xfrm>
              <a:off x="3913772" y="2510854"/>
              <a:ext cx="1836291" cy="1836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8303F035-3522-002E-32F4-62CA381AE0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" t="96" r="96" b="96"/>
            <a:stretch/>
          </p:blipFill>
          <p:spPr bwMode="auto">
            <a:xfrm>
              <a:off x="3919527" y="4318783"/>
              <a:ext cx="1824781" cy="1824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507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88D7-7C0E-6351-4A0F-72FD49E8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Differentiating LQR control is easy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1A826-A018-8DAF-52B0-9216D0032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19633-749A-05B2-0425-D72E642F0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31397-12BA-A3AE-C852-7741E078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B3711B-CA98-1A47-CE7C-0A2703F3D449}"/>
              </a:ext>
            </a:extLst>
          </p:cNvPr>
          <p:cNvSpPr txBox="1">
            <a:spLocks/>
          </p:cNvSpPr>
          <p:nvPr/>
        </p:nvSpPr>
        <p:spPr>
          <a:xfrm>
            <a:off x="6096000" y="1350958"/>
            <a:ext cx="5711483" cy="945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Riccati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recursion </a:t>
            </a:r>
            <a:r>
              <a:rPr lang="en-US" dirty="0"/>
              <a:t>solves the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KKT system: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F60AA-6E46-C1B4-0BC0-553B83E76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068" y="1643348"/>
            <a:ext cx="5123506" cy="2301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0A9AB-C24B-53FC-CD48-25F88E915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12" y="4748442"/>
            <a:ext cx="5070147" cy="963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FF040-158E-DC08-1414-8B00D192F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270" y="4370256"/>
            <a:ext cx="2156126" cy="135030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8C9D54-AC10-D9D8-8291-FAF44E6D54C8}"/>
              </a:ext>
            </a:extLst>
          </p:cNvPr>
          <p:cNvSpPr txBox="1">
            <a:spLocks/>
          </p:cNvSpPr>
          <p:nvPr/>
        </p:nvSpPr>
        <p:spPr>
          <a:xfrm>
            <a:off x="1100036" y="4002375"/>
            <a:ext cx="8625016" cy="2015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Backward pass: </a:t>
            </a:r>
            <a:r>
              <a:rPr lang="en-US" dirty="0"/>
              <a:t>implicitly</a:t>
            </a:r>
            <a:r>
              <a:rPr lang="en-US" b="1" dirty="0"/>
              <a:t>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differentiate</a:t>
            </a:r>
            <a:r>
              <a:rPr lang="en-US" b="1" dirty="0"/>
              <a:t> </a:t>
            </a:r>
            <a:r>
              <a:rPr lang="en-US" dirty="0"/>
              <a:t>the LQR KKT conditions: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292299-2F7E-A3EB-81B4-AD7FA8E244E6}"/>
              </a:ext>
            </a:extLst>
          </p:cNvPr>
          <p:cNvSpPr txBox="1">
            <a:spLocks/>
          </p:cNvSpPr>
          <p:nvPr/>
        </p:nvSpPr>
        <p:spPr>
          <a:xfrm>
            <a:off x="6234344" y="4827154"/>
            <a:ext cx="945216" cy="460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where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5AD1800-4EA7-E88F-763B-CFADFD1AA9DD}"/>
              </a:ext>
            </a:extLst>
          </p:cNvPr>
          <p:cNvSpPr/>
          <p:nvPr/>
        </p:nvSpPr>
        <p:spPr>
          <a:xfrm rot="19259010">
            <a:off x="6821437" y="5522578"/>
            <a:ext cx="764046" cy="666029"/>
          </a:xfrm>
          <a:prstGeom prst="rightArrow">
            <a:avLst>
              <a:gd name="adj1" fmla="val 29592"/>
              <a:gd name="adj2" fmla="val 50000"/>
            </a:avLst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87602C2-F64F-F018-AA56-CB6D230BDA55}"/>
              </a:ext>
            </a:extLst>
          </p:cNvPr>
          <p:cNvSpPr txBox="1">
            <a:spLocks/>
          </p:cNvSpPr>
          <p:nvPr/>
        </p:nvSpPr>
        <p:spPr>
          <a:xfrm>
            <a:off x="4090371" y="6009071"/>
            <a:ext cx="3410465" cy="49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/>
              <a:t>Just another LQR problem!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16CEFA5-88F6-1D0D-856D-B1145F03B10E}"/>
              </a:ext>
            </a:extLst>
          </p:cNvPr>
          <p:cNvSpPr txBox="1">
            <a:spLocks/>
          </p:cNvSpPr>
          <p:nvPr/>
        </p:nvSpPr>
        <p:spPr>
          <a:xfrm>
            <a:off x="1132449" y="1390813"/>
            <a:ext cx="5711483" cy="945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Definition: </a:t>
            </a:r>
            <a:r>
              <a:rPr lang="en-US" dirty="0"/>
              <a:t>Linear quadratic regulator</a:t>
            </a: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B6333-5AE2-9119-EB6A-8BF2DFB9D6DA}"/>
                  </a:ext>
                </a:extLst>
              </p:cNvPr>
              <p:cNvSpPr txBox="1"/>
              <p:nvPr/>
            </p:nvSpPr>
            <p:spPr>
              <a:xfrm>
                <a:off x="562708" y="2004646"/>
                <a:ext cx="5026855" cy="10662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={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.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init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B6333-5AE2-9119-EB6A-8BF2DFB9D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08" y="2004646"/>
                <a:ext cx="5026855" cy="1066254"/>
              </a:xfrm>
              <a:prstGeom prst="rect">
                <a:avLst/>
              </a:prstGeom>
              <a:blipFill>
                <a:blip r:embed="rId5"/>
                <a:stretch>
                  <a:fillRect t="-102353" b="-1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83F2BA-F0C9-86F4-22A0-874821369B10}"/>
              </a:ext>
            </a:extLst>
          </p:cNvPr>
          <p:cNvCxnSpPr>
            <a:cxnSpLocks/>
          </p:cNvCxnSpPr>
          <p:nvPr/>
        </p:nvCxnSpPr>
        <p:spPr>
          <a:xfrm>
            <a:off x="5964702" y="1350498"/>
            <a:ext cx="0" cy="26165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A51986-4D3D-5F64-AD59-0001E9805F8D}"/>
              </a:ext>
            </a:extLst>
          </p:cNvPr>
          <p:cNvCxnSpPr>
            <a:cxnSpLocks/>
          </p:cNvCxnSpPr>
          <p:nvPr/>
        </p:nvCxnSpPr>
        <p:spPr>
          <a:xfrm flipH="1">
            <a:off x="1125415" y="3938956"/>
            <a:ext cx="103538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442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88D7-7C0E-6351-4A0F-72FD49E8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Differentiating LQR control is easy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1A826-A018-8DAF-52B0-9216D0032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19633-749A-05B2-0425-D72E642F0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31397-12BA-A3AE-C852-7741E078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B3711B-CA98-1A47-CE7C-0A2703F3D449}"/>
              </a:ext>
            </a:extLst>
          </p:cNvPr>
          <p:cNvSpPr txBox="1">
            <a:spLocks/>
          </p:cNvSpPr>
          <p:nvPr/>
        </p:nvSpPr>
        <p:spPr>
          <a:xfrm>
            <a:off x="6096000" y="1350958"/>
            <a:ext cx="5711483" cy="945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tx1">
                    <a:alpha val="3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Riccati</a:t>
            </a:r>
            <a:r>
              <a:rPr lang="en-US" b="1" dirty="0">
                <a:solidFill>
                  <a:schemeClr val="tx1">
                    <a:alpha val="3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recursion </a:t>
            </a:r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solves the </a:t>
            </a:r>
            <a:r>
              <a:rPr lang="en-US" b="1" dirty="0">
                <a:solidFill>
                  <a:schemeClr val="tx1">
                    <a:alpha val="3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KKT system: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F60AA-6E46-C1B4-0BC0-553B83E76B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6110068" y="1643348"/>
            <a:ext cx="5123506" cy="2301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0A9AB-C24B-53FC-CD48-25F88E915D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162012" y="4748442"/>
            <a:ext cx="5070147" cy="963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FF040-158E-DC08-1414-8B00D192F6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5270" y="4370256"/>
            <a:ext cx="2156126" cy="135030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8C9D54-AC10-D9D8-8291-FAF44E6D54C8}"/>
              </a:ext>
            </a:extLst>
          </p:cNvPr>
          <p:cNvSpPr txBox="1">
            <a:spLocks/>
          </p:cNvSpPr>
          <p:nvPr/>
        </p:nvSpPr>
        <p:spPr>
          <a:xfrm>
            <a:off x="1100036" y="4002375"/>
            <a:ext cx="8625016" cy="2015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>
                    <a:alpha val="3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Backward pass: </a:t>
            </a:r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implicitly</a:t>
            </a:r>
            <a:r>
              <a:rPr lang="en-US" b="1" dirty="0">
                <a:solidFill>
                  <a:schemeClr val="tx1">
                    <a:alpha val="3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alpha val="3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differentiate</a:t>
            </a:r>
            <a:r>
              <a:rPr lang="en-US" b="1" dirty="0">
                <a:solidFill>
                  <a:schemeClr val="tx1">
                    <a:alpha val="3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the LQR KKT conditions: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292299-2F7E-A3EB-81B4-AD7FA8E244E6}"/>
              </a:ext>
            </a:extLst>
          </p:cNvPr>
          <p:cNvSpPr txBox="1">
            <a:spLocks/>
          </p:cNvSpPr>
          <p:nvPr/>
        </p:nvSpPr>
        <p:spPr>
          <a:xfrm>
            <a:off x="6234344" y="4827154"/>
            <a:ext cx="945216" cy="460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where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5AD1800-4EA7-E88F-763B-CFADFD1AA9DD}"/>
              </a:ext>
            </a:extLst>
          </p:cNvPr>
          <p:cNvSpPr/>
          <p:nvPr/>
        </p:nvSpPr>
        <p:spPr>
          <a:xfrm rot="19259010">
            <a:off x="6821437" y="5522578"/>
            <a:ext cx="764046" cy="666029"/>
          </a:xfrm>
          <a:prstGeom prst="rightArrow">
            <a:avLst>
              <a:gd name="adj1" fmla="val 29592"/>
              <a:gd name="adj2" fmla="val 50000"/>
            </a:avLst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87602C2-F64F-F018-AA56-CB6D230BDA55}"/>
              </a:ext>
            </a:extLst>
          </p:cNvPr>
          <p:cNvSpPr txBox="1">
            <a:spLocks/>
          </p:cNvSpPr>
          <p:nvPr/>
        </p:nvSpPr>
        <p:spPr>
          <a:xfrm>
            <a:off x="4090371" y="6009071"/>
            <a:ext cx="3410465" cy="49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/>
              <a:t>Just another LQR problem!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16CEFA5-88F6-1D0D-856D-B1145F03B10E}"/>
              </a:ext>
            </a:extLst>
          </p:cNvPr>
          <p:cNvSpPr txBox="1">
            <a:spLocks/>
          </p:cNvSpPr>
          <p:nvPr/>
        </p:nvSpPr>
        <p:spPr>
          <a:xfrm>
            <a:off x="1132449" y="1390813"/>
            <a:ext cx="5711483" cy="945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>
                    <a:alpha val="3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Definition: </a:t>
            </a:r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Linear quadratic regulator</a:t>
            </a:r>
            <a:endParaRPr lang="en-US" b="1" dirty="0">
              <a:solidFill>
                <a:schemeClr val="tx1">
                  <a:alpha val="3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B6333-5AE2-9119-EB6A-8BF2DFB9D6DA}"/>
                  </a:ext>
                </a:extLst>
              </p:cNvPr>
              <p:cNvSpPr txBox="1"/>
              <p:nvPr/>
            </p:nvSpPr>
            <p:spPr>
              <a:xfrm>
                <a:off x="562708" y="2004646"/>
                <a:ext cx="5026855" cy="10662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alpha val="3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alpha val="3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>
                                      <a:alpha val="3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alpha val="3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={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>
                                      <a:alpha val="3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>
                                      <a:alpha val="3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alpha val="3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alpha val="3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>
                                      <a:alpha val="3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alpha val="3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alpha val="3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0" i="1" dirty="0">
                  <a:solidFill>
                    <a:schemeClr val="tx1">
                      <a:alpha val="3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.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init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>
                      <a:alpha val="3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B6333-5AE2-9119-EB6A-8BF2DFB9D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08" y="2004646"/>
                <a:ext cx="5026855" cy="1066254"/>
              </a:xfrm>
              <a:prstGeom prst="rect">
                <a:avLst/>
              </a:prstGeom>
              <a:blipFill>
                <a:blip r:embed="rId5"/>
                <a:stretch>
                  <a:fillRect t="-102353" b="-1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83F2BA-F0C9-86F4-22A0-874821369B10}"/>
              </a:ext>
            </a:extLst>
          </p:cNvPr>
          <p:cNvCxnSpPr>
            <a:cxnSpLocks/>
          </p:cNvCxnSpPr>
          <p:nvPr/>
        </p:nvCxnSpPr>
        <p:spPr>
          <a:xfrm>
            <a:off x="5964702" y="1350498"/>
            <a:ext cx="0" cy="26165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A51986-4D3D-5F64-AD59-0001E9805F8D}"/>
              </a:ext>
            </a:extLst>
          </p:cNvPr>
          <p:cNvCxnSpPr>
            <a:cxnSpLocks/>
          </p:cNvCxnSpPr>
          <p:nvPr/>
        </p:nvCxnSpPr>
        <p:spPr>
          <a:xfrm flipH="1">
            <a:off x="1125415" y="3938956"/>
            <a:ext cx="103538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62">
            <a:extLst>
              <a:ext uri="{FF2B5EF4-FFF2-40B4-BE49-F238E27FC236}">
                <a16:creationId xmlns:a16="http://schemas.microsoft.com/office/drawing/2014/main" id="{11811B45-BB52-B71C-CB14-B90BA49442AF}"/>
              </a:ext>
            </a:extLst>
          </p:cNvPr>
          <p:cNvSpPr/>
          <p:nvPr/>
        </p:nvSpPr>
        <p:spPr>
          <a:xfrm>
            <a:off x="4126230" y="6042788"/>
            <a:ext cx="2789168" cy="349220"/>
          </a:xfrm>
          <a:prstGeom prst="rect">
            <a:avLst/>
          </a:prstGeom>
          <a:solidFill>
            <a:schemeClr val="accent1">
              <a:lumMod val="40000"/>
              <a:lumOff val="60000"/>
              <a:alpha val="1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03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101C50-0AE5-EA45-B7C4-84EFA0C6814D}"/>
              </a:ext>
            </a:extLst>
          </p:cNvPr>
          <p:cNvCxnSpPr>
            <a:cxnSpLocks/>
          </p:cNvCxnSpPr>
          <p:nvPr/>
        </p:nvCxnSpPr>
        <p:spPr>
          <a:xfrm flipV="1">
            <a:off x="4936504" y="2074843"/>
            <a:ext cx="47360" cy="722394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CE43EC-7F8E-EC45-93D1-A20DD7433999}"/>
              </a:ext>
            </a:extLst>
          </p:cNvPr>
          <p:cNvCxnSpPr/>
          <p:nvPr/>
        </p:nvCxnSpPr>
        <p:spPr>
          <a:xfrm flipV="1">
            <a:off x="4886101" y="2716551"/>
            <a:ext cx="589413" cy="90089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4325E25-F042-3945-9DDB-ED33F206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5" y="321147"/>
            <a:ext cx="10879015" cy="1143000"/>
          </a:xfrm>
        </p:spPr>
        <p:txBody>
          <a:bodyPr>
            <a:normAutofit fontScale="90000"/>
          </a:bodyPr>
          <a:lstStyle/>
          <a:p>
            <a:r>
              <a:rPr lang="en-US"/>
              <a:t>Objective Mismatch: Optimizing the task loss is often better than </a:t>
            </a:r>
            <a:r>
              <a:rPr lang="en-US" err="1"/>
              <a:t>SysID</a:t>
            </a:r>
            <a:r>
              <a:rPr lang="en-US"/>
              <a:t> in the unrealizable case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75FC0-8736-1040-9852-088EAD68D8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404A7-4513-E141-991B-199BAE23E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48011-1F8B-7E4F-817F-8BA94C7F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5969DB-350D-934A-91DB-7F905E52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4880"/>
            <a:ext cx="9144000" cy="2507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8D7115-8E65-E747-A79F-6D05228AE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259" y="3050495"/>
            <a:ext cx="8767482" cy="764385"/>
          </a:xfrm>
        </p:spPr>
        <p:txBody>
          <a:bodyPr>
            <a:norm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True system: </a:t>
            </a:r>
            <a:r>
              <a:rPr lang="en-US" dirty="0"/>
              <a:t>pendulum with noise (damping and a wind force)</a:t>
            </a:r>
            <a:br>
              <a:rPr lang="en-US" dirty="0"/>
            </a:b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Approximate model: </a:t>
            </a:r>
            <a:r>
              <a:rPr lang="en-US" dirty="0"/>
              <a:t>pendulum without the noise terms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BF9C9988-BC1C-F54B-8894-8CC4FC6C9E17}"/>
              </a:ext>
            </a:extLst>
          </p:cNvPr>
          <p:cNvSpPr/>
          <p:nvPr/>
        </p:nvSpPr>
        <p:spPr>
          <a:xfrm>
            <a:off x="4746756" y="2640726"/>
            <a:ext cx="309716" cy="309716"/>
          </a:xfrm>
          <a:prstGeom prst="star5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A2FA8D-D041-B644-A8D5-40A889BBBA82}"/>
              </a:ext>
            </a:extLst>
          </p:cNvPr>
          <p:cNvSpPr txBox="1">
            <a:spLocks/>
          </p:cNvSpPr>
          <p:nvPr/>
        </p:nvSpPr>
        <p:spPr>
          <a:xfrm>
            <a:off x="3636447" y="2646918"/>
            <a:ext cx="1427859" cy="44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True Model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598FF5F-22FB-BF4A-B0A0-D1DC7FB5DB5E}"/>
              </a:ext>
            </a:extLst>
          </p:cNvPr>
          <p:cNvSpPr/>
          <p:nvPr/>
        </p:nvSpPr>
        <p:spPr>
          <a:xfrm>
            <a:off x="4821723" y="1662489"/>
            <a:ext cx="3495921" cy="1222993"/>
          </a:xfrm>
          <a:custGeom>
            <a:avLst/>
            <a:gdLst>
              <a:gd name="connsiteX0" fmla="*/ 34312 w 1732653"/>
              <a:gd name="connsiteY0" fmla="*/ 318702 h 1161518"/>
              <a:gd name="connsiteX1" fmla="*/ 668493 w 1732653"/>
              <a:gd name="connsiteY1" fmla="*/ 436689 h 1161518"/>
              <a:gd name="connsiteX2" fmla="*/ 801228 w 1732653"/>
              <a:gd name="connsiteY2" fmla="*/ 1100367 h 1161518"/>
              <a:gd name="connsiteX3" fmla="*/ 1700880 w 1732653"/>
              <a:gd name="connsiteY3" fmla="*/ 1026625 h 1161518"/>
              <a:gd name="connsiteX4" fmla="*/ 1405912 w 1732653"/>
              <a:gd name="connsiteY4" fmla="*/ 171218 h 1161518"/>
              <a:gd name="connsiteX5" fmla="*/ 226041 w 1732653"/>
              <a:gd name="connsiteY5" fmla="*/ 8986 h 1161518"/>
              <a:gd name="connsiteX6" fmla="*/ 34312 w 1732653"/>
              <a:gd name="connsiteY6" fmla="*/ 318702 h 1161518"/>
              <a:gd name="connsiteX0" fmla="*/ 34312 w 3445076"/>
              <a:gd name="connsiteY0" fmla="*/ 318702 h 1128749"/>
              <a:gd name="connsiteX1" fmla="*/ 668493 w 3445076"/>
              <a:gd name="connsiteY1" fmla="*/ 436689 h 1128749"/>
              <a:gd name="connsiteX2" fmla="*/ 801228 w 3445076"/>
              <a:gd name="connsiteY2" fmla="*/ 1100367 h 1128749"/>
              <a:gd name="connsiteX3" fmla="*/ 3441189 w 3445076"/>
              <a:gd name="connsiteY3" fmla="*/ 923386 h 1128749"/>
              <a:gd name="connsiteX4" fmla="*/ 1405912 w 3445076"/>
              <a:gd name="connsiteY4" fmla="*/ 171218 h 1128749"/>
              <a:gd name="connsiteX5" fmla="*/ 226041 w 3445076"/>
              <a:gd name="connsiteY5" fmla="*/ 8986 h 1128749"/>
              <a:gd name="connsiteX6" fmla="*/ 34312 w 3445076"/>
              <a:gd name="connsiteY6" fmla="*/ 318702 h 1128749"/>
              <a:gd name="connsiteX0" fmla="*/ 63853 w 3494695"/>
              <a:gd name="connsiteY0" fmla="*/ 408618 h 1222993"/>
              <a:gd name="connsiteX1" fmla="*/ 698034 w 3494695"/>
              <a:gd name="connsiteY1" fmla="*/ 526605 h 1222993"/>
              <a:gd name="connsiteX2" fmla="*/ 830769 w 3494695"/>
              <a:gd name="connsiteY2" fmla="*/ 1190283 h 1222993"/>
              <a:gd name="connsiteX3" fmla="*/ 3470730 w 3494695"/>
              <a:gd name="connsiteY3" fmla="*/ 1013302 h 1222993"/>
              <a:gd name="connsiteX4" fmla="*/ 2128627 w 3494695"/>
              <a:gd name="connsiteY4" fmla="*/ 84153 h 1222993"/>
              <a:gd name="connsiteX5" fmla="*/ 255582 w 3494695"/>
              <a:gd name="connsiteY5" fmla="*/ 98902 h 1222993"/>
              <a:gd name="connsiteX6" fmla="*/ 63853 w 3494695"/>
              <a:gd name="connsiteY6" fmla="*/ 408618 h 1222993"/>
              <a:gd name="connsiteX0" fmla="*/ 63853 w 3495921"/>
              <a:gd name="connsiteY0" fmla="*/ 408618 h 1222993"/>
              <a:gd name="connsiteX1" fmla="*/ 698034 w 3495921"/>
              <a:gd name="connsiteY1" fmla="*/ 526605 h 1222993"/>
              <a:gd name="connsiteX2" fmla="*/ 830769 w 3495921"/>
              <a:gd name="connsiteY2" fmla="*/ 1190283 h 1222993"/>
              <a:gd name="connsiteX3" fmla="*/ 3470730 w 3495921"/>
              <a:gd name="connsiteY3" fmla="*/ 1013302 h 1222993"/>
              <a:gd name="connsiteX4" fmla="*/ 2128627 w 3495921"/>
              <a:gd name="connsiteY4" fmla="*/ 84153 h 1222993"/>
              <a:gd name="connsiteX5" fmla="*/ 255582 w 3495921"/>
              <a:gd name="connsiteY5" fmla="*/ 98902 h 1222993"/>
              <a:gd name="connsiteX6" fmla="*/ 63853 w 3495921"/>
              <a:gd name="connsiteY6" fmla="*/ 408618 h 122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5921" h="1222993">
                <a:moveTo>
                  <a:pt x="63853" y="408618"/>
                </a:moveTo>
                <a:cubicBezTo>
                  <a:pt x="137595" y="479902"/>
                  <a:pt x="570215" y="396327"/>
                  <a:pt x="698034" y="526605"/>
                </a:cubicBezTo>
                <a:cubicBezTo>
                  <a:pt x="825853" y="656883"/>
                  <a:pt x="368653" y="1109167"/>
                  <a:pt x="830769" y="1190283"/>
                </a:cubicBezTo>
                <a:cubicBezTo>
                  <a:pt x="1292885" y="1271399"/>
                  <a:pt x="3254420" y="1197657"/>
                  <a:pt x="3470730" y="1013302"/>
                </a:cubicBezTo>
                <a:cubicBezTo>
                  <a:pt x="3687040" y="828947"/>
                  <a:pt x="2448175" y="150521"/>
                  <a:pt x="2128627" y="84153"/>
                </a:cubicBezTo>
                <a:cubicBezTo>
                  <a:pt x="1882821" y="-85453"/>
                  <a:pt x="599711" y="44824"/>
                  <a:pt x="255582" y="98902"/>
                </a:cubicBezTo>
                <a:cubicBezTo>
                  <a:pt x="-88547" y="152980"/>
                  <a:pt x="-9889" y="337334"/>
                  <a:pt x="63853" y="40861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22AE8FB-31AF-104C-9C97-44D662A92601}"/>
              </a:ext>
            </a:extLst>
          </p:cNvPr>
          <p:cNvSpPr/>
          <p:nvPr/>
        </p:nvSpPr>
        <p:spPr>
          <a:xfrm>
            <a:off x="5318878" y="2554447"/>
            <a:ext cx="309716" cy="309716"/>
          </a:xfrm>
          <a:prstGeom prst="star5">
            <a:avLst/>
          </a:prstGeom>
          <a:solidFill>
            <a:srgbClr val="4D88B8"/>
          </a:solidFill>
          <a:ln>
            <a:solidFill>
              <a:srgbClr val="4D88B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1630A492-C5B8-C34A-9DEB-8C44EC436E2C}"/>
              </a:ext>
            </a:extLst>
          </p:cNvPr>
          <p:cNvSpPr/>
          <p:nvPr/>
        </p:nvSpPr>
        <p:spPr>
          <a:xfrm>
            <a:off x="4829006" y="1926169"/>
            <a:ext cx="309716" cy="309716"/>
          </a:xfrm>
          <a:prstGeom prst="star5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03CF302-4C6C-844B-BF36-BD0325031B70}"/>
              </a:ext>
            </a:extLst>
          </p:cNvPr>
          <p:cNvSpPr txBox="1">
            <a:spLocks/>
          </p:cNvSpPr>
          <p:nvPr/>
        </p:nvSpPr>
        <p:spPr>
          <a:xfrm>
            <a:off x="5878424" y="1820788"/>
            <a:ext cx="1699516" cy="830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Approximate Model Class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6A42785-EAB0-874A-A710-410D6293A87C}"/>
              </a:ext>
            </a:extLst>
          </p:cNvPr>
          <p:cNvSpPr txBox="1">
            <a:spLocks/>
          </p:cNvSpPr>
          <p:nvPr/>
        </p:nvSpPr>
        <p:spPr>
          <a:xfrm>
            <a:off x="2578872" y="1927952"/>
            <a:ext cx="2307229" cy="507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/>
              <a:t>Best Imitation Loss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D50A12-79A1-CF49-A88E-07C2FCF59749}"/>
              </a:ext>
            </a:extLst>
          </p:cNvPr>
          <p:cNvSpPr txBox="1">
            <a:spLocks/>
          </p:cNvSpPr>
          <p:nvPr/>
        </p:nvSpPr>
        <p:spPr>
          <a:xfrm>
            <a:off x="5599098" y="2573177"/>
            <a:ext cx="1670729" cy="434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Best MSE</a:t>
            </a:r>
          </a:p>
        </p:txBody>
      </p:sp>
      <p:sp>
        <p:nvSpPr>
          <p:cNvPr id="18" name="Rectangle 62">
            <a:extLst>
              <a:ext uri="{FF2B5EF4-FFF2-40B4-BE49-F238E27FC236}">
                <a16:creationId xmlns:a16="http://schemas.microsoft.com/office/drawing/2014/main" id="{F3E5CB06-E8D5-4D4F-9D10-18C9C756B43E}"/>
              </a:ext>
            </a:extLst>
          </p:cNvPr>
          <p:cNvSpPr/>
          <p:nvPr/>
        </p:nvSpPr>
        <p:spPr>
          <a:xfrm>
            <a:off x="10049164" y="4440711"/>
            <a:ext cx="431267" cy="738910"/>
          </a:xfrm>
          <a:prstGeom prst="rect">
            <a:avLst/>
          </a:prstGeom>
          <a:solidFill>
            <a:schemeClr val="accent1">
              <a:lumMod val="40000"/>
              <a:lumOff val="60000"/>
              <a:alpha val="1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79E5A9-87A5-0E48-82AE-1B91CF26DE81}"/>
              </a:ext>
            </a:extLst>
          </p:cNvPr>
          <p:cNvSpPr txBox="1">
            <a:spLocks/>
          </p:cNvSpPr>
          <p:nvPr/>
        </p:nvSpPr>
        <p:spPr>
          <a:xfrm>
            <a:off x="10439080" y="4718202"/>
            <a:ext cx="1579418" cy="276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~1.8x difference!</a:t>
            </a:r>
          </a:p>
        </p:txBody>
      </p:sp>
    </p:spTree>
    <p:extLst>
      <p:ext uri="{BB962C8B-B14F-4D97-AF65-F5344CB8AC3E}">
        <p14:creationId xmlns:p14="http://schemas.microsoft.com/office/powerpoint/2010/main" val="1805960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1E82-2B0C-8242-8F73-49F01E2A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control optimizer: the cross-entropy method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2A56C-715E-0F42-A675-101D4E7228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50B7F-4C01-6F48-A061-F7FC19A23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45B81-F781-2C48-8476-D9F00BF0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43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7222B3-51B7-264F-B37E-7B4708655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992923"/>
            <a:ext cx="6224953" cy="3810000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Iterative sampling-based </a:t>
            </a:r>
            <a:r>
              <a:rPr lang="en-US" dirty="0"/>
              <a:t>optimizer that:</a:t>
            </a:r>
          </a:p>
          <a:p>
            <a:r>
              <a:rPr lang="en-US" dirty="0"/>
              <a:t>1.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Samples</a:t>
            </a:r>
            <a:r>
              <a:rPr lang="en-US" dirty="0"/>
              <a:t> from the domain</a:t>
            </a:r>
            <a:br>
              <a:rPr lang="en-US" dirty="0"/>
            </a:br>
            <a:r>
              <a:rPr lang="en-US" dirty="0"/>
              <a:t>2.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Observes</a:t>
            </a:r>
            <a:r>
              <a:rPr lang="en-US" dirty="0"/>
              <a:t> the function’s values</a:t>
            </a:r>
            <a:br>
              <a:rPr lang="en-US" dirty="0"/>
            </a:br>
            <a:r>
              <a:rPr lang="en-US" dirty="0"/>
              <a:t>3.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Updates</a:t>
            </a:r>
            <a:r>
              <a:rPr lang="en-US" dirty="0"/>
              <a:t> the sampling distribution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Powerful optimizer for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</a:t>
            </a:r>
            <a:r>
              <a:rPr lang="en-US" dirty="0"/>
              <a:t> and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model-based RL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9809E-333A-A059-1B9B-30B642A0E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243" y="1659988"/>
            <a:ext cx="4235865" cy="4235865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9EBA9089-5556-CD73-413D-9CC338865173}"/>
              </a:ext>
            </a:extLst>
          </p:cNvPr>
          <p:cNvSpPr txBox="1">
            <a:spLocks/>
          </p:cNvSpPr>
          <p:nvPr/>
        </p:nvSpPr>
        <p:spPr>
          <a:xfrm>
            <a:off x="7976379" y="1394692"/>
            <a:ext cx="4262512" cy="405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CEM iteratively refining Gaussians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13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1E82-2B0C-8242-8F73-49F01E2A2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37" y="274638"/>
            <a:ext cx="11418277" cy="1143000"/>
          </a:xfrm>
        </p:spPr>
        <p:txBody>
          <a:bodyPr>
            <a:normAutofit/>
          </a:bodyPr>
          <a:lstStyle/>
          <a:p>
            <a:r>
              <a:rPr lang="en-US"/>
              <a:t>The Differentiable Cross-Entropy Method (DCEM)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2A56C-715E-0F42-A675-101D4E7228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50B7F-4C01-6F48-A061-F7FC19A23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45B81-F781-2C48-8476-D9F00BF0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93137-86D3-9A4E-8872-3C7CF6028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243" y="1659988"/>
            <a:ext cx="4235865" cy="423586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7222B3-51B7-264F-B37E-7B4708655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92" y="1992924"/>
            <a:ext cx="7509803" cy="2825261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Differentiate backwards </a:t>
            </a:r>
            <a:r>
              <a:rPr lang="en-US" dirty="0"/>
              <a:t>through the sequence of samples</a:t>
            </a:r>
            <a:br>
              <a:rPr lang="en-US" dirty="0"/>
            </a:br>
            <a:r>
              <a:rPr lang="en-US" dirty="0"/>
              <a:t>	Using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differentiable top-k </a:t>
            </a:r>
            <a:r>
              <a:rPr lang="en-US" dirty="0"/>
              <a:t>(LML) and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reparameterization</a:t>
            </a:r>
          </a:p>
          <a:p>
            <a:endParaRPr lang="en-US" b="1" dirty="0"/>
          </a:p>
          <a:p>
            <a:r>
              <a:rPr lang="en-US" dirty="0"/>
              <a:t>Useful when a fixed point is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 to find</a:t>
            </a:r>
            <a:r>
              <a:rPr lang="en-US" b="1" dirty="0"/>
              <a:t>, </a:t>
            </a:r>
            <a:r>
              <a:rPr lang="en-US" dirty="0"/>
              <a:t>or when unrolling gradient descent hits a local optimum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differentiable controller </a:t>
            </a:r>
            <a:r>
              <a:rPr lang="en-US" dirty="0"/>
              <a:t>in the RL setting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42DC86D-000D-7F4F-A6F5-49DC0F7A8E33}"/>
              </a:ext>
            </a:extLst>
          </p:cNvPr>
          <p:cNvSpPr/>
          <p:nvPr/>
        </p:nvSpPr>
        <p:spPr>
          <a:xfrm>
            <a:off x="9384714" y="2679894"/>
            <a:ext cx="1449753" cy="2016369"/>
          </a:xfrm>
          <a:custGeom>
            <a:avLst/>
            <a:gdLst>
              <a:gd name="connsiteX0" fmla="*/ 738554 w 738554"/>
              <a:gd name="connsiteY0" fmla="*/ 0 h 2215661"/>
              <a:gd name="connsiteX1" fmla="*/ 527538 w 738554"/>
              <a:gd name="connsiteY1" fmla="*/ 1336430 h 2215661"/>
              <a:gd name="connsiteX2" fmla="*/ 0 w 738554"/>
              <a:gd name="connsiteY2" fmla="*/ 2215661 h 2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554" h="2215661">
                <a:moveTo>
                  <a:pt x="738554" y="0"/>
                </a:moveTo>
                <a:cubicBezTo>
                  <a:pt x="694592" y="483576"/>
                  <a:pt x="650630" y="967153"/>
                  <a:pt x="527538" y="1336430"/>
                </a:cubicBezTo>
                <a:cubicBezTo>
                  <a:pt x="404446" y="1705707"/>
                  <a:pt x="128954" y="1979246"/>
                  <a:pt x="0" y="2215661"/>
                </a:cubicBezTo>
              </a:path>
            </a:pathLst>
          </a:custGeom>
          <a:noFill/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C27D0778-E2BD-1AA7-0597-24767FD7A7CE}"/>
              </a:ext>
            </a:extLst>
          </p:cNvPr>
          <p:cNvSpPr txBox="1">
            <a:spLocks/>
          </p:cNvSpPr>
          <p:nvPr/>
        </p:nvSpPr>
        <p:spPr>
          <a:xfrm>
            <a:off x="7976379" y="1394692"/>
            <a:ext cx="4262512" cy="405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CEM iteratively refining Gaussians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45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BD43E-09F3-5845-A55A-FF2E095E5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292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DCEM can learn the solution space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48DD5-241D-BE40-8D44-D394A98551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9A7FE-BF50-3F40-9511-CFDA1F92B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2C633-675F-5F45-A191-2714A97B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E5F5D-B01F-6C49-8E3B-0AF7CCDF4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953" y="1175431"/>
            <a:ext cx="7727447" cy="52735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71587A-2DAD-6B4D-B53B-01128F26FD7F}"/>
              </a:ext>
            </a:extLst>
          </p:cNvPr>
          <p:cNvSpPr/>
          <p:nvPr/>
        </p:nvSpPr>
        <p:spPr>
          <a:xfrm>
            <a:off x="379401" y="2166052"/>
            <a:ext cx="3132282" cy="24170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4D83ABD-9A80-9B4F-85E8-8B12985E6BBC}"/>
              </a:ext>
            </a:extLst>
          </p:cNvPr>
          <p:cNvSpPr/>
          <p:nvPr/>
        </p:nvSpPr>
        <p:spPr>
          <a:xfrm>
            <a:off x="565483" y="2832550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E6B7AC-3876-1042-9F93-EE0F5F45BB47}"/>
              </a:ext>
            </a:extLst>
          </p:cNvPr>
          <p:cNvSpPr txBox="1">
            <a:spLocks/>
          </p:cNvSpPr>
          <p:nvPr/>
        </p:nvSpPr>
        <p:spPr>
          <a:xfrm>
            <a:off x="372159" y="2137815"/>
            <a:ext cx="1325388" cy="448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/>
              <a:t>Full Domain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33F63E-F2D8-A149-9963-52D3E643CBF4}"/>
              </a:ext>
            </a:extLst>
          </p:cNvPr>
          <p:cNvSpPr txBox="1">
            <a:spLocks/>
          </p:cNvSpPr>
          <p:nvPr/>
        </p:nvSpPr>
        <p:spPr>
          <a:xfrm>
            <a:off x="744880" y="3467100"/>
            <a:ext cx="2085394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Space of</a:t>
            </a:r>
            <a:br>
              <a:rPr lang="en-US" sz="1600" b="1" dirty="0"/>
            </a:br>
            <a:r>
              <a:rPr lang="en-US" sz="1600" b="1" dirty="0"/>
              <a:t>optimal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A188D80-B5EE-EF4D-AAEC-71D007FA38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89380" y="1405550"/>
                <a:ext cx="4299229" cy="96760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0,1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</m:lim>
                          </m:limLow>
                          <m:r>
                            <a:rPr lang="en-US" sz="2400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A188D80-B5EE-EF4D-AAEC-71D007FA3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9380" y="1405550"/>
                <a:ext cx="4299229" cy="9676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755ACC-16BF-904B-A342-824ADD7AD78A}"/>
              </a:ext>
            </a:extLst>
          </p:cNvPr>
          <p:cNvCxnSpPr>
            <a:cxnSpLocks/>
          </p:cNvCxnSpPr>
          <p:nvPr/>
        </p:nvCxnSpPr>
        <p:spPr>
          <a:xfrm>
            <a:off x="3879204" y="2991414"/>
            <a:ext cx="7755151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DA2C19E-D8CB-CD43-8FC8-E654D5E76C4B}"/>
              </a:ext>
            </a:extLst>
          </p:cNvPr>
          <p:cNvSpPr/>
          <p:nvPr/>
        </p:nvSpPr>
        <p:spPr>
          <a:xfrm>
            <a:off x="428960" y="5066614"/>
            <a:ext cx="2459206" cy="128973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50C38B6-965F-C648-9865-E252A45B4993}"/>
              </a:ext>
            </a:extLst>
          </p:cNvPr>
          <p:cNvSpPr txBox="1">
            <a:spLocks/>
          </p:cNvSpPr>
          <p:nvPr/>
        </p:nvSpPr>
        <p:spPr>
          <a:xfrm>
            <a:off x="428960" y="5066615"/>
            <a:ext cx="1957402" cy="6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Latent space</a:t>
            </a:r>
            <a:br>
              <a:rPr lang="en-US" sz="1600" b="1" dirty="0"/>
            </a:br>
            <a:r>
              <a:rPr lang="en-US" sz="1600" b="1" dirty="0"/>
              <a:t>of optimal solutions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27E55978-7545-1B44-BCB5-1114F4532F85}"/>
              </a:ext>
            </a:extLst>
          </p:cNvPr>
          <p:cNvSpPr/>
          <p:nvPr/>
        </p:nvSpPr>
        <p:spPr>
          <a:xfrm rot="5400000">
            <a:off x="1089499" y="4492831"/>
            <a:ext cx="547115" cy="4169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62EE88-C3D5-F643-9822-2FD76E0BCF36}"/>
              </a:ext>
            </a:extLst>
          </p:cNvPr>
          <p:cNvCxnSpPr>
            <a:cxnSpLocks/>
          </p:cNvCxnSpPr>
          <p:nvPr/>
        </p:nvCxnSpPr>
        <p:spPr>
          <a:xfrm flipV="1">
            <a:off x="3121177" y="2556881"/>
            <a:ext cx="826670" cy="154624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044352-9B22-0F43-A0A2-B0C1238EFD83}"/>
              </a:ext>
            </a:extLst>
          </p:cNvPr>
          <p:cNvCxnSpPr>
            <a:cxnSpLocks/>
          </p:cNvCxnSpPr>
          <p:nvPr/>
        </p:nvCxnSpPr>
        <p:spPr>
          <a:xfrm>
            <a:off x="2419643" y="3932703"/>
            <a:ext cx="1472293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95BD28-C273-1F48-A3A3-8F750CEF3227}"/>
              </a:ext>
            </a:extLst>
          </p:cNvPr>
          <p:cNvCxnSpPr>
            <a:cxnSpLocks/>
          </p:cNvCxnSpPr>
          <p:nvPr/>
        </p:nvCxnSpPr>
        <p:spPr>
          <a:xfrm>
            <a:off x="2470175" y="5626432"/>
            <a:ext cx="1377670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3087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49523-E419-4E46-82EC-5A22A0D900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4A093-7800-1F47-A826-5F0733596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0098-36F6-7B46-8005-C67C6945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46</a:t>
            </a:fld>
            <a:endParaRPr lang="en-US"/>
          </a:p>
        </p:txBody>
      </p:sp>
      <p:pic>
        <p:nvPicPr>
          <p:cNvPr id="7" name="Online Media 6" descr="t">
            <a:hlinkClick r:id="" action="ppaction://media"/>
            <a:extLst>
              <a:ext uri="{FF2B5EF4-FFF2-40B4-BE49-F238E27FC236}">
                <a16:creationId xmlns:a16="http://schemas.microsoft.com/office/drawing/2014/main" id="{6E8EEC89-DE84-B64C-BA4B-E2BB72C6D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0756" y="1510691"/>
            <a:ext cx="8538941" cy="45466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9BAFE1-EE8D-234E-90BF-4BB8103F21F7}"/>
              </a:ext>
            </a:extLst>
          </p:cNvPr>
          <p:cNvSpPr/>
          <p:nvPr/>
        </p:nvSpPr>
        <p:spPr>
          <a:xfrm>
            <a:off x="1842304" y="6057379"/>
            <a:ext cx="8825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sites.google.com/view/diff-cross-entropy-method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B24F939-AF46-0644-A149-24C977305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/>
              <a:t>DCEM fine-tunes highly non-convex controllers</a:t>
            </a:r>
          </a:p>
        </p:txBody>
      </p:sp>
    </p:spTree>
    <p:extLst>
      <p:ext uri="{BB962C8B-B14F-4D97-AF65-F5344CB8AC3E}">
        <p14:creationId xmlns:p14="http://schemas.microsoft.com/office/powerpoint/2010/main" val="207212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DDEA-FE89-574A-95A2-476D86912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7036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Closing thoughts and 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5C59C-B271-A94B-94BF-76FCC5740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19201"/>
            <a:ext cx="11149014" cy="498347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Differentiable optimization</a:t>
            </a:r>
            <a:r>
              <a:rPr lang="en-US" dirty="0"/>
              <a:t> is a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powerful primitive </a:t>
            </a:r>
            <a:r>
              <a:rPr lang="en-US" dirty="0"/>
              <a:t>to use within larger systems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Theoretical</a:t>
            </a:r>
            <a:r>
              <a:rPr lang="en-US" dirty="0"/>
              <a:t> and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engineering</a:t>
            </a:r>
            <a:r>
              <a:rPr lang="en-US" dirty="0"/>
              <a:t> foundations are here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Can be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propagated through and learned</a:t>
            </a:r>
            <a:r>
              <a:rPr lang="en-US" dirty="0"/>
              <a:t>, just like any layer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Provides a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perspective to analyze </a:t>
            </a:r>
            <a:r>
              <a:rPr lang="en-US" dirty="0"/>
              <a:t>existing models and layers</a:t>
            </a:r>
            <a:endParaRPr lang="en-US" b="1" dirty="0"/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dirty="0"/>
              <a:t>Applicable where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optimization expresses non-trivial modeling operations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including game theory, geometry,  RL/control, meta-learning, energy-based learning, structured prediction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/>
              <a:t>Extendable far beyond the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(mostly convex) </a:t>
            </a:r>
            <a:r>
              <a:rPr lang="en-US" dirty="0"/>
              <a:t>continuous Euclidean settings considered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BA384-3113-AC40-AD79-1A59B2C48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ACECA-26C6-7340-A372-608252A4C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36" y="6356350"/>
            <a:ext cx="4540412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8A7BA-56C1-F248-839F-CC41E7C5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40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191709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dirty="0"/>
              <a:t>Differentiable optimization-based modeling for machine learning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1953023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Meta AI (FAIR)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E28093-0FE9-A293-5FFC-0DFD9635CE48}"/>
              </a:ext>
            </a:extLst>
          </p:cNvPr>
          <p:cNvSpPr txBox="1">
            <a:spLocks/>
          </p:cNvSpPr>
          <p:nvPr/>
        </p:nvSpPr>
        <p:spPr>
          <a:xfrm>
            <a:off x="84666" y="6091311"/>
            <a:ext cx="12022667" cy="743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Joint with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Akshay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Agrawal, Shane Barratt, Byron Boots, Stephen Boyd, Roberto Calandra, Steven Diamond, Priya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Donti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Ivan Jimenez, Zico Kolter, Nathan Lambert, Jacob Sacks,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Omry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Yadan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and Denis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Yarats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60EB5FA-6007-9999-741C-F03746F4B4A1}"/>
              </a:ext>
            </a:extLst>
          </p:cNvPr>
          <p:cNvSpPr txBox="1">
            <a:spLocks/>
          </p:cNvSpPr>
          <p:nvPr/>
        </p:nvSpPr>
        <p:spPr>
          <a:xfrm>
            <a:off x="477981" y="2966107"/>
            <a:ext cx="11134899" cy="2895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Differentiable QPs: OptNet</a:t>
            </a: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[ICML 2017]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Differentiable Stochastic Opt: Task-based Model Learning </a:t>
            </a: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dirty="0" err="1">
                <a:solidFill>
                  <a:schemeClr val="tx1"/>
                </a:solidFill>
              </a:rPr>
              <a:t>NeurIPS</a:t>
            </a:r>
            <a:r>
              <a:rPr lang="en-US" dirty="0">
                <a:solidFill>
                  <a:schemeClr val="tx1"/>
                </a:solidFill>
              </a:rPr>
              <a:t> 2017]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Differentiable MPC for End-to-end Planning and Control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dirty="0" err="1">
                <a:solidFill>
                  <a:schemeClr val="tx1"/>
                </a:solidFill>
              </a:rPr>
              <a:t>NeurIPS</a:t>
            </a:r>
            <a:r>
              <a:rPr lang="en-US" dirty="0">
                <a:solidFill>
                  <a:schemeClr val="tx1"/>
                </a:solidFill>
              </a:rPr>
              <a:t> 2018]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Differentiable Convex Optimization Layers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dirty="0" err="1">
                <a:solidFill>
                  <a:schemeClr val="tx1"/>
                </a:solidFill>
              </a:rPr>
              <a:t>NeurIPS</a:t>
            </a:r>
            <a:r>
              <a:rPr lang="en-US" dirty="0">
                <a:solidFill>
                  <a:schemeClr val="tx1"/>
                </a:solidFill>
              </a:rPr>
              <a:t> 2019]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Differentiable Optimization-Based Modeling for ML </a:t>
            </a:r>
            <a:r>
              <a:rPr lang="en-US" dirty="0">
                <a:solidFill>
                  <a:schemeClr val="tx1"/>
                </a:solidFill>
              </a:rPr>
              <a:t>[Ph.D. Thesis 2019]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Differentiable Top-k and Multi-Label Projection </a:t>
            </a: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dirty="0" err="1">
                <a:solidFill>
                  <a:schemeClr val="tx1"/>
                </a:solidFill>
              </a:rPr>
              <a:t>arXiv</a:t>
            </a:r>
            <a:r>
              <a:rPr lang="en-US" dirty="0">
                <a:solidFill>
                  <a:schemeClr val="tx1"/>
                </a:solidFill>
              </a:rPr>
              <a:t> 2019]</a:t>
            </a:r>
            <a:endParaRPr lang="en-US" b="1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Generalized Inner Loop Meta-Learning </a:t>
            </a: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dirty="0" err="1">
                <a:solidFill>
                  <a:schemeClr val="tx1"/>
                </a:solidFill>
              </a:rPr>
              <a:t>arXiv</a:t>
            </a:r>
            <a:r>
              <a:rPr lang="en-US" dirty="0">
                <a:solidFill>
                  <a:schemeClr val="tx1"/>
                </a:solidFill>
              </a:rPr>
              <a:t> 2019]</a:t>
            </a:r>
            <a:endParaRPr lang="en-US" b="1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Objective Mismatch in Model-based Reinforcement Learning </a:t>
            </a:r>
            <a:r>
              <a:rPr lang="en-US" dirty="0">
                <a:solidFill>
                  <a:schemeClr val="tx1"/>
                </a:solidFill>
              </a:rPr>
              <a:t>[L4DC 2020]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Differentiable Cross-Entropy Method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[ICML 2020]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Differentiable Combinatorial Optimization: CombOptNet</a:t>
            </a:r>
            <a:r>
              <a:rPr lang="en-US" dirty="0">
                <a:solidFill>
                  <a:schemeClr val="tx1"/>
                </a:solidFill>
              </a:rPr>
              <a:t> [ICML 2021]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FF3B0C-D162-274E-0957-7A2414C074CC}"/>
              </a:ext>
            </a:extLst>
          </p:cNvPr>
          <p:cNvCxnSpPr>
            <a:cxnSpLocks/>
          </p:cNvCxnSpPr>
          <p:nvPr/>
        </p:nvCxnSpPr>
        <p:spPr>
          <a:xfrm>
            <a:off x="526404" y="2908287"/>
            <a:ext cx="11326091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4F5535-001C-6D32-46BB-11E1250515F9}"/>
              </a:ext>
            </a:extLst>
          </p:cNvPr>
          <p:cNvCxnSpPr>
            <a:cxnSpLocks/>
          </p:cNvCxnSpPr>
          <p:nvPr/>
        </p:nvCxnSpPr>
        <p:spPr>
          <a:xfrm>
            <a:off x="524741" y="5855835"/>
            <a:ext cx="11329416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E6FF806-0B98-CA06-4ADB-0D20CCDDA9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607" y="2315025"/>
            <a:ext cx="2489200" cy="444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164AFD-CEB7-620C-7BAC-C337891F71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4565" y="2309958"/>
            <a:ext cx="2667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5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Optimization layers model hard constraints</a:t>
            </a:r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83552D-975E-F045-9BEC-9248AF1220E3}"/>
              </a:ext>
            </a:extLst>
          </p:cNvPr>
          <p:cNvGrpSpPr/>
          <p:nvPr/>
        </p:nvGrpSpPr>
        <p:grpSpPr>
          <a:xfrm>
            <a:off x="1602311" y="1417638"/>
            <a:ext cx="9308073" cy="4851248"/>
            <a:chOff x="1571831" y="886947"/>
            <a:chExt cx="9308073" cy="48512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1A938C5-50A8-5944-BCA1-FE46773DB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8335" y="1308974"/>
              <a:ext cx="4529200" cy="441597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1924" y="928369"/>
              <a:ext cx="266700" cy="2667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1039" y="925242"/>
              <a:ext cx="266700" cy="278823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6549923" y="886947"/>
              <a:ext cx="4329981" cy="4107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/>
                <a:t>Constraint Predictions During Training</a:t>
              </a:r>
            </a:p>
          </p:txBody>
        </p:sp>
        <p:sp>
          <p:nvSpPr>
            <p:cNvPr id="42" name="Content Placeholder 2"/>
            <p:cNvSpPr txBox="1">
              <a:spLocks/>
            </p:cNvSpPr>
            <p:nvPr/>
          </p:nvSpPr>
          <p:spPr>
            <a:xfrm>
              <a:off x="2336093" y="886947"/>
              <a:ext cx="4329981" cy="4107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/>
                <a:t>True Constraint </a:t>
              </a:r>
              <a:r>
                <a:rPr lang="en-US" sz="16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(Unknown to the model)</a:t>
              </a:r>
            </a:p>
          </p:txBody>
        </p:sp>
        <p:sp>
          <p:nvSpPr>
            <p:cNvPr id="46" name="Content Placeholder 2"/>
            <p:cNvSpPr txBox="1">
              <a:spLocks/>
            </p:cNvSpPr>
            <p:nvPr/>
          </p:nvSpPr>
          <p:spPr>
            <a:xfrm>
              <a:off x="1571831" y="1281165"/>
              <a:ext cx="1100186" cy="3999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/>
                <a:t>Example 1</a:t>
              </a:r>
            </a:p>
          </p:txBody>
        </p:sp>
        <p:sp>
          <p:nvSpPr>
            <p:cNvPr id="47" name="Content Placeholder 2"/>
            <p:cNvSpPr txBox="1">
              <a:spLocks/>
            </p:cNvSpPr>
            <p:nvPr/>
          </p:nvSpPr>
          <p:spPr>
            <a:xfrm>
              <a:off x="3841080" y="1269219"/>
              <a:ext cx="1100186" cy="3999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/>
                <a:t>Example 2</a:t>
              </a:r>
            </a:p>
          </p:txBody>
        </p:sp>
        <p:sp>
          <p:nvSpPr>
            <p:cNvPr id="48" name="Content Placeholder 2"/>
            <p:cNvSpPr txBox="1">
              <a:spLocks/>
            </p:cNvSpPr>
            <p:nvPr/>
          </p:nvSpPr>
          <p:spPr>
            <a:xfrm>
              <a:off x="1571831" y="3495491"/>
              <a:ext cx="1100186" cy="3999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/>
                <a:t>Example 3</a:t>
              </a:r>
            </a:p>
          </p:txBody>
        </p:sp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3841080" y="3497238"/>
              <a:ext cx="1100186" cy="3999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/>
                <a:t>Example 4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5154AAD-0F7B-D445-B7DE-FA0E2E1D1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7535" y="1308974"/>
              <a:ext cx="4452052" cy="4429221"/>
            </a:xfrm>
            <a:prstGeom prst="rect">
              <a:avLst/>
            </a:prstGeom>
          </p:spPr>
        </p:pic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4A32FA73-9041-7245-93C5-CF7F5388B82E}"/>
                </a:ext>
              </a:extLst>
            </p:cNvPr>
            <p:cNvSpPr txBox="1">
              <a:spLocks/>
            </p:cNvSpPr>
            <p:nvPr/>
          </p:nvSpPr>
          <p:spPr>
            <a:xfrm>
              <a:off x="6093942" y="1274092"/>
              <a:ext cx="1100186" cy="3999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/>
                <a:t>Example 1</a:t>
              </a: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E0B4A65-0BE0-2840-B3B5-D9707D4F8B12}"/>
                </a:ext>
              </a:extLst>
            </p:cNvPr>
            <p:cNvSpPr txBox="1">
              <a:spLocks/>
            </p:cNvSpPr>
            <p:nvPr/>
          </p:nvSpPr>
          <p:spPr>
            <a:xfrm>
              <a:off x="8329325" y="1262146"/>
              <a:ext cx="1100186" cy="3999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/>
                <a:t>Example 2</a:t>
              </a: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ECB17AA-3830-A049-86A6-2DF173A0A021}"/>
                </a:ext>
              </a:extLst>
            </p:cNvPr>
            <p:cNvSpPr txBox="1">
              <a:spLocks/>
            </p:cNvSpPr>
            <p:nvPr/>
          </p:nvSpPr>
          <p:spPr>
            <a:xfrm>
              <a:off x="6093942" y="3488418"/>
              <a:ext cx="1100186" cy="3999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/>
                <a:t>Example 3</a:t>
              </a: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BBFCAAEC-61EE-1E48-8FCA-48F8392666EB}"/>
                </a:ext>
              </a:extLst>
            </p:cNvPr>
            <p:cNvSpPr txBox="1">
              <a:spLocks/>
            </p:cNvSpPr>
            <p:nvPr/>
          </p:nvSpPr>
          <p:spPr>
            <a:xfrm>
              <a:off x="8329325" y="3490165"/>
              <a:ext cx="1100186" cy="3999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/>
                <a:t>Example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8171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6801-A164-8249-92D6-654D7A5FF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talk: differentiable optimization-based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7FEA1-2CF5-C74B-8940-560615D71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2"/>
            <a:ext cx="11083047" cy="335117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Standard operations as convex optimization layers	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warmup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Differentiable optimization theory and practice		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core</a:t>
            </a:r>
          </a:p>
          <a:p>
            <a:endParaRPr lang="en-US" sz="2800" dirty="0">
              <a:latin typeface="Helvetica Neue Light" panose="02000403000000020004" pitchFamily="2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Differentiable control and objective mismatch			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focus application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3261C-4ACE-9B43-93E3-7F526A0979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97DFD-D9AC-2A4D-B5A7-E99FF41F1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6E06E-6EAC-9841-AFCA-708CBCC9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4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52E4-86EF-195A-D84E-AE519E52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optimization is expressive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65CDD-AA13-1746-E1B3-F4F45D178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argmin</a:t>
            </a:r>
            <a:r>
              <a:rPr lang="en-US" dirty="0"/>
              <a:t> of a convex optimization problem is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non-convex </a:t>
            </a:r>
            <a:r>
              <a:rPr lang="en-US" dirty="0"/>
              <a:t>and expressive</a:t>
            </a:r>
          </a:p>
          <a:p>
            <a:r>
              <a:rPr lang="en-US" dirty="0"/>
              <a:t>Standard non-linearities to be seen as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solutions</a:t>
            </a:r>
            <a:r>
              <a:rPr lang="en-US" dirty="0"/>
              <a:t> to convex optimization problems</a:t>
            </a:r>
          </a:p>
          <a:p>
            <a:r>
              <a:rPr lang="en-US" dirty="0"/>
              <a:t>We’ll start simple for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intuition</a:t>
            </a:r>
            <a:r>
              <a:rPr lang="en-US" dirty="0"/>
              <a:t> and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motivation to generalize beyond these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E058C-78BF-8B11-DB95-495DA47F35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F7E09-BEFC-EE50-D6F3-1E1627F5E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65710-2126-C534-2468-478E8FAC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6225656-654E-6C7C-9360-A6A65AE9F9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97581" y="2612982"/>
                <a:ext cx="7535737" cy="1286203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 smtClean="0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  <m:r>
                            <a:rPr lang="en-US" sz="2800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charset="0"/>
                        </a:rPr>
                        <m:t>subject</m:t>
                      </m:r>
                      <m:r>
                        <a:rPr lang="en-US" sz="280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charset="0"/>
                        </a:rPr>
                        <m:t>to</m:t>
                      </m:r>
                      <m:r>
                        <a:rPr lang="en-US" sz="2800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6225656-654E-6C7C-9360-A6A65AE9F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581" y="2612982"/>
                <a:ext cx="7535737" cy="12862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0B39374-D31D-5DA0-BBEF-BE7E381AE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97"/>
          <a:stretch/>
        </p:blipFill>
        <p:spPr>
          <a:xfrm>
            <a:off x="1435720" y="3362727"/>
            <a:ext cx="4768131" cy="3080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2041E2-C254-E686-1039-427DCF5FA7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89" b="3931"/>
          <a:stretch/>
        </p:blipFill>
        <p:spPr>
          <a:xfrm>
            <a:off x="6077241" y="3354558"/>
            <a:ext cx="4248443" cy="306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67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0505-6F4B-5B4A-8F9B-124A5134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ReLU</a:t>
            </a:r>
            <a:r>
              <a:rPr lang="en-US" dirty="0"/>
              <a:t> is a convex optimization layer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AF071-588F-9F46-B468-E72F370972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A53F7-3DC0-F24F-9A32-83BD74188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A66BD-4C8A-EF4C-A6D3-6462B083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B2D667-EAFF-AD4F-9E80-E8DA9F9BAB71}"/>
                  </a:ext>
                </a:extLst>
              </p:cNvPr>
              <p:cNvSpPr txBox="1"/>
              <p:nvPr/>
            </p:nvSpPr>
            <p:spPr>
              <a:xfrm>
                <a:off x="899699" y="4005857"/>
                <a:ext cx="4732258" cy="1225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ReLU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)=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</a:rPr>
                                    <m:t>𝑦</m:t>
                                  </m:r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        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. 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</m:t>
                      </m:r>
                      <m:r>
                        <a:rPr lang="en-US" sz="2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≥0</m:t>
                      </m:r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B2D667-EAFF-AD4F-9E80-E8DA9F9BA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99" y="4005857"/>
                <a:ext cx="4732258" cy="1225977"/>
              </a:xfrm>
              <a:prstGeom prst="rect">
                <a:avLst/>
              </a:prstGeom>
              <a:blipFill>
                <a:blip r:embed="rId2"/>
                <a:stretch>
                  <a:fillRect l="-804"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970798-16DD-FC44-940C-387121AD4B38}"/>
                  </a:ext>
                </a:extLst>
              </p:cNvPr>
              <p:cNvSpPr txBox="1"/>
              <p:nvPr/>
            </p:nvSpPr>
            <p:spPr>
              <a:xfrm>
                <a:off x="1363265" y="1964693"/>
                <a:ext cx="35618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ReLU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)=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max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{0, </m:t>
                          </m:r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970798-16DD-FC44-940C-387121AD4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265" y="1964693"/>
                <a:ext cx="3561809" cy="523220"/>
              </a:xfrm>
              <a:prstGeom prst="rect">
                <a:avLst/>
              </a:prstGeom>
              <a:blipFill>
                <a:blip r:embed="rId3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1C16A33-532B-784C-BD96-008E8BA8E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965" y="1737123"/>
            <a:ext cx="6491818" cy="4327878"/>
          </a:xfrm>
          <a:prstGeom prst="rect">
            <a:avLst/>
          </a:prstGeom>
        </p:spPr>
      </p:pic>
      <p:sp>
        <p:nvSpPr>
          <p:cNvPr id="15" name="Up-Down Arrow 14">
            <a:extLst>
              <a:ext uri="{FF2B5EF4-FFF2-40B4-BE49-F238E27FC236}">
                <a16:creationId xmlns:a16="http://schemas.microsoft.com/office/drawing/2014/main" id="{9F3CB2F2-85BC-2C4B-BDFE-2A108179902C}"/>
              </a:ext>
            </a:extLst>
          </p:cNvPr>
          <p:cNvSpPr/>
          <p:nvPr/>
        </p:nvSpPr>
        <p:spPr>
          <a:xfrm>
            <a:off x="2249908" y="2728999"/>
            <a:ext cx="643467" cy="1016549"/>
          </a:xfrm>
          <a:prstGeom prst="up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arcador de pie de página 4">
            <a:extLst>
              <a:ext uri="{FF2B5EF4-FFF2-40B4-BE49-F238E27FC236}">
                <a16:creationId xmlns:a16="http://schemas.microsoft.com/office/drawing/2014/main" id="{C3C9CD14-1247-2B41-B234-3A66349CA292}"/>
              </a:ext>
            </a:extLst>
          </p:cNvPr>
          <p:cNvSpPr txBox="1">
            <a:spLocks/>
          </p:cNvSpPr>
          <p:nvPr/>
        </p:nvSpPr>
        <p:spPr>
          <a:xfrm>
            <a:off x="2959100" y="1072991"/>
            <a:ext cx="6324600" cy="53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Proof: </a:t>
            </a:r>
            <a:r>
              <a:rPr lang="en-US" sz="1600">
                <a:solidFill>
                  <a:schemeClr val="tx1"/>
                </a:solidFill>
              </a:rPr>
              <a:t>Comes from first-order optimality </a:t>
            </a: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(section 2 of my thesis)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7CAEFF-539B-DA46-8304-0E12E44A781B}"/>
              </a:ext>
            </a:extLst>
          </p:cNvPr>
          <p:cNvCxnSpPr>
            <a:cxnSpLocks/>
          </p:cNvCxnSpPr>
          <p:nvPr/>
        </p:nvCxnSpPr>
        <p:spPr>
          <a:xfrm>
            <a:off x="9563563" y="1805116"/>
            <a:ext cx="0" cy="3798515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E507BF-1B58-1C5A-D713-101F6EBC5D98}"/>
              </a:ext>
            </a:extLst>
          </p:cNvPr>
          <p:cNvCxnSpPr>
            <a:cxnSpLocks/>
          </p:cNvCxnSpPr>
          <p:nvPr/>
        </p:nvCxnSpPr>
        <p:spPr>
          <a:xfrm flipV="1">
            <a:off x="5486400" y="3826412"/>
            <a:ext cx="858129" cy="281354"/>
          </a:xfrm>
          <a:prstGeom prst="straightConnector1">
            <a:avLst/>
          </a:prstGeom>
          <a:ln w="539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FCF210-17A3-8508-8781-82BCA6D84C04}"/>
              </a:ext>
            </a:extLst>
          </p:cNvPr>
          <p:cNvCxnSpPr>
            <a:cxnSpLocks/>
          </p:cNvCxnSpPr>
          <p:nvPr/>
        </p:nvCxnSpPr>
        <p:spPr>
          <a:xfrm>
            <a:off x="5205046" y="4977618"/>
            <a:ext cx="890954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94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0505-6F4B-5B4A-8F9B-124A5134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sigmoid is a convex optimization layer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AF071-588F-9F46-B468-E72F370972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A53F7-3DC0-F24F-9A32-83BD74188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A66BD-4C8A-EF4C-A6D3-6462B083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9</a:t>
            </a:fld>
            <a:endParaRPr lang="en-US"/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9F3CB2F2-85BC-2C4B-BDFE-2A108179902C}"/>
              </a:ext>
            </a:extLst>
          </p:cNvPr>
          <p:cNvSpPr/>
          <p:nvPr/>
        </p:nvSpPr>
        <p:spPr>
          <a:xfrm>
            <a:off x="2414621" y="3009918"/>
            <a:ext cx="643467" cy="1016549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62E244-82D6-2A4B-9819-2FDA0F323583}"/>
                  </a:ext>
                </a:extLst>
              </p:cNvPr>
              <p:cNvSpPr txBox="1"/>
              <p:nvPr/>
            </p:nvSpPr>
            <p:spPr>
              <a:xfrm>
                <a:off x="1258513" y="1781598"/>
                <a:ext cx="3467744" cy="979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𝜎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)=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exp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 {−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}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62E244-82D6-2A4B-9819-2FDA0F323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513" y="1781598"/>
                <a:ext cx="3467744" cy="979242"/>
              </a:xfrm>
              <a:prstGeom prst="rect">
                <a:avLst/>
              </a:prstGeom>
              <a:blipFill>
                <a:blip r:embed="rId2"/>
                <a:stretch>
                  <a:fillRect r="-730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242111-DCA7-B447-BAEA-94808DE8D330}"/>
                  </a:ext>
                </a:extLst>
              </p:cNvPr>
              <p:cNvSpPr txBox="1"/>
              <p:nvPr/>
            </p:nvSpPr>
            <p:spPr>
              <a:xfrm>
                <a:off x="419665" y="4227010"/>
                <a:ext cx="5153206" cy="1218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𝜎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)=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</m:t>
                          </m:r>
                          <m:limLow>
                            <m:limLowPr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−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 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.   </m:t>
                      </m:r>
                      <m:r>
                        <a:rPr lang="en-US" sz="2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0≤</m:t>
                      </m:r>
                      <m:r>
                        <a:rPr lang="en-US" sz="2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≤1</m:t>
                      </m:r>
                    </m:oMath>
                  </m:oMathPara>
                </a14:m>
                <a:b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</a:b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242111-DCA7-B447-BAEA-94808DE8D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65" y="4227010"/>
                <a:ext cx="5153206" cy="1218410"/>
              </a:xfrm>
              <a:prstGeom prst="rect">
                <a:avLst/>
              </a:prstGeom>
              <a:blipFill>
                <a:blip r:embed="rId3"/>
                <a:stretch>
                  <a:fillRect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70E072-9FC8-9347-8D40-F3D6DF8EB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956" y="1731979"/>
            <a:ext cx="6390617" cy="42604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99569F-8AB8-1544-B6FA-356FBF39BD98}"/>
              </a:ext>
            </a:extLst>
          </p:cNvPr>
          <p:cNvCxnSpPr>
            <a:cxnSpLocks/>
          </p:cNvCxnSpPr>
          <p:nvPr/>
        </p:nvCxnSpPr>
        <p:spPr>
          <a:xfrm>
            <a:off x="9282209" y="1781598"/>
            <a:ext cx="0" cy="3798515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arcador de pie de página 4">
            <a:extLst>
              <a:ext uri="{FF2B5EF4-FFF2-40B4-BE49-F238E27FC236}">
                <a16:creationId xmlns:a16="http://schemas.microsoft.com/office/drawing/2014/main" id="{47CF74A0-C4D5-E0F5-F5DC-A53191BEA81A}"/>
              </a:ext>
            </a:extLst>
          </p:cNvPr>
          <p:cNvSpPr txBox="1">
            <a:spLocks/>
          </p:cNvSpPr>
          <p:nvPr/>
        </p:nvSpPr>
        <p:spPr>
          <a:xfrm>
            <a:off x="2959100" y="1072991"/>
            <a:ext cx="6324600" cy="53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Proof: </a:t>
            </a:r>
            <a:r>
              <a:rPr lang="en-US" sz="1600">
                <a:solidFill>
                  <a:schemeClr val="tx1"/>
                </a:solidFill>
              </a:rPr>
              <a:t>Comes from first-order optimality </a:t>
            </a: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(section 2 of my thesis)</a:t>
            </a:r>
          </a:p>
        </p:txBody>
      </p:sp>
    </p:spTree>
    <p:extLst>
      <p:ext uri="{BB962C8B-B14F-4D97-AF65-F5344CB8AC3E}">
        <p14:creationId xmlns:p14="http://schemas.microsoft.com/office/powerpoint/2010/main" val="1178923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113147</TotalTime>
  <Words>2679</Words>
  <Application>Microsoft Macintosh PowerPoint</Application>
  <PresentationFormat>Widescreen</PresentationFormat>
  <Paragraphs>454</Paragraphs>
  <Slides>48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Cambria Math</vt:lpstr>
      <vt:lpstr>CMU Serif Roman</vt:lpstr>
      <vt:lpstr>Helvetica Neue</vt:lpstr>
      <vt:lpstr>Helvetica Neue Bold Condensed</vt:lpstr>
      <vt:lpstr>Helvetica Neue Light</vt:lpstr>
      <vt:lpstr>Lucida Grande</vt:lpstr>
      <vt:lpstr>Menlo</vt:lpstr>
      <vt:lpstr>Source Sans Pro</vt:lpstr>
      <vt:lpstr>Wingdings</vt:lpstr>
      <vt:lpstr>Office Theme</vt:lpstr>
      <vt:lpstr>PowerPoint Presentation</vt:lpstr>
      <vt:lpstr>Can we throw big neural networks at every problem?</vt:lpstr>
      <vt:lpstr>Optimization-based modeling for machine learning</vt:lpstr>
      <vt:lpstr>Why optimization-based modeling?</vt:lpstr>
      <vt:lpstr>Optimization layers model hard constraints</vt:lpstr>
      <vt:lpstr>This talk: differentiable optimization-based models</vt:lpstr>
      <vt:lpstr>Convex optimization is expressive</vt:lpstr>
      <vt:lpstr>The ReLU is a convex optimization layer</vt:lpstr>
      <vt:lpstr>The sigmoid is a convex optimization layer</vt:lpstr>
      <vt:lpstr>The soft-argmax is a convex optimization layer</vt:lpstr>
      <vt:lpstr>How can we generalize this?</vt:lpstr>
      <vt:lpstr>This talk: differentiable optimization-based models</vt:lpstr>
      <vt:lpstr>The Implicit Function Theorem</vt:lpstr>
      <vt:lpstr>Implicitly differentiating a convex quadratic program</vt:lpstr>
      <vt:lpstr>Background: cones and conic programs</vt:lpstr>
      <vt:lpstr>Implicitly differentiating a conic program</vt:lpstr>
      <vt:lpstr>Applications of differentiable convex optimization</vt:lpstr>
      <vt:lpstr>From the softmax to soft/differentiable top-k</vt:lpstr>
      <vt:lpstr>Differentiable permutations, sorting and SVMs</vt:lpstr>
      <vt:lpstr>Optimization layers need to be carefully implemented</vt:lpstr>
      <vt:lpstr>Why should practitioners care?</vt:lpstr>
      <vt:lpstr>Differentiable convex optimization layers</vt:lpstr>
      <vt:lpstr>A new way of rapidly prototyping optimization layers</vt:lpstr>
      <vt:lpstr>Code example: OptNet QP</vt:lpstr>
      <vt:lpstr>Code example: the sigmoid</vt:lpstr>
      <vt:lpstr>Code example: constraint modeling</vt:lpstr>
      <vt:lpstr>Connections to sensitivity and perturbation analysis</vt:lpstr>
      <vt:lpstr>How do we handle non-convex optimization layers?</vt:lpstr>
      <vt:lpstr>This talk: differentiable optimization-based models</vt:lpstr>
      <vt:lpstr>Should RL policies have a system dynamics model or not?</vt:lpstr>
      <vt:lpstr>Model Predictive Control</vt:lpstr>
      <vt:lpstr>Why model predictive control?</vt:lpstr>
      <vt:lpstr>Model Predictive Control</vt:lpstr>
      <vt:lpstr>Model Predictive Control with SQP</vt:lpstr>
      <vt:lpstr>Challenge: complex systems are difficult to model</vt:lpstr>
      <vt:lpstr>Standard model-based control training pipeline</vt:lpstr>
      <vt:lpstr>Standard model-based control training pipeline</vt:lpstr>
      <vt:lpstr>Potential solutions to objective mismatch</vt:lpstr>
      <vt:lpstr>Differentiable Model Predictive Control</vt:lpstr>
      <vt:lpstr>Differentiating LQR control is easy</vt:lpstr>
      <vt:lpstr>Differentiating LQR control is easy</vt:lpstr>
      <vt:lpstr>Objective Mismatch: Optimizing the task loss is often better than SysID in the unrealizable case</vt:lpstr>
      <vt:lpstr>Another control optimizer: the cross-entropy method</vt:lpstr>
      <vt:lpstr>The Differentiable Cross-Entropy Method (DCEM)</vt:lpstr>
      <vt:lpstr>DCEM can learn the solution space structure</vt:lpstr>
      <vt:lpstr>DCEM fine-tunes highly non-convex controllers</vt:lpstr>
      <vt:lpstr>Closing thoughts and future directions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727</cp:revision>
  <cp:lastPrinted>2019-05-02T03:49:05Z</cp:lastPrinted>
  <dcterms:created xsi:type="dcterms:W3CDTF">2016-09-04T10:19:12Z</dcterms:created>
  <dcterms:modified xsi:type="dcterms:W3CDTF">2024-07-19T10:09:19Z</dcterms:modified>
  <cp:category/>
</cp:coreProperties>
</file>