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6" r:id="rId2"/>
    <p:sldId id="686" r:id="rId3"/>
    <p:sldId id="685" r:id="rId4"/>
    <p:sldId id="694" r:id="rId5"/>
    <p:sldId id="695" r:id="rId6"/>
    <p:sldId id="688" r:id="rId7"/>
    <p:sldId id="668" r:id="rId8"/>
    <p:sldId id="707" r:id="rId9"/>
    <p:sldId id="708" r:id="rId10"/>
    <p:sldId id="709" r:id="rId11"/>
    <p:sldId id="710" r:id="rId12"/>
    <p:sldId id="711" r:id="rId13"/>
    <p:sldId id="712" r:id="rId14"/>
    <p:sldId id="713" r:id="rId15"/>
    <p:sldId id="721" r:id="rId16"/>
    <p:sldId id="680" r:id="rId17"/>
    <p:sldId id="705" r:id="rId18"/>
    <p:sldId id="701" r:id="rId19"/>
    <p:sldId id="715" r:id="rId20"/>
    <p:sldId id="702" r:id="rId21"/>
    <p:sldId id="703" r:id="rId22"/>
    <p:sldId id="676" r:id="rId23"/>
    <p:sldId id="714" r:id="rId24"/>
    <p:sldId id="722" r:id="rId25"/>
    <p:sldId id="690" r:id="rId26"/>
    <p:sldId id="717" r:id="rId27"/>
    <p:sldId id="719" r:id="rId28"/>
    <p:sldId id="720" r:id="rId29"/>
    <p:sldId id="716" r:id="rId30"/>
    <p:sldId id="573" r:id="rId3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686"/>
            <p14:sldId id="685"/>
            <p14:sldId id="694"/>
            <p14:sldId id="695"/>
            <p14:sldId id="688"/>
          </p14:sldIdLst>
        </p14:section>
        <p14:section name="Meta optimal transport" id="{276D3CFA-3072-BE40-A0E1-496790004703}">
          <p14:sldIdLst>
            <p14:sldId id="668"/>
            <p14:sldId id="707"/>
            <p14:sldId id="708"/>
            <p14:sldId id="709"/>
            <p14:sldId id="710"/>
            <p14:sldId id="711"/>
            <p14:sldId id="712"/>
            <p14:sldId id="713"/>
          </p14:sldIdLst>
        </p14:section>
        <p14:section name="Amortizing convex conjugates" id="{604B675D-0D5F-1340-927D-3798B4A578DB}">
          <p14:sldIdLst>
            <p14:sldId id="721"/>
            <p14:sldId id="680"/>
            <p14:sldId id="705"/>
            <p14:sldId id="701"/>
            <p14:sldId id="715"/>
            <p14:sldId id="702"/>
            <p14:sldId id="703"/>
            <p14:sldId id="676"/>
            <p14:sldId id="714"/>
          </p14:sldIdLst>
        </p14:section>
        <p14:section name="Lagrangian OT" id="{70971FD7-139C-0546-9354-128AF8B23C52}">
          <p14:sldIdLst>
            <p14:sldId id="722"/>
            <p14:sldId id="690"/>
            <p14:sldId id="717"/>
            <p14:sldId id="719"/>
            <p14:sldId id="720"/>
          </p14:sldIdLst>
        </p14:section>
        <p14:section name="End" id="{01772C41-3171-054D-8D42-4208511D0B2D}">
          <p14:sldIdLst>
            <p14:sldId id="716"/>
            <p14:sldId id="5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2E6"/>
    <a:srgbClr val="98202C"/>
    <a:srgbClr val="D1EBB7"/>
    <a:srgbClr val="EAF3FA"/>
    <a:srgbClr val="EBF7F7"/>
    <a:srgbClr val="E5F5FF"/>
    <a:srgbClr val="6B96FF"/>
    <a:srgbClr val="4EB648"/>
    <a:srgbClr val="374C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6"/>
    <p:restoredTop sz="95928"/>
  </p:normalViewPr>
  <p:slideViewPr>
    <p:cSldViewPr snapToGrid="0" snapToObjects="1">
      <p:cViewPr>
        <p:scale>
          <a:sx n="95" d="100"/>
          <a:sy n="95" d="100"/>
        </p:scale>
        <p:origin x="672" y="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12/15/23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12/15/23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8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6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4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8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25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 for optimal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 for optimal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cml.cc/media/icml-2023/Slides/21559_VFbdtkE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tt-jax/ott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1.png"/><Relationship Id="rId10" Type="http://schemas.openxmlformats.org/officeDocument/2006/relationships/image" Target="../media/image23.emf"/><Relationship Id="rId4" Type="http://schemas.openxmlformats.org/officeDocument/2006/relationships/image" Target="../media/image20.png"/><Relationship Id="rId9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2.mov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4" Type="http://schemas.openxmlformats.org/officeDocument/2006/relationships/video" Target="../media/media2.mov"/><Relationship Id="rId9" Type="http://schemas.openxmlformats.org/officeDocument/2006/relationships/hyperlink" Target="https://www.youtube.com/watch?v=eakKfY5aHm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cml.cc/media/icml-2023/Slides/21559_VFbdtkE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110.02999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://github.com/bamos/presentations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.emf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494969"/>
            <a:ext cx="11326091" cy="890332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 for optimal transport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503502" y="2509475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(FAIR) NYC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FCB07-593F-AEF2-7A13-32035846815E}"/>
              </a:ext>
            </a:extLst>
          </p:cNvPr>
          <p:cNvGrpSpPr/>
          <p:nvPr/>
        </p:nvGrpSpPr>
        <p:grpSpPr>
          <a:xfrm>
            <a:off x="7000533" y="2530257"/>
            <a:ext cx="4999872" cy="540210"/>
            <a:chOff x="528458" y="2216999"/>
            <a:chExt cx="4999872" cy="540210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A8BA86B3-6A96-5F38-6919-C91C5D1CB4C4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A9D242-E87B-341D-75EB-93D72CD6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1D39-E950-EA4F-EB4F-51720179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1143000"/>
          </a:xfrm>
        </p:spPr>
        <p:txBody>
          <a:bodyPr>
            <a:normAutofit/>
          </a:bodyPr>
          <a:lstStyle/>
          <a:p>
            <a:r>
              <a:rPr lang="en-US" dirty="0"/>
              <a:t>Meta OT for Discrete OT (Sinkhorn)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059C-5423-3B71-F2A9-D3DCDCF6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7BAD6B-5464-ACB6-3620-FD8877637853}"/>
              </a:ext>
            </a:extLst>
          </p:cNvPr>
          <p:cNvSpPr txBox="1">
            <a:spLocks/>
          </p:cNvSpPr>
          <p:nvPr/>
        </p:nvSpPr>
        <p:spPr>
          <a:xfrm>
            <a:off x="1908810" y="1079474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Sinkhorn Distances: Lightspeed Computation of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Marco Cuturi, NeurIPS 2013.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7A000E-1939-4A3E-7D70-A8FC1F96A39E}"/>
              </a:ext>
            </a:extLst>
          </p:cNvPr>
          <p:cNvGrpSpPr/>
          <p:nvPr/>
        </p:nvGrpSpPr>
        <p:grpSpPr>
          <a:xfrm>
            <a:off x="4140046" y="1734936"/>
            <a:ext cx="3991302" cy="4016315"/>
            <a:chOff x="170417" y="1635872"/>
            <a:chExt cx="3991302" cy="4016315"/>
          </a:xfrm>
        </p:grpSpPr>
        <p:pic>
          <p:nvPicPr>
            <p:cNvPr id="16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8EF9BD-193B-BC64-656E-50466E0DB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17" y="5459289"/>
              <a:ext cx="3991302" cy="192898"/>
            </a:xfrm>
            <a:prstGeom prst="rect">
              <a:avLst/>
            </a:prstGeom>
          </p:spPr>
        </p:pic>
        <p:pic>
          <p:nvPicPr>
            <p:cNvPr id="17" name="Picture 17" descr="Chart&#10;&#10;Description automatically generated">
              <a:extLst>
                <a:ext uri="{FF2B5EF4-FFF2-40B4-BE49-F238E27FC236}">
                  <a16:creationId xmlns:a16="http://schemas.microsoft.com/office/drawing/2014/main" id="{0A90AAD3-E1BE-A468-FA20-6C26801B0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371" y="1635872"/>
              <a:ext cx="3873062" cy="1772426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8C93FAAB-7B13-5CB0-F34C-8592E907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371" y="3658386"/>
              <a:ext cx="3781096" cy="176737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77A99-03AC-BE94-7A35-8692F6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CFCAF-E082-3C8F-E9A2-D7C0F6BBC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E0563-4E2E-A2A1-45BE-E2C65E105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528" y="3900819"/>
            <a:ext cx="3896926" cy="148570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FF40612-337D-45F6-B87E-92D36C1EB072}"/>
              </a:ext>
            </a:extLst>
          </p:cNvPr>
          <p:cNvGrpSpPr/>
          <p:nvPr/>
        </p:nvGrpSpPr>
        <p:grpSpPr>
          <a:xfrm>
            <a:off x="256093" y="1866777"/>
            <a:ext cx="3821011" cy="1317460"/>
            <a:chOff x="8014644" y="1976674"/>
            <a:chExt cx="3821011" cy="1317460"/>
          </a:xfrm>
        </p:grpSpPr>
        <p:pic>
          <p:nvPicPr>
            <p:cNvPr id="15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A35FC70E-DCF6-A891-327C-5F9363678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3554" r="54610"/>
            <a:stretch/>
          </p:blipFill>
          <p:spPr>
            <a:xfrm>
              <a:off x="8270774" y="2148175"/>
              <a:ext cx="3505202" cy="648625"/>
            </a:xfrm>
            <a:prstGeom prst="rect">
              <a:avLst/>
            </a:prstGeom>
          </p:spPr>
        </p:pic>
        <p:pic>
          <p:nvPicPr>
            <p:cNvPr id="12" name="Picture 17" descr="Chart&#10;&#10;Description automatically generated">
              <a:extLst>
                <a:ext uri="{FF2B5EF4-FFF2-40B4-BE49-F238E27FC236}">
                  <a16:creationId xmlns:a16="http://schemas.microsoft.com/office/drawing/2014/main" id="{D0030278-D853-9A64-6873-A49EA28C9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777" b="89627"/>
            <a:stretch/>
          </p:blipFill>
          <p:spPr>
            <a:xfrm>
              <a:off x="9735552" y="1976674"/>
              <a:ext cx="2100103" cy="183845"/>
            </a:xfrm>
            <a:prstGeom prst="rect">
              <a:avLst/>
            </a:prstGeom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27CAD2E3-78FF-8E69-BE79-4220DD78B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7851"/>
            <a:stretch/>
          </p:blipFill>
          <p:spPr>
            <a:xfrm>
              <a:off x="8014644" y="3079416"/>
              <a:ext cx="3781096" cy="214718"/>
            </a:xfrm>
            <a:prstGeom prst="rect">
              <a:avLst/>
            </a:prstGeom>
          </p:spPr>
        </p:pic>
      </p:grpSp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B341444C-B9ED-C1A7-DB59-2C94A469C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22" y="3242918"/>
            <a:ext cx="3266492" cy="2973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0E118-3EE0-D31E-224C-92CA546E8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2466" y="1236457"/>
            <a:ext cx="3515067" cy="24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1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DD4E-6719-E8E2-B8F8-75785DE7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2332" cy="1143000"/>
          </a:xfrm>
        </p:spPr>
        <p:txBody>
          <a:bodyPr>
            <a:normAutofit/>
          </a:bodyPr>
          <a:lstStyle/>
          <a:p>
            <a:r>
              <a:rPr lang="en-US" dirty="0"/>
              <a:t>Wasserstein adversarial regularization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EDAFD-1172-CC66-D3C3-841E7109916B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 adversarial regularization for learning with label noise.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Kilian Fatras et al., TPAMI 2021.</a:t>
            </a:r>
          </a:p>
        </p:txBody>
      </p:sp>
      <p:pic>
        <p:nvPicPr>
          <p:cNvPr id="8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623394B-52BB-D5ED-DA76-2A589D73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43" y="3964384"/>
            <a:ext cx="9407275" cy="25202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D5EAD-80A3-A5EB-2CA6-74FDA979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9CF90-DDB6-3346-4DB1-06B860882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AC73F-F653-9D76-4EE0-F392E4C711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85EC92-C7B5-6DBE-94E7-31ED1C600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60"/>
          <a:stretch/>
        </p:blipFill>
        <p:spPr>
          <a:xfrm>
            <a:off x="8044339" y="2364095"/>
            <a:ext cx="4158778" cy="1447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911A6B-AAA8-C201-8E6F-5812FE10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82" b="39956"/>
          <a:stretch/>
        </p:blipFill>
        <p:spPr>
          <a:xfrm>
            <a:off x="9770997" y="3901779"/>
            <a:ext cx="2444999" cy="23823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4DB9D5-B8AD-160B-B4D5-C85FE59632A4}"/>
              </a:ext>
            </a:extLst>
          </p:cNvPr>
          <p:cNvCxnSpPr>
            <a:cxnSpLocks/>
          </p:cNvCxnSpPr>
          <p:nvPr/>
        </p:nvCxnSpPr>
        <p:spPr>
          <a:xfrm flipV="1">
            <a:off x="8052261" y="2364095"/>
            <a:ext cx="0" cy="14470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D4B247D-C94F-27ED-BD1B-609E4A647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336663" cy="1828799"/>
          </a:xfrm>
        </p:spPr>
        <p:txBody>
          <a:bodyPr>
            <a:normAutofit/>
          </a:bodyPr>
          <a:lstStyle/>
          <a:p>
            <a:r>
              <a:rPr lang="en-US" b="1" dirty="0"/>
              <a:t>Setting: </a:t>
            </a:r>
            <a:r>
              <a:rPr lang="en-US" dirty="0"/>
              <a:t>discrete OT for classification with label noise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/>
              <a:t>OT is </a:t>
            </a:r>
            <a:r>
              <a:rPr lang="en-US" b="1" dirty="0"/>
              <a:t>repeatedly solved </a:t>
            </a:r>
            <a:r>
              <a:rPr lang="en-US" dirty="0"/>
              <a:t>across minibatches</a:t>
            </a:r>
          </a:p>
          <a:p>
            <a:r>
              <a:rPr lang="en-US" dirty="0"/>
              <a:t>Use Meta OT to </a:t>
            </a:r>
            <a:r>
              <a:rPr lang="en-US" b="1" dirty="0"/>
              <a:t>learn better solutions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2C9FCE-3BA2-61A3-E428-345A274E3C90}"/>
              </a:ext>
            </a:extLst>
          </p:cNvPr>
          <p:cNvCxnSpPr>
            <a:cxnSpLocks/>
          </p:cNvCxnSpPr>
          <p:nvPr/>
        </p:nvCxnSpPr>
        <p:spPr>
          <a:xfrm>
            <a:off x="8044339" y="3809200"/>
            <a:ext cx="17564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BDD359-4BCB-9C2F-5AE8-1A61F358E621}"/>
              </a:ext>
            </a:extLst>
          </p:cNvPr>
          <p:cNvCxnSpPr>
            <a:cxnSpLocks/>
          </p:cNvCxnSpPr>
          <p:nvPr/>
        </p:nvCxnSpPr>
        <p:spPr>
          <a:xfrm flipV="1">
            <a:off x="9800822" y="3809200"/>
            <a:ext cx="0" cy="24749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68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EACA8E-103C-5758-8E84-22E415645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856" y="1388644"/>
            <a:ext cx="4031087" cy="446688"/>
          </a:xfrm>
        </p:spPr>
        <p:txBody>
          <a:bodyPr>
            <a:normAutofit/>
          </a:bodyPr>
          <a:lstStyle/>
          <a:p>
            <a:r>
              <a:rPr lang="en-US" b="1" dirty="0"/>
              <a:t>RGB color palette transport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654A-5B97-AF5E-DDD6-19EB14BC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OT in continuous settings (W2GN)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75812-9714-FF40-C137-6E4BC00E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21D47-ABC8-72EE-AE79-DA0386FC5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6" y="1805981"/>
            <a:ext cx="5724403" cy="3213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BEBA2F-6361-CA7D-B5A0-2014E26CEFB1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Wasserstein-2 Generative Networks.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Alexander Korotin et al., ICLR 2021.</a:t>
            </a:r>
          </a:p>
        </p:txBody>
      </p:sp>
      <p:pic>
        <p:nvPicPr>
          <p:cNvPr id="13" name="Picture 14" descr="Table&#10;&#10;Description automatically generated">
            <a:extLst>
              <a:ext uri="{FF2B5EF4-FFF2-40B4-BE49-F238E27FC236}">
                <a16:creationId xmlns:a16="http://schemas.microsoft.com/office/drawing/2014/main" id="{DC66AF26-28B5-64E6-468A-404D46D2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607" y="4074415"/>
            <a:ext cx="4884682" cy="167957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66C08-63C5-2E09-9B3F-F06AF33A7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ABDC6-3162-6751-5A5A-EB4855D4AA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835E6-0C34-8ED6-6948-C5C8ED02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500" y="1626018"/>
            <a:ext cx="4532853" cy="23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82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F9EAC-7933-7467-412F-11D503DA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D86E7-5A5D-9A6D-E88A-5504ABA3C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8"/>
          <a:stretch/>
        </p:blipFill>
        <p:spPr>
          <a:xfrm>
            <a:off x="141402" y="1294751"/>
            <a:ext cx="6165130" cy="4658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E89CF-FCAB-46BC-F61F-9635BA9D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12" y="1565704"/>
            <a:ext cx="5261140" cy="476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38353-1AFA-0F86-0C2F-DF2925E52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4"/>
          <a:stretch/>
        </p:blipFill>
        <p:spPr>
          <a:xfrm>
            <a:off x="6534346" y="1277466"/>
            <a:ext cx="5313340" cy="292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72B3C1-7136-EC90-C9F2-2047CA79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More Meta OT color transfer predictions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E1B8A-833B-BD3C-75EA-90915DB1D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B723-1497-351A-C6B2-A67470E28E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220529-C38E-B37F-AACD-F2AEEF607E54}"/>
              </a:ext>
            </a:extLst>
          </p:cNvPr>
          <p:cNvSpPr txBox="1">
            <a:spLocks/>
          </p:cNvSpPr>
          <p:nvPr/>
        </p:nvSpPr>
        <p:spPr>
          <a:xfrm>
            <a:off x="4056681" y="1067651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Meta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Amos et al., ICML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06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A330-7C97-B039-39B8-D165435B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Monge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6709-B67B-C30E-382E-FBF0E44824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B4584-52DA-3C11-1370-A3CE31C25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CDD1E-DC2A-1EAA-6ABD-3E629DC8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AAA68-A2AC-FA48-9927-9AD6F505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571" y="3526888"/>
            <a:ext cx="6298706" cy="239133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57E6588-9427-6988-1334-556E688C7058}"/>
              </a:ext>
            </a:extLst>
          </p:cNvPr>
          <p:cNvSpPr txBox="1">
            <a:spLocks/>
          </p:cNvSpPr>
          <p:nvPr/>
        </p:nvSpPr>
        <p:spPr>
          <a:xfrm>
            <a:off x="7689852" y="5764821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Cuturi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A1D6CEB-578D-4393-A111-8928BBD85BA7}"/>
              </a:ext>
            </a:extLst>
          </p:cNvPr>
          <p:cNvSpPr txBox="1">
            <a:spLocks/>
          </p:cNvSpPr>
          <p:nvPr/>
        </p:nvSpPr>
        <p:spPr>
          <a:xfrm>
            <a:off x="3169175" y="1137917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Supervised Training of Conditional Monge Maps.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Krause, Cuturi, NeurIPS 2022.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755AD3-C2D5-0C95-8E7E-9C0E99C1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916" y="1693491"/>
            <a:ext cx="6733546" cy="17611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0DE82C-1A52-E4A6-C6C8-A7133CEF2A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130329"/>
                <a:ext cx="8547847" cy="4063171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Focus:</a:t>
                </a:r>
                <a:r>
                  <a:rPr lang="en-US" dirty="0"/>
                  <a:t> predicting drug treatments with OT</a:t>
                </a:r>
              </a:p>
              <a:p>
                <a:r>
                  <a:rPr lang="en-US" b="1" dirty="0"/>
                  <a:t>Idea: </a:t>
                </a:r>
                <a:r>
                  <a:rPr lang="en-US" dirty="0"/>
                  <a:t>condition OT map on patient information</a:t>
                </a:r>
              </a:p>
              <a:p>
                <a:br>
                  <a:rPr lang="en-US" dirty="0"/>
                </a:br>
                <a:r>
                  <a:rPr lang="en-US" b="1" dirty="0"/>
                  <a:t>Methodological differences</a:t>
                </a:r>
                <a:endParaRPr lang="en-US" dirty="0"/>
              </a:p>
              <a:p>
                <a:r>
                  <a:rPr lang="en-US" dirty="0"/>
                  <a:t>Conditional Monge Maps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≈</m:t>
                    </m:r>
                  </m:oMath>
                </a14:m>
                <a:r>
                  <a:rPr lang="en-US" dirty="0"/>
                  <a:t> Neural Processes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 conditioning inputs of the OT map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Meta OT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≈</m:t>
                    </m:r>
                  </m:oMath>
                </a14:m>
                <a:r>
                  <a:rPr lang="en-US" dirty="0"/>
                  <a:t> Hyper-Networks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 parameters of an OT map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0DE82C-1A52-E4A6-C6C8-A7133CEF2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130329"/>
                <a:ext cx="8547847" cy="4063171"/>
              </a:xfrm>
              <a:blipFill>
                <a:blip r:embed="rId5"/>
                <a:stretch>
                  <a:fillRect l="-743" t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086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13823B-7E72-BC2E-E2F8-06B15844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5775702" cy="3796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 problems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(Monge maps, dual potentials)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61030-E35E-90B8-A13D-0EB81196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amortized optimization for OT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057" y="4122971"/>
                <a:ext cx="3184392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80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7" y="4122971"/>
                <a:ext cx="3184392" cy="687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5C3CDB-2679-D415-0FD8-7B5933B06C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</a:blip>
          <a:stretch>
            <a:fillRect/>
          </a:stretch>
        </p:blipFill>
        <p:spPr>
          <a:xfrm>
            <a:off x="7491217" y="4862336"/>
            <a:ext cx="3263900" cy="18770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B2394F40-E979-9ACC-B8FD-A91946A877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5380" y="6035410"/>
                <a:ext cx="415410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𝒫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B2394F40-E979-9ACC-B8FD-A91946A87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0" y="6035410"/>
                <a:ext cx="4154107" cy="945900"/>
              </a:xfrm>
              <a:prstGeom prst="rect">
                <a:avLst/>
              </a:prstGeom>
              <a:blipFill>
                <a:blip r:embed="rId5"/>
                <a:stretch>
                  <a:fillRect t="-133333" b="-17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0308D913-63D3-98FD-3C67-122242E75EEC}"/>
              </a:ext>
            </a:extLst>
          </p:cNvPr>
          <p:cNvSpPr txBox="1">
            <a:spLocks/>
          </p:cNvSpPr>
          <p:nvPr/>
        </p:nvSpPr>
        <p:spPr>
          <a:xfrm>
            <a:off x="609600" y="1719840"/>
            <a:ext cx="5486400" cy="455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Supervised training of conditional Monge maps.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NeurIPS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ICML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8">
                <a:extLst>
                  <a:ext uri="{FF2B5EF4-FFF2-40B4-BE49-F238E27FC236}">
                    <a16:creationId xmlns:a16="http://schemas.microsoft.com/office/drawing/2014/main" id="{FE566CF3-CE6B-4C99-67EA-8D4BCD726C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" y="3137482"/>
                <a:ext cx="7666495" cy="4166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The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-transform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the convex conjugate)</a:t>
                </a:r>
              </a:p>
            </p:txBody>
          </p:sp>
        </mc:Choice>
        <mc:Fallback>
          <p:sp>
            <p:nvSpPr>
              <p:cNvPr id="12" name="Content Placeholder 8">
                <a:extLst>
                  <a:ext uri="{FF2B5EF4-FFF2-40B4-BE49-F238E27FC236}">
                    <a16:creationId xmlns:a16="http://schemas.microsoft.com/office/drawing/2014/main" id="{FE566CF3-CE6B-4C99-67EA-8D4BCD726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3137482"/>
                <a:ext cx="7666495" cy="416601"/>
              </a:xfrm>
              <a:prstGeom prst="rect">
                <a:avLst/>
              </a:prstGeom>
              <a:blipFill>
                <a:blip r:embed="rId6"/>
                <a:stretch>
                  <a:fillRect l="-828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04053280-A995-1CFE-63F5-ACAAA3267D6A}"/>
              </a:ext>
            </a:extLst>
          </p:cNvPr>
          <p:cNvSpPr txBox="1">
            <a:spLocks/>
          </p:cNvSpPr>
          <p:nvPr/>
        </p:nvSpPr>
        <p:spPr>
          <a:xfrm>
            <a:off x="609600" y="4745366"/>
            <a:ext cx="4984376" cy="50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 costs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geodesic distances)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B4EA97F-98DF-7F6B-B2D0-80B468356FD8}"/>
              </a:ext>
            </a:extLst>
          </p:cNvPr>
          <p:cNvSpPr txBox="1">
            <a:spLocks/>
          </p:cNvSpPr>
          <p:nvPr/>
        </p:nvSpPr>
        <p:spPr>
          <a:xfrm>
            <a:off x="639577" y="5102966"/>
            <a:ext cx="6779492" cy="1042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Deep Generalized Schrödinger Bridge.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Liu et al., NeurIPS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Riemannian metric learning via optimal transport.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Lagrangian Schrödinger Bridge.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Koshizuka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Sato,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 Computational Framework for Solving Wasserstein Lagrangian Flows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Neklyudov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2023.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Generalized Schrödinger Bridge Matching.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Liu et al., 2023.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F32858E-F14A-5DDD-2567-453CD6F9B8FE}"/>
              </a:ext>
            </a:extLst>
          </p:cNvPr>
          <p:cNvSpPr txBox="1">
            <a:spLocks/>
          </p:cNvSpPr>
          <p:nvPr/>
        </p:nvSpPr>
        <p:spPr>
          <a:xfrm>
            <a:off x="609599" y="3509473"/>
            <a:ext cx="7956077" cy="867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mapping via input convex neural networks.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Makkuva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ICML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Wasserstein-2 Generative Networks.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Korotin et al., ICLR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Amos, ICLR 2023.</a:t>
            </a:r>
          </a:p>
        </p:txBody>
      </p:sp>
      <p:pic>
        <p:nvPicPr>
          <p:cNvPr id="23" name="Picture 22" descr="A blue and pink fireworks&#10;&#10;Description automatically generated">
            <a:extLst>
              <a:ext uri="{FF2B5EF4-FFF2-40B4-BE49-F238E27FC236}">
                <a16:creationId xmlns:a16="http://schemas.microsoft.com/office/drawing/2014/main" id="{001AB22C-86A1-EEC3-A1D0-EDF1248EA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090" y="3119266"/>
            <a:ext cx="1614100" cy="1455136"/>
          </a:xfrm>
          <a:prstGeom prst="rect">
            <a:avLst/>
          </a:prstGeom>
          <a:solidFill>
            <a:srgbClr val="EAF3FA"/>
          </a:solidFill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833F57-0240-6148-F44C-D91057906095}"/>
              </a:ext>
            </a:extLst>
          </p:cNvPr>
          <p:cNvCxnSpPr>
            <a:cxnSpLocks/>
          </p:cNvCxnSpPr>
          <p:nvPr/>
        </p:nvCxnSpPr>
        <p:spPr>
          <a:xfrm>
            <a:off x="634869" y="3059599"/>
            <a:ext cx="1094753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673FDD-8B50-FDD1-94EF-8D7BB37AE8D9}"/>
              </a:ext>
            </a:extLst>
          </p:cNvPr>
          <p:cNvCxnSpPr>
            <a:cxnSpLocks/>
          </p:cNvCxnSpPr>
          <p:nvPr/>
        </p:nvCxnSpPr>
        <p:spPr>
          <a:xfrm>
            <a:off x="634869" y="4690469"/>
            <a:ext cx="1094753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6D06AE-DDB2-2BA5-A061-08E4A3F4AE53}"/>
              </a:ext>
            </a:extLst>
          </p:cNvPr>
          <p:cNvGrpSpPr/>
          <p:nvPr/>
        </p:nvGrpSpPr>
        <p:grpSpPr>
          <a:xfrm>
            <a:off x="6888523" y="1224801"/>
            <a:ext cx="4661793" cy="1623045"/>
            <a:chOff x="6888523" y="1288969"/>
            <a:chExt cx="4661793" cy="16230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8C5E29E-1763-4DD4-DF65-02138914A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33000"/>
            </a:blip>
            <a:srcRect b="67612"/>
            <a:stretch/>
          </p:blipFill>
          <p:spPr>
            <a:xfrm>
              <a:off x="6888523" y="1545963"/>
              <a:ext cx="4661793" cy="136605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B5756EA-4431-77F6-4F10-503794BD3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48000"/>
            </a:blip>
            <a:srcRect b="94814"/>
            <a:stretch/>
          </p:blipFill>
          <p:spPr>
            <a:xfrm>
              <a:off x="6888523" y="1288969"/>
              <a:ext cx="4661793" cy="25639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B61DE17-1578-241C-89F9-10B6BB2729AD}"/>
                  </a:ext>
                </a:extLst>
              </p:cNvPr>
              <p:cNvSpPr txBox="1"/>
              <p:nvPr/>
            </p:nvSpPr>
            <p:spPr>
              <a:xfrm>
                <a:off x="633703" y="2107791"/>
                <a:ext cx="6099462" cy="814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B61DE17-1578-241C-89F9-10B6BB272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03" y="2107791"/>
                <a:ext cx="6099462" cy="814582"/>
              </a:xfrm>
              <a:prstGeom prst="rect">
                <a:avLst/>
              </a:prstGeom>
              <a:blipFill>
                <a:blip r:embed="rId10"/>
                <a:stretch>
                  <a:fillRect t="-157813" b="-2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E7A23-FB7D-11FB-4349-D362276C12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74DCE-8EFE-E0F7-6249-4EFF959E3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6AED7F-4B50-4CCE-0483-AA791404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1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Solving Kantorovich’s dual with a neural 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430B-4E05-6794-CF1F-3D526FEA2F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E04D-3997-4136-4175-B61445FCB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1872A-CF42-2A96-F0AB-CB8B7F5D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C0C7F6-9354-D523-0F68-689D1026D978}"/>
              </a:ext>
            </a:extLst>
          </p:cNvPr>
          <p:cNvSpPr txBox="1">
            <a:spLocks/>
          </p:cNvSpPr>
          <p:nvPr/>
        </p:nvSpPr>
        <p:spPr>
          <a:xfrm>
            <a:off x="2822693" y="1180633"/>
            <a:ext cx="6523012" cy="1261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2-wasserstein approximation via restricted convex potentials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Taghvaei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Jalali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2019.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Three-Player Wasserstein GAN via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Amortised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Duality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Nhan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Dam et al., IJCAI 2019.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transport mapping via input convex neural networks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Makkuva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ICML 2020.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Wasserstein-2 generative networks.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Korotin et al., ICLR 2020.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 The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monge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 gap.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Uscidda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 and Cuturi, ICML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Amos, ICLR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C0E8A0-4B59-54CC-55F0-9E233F79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3" t="1" r="38300" b="-9521"/>
          <a:stretch/>
        </p:blipFill>
        <p:spPr>
          <a:xfrm>
            <a:off x="8874138" y="3050821"/>
            <a:ext cx="1982823" cy="1123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8F28DC-D217-0CB0-3C07-AFBCD2B2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6" t="3455" r="51013" b="-36765"/>
          <a:stretch/>
        </p:blipFill>
        <p:spPr>
          <a:xfrm>
            <a:off x="-1163946" y="3082905"/>
            <a:ext cx="9957874" cy="13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6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0FFD32-6A32-C34B-9CDB-288F509A3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3" t="1" r="38300" b="-9521"/>
          <a:stretch/>
        </p:blipFill>
        <p:spPr>
          <a:xfrm>
            <a:off x="8874138" y="3050821"/>
            <a:ext cx="1982823" cy="1123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Focus: computing the conjugate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792F2-FA94-FE6F-85FD-E1DF01D3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6" t="3455" r="51013" b="-36765"/>
          <a:stretch/>
        </p:blipFill>
        <p:spPr>
          <a:xfrm>
            <a:off x="-1163946" y="3082905"/>
            <a:ext cx="9957874" cy="1367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18D0F-AEE2-044E-AF43-0ED2679B9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05" b="3737"/>
          <a:stretch/>
        </p:blipFill>
        <p:spPr>
          <a:xfrm>
            <a:off x="705853" y="4566613"/>
            <a:ext cx="10956758" cy="78208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A25D86A-ED80-5546-90D4-6E08D0F3B7F4}"/>
              </a:ext>
            </a:extLst>
          </p:cNvPr>
          <p:cNvSpPr/>
          <p:nvPr/>
        </p:nvSpPr>
        <p:spPr>
          <a:xfrm>
            <a:off x="8793927" y="3050821"/>
            <a:ext cx="2063033" cy="1123206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8E29285-C7F5-1D41-BFDB-989CA577E45A}"/>
              </a:ext>
            </a:extLst>
          </p:cNvPr>
          <p:cNvSpPr/>
          <p:nvPr/>
        </p:nvSpPr>
        <p:spPr>
          <a:xfrm rot="16200000">
            <a:off x="5856952" y="-1053939"/>
            <a:ext cx="686236" cy="11180942"/>
          </a:xfrm>
          <a:prstGeom prst="rightBrace">
            <a:avLst>
              <a:gd name="adj1" fmla="val 93882"/>
              <a:gd name="adj2" fmla="val 82500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76E67-4551-614E-862A-14862D310FB7}"/>
              </a:ext>
            </a:extLst>
          </p:cNvPr>
          <p:cNvSpPr txBox="1">
            <a:spLocks/>
          </p:cNvSpPr>
          <p:nvPr/>
        </p:nvSpPr>
        <p:spPr>
          <a:xfrm>
            <a:off x="609600" y="5560791"/>
            <a:ext cx="10972800" cy="46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Amortization: </a:t>
            </a:r>
            <a:r>
              <a:rPr lang="en-US" dirty="0"/>
              <a:t>approximate the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arginf</a:t>
            </a:r>
            <a:r>
              <a:rPr lang="en-US" dirty="0"/>
              <a:t> with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(another)</a:t>
            </a:r>
            <a:r>
              <a:rPr lang="en-US" dirty="0"/>
              <a:t> neural network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62359-4168-BC23-D6EF-BF35C824F6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D3D7B-1D45-58A5-3CB4-675614B32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43002-74A4-9223-4FB9-24DB4084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1F15923-F456-4349-FCA3-16F19A65A257}"/>
              </a:ext>
            </a:extLst>
          </p:cNvPr>
          <p:cNvSpPr txBox="1">
            <a:spLocks/>
          </p:cNvSpPr>
          <p:nvPr/>
        </p:nvSpPr>
        <p:spPr>
          <a:xfrm>
            <a:off x="2822693" y="1180633"/>
            <a:ext cx="6523012" cy="1261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2-wasserstein approximation via restricted convex potentials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Taghvaei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Jalali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2019.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Three-Player Wasserstein GAN via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Amortised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Duality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Nhan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Dam et al., IJCAI 2019.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transport mapping via input convex neural networks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Makkuva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ICML 2020.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Wasserstein-2 generative networks.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Korotin et al., ICLR 2020.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 The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monge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 gap.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Uscidda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 and Cuturi, ICML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Amos, ICLR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57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274F-A798-4D40-B2FA-D77BB54E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Conjugate amortization loss choices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03D30-8942-F343-8635-54BA84DC3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17" y="1329685"/>
            <a:ext cx="10910797" cy="515615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5EDBB1D-CC44-80BF-77CA-CCFF1D706300}"/>
              </a:ext>
            </a:extLst>
          </p:cNvPr>
          <p:cNvSpPr txBox="1">
            <a:spLocks/>
          </p:cNvSpPr>
          <p:nvPr/>
        </p:nvSpPr>
        <p:spPr>
          <a:xfrm>
            <a:off x="3169175" y="1164811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Amos, ICLR 2023.</a:t>
            </a: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5CA26-74FF-BD87-D890-75C1F38DF4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C07AB-5760-98EC-48AF-547CE9230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996D3-52B9-7448-EB1D-CC9C7ABAC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03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A240-2DE8-9512-7371-77D2AF17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Insight: inaccurate predictions are still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5982-8526-A1F4-6457-89F3C5C53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98202C"/>
                </a:solidFill>
              </a:rPr>
              <a:t>Concern:</a:t>
            </a:r>
            <a:r>
              <a:rPr lang="en-US" dirty="0">
                <a:solidFill>
                  <a:srgbClr val="98202C"/>
                </a:solidFill>
              </a:rPr>
              <a:t> inaccurate predictions of the conjugate give a biased estimation of the OT objective</a:t>
            </a:r>
          </a:p>
          <a:p>
            <a:r>
              <a:rPr lang="en-US" b="1" dirty="0">
                <a:solidFill>
                  <a:srgbClr val="00B050"/>
                </a:solidFill>
              </a:rPr>
              <a:t>Solution:</a:t>
            </a:r>
            <a:r>
              <a:rPr lang="en-US" dirty="0">
                <a:solidFill>
                  <a:srgbClr val="00B050"/>
                </a:solidFill>
              </a:rPr>
              <a:t> optimality conditions can be checked, prediction can be fine tuned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                   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know the true conjugate optimization problem, use existing solvers for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CF909-2A21-33C5-4E40-EB2FCD7834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95B13-B915-A5C9-0BDA-5C257068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EB2B1-89B0-3915-94E8-A7F74955E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5A419-19AD-C3F1-425C-8472819A9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02049"/>
            <a:ext cx="10626886" cy="26543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61A3E11-7283-3F41-33FA-087F9E9F8FFB}"/>
              </a:ext>
            </a:extLst>
          </p:cNvPr>
          <p:cNvSpPr txBox="1">
            <a:spLocks/>
          </p:cNvSpPr>
          <p:nvPr/>
        </p:nvSpPr>
        <p:spPr>
          <a:xfrm>
            <a:off x="3169175" y="1164811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Amos, ICLR 2023.</a:t>
            </a: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1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28DA-E098-D9D2-D5F6-48EDA8705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0442" y="1082390"/>
            <a:ext cx="5761220" cy="532363"/>
          </a:xfrm>
        </p:spPr>
        <p:txBody>
          <a:bodyPr/>
          <a:lstStyle/>
          <a:p>
            <a:r>
              <a:rPr lang="en-US" dirty="0"/>
              <a:t>a way of </a:t>
            </a:r>
            <a:r>
              <a:rPr lang="en-US" b="1" dirty="0"/>
              <a:t>connecting probability measures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0A2500E-9723-4174-7924-9DEFEBB9C4A7}"/>
              </a:ext>
            </a:extLst>
          </p:cNvPr>
          <p:cNvSpPr/>
          <p:nvPr/>
        </p:nvSpPr>
        <p:spPr>
          <a:xfrm>
            <a:off x="2266621" y="3823418"/>
            <a:ext cx="3416653" cy="9254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26C26-B6A5-A8AF-CF0C-1677D945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optimal transport?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D128E-3DE7-3CAF-0F7F-D9844EC26B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2200A-BDD9-7977-87D3-14203D540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D086-5368-7E13-DA88-38570519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CA9B4-BA68-472E-D381-EC9716CA4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2343" r="75667" b="11927"/>
          <a:stretch/>
        </p:blipFill>
        <p:spPr>
          <a:xfrm>
            <a:off x="6957096" y="2973429"/>
            <a:ext cx="1854270" cy="171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16AF4-7DC8-1950-6396-6F32D92D9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99" r="75666" b="11066"/>
          <a:stretch/>
        </p:blipFill>
        <p:spPr>
          <a:xfrm>
            <a:off x="8893783" y="2953016"/>
            <a:ext cx="1854270" cy="175277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41F145D-01D5-74B7-092C-2CCFFA7A282E}"/>
              </a:ext>
            </a:extLst>
          </p:cNvPr>
          <p:cNvSpPr txBox="1">
            <a:spLocks/>
          </p:cNvSpPr>
          <p:nvPr/>
        </p:nvSpPr>
        <p:spPr>
          <a:xfrm>
            <a:off x="6543956" y="5582239"/>
            <a:ext cx="4930118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ICLR 2023.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E76AFCD-40F4-C9AC-69D3-02A04DF023DD}"/>
              </a:ext>
            </a:extLst>
          </p:cNvPr>
          <p:cNvSpPr txBox="1">
            <a:spLocks/>
          </p:cNvSpPr>
          <p:nvPr/>
        </p:nvSpPr>
        <p:spPr>
          <a:xfrm>
            <a:off x="1795561" y="1576782"/>
            <a:ext cx="11103428" cy="134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transport: old and new.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Villani, 2009.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in Learning, Control, and Dynamical Systems.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Cuturi, ICML 2023 Tutorial.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Computational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Peyré and Cuturi, Foundations and Trends in Machine Learning, 2019.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for Applied Mathematicians.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Santambrogio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Birkhäuser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2015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in Systems and Control.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Chen, Georgiou,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Pavon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Annual Review of Control, Robotics, and Autonomous Systems,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mass transport: Signal processing and machine-learning applications.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Kolouri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2017.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EDC2F7-BC8A-2F6D-0599-4EA40697AD4A}"/>
                  </a:ext>
                </a:extLst>
              </p:cNvPr>
              <p:cNvSpPr txBox="1"/>
              <p:nvPr/>
            </p:nvSpPr>
            <p:spPr>
              <a:xfrm>
                <a:off x="2329025" y="3887420"/>
                <a:ext cx="3354249" cy="792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𝒯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𝒳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EDC2F7-BC8A-2F6D-0599-4EA40697A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025" y="3887420"/>
                <a:ext cx="3354249" cy="792076"/>
              </a:xfrm>
              <a:prstGeom prst="rect">
                <a:avLst/>
              </a:prstGeom>
              <a:blipFill>
                <a:blip r:embed="rId4"/>
                <a:stretch>
                  <a:fillRect l="-4151" t="-160317" r="-1132" b="-231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28C2977-926C-8415-7011-B571FAD5D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501" y="4609566"/>
            <a:ext cx="3867076" cy="96676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B8A1A79-9B95-025C-C960-B8155BFC51D5}"/>
              </a:ext>
            </a:extLst>
          </p:cNvPr>
          <p:cNvSpPr txBox="1">
            <a:spLocks/>
          </p:cNvSpPr>
          <p:nvPr/>
        </p:nvSpPr>
        <p:spPr>
          <a:xfrm>
            <a:off x="1857966" y="3423943"/>
            <a:ext cx="4722206" cy="49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Monge’s problem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(squared Euclidean)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818FB6E-FDC6-5191-11B5-F4C392875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152" y="4974833"/>
                <a:ext cx="6009012" cy="532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00" dirty="0"/>
                  <a:t>find a map connecting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𝛼</m:t>
                    </m:r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𝛽</m:t>
                    </m:r>
                  </m:oMath>
                </a14:m>
                <a:r>
                  <a:rPr lang="en-US" sz="1700" dirty="0"/>
                  <a:t>   that   minimally displaces mass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818FB6E-FDC6-5191-11B5-F4C392875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52" y="4974833"/>
                <a:ext cx="6009012" cy="532363"/>
              </a:xfrm>
              <a:prstGeom prst="rect">
                <a:avLst/>
              </a:prstGeom>
              <a:blipFill>
                <a:blip r:embed="rId7"/>
                <a:stretch>
                  <a:fillRect l="-84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EB6DD954-BB74-D1CC-416E-EB53CA6DC9EB}"/>
              </a:ext>
            </a:extLst>
          </p:cNvPr>
          <p:cNvSpPr/>
          <p:nvPr/>
        </p:nvSpPr>
        <p:spPr>
          <a:xfrm rot="5400000">
            <a:off x="1946921" y="3566461"/>
            <a:ext cx="206362" cy="2848129"/>
          </a:xfrm>
          <a:prstGeom prst="leftBrace">
            <a:avLst>
              <a:gd name="adj1" fmla="val 45898"/>
              <a:gd name="adj2" fmla="val 2286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84C30734-2931-F5BD-9276-CCC4ABDD7B57}"/>
              </a:ext>
            </a:extLst>
          </p:cNvPr>
          <p:cNvSpPr/>
          <p:nvPr/>
        </p:nvSpPr>
        <p:spPr>
          <a:xfrm rot="5400000">
            <a:off x="5111092" y="3838168"/>
            <a:ext cx="206362" cy="2340963"/>
          </a:xfrm>
          <a:prstGeom prst="leftBrace">
            <a:avLst>
              <a:gd name="adj1" fmla="val 45898"/>
              <a:gd name="adj2" fmla="val 865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931884-2925-64AB-B78A-4714AD8A9F61}"/>
              </a:ext>
            </a:extLst>
          </p:cNvPr>
          <p:cNvCxnSpPr>
            <a:cxnSpLocks/>
          </p:cNvCxnSpPr>
          <p:nvPr/>
        </p:nvCxnSpPr>
        <p:spPr>
          <a:xfrm flipV="1">
            <a:off x="2821795" y="4582438"/>
            <a:ext cx="0" cy="304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D10024-677C-E2D3-A8DF-0E0219E0155D}"/>
              </a:ext>
            </a:extLst>
          </p:cNvPr>
          <p:cNvCxnSpPr>
            <a:cxnSpLocks/>
          </p:cNvCxnSpPr>
          <p:nvPr/>
        </p:nvCxnSpPr>
        <p:spPr>
          <a:xfrm flipV="1">
            <a:off x="4353290" y="4496239"/>
            <a:ext cx="0" cy="409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46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820D-8B68-C049-AECE-F2766BCC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Wasserstein-2 benchmark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0DD35-C948-B34D-A120-8DF0235A2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Takeaway: </a:t>
            </a:r>
            <a:r>
              <a:rPr lang="en-US" dirty="0"/>
              <a:t>amortization choice important, fine-tuning significantly helps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890A8-F3A2-EC4F-93BA-0EEA1BD1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3431"/>
            <a:ext cx="6978316" cy="4234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00328-868C-8F43-BA33-0E576054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90" y="4030664"/>
            <a:ext cx="5384800" cy="2095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4B8993-B094-874F-B177-B6CA34F33D28}"/>
              </a:ext>
            </a:extLst>
          </p:cNvPr>
          <p:cNvSpPr txBox="1">
            <a:spLocks/>
          </p:cNvSpPr>
          <p:nvPr/>
        </p:nvSpPr>
        <p:spPr>
          <a:xfrm>
            <a:off x="447841" y="2320703"/>
            <a:ext cx="8295106" cy="60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HD benchmarks: </a:t>
            </a:r>
            <a:r>
              <a:rPr lang="en-US" sz="1800" dirty="0"/>
              <a:t>Unexplained Variance Percentage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(UVP, lower is better)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842E24-D495-044D-9956-8F8D3655F6BA}"/>
              </a:ext>
            </a:extLst>
          </p:cNvPr>
          <p:cNvSpPr txBox="1">
            <a:spLocks/>
          </p:cNvSpPr>
          <p:nvPr/>
        </p:nvSpPr>
        <p:spPr>
          <a:xfrm>
            <a:off x="6978316" y="3784017"/>
            <a:ext cx="6216316" cy="493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/>
              <a:t>CelebA</a:t>
            </a:r>
            <a:r>
              <a:rPr lang="en-US" sz="1800" b="1" dirty="0"/>
              <a:t> benchmarks: </a:t>
            </a:r>
            <a:r>
              <a:rPr lang="en-US" sz="1800" dirty="0"/>
              <a:t>UVP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E7DCDD2-BCB3-20C8-9E0E-AD82B4A7DD9E}"/>
              </a:ext>
            </a:extLst>
          </p:cNvPr>
          <p:cNvSpPr txBox="1">
            <a:spLocks/>
          </p:cNvSpPr>
          <p:nvPr/>
        </p:nvSpPr>
        <p:spPr>
          <a:xfrm>
            <a:off x="3182622" y="1137917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Amos, ICLR 2023.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 Neural Optimal Transport Solvers Work?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Korotin et al., NeurIPS 2021.</a:t>
            </a:r>
          </a:p>
        </p:txBody>
      </p:sp>
    </p:spTree>
    <p:extLst>
      <p:ext uri="{BB962C8B-B14F-4D97-AF65-F5344CB8AC3E}">
        <p14:creationId xmlns:p14="http://schemas.microsoft.com/office/powerpoint/2010/main" val="2622401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004370-A9E7-2E4A-9E34-616F8F31C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8081" y="1365052"/>
            <a:ext cx="1783856" cy="180126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557F8-CCCD-BF4A-8D3C-FEE8F93A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81" y="5464341"/>
            <a:ext cx="6087979" cy="1521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36F2-8656-B447-A01A-2272CC41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039" y="1109137"/>
            <a:ext cx="7620000" cy="226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70D2FE-3E7B-F245-8E45-4B5AF95B1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7" y="3166312"/>
            <a:ext cx="7620000" cy="226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7CF023-9847-D841-AC47-56E29786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379"/>
            <a:ext cx="10972800" cy="1273259"/>
          </a:xfrm>
        </p:spPr>
        <p:txBody>
          <a:bodyPr/>
          <a:lstStyle/>
          <a:p>
            <a:r>
              <a:rPr lang="en-US" dirty="0"/>
              <a:t>Transport between synthetic measures</a:t>
            </a:r>
          </a:p>
        </p:txBody>
      </p:sp>
    </p:spTree>
    <p:extLst>
      <p:ext uri="{BB962C8B-B14F-4D97-AF65-F5344CB8AC3E}">
        <p14:creationId xmlns:p14="http://schemas.microsoft.com/office/powerpoint/2010/main" val="694635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B539-6865-BEED-B3D1-828557D7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flows via continuous OT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F3AA142-1958-0248-8525-5AEE53C33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Continuous OT for flows: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Works </a:t>
            </a:r>
            <a:r>
              <a:rPr lang="en-US" b="1" dirty="0"/>
              <a:t>only from samples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(no likelihoods needed)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need to explicitly enforce invertibility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need to compute the log-</a:t>
            </a:r>
            <a:r>
              <a:rPr lang="en-US" dirty="0" err="1"/>
              <a:t>det</a:t>
            </a:r>
            <a:r>
              <a:rPr lang="en-US" dirty="0"/>
              <a:t> of the Jacobian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6C210B-66B9-4546-8EB8-538F4967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090" y="3544351"/>
            <a:ext cx="6797647" cy="2764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85F2A5-AB0A-214A-B8F8-BD48E7C83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59" y="1600201"/>
            <a:ext cx="4861641" cy="1132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89784-B7D7-9603-D369-41CDC3194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3594909"/>
            <a:ext cx="8141454" cy="27138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76B6CAB-F350-05BC-6802-40DF42D18B58}"/>
              </a:ext>
            </a:extLst>
          </p:cNvPr>
          <p:cNvSpPr txBox="1">
            <a:spLocks/>
          </p:cNvSpPr>
          <p:nvPr/>
        </p:nvSpPr>
        <p:spPr>
          <a:xfrm>
            <a:off x="3182622" y="1137917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Amos, ICLR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B06E-313E-7839-A633-B6ABA7F211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49EC-C26B-947D-3304-B61ECEFB7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E58FC-0A0B-FD9E-C080-4F30A500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0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B040-50D0-E640-B650-3BE6D03AC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Conjugate </a:t>
            </a:r>
            <a:r>
              <a:rPr lang="en-US" dirty="0" err="1"/>
              <a:t>amortization+fine-tuning</a:t>
            </a:r>
            <a:r>
              <a:rPr lang="en-US" dirty="0"/>
              <a:t> in OTT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9AED59-1A84-359C-65B0-4E9B9AC31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BC6D4-CBC9-DD43-95A8-5D20507A6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12192000" cy="3912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52449-8F78-5787-D5AC-EC6E2CD34387}"/>
              </a:ext>
            </a:extLst>
          </p:cNvPr>
          <p:cNvSpPr txBox="1"/>
          <p:nvPr/>
        </p:nvSpPr>
        <p:spPr>
          <a:xfrm>
            <a:off x="-2240" y="1355793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Optimal Transport Tools.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Cuturi et al., 2022.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D0882B-6D23-1458-5109-295279AC6A98}"/>
              </a:ext>
            </a:extLst>
          </p:cNvPr>
          <p:cNvSpPr txBox="1">
            <a:spLocks/>
          </p:cNvSpPr>
          <p:nvPr/>
        </p:nvSpPr>
        <p:spPr>
          <a:xfrm>
            <a:off x="8789894" y="1177005"/>
            <a:ext cx="3594847" cy="503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github.com/ott-jax/ott</a:t>
            </a:r>
            <a:endParaRPr lang="en-US" sz="18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9F7EAC-D405-592B-A1D7-48194835EB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28DF9B-F7B3-2BB5-FBD3-3E6E2F109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A9D2F0-9DB9-5C10-04E4-FA3CA5E80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45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13823B-7E72-BC2E-E2F8-06B15844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5775702" cy="3796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 problems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(Monge maps, dual potentials)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61030-E35E-90B8-A13D-0EB81196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amortized optimization for OT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057" y="4122971"/>
                <a:ext cx="3184392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8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8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7" y="4122971"/>
                <a:ext cx="3184392" cy="687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5C3CDB-2679-D415-0FD8-7B5933B06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217" y="4862336"/>
            <a:ext cx="3263900" cy="18770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B2394F40-E979-9ACC-B8FD-A91946A877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5380" y="6035410"/>
                <a:ext cx="415410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𝒫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B2394F40-E979-9ACC-B8FD-A91946A87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0" y="6035410"/>
                <a:ext cx="4154107" cy="945900"/>
              </a:xfrm>
              <a:prstGeom prst="rect">
                <a:avLst/>
              </a:prstGeom>
              <a:blipFill>
                <a:blip r:embed="rId5"/>
                <a:stretch>
                  <a:fillRect t="-133333" b="-17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0308D913-63D3-98FD-3C67-122242E75EEC}"/>
              </a:ext>
            </a:extLst>
          </p:cNvPr>
          <p:cNvSpPr txBox="1">
            <a:spLocks/>
          </p:cNvSpPr>
          <p:nvPr/>
        </p:nvSpPr>
        <p:spPr>
          <a:xfrm>
            <a:off x="609600" y="1719840"/>
            <a:ext cx="5486400" cy="455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Supervised training of conditional Monge maps.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NeurIPS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ICML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8">
                <a:extLst>
                  <a:ext uri="{FF2B5EF4-FFF2-40B4-BE49-F238E27FC236}">
                    <a16:creationId xmlns:a16="http://schemas.microsoft.com/office/drawing/2014/main" id="{FE566CF3-CE6B-4C99-67EA-8D4BCD726C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" y="3137482"/>
                <a:ext cx="7666495" cy="4166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-transform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the convex conjugate)</a:t>
                </a:r>
              </a:p>
            </p:txBody>
          </p:sp>
        </mc:Choice>
        <mc:Fallback>
          <p:sp>
            <p:nvSpPr>
              <p:cNvPr id="12" name="Content Placeholder 8">
                <a:extLst>
                  <a:ext uri="{FF2B5EF4-FFF2-40B4-BE49-F238E27FC236}">
                    <a16:creationId xmlns:a16="http://schemas.microsoft.com/office/drawing/2014/main" id="{FE566CF3-CE6B-4C99-67EA-8D4BCD726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3137482"/>
                <a:ext cx="7666495" cy="416601"/>
              </a:xfrm>
              <a:prstGeom prst="rect">
                <a:avLst/>
              </a:prstGeom>
              <a:blipFill>
                <a:blip r:embed="rId6"/>
                <a:stretch>
                  <a:fillRect l="-828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04053280-A995-1CFE-63F5-ACAAA3267D6A}"/>
              </a:ext>
            </a:extLst>
          </p:cNvPr>
          <p:cNvSpPr txBox="1">
            <a:spLocks/>
          </p:cNvSpPr>
          <p:nvPr/>
        </p:nvSpPr>
        <p:spPr>
          <a:xfrm>
            <a:off x="609600" y="4745366"/>
            <a:ext cx="4984376" cy="50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Lagrangian costs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geodesic distances)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B4EA97F-98DF-7F6B-B2D0-80B468356FD8}"/>
              </a:ext>
            </a:extLst>
          </p:cNvPr>
          <p:cNvSpPr txBox="1">
            <a:spLocks/>
          </p:cNvSpPr>
          <p:nvPr/>
        </p:nvSpPr>
        <p:spPr>
          <a:xfrm>
            <a:off x="639577" y="5102966"/>
            <a:ext cx="6779492" cy="1042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Deep Generalized Schrödinger Bridge.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Liu et al., NeurIPS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Riemannian metric learning via optimal transport.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Lagrangian Schrödinger Bridge.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Koshizuka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Sato,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 Computational Framework for Solving Wasserstein Lagrangian Flows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Neklyudov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2023.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Generalized Schrödinger Bridge Matching.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Liu et al., 2023.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F32858E-F14A-5DDD-2567-453CD6F9B8FE}"/>
              </a:ext>
            </a:extLst>
          </p:cNvPr>
          <p:cNvSpPr txBox="1">
            <a:spLocks/>
          </p:cNvSpPr>
          <p:nvPr/>
        </p:nvSpPr>
        <p:spPr>
          <a:xfrm>
            <a:off x="609599" y="3509473"/>
            <a:ext cx="7956077" cy="867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mapping via input convex neural networks.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Makkuva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ICML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Wasserstein-2 Generative Networks.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Korotin et al., ICLR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Amos, ICLR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23" name="Picture 22" descr="A blue and pink fireworks&#10;&#10;Description automatically generated">
            <a:extLst>
              <a:ext uri="{FF2B5EF4-FFF2-40B4-BE49-F238E27FC236}">
                <a16:creationId xmlns:a16="http://schemas.microsoft.com/office/drawing/2014/main" id="{001AB22C-86A1-EEC3-A1D0-EDF1248EAF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2000"/>
          </a:blip>
          <a:stretch>
            <a:fillRect/>
          </a:stretch>
        </p:blipFill>
        <p:spPr>
          <a:xfrm>
            <a:off x="8307090" y="3119266"/>
            <a:ext cx="1614100" cy="1455136"/>
          </a:xfrm>
          <a:prstGeom prst="rect">
            <a:avLst/>
          </a:prstGeom>
          <a:solidFill>
            <a:srgbClr val="EAF3FA"/>
          </a:solidFill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833F57-0240-6148-F44C-D91057906095}"/>
              </a:ext>
            </a:extLst>
          </p:cNvPr>
          <p:cNvCxnSpPr>
            <a:cxnSpLocks/>
          </p:cNvCxnSpPr>
          <p:nvPr/>
        </p:nvCxnSpPr>
        <p:spPr>
          <a:xfrm>
            <a:off x="634869" y="3059599"/>
            <a:ext cx="1094753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673FDD-8B50-FDD1-94EF-8D7BB37AE8D9}"/>
              </a:ext>
            </a:extLst>
          </p:cNvPr>
          <p:cNvCxnSpPr>
            <a:cxnSpLocks/>
          </p:cNvCxnSpPr>
          <p:nvPr/>
        </p:nvCxnSpPr>
        <p:spPr>
          <a:xfrm>
            <a:off x="634869" y="4690469"/>
            <a:ext cx="1094753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B61DE17-1578-241C-89F9-10B6BB2729AD}"/>
                  </a:ext>
                </a:extLst>
              </p:cNvPr>
              <p:cNvSpPr txBox="1"/>
              <p:nvPr/>
            </p:nvSpPr>
            <p:spPr>
              <a:xfrm>
                <a:off x="633703" y="2107791"/>
                <a:ext cx="6099462" cy="814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B61DE17-1578-241C-89F9-10B6BB272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03" y="2107791"/>
                <a:ext cx="6099462" cy="814582"/>
              </a:xfrm>
              <a:prstGeom prst="rect">
                <a:avLst/>
              </a:prstGeom>
              <a:blipFill>
                <a:blip r:embed="rId8"/>
                <a:stretch>
                  <a:fillRect t="-157813" b="-2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15C1E19-8D94-735B-1326-466EA16DD9CD}"/>
              </a:ext>
            </a:extLst>
          </p:cNvPr>
          <p:cNvGrpSpPr/>
          <p:nvPr/>
        </p:nvGrpSpPr>
        <p:grpSpPr>
          <a:xfrm>
            <a:off x="6888523" y="1224801"/>
            <a:ext cx="4661793" cy="1623045"/>
            <a:chOff x="6888523" y="1288969"/>
            <a:chExt cx="4661793" cy="16230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5D248D-B6E6-2613-AFD9-309594DF5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3000"/>
            </a:blip>
            <a:srcRect b="67612"/>
            <a:stretch/>
          </p:blipFill>
          <p:spPr>
            <a:xfrm>
              <a:off x="6888523" y="1545963"/>
              <a:ext cx="4661793" cy="13660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669795-9CEC-1CA1-6EA6-E5B53E72D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 amt="48000"/>
            </a:blip>
            <a:srcRect b="94814"/>
            <a:stretch/>
          </p:blipFill>
          <p:spPr>
            <a:xfrm>
              <a:off x="6888523" y="1288969"/>
              <a:ext cx="4661793" cy="256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035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322D-05FC-8F4B-AD9A-33520063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Euclidean to Lagrangian costs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C67CF-0E90-7F74-B6AB-EF3D0F5EF7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C9603-16D4-4D1F-008F-0532ED9A3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70A6-C443-A3F8-762B-DB282BD8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GMM">
            <a:hlinkClick r:id="" action="ppaction://media"/>
            <a:extLst>
              <a:ext uri="{FF2B5EF4-FFF2-40B4-BE49-F238E27FC236}">
                <a16:creationId xmlns:a16="http://schemas.microsoft.com/office/drawing/2014/main" id="{0C0F0FDB-8F12-64F0-CEB3-986B26D7E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025" y="3858953"/>
            <a:ext cx="2265257" cy="226525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71999C1-C1EE-2F76-7A5C-0BC6CCE08F47}"/>
              </a:ext>
            </a:extLst>
          </p:cNvPr>
          <p:cNvSpPr txBox="1">
            <a:spLocks/>
          </p:cNvSpPr>
          <p:nvPr/>
        </p:nvSpPr>
        <p:spPr>
          <a:xfrm>
            <a:off x="2616294" y="1449010"/>
            <a:ext cx="6702518" cy="11197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Deep Generalized Schrödinger Bridge.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Liu et al., NeurIPS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Riemannian metric learning via optimal transport.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Lagrangian Schrödinger Bridge.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Koshizuka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Sato,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 Computational Framework for Solving Wasserstein Lagrangian Flows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Neklyudov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Generalized Schrödinger Bridge Matching.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Liu et al., 2023.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398E7B-2210-5BD9-EB9C-AEFB7FC86D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65" b="12023"/>
          <a:stretch/>
        </p:blipFill>
        <p:spPr>
          <a:xfrm>
            <a:off x="5321247" y="3902668"/>
            <a:ext cx="2155316" cy="2179096"/>
          </a:xfrm>
          <a:prstGeom prst="rect">
            <a:avLst/>
          </a:prstGeom>
        </p:spPr>
      </p:pic>
      <p:pic>
        <p:nvPicPr>
          <p:cNvPr id="11" name="birds-out">
            <a:hlinkClick r:id="" action="ppaction://media"/>
            <a:extLst>
              <a:ext uri="{FF2B5EF4-FFF2-40B4-BE49-F238E27FC236}">
                <a16:creationId xmlns:a16="http://schemas.microsoft.com/office/drawing/2014/main" id="{37267D6F-C510-11E0-1788-CE19C8A897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293" y="3713791"/>
            <a:ext cx="4617989" cy="2586840"/>
          </a:xfrm>
          <a:prstGeom prst="rect">
            <a:avLst/>
          </a:prstGeom>
          <a:effectLst>
            <a:softEdge rad="68991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33E70A-FC80-FA68-1D28-81B69F6DF672}"/>
              </a:ext>
            </a:extLst>
          </p:cNvPr>
          <p:cNvSpPr txBox="1"/>
          <p:nvPr/>
        </p:nvSpPr>
        <p:spPr>
          <a:xfrm>
            <a:off x="115232" y="6006549"/>
            <a:ext cx="600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96F67F-6F05-9FAC-3D42-71CEBF83CA83}"/>
              </a:ext>
            </a:extLst>
          </p:cNvPr>
          <p:cNvSpPr txBox="1">
            <a:spLocks/>
          </p:cNvSpPr>
          <p:nvPr/>
        </p:nvSpPr>
        <p:spPr>
          <a:xfrm>
            <a:off x="5360449" y="6091260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source: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Solomon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8E21A7-A490-36B1-1BC0-073B8D147FB8}"/>
              </a:ext>
            </a:extLst>
          </p:cNvPr>
          <p:cNvSpPr txBox="1">
            <a:spLocks/>
          </p:cNvSpPr>
          <p:nvPr/>
        </p:nvSpPr>
        <p:spPr>
          <a:xfrm>
            <a:off x="8855919" y="6027977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source: Liu et al.,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85A342-F3B5-6F37-73E7-51AAFE961916}"/>
              </a:ext>
            </a:extLst>
          </p:cNvPr>
          <p:cNvSpPr/>
          <p:nvPr/>
        </p:nvSpPr>
        <p:spPr>
          <a:xfrm>
            <a:off x="6067571" y="2817979"/>
            <a:ext cx="3702005" cy="9459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35423DE-8F9A-9D80-94D8-D95F2E39BBC0}"/>
              </a:ext>
            </a:extLst>
          </p:cNvPr>
          <p:cNvSpPr/>
          <p:nvPr/>
        </p:nvSpPr>
        <p:spPr>
          <a:xfrm>
            <a:off x="3060539" y="2996398"/>
            <a:ext cx="2108773" cy="5659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7">
                <a:extLst>
                  <a:ext uri="{FF2B5EF4-FFF2-40B4-BE49-F238E27FC236}">
                    <a16:creationId xmlns:a16="http://schemas.microsoft.com/office/drawing/2014/main" id="{E2CFDEF0-F23B-650A-F704-83CFD7A4BB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38454" y="2839841"/>
                <a:ext cx="415410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𝒞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3" name="Content Placeholder 7">
                <a:extLst>
                  <a:ext uri="{FF2B5EF4-FFF2-40B4-BE49-F238E27FC236}">
                    <a16:creationId xmlns:a16="http://schemas.microsoft.com/office/drawing/2014/main" id="{E2CFDEF0-F23B-650A-F704-83CFD7A4B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454" y="2839841"/>
                <a:ext cx="4154107" cy="945900"/>
              </a:xfrm>
              <a:prstGeom prst="rect">
                <a:avLst/>
              </a:prstGeom>
              <a:blipFill>
                <a:blip r:embed="rId10"/>
                <a:stretch>
                  <a:fillRect t="-131579" b="-17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ontent Placeholder 7">
                <a:extLst>
                  <a:ext uri="{FF2B5EF4-FFF2-40B4-BE49-F238E27FC236}">
                    <a16:creationId xmlns:a16="http://schemas.microsoft.com/office/drawing/2014/main" id="{4B846DB1-3CF4-C5F1-5F27-FAA9C2F74A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8729" y="3044187"/>
                <a:ext cx="2991124" cy="5659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4" name="Content Placeholder 7">
                <a:extLst>
                  <a:ext uri="{FF2B5EF4-FFF2-40B4-BE49-F238E27FC236}">
                    <a16:creationId xmlns:a16="http://schemas.microsoft.com/office/drawing/2014/main" id="{4B846DB1-3CF4-C5F1-5F27-FAA9C2F7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729" y="3044187"/>
                <a:ext cx="2991124" cy="5659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3AE50C1-21B5-FDA0-34CA-92EC02B8A92A}"/>
              </a:ext>
            </a:extLst>
          </p:cNvPr>
          <p:cNvSpPr txBox="1">
            <a:spLocks/>
          </p:cNvSpPr>
          <p:nvPr/>
        </p:nvSpPr>
        <p:spPr>
          <a:xfrm>
            <a:off x="3006751" y="2643359"/>
            <a:ext cx="2587342" cy="420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Squared Euclidean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A5605CE-92F2-0356-AE06-CB5900D047AA}"/>
              </a:ext>
            </a:extLst>
          </p:cNvPr>
          <p:cNvSpPr txBox="1">
            <a:spLocks/>
          </p:cNvSpPr>
          <p:nvPr/>
        </p:nvSpPr>
        <p:spPr>
          <a:xfrm>
            <a:off x="6051323" y="2451602"/>
            <a:ext cx="3057035" cy="396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Lagrangian </a:t>
            </a:r>
            <a:r>
              <a:rPr lang="en-US" dirty="0">
                <a:solidFill>
                  <a:schemeClr val="tx1"/>
                </a:solidFill>
              </a:rPr>
              <a:t>(e.g., geodesics)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E92628-2C40-5A87-6055-EEE9C00191D8}"/>
              </a:ext>
            </a:extLst>
          </p:cNvPr>
          <p:cNvCxnSpPr>
            <a:cxnSpLocks/>
          </p:cNvCxnSpPr>
          <p:nvPr/>
        </p:nvCxnSpPr>
        <p:spPr>
          <a:xfrm>
            <a:off x="5169312" y="3271988"/>
            <a:ext cx="898259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072724D-5685-D6F5-D32B-785DE93C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637" y="1095837"/>
            <a:ext cx="8377516" cy="654126"/>
          </a:xfrm>
        </p:spPr>
        <p:txBody>
          <a:bodyPr>
            <a:normAutofit/>
          </a:bodyPr>
          <a:lstStyle/>
          <a:p>
            <a:r>
              <a:rPr lang="en-US" dirty="0"/>
              <a:t>incorporates </a:t>
            </a:r>
            <a:r>
              <a:rPr lang="en-US" b="1" dirty="0"/>
              <a:t>physical knowledge</a:t>
            </a:r>
            <a:r>
              <a:rPr lang="en-US" dirty="0"/>
              <a:t> from the world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obstacles, manifolds)</a:t>
            </a:r>
          </a:p>
        </p:txBody>
      </p:sp>
    </p:spTree>
    <p:extLst>
      <p:ext uri="{BB962C8B-B14F-4D97-AF65-F5344CB8AC3E}">
        <p14:creationId xmlns:p14="http://schemas.microsoft.com/office/powerpoint/2010/main" val="6997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A247-C9E0-20E5-0828-150A7656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Expressivity of Lagrangian costs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2BDCC-C9C5-15D4-19E4-6596B06092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4017-2ED2-19B9-BA29-6EE3D896D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6CDBF-08F7-B3F4-0AE9-0B243E35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005AF1-A091-40EC-B7BF-24E8074AD66B}"/>
              </a:ext>
            </a:extLst>
          </p:cNvPr>
          <p:cNvGrpSpPr/>
          <p:nvPr/>
        </p:nvGrpSpPr>
        <p:grpSpPr>
          <a:xfrm>
            <a:off x="995858" y="2541494"/>
            <a:ext cx="3017037" cy="1247235"/>
            <a:chOff x="1224457" y="2541494"/>
            <a:chExt cx="3017037" cy="124723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659B420-089B-D7FF-2B46-2341F17FBA50}"/>
                </a:ext>
              </a:extLst>
            </p:cNvPr>
            <p:cNvSpPr/>
            <p:nvPr/>
          </p:nvSpPr>
          <p:spPr>
            <a:xfrm>
              <a:off x="1296937" y="2905643"/>
              <a:ext cx="2587767" cy="8830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F100B3-6CCF-87F9-39C4-3986C0BBD99B}"/>
                    </a:ext>
                  </a:extLst>
                </p:cNvPr>
                <p:cNvSpPr txBox="1"/>
                <p:nvPr/>
              </p:nvSpPr>
              <p:spPr>
                <a:xfrm>
                  <a:off x="1359342" y="2969644"/>
                  <a:ext cx="2404340" cy="646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F100B3-6CCF-87F9-39C4-3986C0BBD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9342" y="2969644"/>
                  <a:ext cx="2404340" cy="646587"/>
                </a:xfrm>
                <a:prstGeom prst="rect">
                  <a:avLst/>
                </a:prstGeom>
                <a:blipFill>
                  <a:blip r:embed="rId2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4C764A2B-17CF-A645-A857-2E0444A248F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24457" y="2541494"/>
                  <a:ext cx="3017037" cy="76553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b="1" dirty="0"/>
                    <a:t>Euclidean 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4C764A2B-17CF-A645-A857-2E0444A248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457" y="2541494"/>
                  <a:ext cx="3017037" cy="765533"/>
                </a:xfrm>
                <a:prstGeom prst="rect">
                  <a:avLst/>
                </a:prstGeom>
                <a:blipFill>
                  <a:blip r:embed="rId3"/>
                  <a:stretch>
                    <a:fillRect t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7">
                <a:extLst>
                  <a:ext uri="{FF2B5EF4-FFF2-40B4-BE49-F238E27FC236}">
                    <a16:creationId xmlns:a16="http://schemas.microsoft.com/office/drawing/2014/main" id="{1CBB647B-2F63-52B7-DE01-CF8E79D9C5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2412" y="1427260"/>
                <a:ext cx="415410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𝒞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3" name="Content Placeholder 7">
                <a:extLst>
                  <a:ext uri="{FF2B5EF4-FFF2-40B4-BE49-F238E27FC236}">
                    <a16:creationId xmlns:a16="http://schemas.microsoft.com/office/drawing/2014/main" id="{1CBB647B-2F63-52B7-DE01-CF8E79D9C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412" y="1427260"/>
                <a:ext cx="4154107" cy="945900"/>
              </a:xfrm>
              <a:prstGeom prst="rect">
                <a:avLst/>
              </a:prstGeom>
              <a:blipFill>
                <a:blip r:embed="rId4"/>
                <a:stretch>
                  <a:fillRect t="-133333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ubtitle 2">
            <a:extLst>
              <a:ext uri="{FF2B5EF4-FFF2-40B4-BE49-F238E27FC236}">
                <a16:creationId xmlns:a16="http://schemas.microsoft.com/office/drawing/2014/main" id="{9911FE43-ED9F-58BD-ACCF-7EC3CBA17FDB}"/>
              </a:ext>
            </a:extLst>
          </p:cNvPr>
          <p:cNvSpPr txBox="1">
            <a:spLocks/>
          </p:cNvSpPr>
          <p:nvPr/>
        </p:nvSpPr>
        <p:spPr>
          <a:xfrm>
            <a:off x="2280118" y="1166623"/>
            <a:ext cx="8691344" cy="111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2023.    (and many others!)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40FDE-D310-F433-DFA4-62C272DFB4EC}"/>
              </a:ext>
            </a:extLst>
          </p:cNvPr>
          <p:cNvGrpSpPr/>
          <p:nvPr/>
        </p:nvGrpSpPr>
        <p:grpSpPr>
          <a:xfrm>
            <a:off x="4150922" y="2534792"/>
            <a:ext cx="3715606" cy="1263044"/>
            <a:chOff x="4150922" y="2534792"/>
            <a:chExt cx="3715606" cy="126304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A7B0BC5-381E-B459-457F-CA528EA46D8C}"/>
                </a:ext>
              </a:extLst>
            </p:cNvPr>
            <p:cNvSpPr/>
            <p:nvPr/>
          </p:nvSpPr>
          <p:spPr>
            <a:xfrm>
              <a:off x="4232878" y="2914750"/>
              <a:ext cx="3322871" cy="8830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98489C6-1E40-BB0A-EA2D-EB931C5E4705}"/>
                    </a:ext>
                  </a:extLst>
                </p:cNvPr>
                <p:cNvSpPr txBox="1"/>
                <p:nvPr/>
              </p:nvSpPr>
              <p:spPr>
                <a:xfrm>
                  <a:off x="4295282" y="2978751"/>
                  <a:ext cx="3260467" cy="646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𝑈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98489C6-1E40-BB0A-EA2D-EB931C5E4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5282" y="2978751"/>
                  <a:ext cx="3260467" cy="646587"/>
                </a:xfrm>
                <a:prstGeom prst="rect">
                  <a:avLst/>
                </a:prstGeom>
                <a:blipFill>
                  <a:blip r:embed="rId5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DD89B2C9-13BB-87DE-5FF2-864D8B0ED405}"/>
                </a:ext>
              </a:extLst>
            </p:cNvPr>
            <p:cNvSpPr txBox="1">
              <a:spLocks/>
            </p:cNvSpPr>
            <p:nvPr/>
          </p:nvSpPr>
          <p:spPr>
            <a:xfrm>
              <a:off x="4150922" y="2534792"/>
              <a:ext cx="3715606" cy="7655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Potential term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(e.g., obstacles)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BA05F9-E7EF-E10D-4073-182ACEB65424}"/>
              </a:ext>
            </a:extLst>
          </p:cNvPr>
          <p:cNvGrpSpPr/>
          <p:nvPr/>
        </p:nvGrpSpPr>
        <p:grpSpPr>
          <a:xfrm>
            <a:off x="8190530" y="2538142"/>
            <a:ext cx="2851017" cy="1263171"/>
            <a:chOff x="7975378" y="2538142"/>
            <a:chExt cx="2851017" cy="126317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BDAF75C-9419-AC9F-D4C4-A428771F2757}"/>
                </a:ext>
              </a:extLst>
            </p:cNvPr>
            <p:cNvSpPr/>
            <p:nvPr/>
          </p:nvSpPr>
          <p:spPr>
            <a:xfrm>
              <a:off x="8056302" y="2918227"/>
              <a:ext cx="2743199" cy="8830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AE56795-7E30-3E2F-9AAB-6643F01F9785}"/>
                    </a:ext>
                  </a:extLst>
                </p:cNvPr>
                <p:cNvSpPr txBox="1"/>
                <p:nvPr/>
              </p:nvSpPr>
              <p:spPr>
                <a:xfrm>
                  <a:off x="8118706" y="2982228"/>
                  <a:ext cx="2680795" cy="646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𝐴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)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AE56795-7E30-3E2F-9AAB-6643F01F97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8706" y="2982228"/>
                  <a:ext cx="2680795" cy="646587"/>
                </a:xfrm>
                <a:prstGeom prst="rect">
                  <a:avLst/>
                </a:prstGeom>
                <a:blipFill>
                  <a:blip r:embed="rId6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5130B343-78CB-BB5D-CC9B-A1159A6A8C6E}"/>
                </a:ext>
              </a:extLst>
            </p:cNvPr>
            <p:cNvSpPr txBox="1">
              <a:spLocks/>
            </p:cNvSpPr>
            <p:nvPr/>
          </p:nvSpPr>
          <p:spPr>
            <a:xfrm>
              <a:off x="7975378" y="2538142"/>
              <a:ext cx="2851017" cy="4399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Riemannian geodesics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A5D670-FF01-169A-3610-B9DEA53D57E0}"/>
              </a:ext>
            </a:extLst>
          </p:cNvPr>
          <p:cNvSpPr txBox="1">
            <a:spLocks/>
          </p:cNvSpPr>
          <p:nvPr/>
        </p:nvSpPr>
        <p:spPr>
          <a:xfrm>
            <a:off x="1027583" y="3875005"/>
            <a:ext cx="3017037" cy="76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B050"/>
                </a:solidFill>
              </a:rPr>
              <a:t>easy, closed-form computation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E415E7-E174-0690-B4B4-1E90C4A6BAEC}"/>
              </a:ext>
            </a:extLst>
          </p:cNvPr>
          <p:cNvSpPr txBox="1">
            <a:spLocks/>
          </p:cNvSpPr>
          <p:nvPr/>
        </p:nvSpPr>
        <p:spPr>
          <a:xfrm>
            <a:off x="5026251" y="3855992"/>
            <a:ext cx="5032146" cy="76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98202C"/>
                </a:solidFill>
              </a:rPr>
              <a:t>challenging in general, no known closed-form solutions</a:t>
            </a:r>
          </a:p>
        </p:txBody>
      </p:sp>
    </p:spTree>
    <p:extLst>
      <p:ext uri="{BB962C8B-B14F-4D97-AF65-F5344CB8AC3E}">
        <p14:creationId xmlns:p14="http://schemas.microsoft.com/office/powerpoint/2010/main" val="217787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9414B96-92B9-4DA5-CDD8-9CD9B1A81F2A}"/>
              </a:ext>
            </a:extLst>
          </p:cNvPr>
          <p:cNvSpPr/>
          <p:nvPr/>
        </p:nvSpPr>
        <p:spPr>
          <a:xfrm>
            <a:off x="3406363" y="1682728"/>
            <a:ext cx="5186308" cy="831686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0A247-C9E0-20E5-0828-150A7656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amortize the geodesic path!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2BDCC-C9C5-15D4-19E4-6596B06092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4017-2ED2-19B9-BA29-6EE3D896D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6CDBF-08F7-B3F4-0AE9-0B243E35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59B420-089B-D7FF-2B46-2341F17FBA50}"/>
              </a:ext>
            </a:extLst>
          </p:cNvPr>
          <p:cNvSpPr/>
          <p:nvPr/>
        </p:nvSpPr>
        <p:spPr>
          <a:xfrm>
            <a:off x="1068338" y="2905643"/>
            <a:ext cx="2587767" cy="8830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F100B3-6CCF-87F9-39C4-3986C0BBD99B}"/>
                  </a:ext>
                </a:extLst>
              </p:cNvPr>
              <p:cNvSpPr txBox="1"/>
              <p:nvPr/>
            </p:nvSpPr>
            <p:spPr>
              <a:xfrm>
                <a:off x="1130743" y="2969644"/>
                <a:ext cx="2404340" cy="646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F100B3-6CCF-87F9-39C4-3986C0BBD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43" y="2969644"/>
                <a:ext cx="2404340" cy="646587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C764A2B-17CF-A645-A857-2E0444A248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858" y="2541494"/>
                <a:ext cx="3017037" cy="7655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b="1" dirty="0"/>
                  <a:t>Euclidean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𝑐</m:t>
                    </m:r>
                    <m:d>
                      <m:d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𝑥</m:t>
                        </m:r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,</m:t>
                        </m:r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𝑦</m:t>
                        </m:r>
                      </m:e>
                    </m:d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=</m:t>
                    </m:r>
                    <m:sSubSup>
                      <m:sSubSup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</a:rPr>
                              <m:t>−</m:t>
                            </m:r>
                            <m:r>
                              <a:rPr lang="en-US" sz="1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2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C764A2B-17CF-A645-A857-2E0444A24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858" y="2541494"/>
                <a:ext cx="3017037" cy="765533"/>
              </a:xfrm>
              <a:prstGeom prst="rect">
                <a:avLst/>
              </a:prstGeom>
              <a:blipFill>
                <a:blip r:embed="rId3"/>
                <a:stretch>
                  <a:fillRect t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A7B0BC5-381E-B459-457F-CA528EA46D8C}"/>
              </a:ext>
            </a:extLst>
          </p:cNvPr>
          <p:cNvSpPr/>
          <p:nvPr/>
        </p:nvSpPr>
        <p:spPr>
          <a:xfrm>
            <a:off x="4232878" y="2914750"/>
            <a:ext cx="3322871" cy="8830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8489C6-1E40-BB0A-EA2D-EB931C5E4705}"/>
                  </a:ext>
                </a:extLst>
              </p:cNvPr>
              <p:cNvSpPr txBox="1"/>
              <p:nvPr/>
            </p:nvSpPr>
            <p:spPr>
              <a:xfrm>
                <a:off x="4295282" y="2978751"/>
                <a:ext cx="3260467" cy="646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−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𝑈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8489C6-1E40-BB0A-EA2D-EB931C5E4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282" y="2978751"/>
                <a:ext cx="3260467" cy="646587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BDAF75C-9419-AC9F-D4C4-A428771F2757}"/>
              </a:ext>
            </a:extLst>
          </p:cNvPr>
          <p:cNvSpPr/>
          <p:nvPr/>
        </p:nvSpPr>
        <p:spPr>
          <a:xfrm>
            <a:off x="8271454" y="2918227"/>
            <a:ext cx="2743199" cy="8830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E56795-7E30-3E2F-9AAB-6643F01F9785}"/>
                  </a:ext>
                </a:extLst>
              </p:cNvPr>
              <p:cNvSpPr txBox="1"/>
              <p:nvPr/>
            </p:nvSpPr>
            <p:spPr>
              <a:xfrm>
                <a:off x="8333858" y="2982228"/>
                <a:ext cx="2680795" cy="646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)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E56795-7E30-3E2F-9AAB-6643F01F9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858" y="2982228"/>
                <a:ext cx="2680795" cy="646587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ubtitle 2">
            <a:extLst>
              <a:ext uri="{FF2B5EF4-FFF2-40B4-BE49-F238E27FC236}">
                <a16:creationId xmlns:a16="http://schemas.microsoft.com/office/drawing/2014/main" id="{9911FE43-ED9F-58BD-ACCF-7EC3CBA17FDB}"/>
              </a:ext>
            </a:extLst>
          </p:cNvPr>
          <p:cNvSpPr txBox="1">
            <a:spLocks/>
          </p:cNvSpPr>
          <p:nvPr/>
        </p:nvSpPr>
        <p:spPr>
          <a:xfrm>
            <a:off x="2549058" y="1395222"/>
            <a:ext cx="8691344" cy="111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2023.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89B2C9-13BB-87DE-5FF2-864D8B0ED405}"/>
              </a:ext>
            </a:extLst>
          </p:cNvPr>
          <p:cNvSpPr txBox="1">
            <a:spLocks/>
          </p:cNvSpPr>
          <p:nvPr/>
        </p:nvSpPr>
        <p:spPr>
          <a:xfrm>
            <a:off x="4150922" y="2534792"/>
            <a:ext cx="3715606" cy="76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Potential term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obstacles)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130B343-78CB-BB5D-CC9B-A1159A6A8C6E}"/>
              </a:ext>
            </a:extLst>
          </p:cNvPr>
          <p:cNvSpPr txBox="1">
            <a:spLocks/>
          </p:cNvSpPr>
          <p:nvPr/>
        </p:nvSpPr>
        <p:spPr>
          <a:xfrm>
            <a:off x="8190530" y="2538142"/>
            <a:ext cx="2851017" cy="439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Riemannian geodesics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A5D670-FF01-169A-3610-B9DEA53D57E0}"/>
              </a:ext>
            </a:extLst>
          </p:cNvPr>
          <p:cNvSpPr txBox="1">
            <a:spLocks/>
          </p:cNvSpPr>
          <p:nvPr/>
        </p:nvSpPr>
        <p:spPr>
          <a:xfrm>
            <a:off x="1027583" y="3875005"/>
            <a:ext cx="3017037" cy="76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B050"/>
                </a:solidFill>
              </a:rPr>
              <a:t>easy, closed-form computation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E415E7-E174-0690-B4B4-1E90C4A6BAEC}"/>
              </a:ext>
            </a:extLst>
          </p:cNvPr>
          <p:cNvSpPr txBox="1">
            <a:spLocks/>
          </p:cNvSpPr>
          <p:nvPr/>
        </p:nvSpPr>
        <p:spPr>
          <a:xfrm>
            <a:off x="5026251" y="3855992"/>
            <a:ext cx="5032146" cy="76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98202C"/>
                </a:solidFill>
              </a:rPr>
              <a:t>challenging in general, no known closed-form 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0CEF2528-0422-ECE7-39C0-E35F3A17D1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7341" y="1669306"/>
                <a:ext cx="677731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𝛾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argi</m:t>
                              </m:r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nf</m:t>
                              </m:r>
                            </m:e>
                            <m:lim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𝒫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0CEF2528-0422-ECE7-39C0-E35F3A17D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341" y="1669306"/>
                <a:ext cx="6777317" cy="945900"/>
              </a:xfrm>
              <a:prstGeom prst="rect">
                <a:avLst/>
              </a:prstGeom>
              <a:blipFill>
                <a:blip r:embed="rId6"/>
                <a:stretch>
                  <a:fillRect t="-133333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9977A76-A16B-C26A-FEFF-EE0358F07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78" y="4435704"/>
            <a:ext cx="6060687" cy="1653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DB49F-FB40-2385-80A9-B82016525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2000" y="4131727"/>
            <a:ext cx="4321189" cy="23033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860BD6-C931-8339-2BF3-507C3B97E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56" y="1055496"/>
            <a:ext cx="8377516" cy="6541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enables us to solve the </a:t>
            </a:r>
            <a:r>
              <a:rPr lang="en-US" b="1" dirty="0"/>
              <a:t>static OT formulation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69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3584-227B-17F4-EBBB-BE3BFBF4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Excels at solving OT and learning metrics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549603-6DC4-8204-CEE9-DB711DC28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121" y="4570412"/>
            <a:ext cx="10172700" cy="17399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DDD8B-14B5-9BBD-224D-C63A9E2B38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34C57-2B0F-5BEE-AFE4-71993D1B3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35F48-036F-B51B-813A-3DF26CFD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05504C-BEB8-F40F-DC50-B25CFF75D2D1}"/>
              </a:ext>
            </a:extLst>
          </p:cNvPr>
          <p:cNvSpPr txBox="1">
            <a:spLocks/>
          </p:cNvSpPr>
          <p:nvPr/>
        </p:nvSpPr>
        <p:spPr>
          <a:xfrm>
            <a:off x="2280118" y="1166623"/>
            <a:ext cx="8691344" cy="111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2023.    (and many others!)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8AE16-EC6D-4748-560E-187BFAE8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4" y="2070913"/>
            <a:ext cx="5359054" cy="2214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F324A-4C18-BA12-BE62-EE94E4427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769" y="1885681"/>
            <a:ext cx="5786631" cy="26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06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7D53C3-2B1B-B223-69DF-B0441D10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Amortized optimization beyond OT 🚀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5B5218-6EE3-808A-BF02-208C2AEFA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(amortized VI, 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Transport, Lagrangian costs)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FE6F4F-797F-AA11-C9D5-853EE0800668}"/>
              </a:ext>
            </a:extLst>
          </p:cNvPr>
          <p:cNvSpPr txBox="1"/>
          <p:nvPr/>
        </p:nvSpPr>
        <p:spPr>
          <a:xfrm>
            <a:off x="5136777" y="5235730"/>
            <a:ext cx="499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CDB63F-A018-66B6-A79D-FC3A89042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606"/>
          <a:stretch/>
        </p:blipFill>
        <p:spPr>
          <a:xfrm>
            <a:off x="2209800" y="5612248"/>
            <a:ext cx="7772400" cy="1318980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150385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284B-5CCE-B9AB-4D7E-FF30A627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197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Why optimal transport?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E6E7-5577-5748-222C-99550D89D4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125AE-E551-4D06-F7FE-DCCD63A45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0B29A-4B2E-B028-1CAC-400FECA8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995A94-9352-DB5E-761B-C94C6C00FD6C}"/>
              </a:ext>
            </a:extLst>
          </p:cNvPr>
          <p:cNvSpPr txBox="1">
            <a:spLocks/>
          </p:cNvSpPr>
          <p:nvPr/>
        </p:nvSpPr>
        <p:spPr>
          <a:xfrm>
            <a:off x="7052591" y="594289"/>
            <a:ext cx="4401475" cy="56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(selected ML-focused highlights)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923C0E-83CE-9C97-3B86-835A74F6C22A}"/>
              </a:ext>
            </a:extLst>
          </p:cNvPr>
          <p:cNvGrpSpPr/>
          <p:nvPr/>
        </p:nvGrpSpPr>
        <p:grpSpPr>
          <a:xfrm>
            <a:off x="633028" y="4421226"/>
            <a:ext cx="11536737" cy="2185526"/>
            <a:chOff x="633028" y="4421226"/>
            <a:chExt cx="11536737" cy="218552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2E98DDE-A728-13DC-D334-2D1FED553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4690" y="4421226"/>
              <a:ext cx="4565075" cy="2009010"/>
            </a:xfrm>
            <a:prstGeom prst="rect">
              <a:avLst/>
            </a:prstGeom>
          </p:spPr>
        </p:pic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9980B916-1701-AB01-AB95-64E5F6E76785}"/>
                </a:ext>
              </a:extLst>
            </p:cNvPr>
            <p:cNvSpPr txBox="1">
              <a:spLocks/>
            </p:cNvSpPr>
            <p:nvPr/>
          </p:nvSpPr>
          <p:spPr>
            <a:xfrm>
              <a:off x="8864385" y="6257316"/>
              <a:ext cx="2486112" cy="3494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: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Bunne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and Cuturi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82049AD0-3587-D547-D327-DF7CA6CF2E31}"/>
                </a:ext>
              </a:extLst>
            </p:cNvPr>
            <p:cNvSpPr txBox="1">
              <a:spLocks/>
            </p:cNvSpPr>
            <p:nvPr/>
          </p:nvSpPr>
          <p:spPr>
            <a:xfrm>
              <a:off x="633028" y="4873018"/>
              <a:ext cx="6117396" cy="62389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/>
                <a:t>Finds interpolating paths </a:t>
              </a:r>
              <a:r>
                <a:rPr lang="en-US" sz="1800" dirty="0"/>
                <a:t>between populations</a:t>
              </a:r>
              <a:br>
                <a:rPr lang="en-US" sz="1800" dirty="0"/>
              </a:b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(e.g., for cell populations or multi-agent systems)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08D37504-CA5D-59D4-BCA2-85CD81C63143}"/>
                </a:ext>
              </a:extLst>
            </p:cNvPr>
            <p:cNvSpPr txBox="1">
              <a:spLocks/>
            </p:cNvSpPr>
            <p:nvPr/>
          </p:nvSpPr>
          <p:spPr>
            <a:xfrm>
              <a:off x="633028" y="5392966"/>
              <a:ext cx="7492621" cy="10117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Optimal-transport analysis of single-cell gene expression.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Schiebinger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Cell 2019.</a:t>
              </a: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endParaRP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Learning single-cell perturbation responses using neural optimal transport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Bunne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Nature Methods 2023.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Likelihood Training of Schrödinger Bridge.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Liu,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Horng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Theodorou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ICLR 2022.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Trajectorynet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: A dynamic optimal transport network for modeling cellular dynamics.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Tong et al., ICML 2020.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37E420-6C33-D486-0FA7-2F2FD1BE208E}"/>
              </a:ext>
            </a:extLst>
          </p:cNvPr>
          <p:cNvGrpSpPr/>
          <p:nvPr/>
        </p:nvGrpSpPr>
        <p:grpSpPr>
          <a:xfrm>
            <a:off x="630117" y="1772344"/>
            <a:ext cx="11405177" cy="2939310"/>
            <a:chOff x="630117" y="1772344"/>
            <a:chExt cx="11405177" cy="2939310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C0CAD3D-D70B-01FB-B872-C039A7337144}"/>
                </a:ext>
              </a:extLst>
            </p:cNvPr>
            <p:cNvSpPr txBox="1">
              <a:spLocks/>
            </p:cNvSpPr>
            <p:nvPr/>
          </p:nvSpPr>
          <p:spPr>
            <a:xfrm>
              <a:off x="630117" y="3228655"/>
              <a:ext cx="5196563" cy="7433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/>
                <a:t>Couples measures without pairwise data</a:t>
              </a:r>
              <a:br>
                <a:rPr lang="en-US" sz="1800" b="1" dirty="0"/>
              </a:b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(e.g., for generative modeling, domain adaptation)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89F02076-E4C2-6F9E-EA11-F1CB011E0A4F}"/>
                </a:ext>
              </a:extLst>
            </p:cNvPr>
            <p:cNvSpPr txBox="1">
              <a:spLocks/>
            </p:cNvSpPr>
            <p:nvPr/>
          </p:nvSpPr>
          <p:spPr>
            <a:xfrm>
              <a:off x="660790" y="3790979"/>
              <a:ext cx="7009915" cy="9206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Generative modeling via OT maps.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Rout, Korotin,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Burnaev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ICLR 2022.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Neural Optimal Transport.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Korotin et al., ICLR 2023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Neural Monge map estimation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Jiaojiao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Fan et al., TMLR 2023.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Joint distribution optimal transportation for domain adaptation.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Courty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NeurIPS 2017.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Geometric Dataset Distances via Optimal Transport.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Alvarez-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Melis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NeurIPS 2020.</a:t>
              </a: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3F3DFF-F9B7-1623-1375-74CC1AECE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34" r="-3"/>
            <a:stretch/>
          </p:blipFill>
          <p:spPr>
            <a:xfrm>
              <a:off x="9868545" y="1772344"/>
              <a:ext cx="2166749" cy="196169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A5F8A2-05E5-7EB4-1DDC-3F6E83FA5818}"/>
              </a:ext>
            </a:extLst>
          </p:cNvPr>
          <p:cNvGrpSpPr/>
          <p:nvPr/>
        </p:nvGrpSpPr>
        <p:grpSpPr>
          <a:xfrm>
            <a:off x="630117" y="1632181"/>
            <a:ext cx="10079961" cy="2328972"/>
            <a:chOff x="630117" y="1632181"/>
            <a:chExt cx="10079961" cy="2328972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F0BBBF58-EDCC-C085-21C0-EF6BE7A9C7E7}"/>
                </a:ext>
              </a:extLst>
            </p:cNvPr>
            <p:cNvSpPr txBox="1">
              <a:spLocks/>
            </p:cNvSpPr>
            <p:nvPr/>
          </p:nvSpPr>
          <p:spPr>
            <a:xfrm>
              <a:off x="630117" y="2182502"/>
              <a:ext cx="6316579" cy="9775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Wasserstein GAN.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Arjovsky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Chintala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Bottou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ICML 2017.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Generalized sliced Wasserstein distances.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Kolouri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NeurIPS 2019.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Sliced </a:t>
              </a:r>
              <a:r>
                <a:rPr lang="en-US" sz="12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wasserstein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distance for learning GMMs.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Kolouri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 CVPR 2018.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Convolutional Wasserstein Distances on Geometric Domains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Solomon et al.,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ToG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2015.</a:t>
              </a: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C65CB49C-15CA-4972-9159-2A7B7B7E1AAB}"/>
                </a:ext>
              </a:extLst>
            </p:cNvPr>
            <p:cNvSpPr txBox="1">
              <a:spLocks/>
            </p:cNvSpPr>
            <p:nvPr/>
          </p:nvSpPr>
          <p:spPr>
            <a:xfrm>
              <a:off x="8883000" y="3655946"/>
              <a:ext cx="1827078" cy="3052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source: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Rout et al.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A3229D-AE9C-630C-7818-0821DE832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9752"/>
            <a:stretch/>
          </p:blipFill>
          <p:spPr>
            <a:xfrm>
              <a:off x="6649837" y="1767861"/>
              <a:ext cx="3233752" cy="1961690"/>
            </a:xfrm>
            <a:prstGeom prst="rect">
              <a:avLst/>
            </a:prstGeom>
          </p:spPr>
        </p:pic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C9149BA-26AE-FF4F-435C-E27F859D3A27}"/>
                </a:ext>
              </a:extLst>
            </p:cNvPr>
            <p:cNvSpPr txBox="1">
              <a:spLocks/>
            </p:cNvSpPr>
            <p:nvPr/>
          </p:nvSpPr>
          <p:spPr>
            <a:xfrm>
              <a:off x="647343" y="1632181"/>
              <a:ext cx="5196563" cy="7433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Defines a </a:t>
              </a:r>
              <a:r>
                <a:rPr lang="en-US" sz="1800" b="1" dirty="0"/>
                <a:t>metric on the space of measures</a:t>
              </a:r>
              <a:br>
                <a:rPr lang="en-US" sz="1800" b="1" dirty="0"/>
              </a:b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(metricizes the space of weak convergence)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68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1F6F0F-E59D-CECA-7398-81DCABD3E33F}"/>
              </a:ext>
            </a:extLst>
          </p:cNvPr>
          <p:cNvSpPr txBox="1">
            <a:spLocks/>
          </p:cNvSpPr>
          <p:nvPr/>
        </p:nvSpPr>
        <p:spPr>
          <a:xfrm>
            <a:off x="526404" y="480465"/>
            <a:ext cx="11326091" cy="890332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 for optimal transport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A8823C-287F-5813-4B95-8CC741A574D2}"/>
              </a:ext>
            </a:extLst>
          </p:cNvPr>
          <p:cNvSpPr txBox="1">
            <a:spLocks/>
          </p:cNvSpPr>
          <p:nvPr/>
        </p:nvSpPr>
        <p:spPr>
          <a:xfrm>
            <a:off x="457007" y="1523999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(FAIR) NYC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4A5DAE-F090-A3C7-143B-EFC575DC3F14}"/>
              </a:ext>
            </a:extLst>
          </p:cNvPr>
          <p:cNvGrpSpPr/>
          <p:nvPr/>
        </p:nvGrpSpPr>
        <p:grpSpPr>
          <a:xfrm>
            <a:off x="7000533" y="1544781"/>
            <a:ext cx="4999872" cy="540210"/>
            <a:chOff x="528458" y="2216999"/>
            <a:chExt cx="4999872" cy="540210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A30D23BA-11BE-639F-9007-78022E39F44F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AC4838-5252-E3D0-2C35-C4A7D0FC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24798FD-BC92-55A0-3C16-766260A7CC37}"/>
              </a:ext>
            </a:extLst>
          </p:cNvPr>
          <p:cNvSpPr/>
          <p:nvPr/>
        </p:nvSpPr>
        <p:spPr>
          <a:xfrm>
            <a:off x="2760584" y="5229960"/>
            <a:ext cx="6427693" cy="146467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E8D4002-8D80-25DF-FDFD-10DA2BF5E2B2}"/>
              </a:ext>
            </a:extLst>
          </p:cNvPr>
          <p:cNvSpPr/>
          <p:nvPr/>
        </p:nvSpPr>
        <p:spPr>
          <a:xfrm>
            <a:off x="5370632" y="5596337"/>
            <a:ext cx="3702005" cy="9459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E5D5D67-6EF0-33EC-6929-746771758A8A}"/>
              </a:ext>
            </a:extLst>
          </p:cNvPr>
          <p:cNvSpPr/>
          <p:nvPr/>
        </p:nvSpPr>
        <p:spPr>
          <a:xfrm>
            <a:off x="2941821" y="5586498"/>
            <a:ext cx="2108773" cy="5659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739DF7C-2D97-39F7-B72F-F23C1EC0FDFE}"/>
              </a:ext>
            </a:extLst>
          </p:cNvPr>
          <p:cNvSpPr/>
          <p:nvPr/>
        </p:nvSpPr>
        <p:spPr>
          <a:xfrm>
            <a:off x="2783359" y="4031965"/>
            <a:ext cx="3184392" cy="6596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61EC4A3-1110-C796-0FBE-32EE01940D75}"/>
              </a:ext>
            </a:extLst>
          </p:cNvPr>
          <p:cNvSpPr/>
          <p:nvPr/>
        </p:nvSpPr>
        <p:spPr>
          <a:xfrm>
            <a:off x="2721554" y="2610681"/>
            <a:ext cx="5810889" cy="8799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ontent Placeholder 7">
                <a:extLst>
                  <a:ext uri="{FF2B5EF4-FFF2-40B4-BE49-F238E27FC236}">
                    <a16:creationId xmlns:a16="http://schemas.microsoft.com/office/drawing/2014/main" id="{E597197B-9693-F1A4-FC95-953BF5EE4A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3358" y="4128496"/>
                <a:ext cx="3184392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80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2" name="Content Placeholder 7">
                <a:extLst>
                  <a:ext uri="{FF2B5EF4-FFF2-40B4-BE49-F238E27FC236}">
                    <a16:creationId xmlns:a16="http://schemas.microsoft.com/office/drawing/2014/main" id="{E597197B-9693-F1A4-FC95-953BF5EE4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358" y="4128496"/>
                <a:ext cx="3184392" cy="6872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ontent Placeholder 7">
                <a:extLst>
                  <a:ext uri="{FF2B5EF4-FFF2-40B4-BE49-F238E27FC236}">
                    <a16:creationId xmlns:a16="http://schemas.microsoft.com/office/drawing/2014/main" id="{6D93896D-284D-258D-D302-0BE2ACC17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1515" y="5618199"/>
                <a:ext cx="415410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𝒞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3" name="Content Placeholder 7">
                <a:extLst>
                  <a:ext uri="{FF2B5EF4-FFF2-40B4-BE49-F238E27FC236}">
                    <a16:creationId xmlns:a16="http://schemas.microsoft.com/office/drawing/2014/main" id="{6D93896D-284D-258D-D302-0BE2ACC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515" y="5618199"/>
                <a:ext cx="4154107" cy="945900"/>
              </a:xfrm>
              <a:prstGeom prst="rect">
                <a:avLst/>
              </a:prstGeom>
              <a:blipFill>
                <a:blip r:embed="rId6"/>
                <a:stretch>
                  <a:fillRect t="-133333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7D9507C-31C7-7095-7DC5-9E5025668792}"/>
                  </a:ext>
                </a:extLst>
              </p:cNvPr>
              <p:cNvSpPr txBox="1"/>
              <p:nvPr/>
            </p:nvSpPr>
            <p:spPr>
              <a:xfrm>
                <a:off x="2272559" y="2610682"/>
                <a:ext cx="6821357" cy="814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7D9507C-31C7-7095-7DC5-9E5025668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59" y="2610682"/>
                <a:ext cx="6821357" cy="814582"/>
              </a:xfrm>
              <a:prstGeom prst="rect">
                <a:avLst/>
              </a:prstGeom>
              <a:blipFill>
                <a:blip r:embed="rId7"/>
                <a:stretch>
                  <a:fillRect t="-153846" b="-2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ontent Placeholder 7">
                <a:extLst>
                  <a:ext uri="{FF2B5EF4-FFF2-40B4-BE49-F238E27FC236}">
                    <a16:creationId xmlns:a16="http://schemas.microsoft.com/office/drawing/2014/main" id="{552D586C-15EA-E899-7E70-F9C9EE3527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6564" y="5634287"/>
                <a:ext cx="2991124" cy="5659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5" name="Content Placeholder 7">
                <a:extLst>
                  <a:ext uri="{FF2B5EF4-FFF2-40B4-BE49-F238E27FC236}">
                    <a16:creationId xmlns:a16="http://schemas.microsoft.com/office/drawing/2014/main" id="{552D586C-15EA-E899-7E70-F9C9EE352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64" y="5634287"/>
                <a:ext cx="2991124" cy="5659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19B76FB-8F84-5957-EA0A-E5512D36201B}"/>
              </a:ext>
            </a:extLst>
          </p:cNvPr>
          <p:cNvSpPr txBox="1">
            <a:spLocks/>
          </p:cNvSpPr>
          <p:nvPr/>
        </p:nvSpPr>
        <p:spPr>
          <a:xfrm>
            <a:off x="2744638" y="2252639"/>
            <a:ext cx="2279994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Kantorovich dual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6257C061-DF3D-C217-5C98-B6F10114F9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3358" y="3656653"/>
                <a:ext cx="2279994" cy="3963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𝒄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-transform</a:t>
                </a:r>
              </a:p>
            </p:txBody>
          </p:sp>
        </mc:Choice>
        <mc:Fallback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6257C061-DF3D-C217-5C98-B6F10114F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358" y="3656653"/>
                <a:ext cx="2279994" cy="396379"/>
              </a:xfrm>
              <a:prstGeom prst="rect">
                <a:avLst/>
              </a:prstGeom>
              <a:blipFill>
                <a:blip r:embed="rId9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71C0673-5E4A-5603-A7DB-6EB0E020FFAA}"/>
              </a:ext>
            </a:extLst>
          </p:cNvPr>
          <p:cNvSpPr txBox="1">
            <a:spLocks/>
          </p:cNvSpPr>
          <p:nvPr/>
        </p:nvSpPr>
        <p:spPr>
          <a:xfrm>
            <a:off x="2874586" y="5233459"/>
            <a:ext cx="2587342" cy="420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Squared Euclidean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381C46D1-3071-6795-CCCA-3F9F1A4A5A03}"/>
              </a:ext>
            </a:extLst>
          </p:cNvPr>
          <p:cNvSpPr txBox="1">
            <a:spLocks/>
          </p:cNvSpPr>
          <p:nvPr/>
        </p:nvSpPr>
        <p:spPr>
          <a:xfrm>
            <a:off x="5354384" y="5229960"/>
            <a:ext cx="3057035" cy="396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Lagrangian </a:t>
            </a:r>
            <a:r>
              <a:rPr lang="en-US" dirty="0">
                <a:solidFill>
                  <a:schemeClr val="tx1"/>
                </a:solidFill>
              </a:rPr>
              <a:t>(e.g., geodesics)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0EFD3E9-7A1B-7D27-90D8-14ED301DFE84}"/>
              </a:ext>
            </a:extLst>
          </p:cNvPr>
          <p:cNvSpPr txBox="1">
            <a:spLocks/>
          </p:cNvSpPr>
          <p:nvPr/>
        </p:nvSpPr>
        <p:spPr>
          <a:xfrm>
            <a:off x="2832129" y="4844425"/>
            <a:ext cx="2279994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Costs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2CCF4B8-3ECD-7FD7-E92B-5A29501992EF}"/>
              </a:ext>
            </a:extLst>
          </p:cNvPr>
          <p:cNvCxnSpPr>
            <a:cxnSpLocks/>
          </p:cNvCxnSpPr>
          <p:nvPr/>
        </p:nvCxnSpPr>
        <p:spPr>
          <a:xfrm>
            <a:off x="5519682" y="3208715"/>
            <a:ext cx="0" cy="82325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69F2A8-61E5-95F2-6DAD-1919DDF6978F}"/>
              </a:ext>
            </a:extLst>
          </p:cNvPr>
          <p:cNvCxnSpPr>
            <a:cxnSpLocks/>
          </p:cNvCxnSpPr>
          <p:nvPr/>
        </p:nvCxnSpPr>
        <p:spPr>
          <a:xfrm>
            <a:off x="5168409" y="4538198"/>
            <a:ext cx="0" cy="702606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CF038B0-B4F9-205A-B81B-D953A12ED35E}"/>
              </a:ext>
            </a:extLst>
          </p:cNvPr>
          <p:cNvSpPr txBox="1"/>
          <p:nvPr/>
        </p:nvSpPr>
        <p:spPr>
          <a:xfrm rot="442072">
            <a:off x="7050358" y="2290649"/>
            <a:ext cx="1984839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 this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816865-D567-FFFB-116B-263B83D46D07}"/>
              </a:ext>
            </a:extLst>
          </p:cNvPr>
          <p:cNvSpPr txBox="1"/>
          <p:nvPr/>
        </p:nvSpPr>
        <p:spPr>
          <a:xfrm>
            <a:off x="5710131" y="4497911"/>
            <a:ext cx="2044149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 that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3B28DA-C84A-8284-3C37-1BE7C95099EC}"/>
              </a:ext>
            </a:extLst>
          </p:cNvPr>
          <p:cNvSpPr txBox="1"/>
          <p:nvPr/>
        </p:nvSpPr>
        <p:spPr>
          <a:xfrm>
            <a:off x="8387545" y="5338610"/>
            <a:ext cx="1276311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this</a:t>
            </a:r>
          </a:p>
        </p:txBody>
      </p:sp>
    </p:spTree>
    <p:extLst>
      <p:ext uri="{BB962C8B-B14F-4D97-AF65-F5344CB8AC3E}">
        <p14:creationId xmlns:p14="http://schemas.microsoft.com/office/powerpoint/2010/main" val="283457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DC6B-DD19-4AFA-9E5B-8137A50A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Optimization problems and sub-problems in OT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054E-49E7-0995-5AAB-709C1D713F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97C09-09D2-9233-1F53-DDDD0C6E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 for optimal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882-5681-E4F8-9D7D-A638389C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3C23AA-9A72-BF9D-FE1C-51B461195758}"/>
              </a:ext>
            </a:extLst>
          </p:cNvPr>
          <p:cNvGrpSpPr/>
          <p:nvPr/>
        </p:nvGrpSpPr>
        <p:grpSpPr>
          <a:xfrm>
            <a:off x="4222193" y="1654428"/>
            <a:ext cx="7019312" cy="1237999"/>
            <a:chOff x="4222193" y="1654428"/>
            <a:chExt cx="7019312" cy="123799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312456C-917D-7871-9FE8-325E15CEAB6D}"/>
                </a:ext>
              </a:extLst>
            </p:cNvPr>
            <p:cNvSpPr/>
            <p:nvPr/>
          </p:nvSpPr>
          <p:spPr>
            <a:xfrm>
              <a:off x="4869143" y="2012470"/>
              <a:ext cx="5810889" cy="8799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2CE9EB7-896A-0625-168D-0680D4BB5ECA}"/>
                    </a:ext>
                  </a:extLst>
                </p:cNvPr>
                <p:cNvSpPr txBox="1"/>
                <p:nvPr/>
              </p:nvSpPr>
              <p:spPr>
                <a:xfrm>
                  <a:off x="4420148" y="2012471"/>
                  <a:ext cx="6821357" cy="8145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argsup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nary>
                              <m:naryPr>
                                <m:supHide m:val="on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nary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supHide m:val="on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2CE9EB7-896A-0625-168D-0680D4BB5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148" y="2012471"/>
                  <a:ext cx="6821357" cy="814582"/>
                </a:xfrm>
                <a:prstGeom prst="rect">
                  <a:avLst/>
                </a:prstGeom>
                <a:blipFill>
                  <a:blip r:embed="rId2"/>
                  <a:stretch>
                    <a:fillRect t="-155385" b="-22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8221108E-11EB-67B1-6876-E9F739EAE13F}"/>
                </a:ext>
              </a:extLst>
            </p:cNvPr>
            <p:cNvSpPr txBox="1">
              <a:spLocks/>
            </p:cNvSpPr>
            <p:nvPr/>
          </p:nvSpPr>
          <p:spPr>
            <a:xfrm>
              <a:off x="4892227" y="1654428"/>
              <a:ext cx="2279994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Kantorovich dual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66C9463-C1FA-B0A4-9438-70F581832AD4}"/>
                </a:ext>
              </a:extLst>
            </p:cNvPr>
            <p:cNvCxnSpPr>
              <a:cxnSpLocks/>
            </p:cNvCxnSpPr>
            <p:nvPr/>
          </p:nvCxnSpPr>
          <p:spPr>
            <a:xfrm>
              <a:off x="4222193" y="2377422"/>
              <a:ext cx="659086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389DF9C-DF82-3E18-280E-928B89213B98}"/>
              </a:ext>
            </a:extLst>
          </p:cNvPr>
          <p:cNvGrpSpPr/>
          <p:nvPr/>
        </p:nvGrpSpPr>
        <p:grpSpPr>
          <a:xfrm>
            <a:off x="4930947" y="2610504"/>
            <a:ext cx="3184393" cy="1607023"/>
            <a:chOff x="4930947" y="2610504"/>
            <a:chExt cx="3184393" cy="1607023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008D538-6968-999D-2188-100EFE00FAF3}"/>
                </a:ext>
              </a:extLst>
            </p:cNvPr>
            <p:cNvSpPr/>
            <p:nvPr/>
          </p:nvSpPr>
          <p:spPr>
            <a:xfrm>
              <a:off x="4930948" y="3433754"/>
              <a:ext cx="3184392" cy="65968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Content Placeholder 7">
                  <a:extLst>
                    <a:ext uri="{FF2B5EF4-FFF2-40B4-BE49-F238E27FC236}">
                      <a16:creationId xmlns:a16="http://schemas.microsoft.com/office/drawing/2014/main" id="{C7892EDE-B7E4-B239-2A99-2BD084518DF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30947" y="3530285"/>
                  <a:ext cx="3184392" cy="68724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d>
                          <m:d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≝</m:t>
                        </m:r>
                        <m:func>
                          <m:func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smtClean="0">
                                    <a:latin typeface="Cambria Math" panose="02040503050406030204" pitchFamily="18" charset="0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180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9" name="Content Placeholder 7">
                  <a:extLst>
                    <a:ext uri="{FF2B5EF4-FFF2-40B4-BE49-F238E27FC236}">
                      <a16:creationId xmlns:a16="http://schemas.microsoft.com/office/drawing/2014/main" id="{C7892EDE-B7E4-B239-2A99-2BD084518D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0947" y="3530285"/>
                  <a:ext cx="3184392" cy="6872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9B818BAC-FA75-1B35-C464-253E4D9E978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30947" y="3058442"/>
                  <a:ext cx="2279994" cy="39637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</a:rPr>
                        <m:t>𝒄</m:t>
                      </m:r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-transform</a:t>
                  </a:r>
                </a:p>
              </p:txBody>
            </p:sp>
          </mc:Choice>
          <mc:Fallback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9B818BAC-FA75-1B35-C464-253E4D9E9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0947" y="3058442"/>
                  <a:ext cx="2279994" cy="396379"/>
                </a:xfrm>
                <a:prstGeom prst="rect">
                  <a:avLst/>
                </a:prstGeom>
                <a:blipFill>
                  <a:blip r:embed="rId4"/>
                  <a:stretch>
                    <a:fillRect t="-606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62F46B7-0EAD-D20D-E92C-14AD6E08C0DA}"/>
                </a:ext>
              </a:extLst>
            </p:cNvPr>
            <p:cNvCxnSpPr>
              <a:cxnSpLocks/>
            </p:cNvCxnSpPr>
            <p:nvPr/>
          </p:nvCxnSpPr>
          <p:spPr>
            <a:xfrm>
              <a:off x="7667271" y="2610504"/>
              <a:ext cx="0" cy="82325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86B75A5-4A72-2AA0-C261-1A1D051A3A33}"/>
              </a:ext>
            </a:extLst>
          </p:cNvPr>
          <p:cNvGrpSpPr/>
          <p:nvPr/>
        </p:nvGrpSpPr>
        <p:grpSpPr>
          <a:xfrm>
            <a:off x="4624153" y="3939987"/>
            <a:ext cx="6819058" cy="2156439"/>
            <a:chOff x="4624153" y="3939987"/>
            <a:chExt cx="6819058" cy="2156439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FC933A3-A96D-F16C-A761-D7C9B992A1DB}"/>
                </a:ext>
              </a:extLst>
            </p:cNvPr>
            <p:cNvSpPr/>
            <p:nvPr/>
          </p:nvSpPr>
          <p:spPr>
            <a:xfrm>
              <a:off x="4908173" y="4631749"/>
              <a:ext cx="6427693" cy="146467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3CE88C2-C66A-9867-F68C-317A54DE7235}"/>
                </a:ext>
              </a:extLst>
            </p:cNvPr>
            <p:cNvSpPr/>
            <p:nvPr/>
          </p:nvSpPr>
          <p:spPr>
            <a:xfrm>
              <a:off x="7518221" y="4998126"/>
              <a:ext cx="3702005" cy="9459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10F83C5-749C-9C93-62AD-25681A2473F9}"/>
                </a:ext>
              </a:extLst>
            </p:cNvPr>
            <p:cNvSpPr/>
            <p:nvPr/>
          </p:nvSpPr>
          <p:spPr>
            <a:xfrm>
              <a:off x="5089410" y="4988287"/>
              <a:ext cx="2108773" cy="5659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Content Placeholder 7">
                  <a:extLst>
                    <a:ext uri="{FF2B5EF4-FFF2-40B4-BE49-F238E27FC236}">
                      <a16:creationId xmlns:a16="http://schemas.microsoft.com/office/drawing/2014/main" id="{10947081-B2E7-33A1-A4A0-44243B7F64F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289104" y="5019988"/>
                  <a:ext cx="4154107" cy="9459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𝑐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𝑦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func>
                          <m:func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latin typeface="Cambria Math" panose="02000503000000000000" pitchFamily="2" charset="77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∈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𝒞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(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𝑦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ℒ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 b="0" i="1" smtClean="0">
                                        <a:latin typeface="Cambria Math" panose="02000503000000000000" pitchFamily="2" charset="77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00503000000000000" pitchFamily="2" charset="77"/>
                                  </a:rPr>
                                  <m:t>d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10" name="Content Placeholder 7">
                  <a:extLst>
                    <a:ext uri="{FF2B5EF4-FFF2-40B4-BE49-F238E27FC236}">
                      <a16:creationId xmlns:a16="http://schemas.microsoft.com/office/drawing/2014/main" id="{10947081-B2E7-33A1-A4A0-44243B7F6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9104" y="5019988"/>
                  <a:ext cx="4154107" cy="945900"/>
                </a:xfrm>
                <a:prstGeom prst="rect">
                  <a:avLst/>
                </a:prstGeom>
                <a:blipFill>
                  <a:blip r:embed="rId5"/>
                  <a:stretch>
                    <a:fillRect t="-133333" b="-18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Content Placeholder 7">
                  <a:extLst>
                    <a:ext uri="{FF2B5EF4-FFF2-40B4-BE49-F238E27FC236}">
                      <a16:creationId xmlns:a16="http://schemas.microsoft.com/office/drawing/2014/main" id="{C9617BF5-0336-4490-A91B-B54EAE318BC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24153" y="5036076"/>
                  <a:ext cx="2991124" cy="5659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𝑐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𝑦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Sup>
                          <m:sSubSup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−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𝑦</m:t>
                                </m:r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12" name="Content Placeholder 7">
                  <a:extLst>
                    <a:ext uri="{FF2B5EF4-FFF2-40B4-BE49-F238E27FC236}">
                      <a16:creationId xmlns:a16="http://schemas.microsoft.com/office/drawing/2014/main" id="{C9617BF5-0336-4490-A91B-B54EAE318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4153" y="5036076"/>
                  <a:ext cx="2991124" cy="5659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D16FE5BA-50DF-B9BE-67A9-775D6F9EFE0B}"/>
                </a:ext>
              </a:extLst>
            </p:cNvPr>
            <p:cNvSpPr txBox="1">
              <a:spLocks/>
            </p:cNvSpPr>
            <p:nvPr/>
          </p:nvSpPr>
          <p:spPr>
            <a:xfrm>
              <a:off x="5022175" y="4635248"/>
              <a:ext cx="2587342" cy="4202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</a:rPr>
                <a:t>Squared Euclidean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2F845D1D-41AB-CE12-A4BF-CEAB124724E5}"/>
                </a:ext>
              </a:extLst>
            </p:cNvPr>
            <p:cNvSpPr txBox="1">
              <a:spLocks/>
            </p:cNvSpPr>
            <p:nvPr/>
          </p:nvSpPr>
          <p:spPr>
            <a:xfrm>
              <a:off x="7501973" y="4631749"/>
              <a:ext cx="305703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</a:rPr>
                <a:t>Lagrangian </a:t>
              </a:r>
              <a:r>
                <a:rPr lang="en-US" dirty="0">
                  <a:solidFill>
                    <a:schemeClr val="tx1"/>
                  </a:solidFill>
                </a:rPr>
                <a:t>(e.g., geodesics)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8E270F4-4257-0A06-543C-D768F9D847FD}"/>
                </a:ext>
              </a:extLst>
            </p:cNvPr>
            <p:cNvSpPr txBox="1">
              <a:spLocks/>
            </p:cNvSpPr>
            <p:nvPr/>
          </p:nvSpPr>
          <p:spPr>
            <a:xfrm>
              <a:off x="4979718" y="4246214"/>
              <a:ext cx="2279994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Costs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596D865-41B8-B773-ECF4-0DF831A7D761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8" y="3939987"/>
              <a:ext cx="0" cy="702606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Subtitle 2">
            <a:extLst>
              <a:ext uri="{FF2B5EF4-FFF2-40B4-BE49-F238E27FC236}">
                <a16:creationId xmlns:a16="http://schemas.microsoft.com/office/drawing/2014/main" id="{55972ADF-FB59-B5D3-1B0F-D2DACB170B18}"/>
              </a:ext>
            </a:extLst>
          </p:cNvPr>
          <p:cNvSpPr txBox="1">
            <a:spLocks/>
          </p:cNvSpPr>
          <p:nvPr/>
        </p:nvSpPr>
        <p:spPr>
          <a:xfrm>
            <a:off x="927845" y="1114106"/>
            <a:ext cx="10972800" cy="81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GeomLoss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Feydy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AISTATS 2019.                 📚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Python Optimal Transport.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Flamary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JMLR 2021.                            📚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Optimal Transport Tools.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Cuturi et al., 2022.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69DA0B-9478-DADC-1BEF-83412D844AB3}"/>
              </a:ext>
            </a:extLst>
          </p:cNvPr>
          <p:cNvGrpSpPr/>
          <p:nvPr/>
        </p:nvGrpSpPr>
        <p:grpSpPr>
          <a:xfrm>
            <a:off x="658903" y="1599897"/>
            <a:ext cx="3590184" cy="3123238"/>
            <a:chOff x="658903" y="1599897"/>
            <a:chExt cx="3590184" cy="312323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11993D6-E10B-2142-0645-084172ECCA18}"/>
                </a:ext>
              </a:extLst>
            </p:cNvPr>
            <p:cNvSpPr/>
            <p:nvPr/>
          </p:nvSpPr>
          <p:spPr>
            <a:xfrm>
              <a:off x="726841" y="2374922"/>
              <a:ext cx="3354249" cy="8614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2986AA5-1532-CB2D-3CA4-DB8D646D27F8}"/>
                    </a:ext>
                  </a:extLst>
                </p:cNvPr>
                <p:cNvSpPr txBox="1"/>
                <p:nvPr/>
              </p:nvSpPr>
              <p:spPr>
                <a:xfrm>
                  <a:off x="726841" y="2374922"/>
                  <a:ext cx="3354249" cy="7920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𝑇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∈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𝒯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𝛼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𝛽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supHide m:val="on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𝒳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𝑇</m:t>
                                        </m:r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panose="02000503000000000000" pitchFamily="2" charset="77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00503000000000000" pitchFamily="2" charset="77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</a:rPr>
                                  <m:t>d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𝛼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2986AA5-1532-CB2D-3CA4-DB8D646D2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841" y="2374922"/>
                  <a:ext cx="3354249" cy="792076"/>
                </a:xfrm>
                <a:prstGeom prst="rect">
                  <a:avLst/>
                </a:prstGeom>
                <a:blipFill>
                  <a:blip r:embed="rId7"/>
                  <a:stretch>
                    <a:fillRect l="-4151" t="-160317" r="-755" b="-2317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C95D3E4A-FBF8-F8D6-6693-5A94DDBEA294}"/>
                </a:ext>
              </a:extLst>
            </p:cNvPr>
            <p:cNvSpPr txBox="1">
              <a:spLocks/>
            </p:cNvSpPr>
            <p:nvPr/>
          </p:nvSpPr>
          <p:spPr>
            <a:xfrm>
              <a:off x="906955" y="1599897"/>
              <a:ext cx="2885112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Primal formulations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9421FC6-4A5B-2BD3-04E5-6BB4DAFB6CFA}"/>
                </a:ext>
              </a:extLst>
            </p:cNvPr>
            <p:cNvSpPr/>
            <p:nvPr/>
          </p:nvSpPr>
          <p:spPr>
            <a:xfrm>
              <a:off x="658903" y="1955935"/>
              <a:ext cx="3590184" cy="27672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87986FC1-630A-17FE-53F1-67C340280A0F}"/>
                </a:ext>
              </a:extLst>
            </p:cNvPr>
            <p:cNvSpPr txBox="1">
              <a:spLocks/>
            </p:cNvSpPr>
            <p:nvPr/>
          </p:nvSpPr>
          <p:spPr>
            <a:xfrm>
              <a:off x="834347" y="2004616"/>
              <a:ext cx="338784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Monge (squared Euclidean)</a:t>
              </a: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542358C3-D178-D24B-B335-978131E6FB5F}"/>
                </a:ext>
              </a:extLst>
            </p:cNvPr>
            <p:cNvSpPr txBox="1">
              <a:spLocks/>
            </p:cNvSpPr>
            <p:nvPr/>
          </p:nvSpPr>
          <p:spPr>
            <a:xfrm>
              <a:off x="2105726" y="4065389"/>
              <a:ext cx="673170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…</a:t>
              </a: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DE20F03-797F-EB2E-598A-0F43F4CACBEF}"/>
                </a:ext>
              </a:extLst>
            </p:cNvPr>
            <p:cNvSpPr txBox="1">
              <a:spLocks/>
            </p:cNvSpPr>
            <p:nvPr/>
          </p:nvSpPr>
          <p:spPr>
            <a:xfrm>
              <a:off x="1524404" y="3537488"/>
              <a:ext cx="1730599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Kantorovich</a:t>
              </a:r>
            </a:p>
          </p:txBody>
        </p:sp>
      </p:grp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8A7A970-73D9-B10B-9C31-55FA546C674D}"/>
              </a:ext>
            </a:extLst>
          </p:cNvPr>
          <p:cNvSpPr txBox="1">
            <a:spLocks/>
          </p:cNvSpPr>
          <p:nvPr/>
        </p:nvSpPr>
        <p:spPr>
          <a:xfrm>
            <a:off x="537882" y="4888930"/>
            <a:ext cx="4557020" cy="1464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Easy when convex, finite-dimensional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cs typeface="Optimistic Text" panose="020B0503020203020204" pitchFamily="34" charset="0"/>
              </a:rPr>
              <a:t>Linear programming, Sinkhorn (entropic), forward-backward</a:t>
            </a: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98202C"/>
                </a:solidFill>
              </a:rPr>
              <a:t>May be hard otherwise</a:t>
            </a:r>
            <a:br>
              <a:rPr lang="en-US" dirty="0">
                <a:solidFill>
                  <a:srgbClr val="98202C"/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continuous, high-dimensional</a:t>
            </a:r>
          </a:p>
        </p:txBody>
      </p:sp>
    </p:spTree>
    <p:extLst>
      <p:ext uri="{BB962C8B-B14F-4D97-AF65-F5344CB8AC3E}">
        <p14:creationId xmlns:p14="http://schemas.microsoft.com/office/powerpoint/2010/main" val="281287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B6931A32-12F3-64A3-6902-872C7916C902}"/>
              </a:ext>
            </a:extLst>
          </p:cNvPr>
          <p:cNvSpPr/>
          <p:nvPr/>
        </p:nvSpPr>
        <p:spPr>
          <a:xfrm>
            <a:off x="1321951" y="1169810"/>
            <a:ext cx="5132637" cy="372391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CDC6B-DD19-4AFA-9E5B-8137A50A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ML help /solve/ OT problems? Yes!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054E-49E7-0995-5AAB-709C1D713F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97C09-09D2-9233-1F53-DDDD0C6E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 for optimal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882-5681-E4F8-9D7D-A638389C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0563C-B5DE-E4C3-A22D-3ACA417F8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398" y="1136178"/>
            <a:ext cx="5761220" cy="532363"/>
          </a:xfrm>
        </p:spPr>
        <p:txBody>
          <a:bodyPr/>
          <a:lstStyle/>
          <a:p>
            <a:r>
              <a:rPr lang="en-US" dirty="0"/>
              <a:t>by rapidly </a:t>
            </a:r>
            <a:r>
              <a:rPr lang="en-US" b="1" dirty="0"/>
              <a:t>predicting approximate solutions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C7ADF1A-27F6-E8EC-0594-083E984000B0}"/>
              </a:ext>
            </a:extLst>
          </p:cNvPr>
          <p:cNvSpPr txBox="1">
            <a:spLocks/>
          </p:cNvSpPr>
          <p:nvPr/>
        </p:nvSpPr>
        <p:spPr>
          <a:xfrm>
            <a:off x="6744298" y="1185583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6B7C84-F457-0F9A-CD83-E1FA5F4FDEB2}"/>
              </a:ext>
            </a:extLst>
          </p:cNvPr>
          <p:cNvGrpSpPr/>
          <p:nvPr/>
        </p:nvGrpSpPr>
        <p:grpSpPr>
          <a:xfrm>
            <a:off x="658903" y="1599897"/>
            <a:ext cx="10784308" cy="4496529"/>
            <a:chOff x="658903" y="1599897"/>
            <a:chExt cx="10784308" cy="4496529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97D2261-470F-16EE-C1B2-94892E44EB14}"/>
                </a:ext>
              </a:extLst>
            </p:cNvPr>
            <p:cNvSpPr/>
            <p:nvPr/>
          </p:nvSpPr>
          <p:spPr>
            <a:xfrm>
              <a:off x="4908173" y="4631749"/>
              <a:ext cx="6427693" cy="146467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D8CF096-238F-FCEA-C058-A6BF073E6FF1}"/>
                </a:ext>
              </a:extLst>
            </p:cNvPr>
            <p:cNvSpPr/>
            <p:nvPr/>
          </p:nvSpPr>
          <p:spPr>
            <a:xfrm>
              <a:off x="7518221" y="4998126"/>
              <a:ext cx="3702005" cy="9459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B34C2A9-42C7-76E0-8C15-EC572CDA69B6}"/>
                </a:ext>
              </a:extLst>
            </p:cNvPr>
            <p:cNvSpPr/>
            <p:nvPr/>
          </p:nvSpPr>
          <p:spPr>
            <a:xfrm>
              <a:off x="5089410" y="4988287"/>
              <a:ext cx="2108773" cy="5659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937C254-0D18-D5EF-DA5D-CAF5C3A946E7}"/>
                </a:ext>
              </a:extLst>
            </p:cNvPr>
            <p:cNvSpPr/>
            <p:nvPr/>
          </p:nvSpPr>
          <p:spPr>
            <a:xfrm>
              <a:off x="4930948" y="3433754"/>
              <a:ext cx="3184392" cy="65968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66B9925-E754-EAA5-E6DB-BBF410E94796}"/>
                </a:ext>
              </a:extLst>
            </p:cNvPr>
            <p:cNvSpPr/>
            <p:nvPr/>
          </p:nvSpPr>
          <p:spPr>
            <a:xfrm>
              <a:off x="4869143" y="2012470"/>
              <a:ext cx="5810889" cy="8799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90B7A34-65DB-1F04-6672-89554523C452}"/>
                </a:ext>
              </a:extLst>
            </p:cNvPr>
            <p:cNvSpPr/>
            <p:nvPr/>
          </p:nvSpPr>
          <p:spPr>
            <a:xfrm>
              <a:off x="726841" y="2374922"/>
              <a:ext cx="3354249" cy="8614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FD89F03-66FE-9DB5-B41A-40B72C8E27FD}"/>
                    </a:ext>
                  </a:extLst>
                </p:cNvPr>
                <p:cNvSpPr txBox="1"/>
                <p:nvPr/>
              </p:nvSpPr>
              <p:spPr>
                <a:xfrm>
                  <a:off x="726841" y="2374922"/>
                  <a:ext cx="3354249" cy="7920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𝑇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∈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𝒯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𝛼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𝛽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supHide m:val="on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𝒳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𝑇</m:t>
                                        </m:r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panose="02000503000000000000" pitchFamily="2" charset="77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00503000000000000" pitchFamily="2" charset="77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latin typeface="Cambria Math" panose="02000503000000000000" pitchFamily="2" charset="77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</a:rPr>
                                  <m:t>d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𝛼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FD89F03-66FE-9DB5-B41A-40B72C8E2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841" y="2374922"/>
                  <a:ext cx="3354249" cy="792076"/>
                </a:xfrm>
                <a:prstGeom prst="rect">
                  <a:avLst/>
                </a:prstGeom>
                <a:blipFill>
                  <a:blip r:embed="rId2"/>
                  <a:stretch>
                    <a:fillRect l="-4151" t="-160317" r="-755" b="-2317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Content Placeholder 7">
                  <a:extLst>
                    <a:ext uri="{FF2B5EF4-FFF2-40B4-BE49-F238E27FC236}">
                      <a16:creationId xmlns:a16="http://schemas.microsoft.com/office/drawing/2014/main" id="{834E30B0-A6B6-429E-2535-CDAE9A91E0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30947" y="3530285"/>
                  <a:ext cx="3184392" cy="68724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d>
                          <m:d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≝</m:t>
                        </m:r>
                        <m:func>
                          <m:func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smtClean="0">
                                    <a:latin typeface="Cambria Math" panose="02040503050406030204" pitchFamily="18" charset="0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180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37" name="Content Placeholder 7">
                  <a:extLst>
                    <a:ext uri="{FF2B5EF4-FFF2-40B4-BE49-F238E27FC236}">
                      <a16:creationId xmlns:a16="http://schemas.microsoft.com/office/drawing/2014/main" id="{834E30B0-A6B6-429E-2535-CDAE9A91E0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0947" y="3530285"/>
                  <a:ext cx="3184392" cy="6872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Content Placeholder 7">
                  <a:extLst>
                    <a:ext uri="{FF2B5EF4-FFF2-40B4-BE49-F238E27FC236}">
                      <a16:creationId xmlns:a16="http://schemas.microsoft.com/office/drawing/2014/main" id="{E347544C-A40A-AF7F-585F-7B411283595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289104" y="5019988"/>
                  <a:ext cx="4154107" cy="9459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𝑐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𝑦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func>
                          <m:func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latin typeface="Cambria Math" panose="02000503000000000000" pitchFamily="2" charset="77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∈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𝒞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(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𝑦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ℒ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 b="0" i="1" smtClean="0">
                                        <a:latin typeface="Cambria Math" panose="02000503000000000000" pitchFamily="2" charset="77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00503000000000000" pitchFamily="2" charset="77"/>
                                  </a:rPr>
                                  <m:t>d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41" name="Content Placeholder 7">
                  <a:extLst>
                    <a:ext uri="{FF2B5EF4-FFF2-40B4-BE49-F238E27FC236}">
                      <a16:creationId xmlns:a16="http://schemas.microsoft.com/office/drawing/2014/main" id="{E347544C-A40A-AF7F-585F-7B4112835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9104" y="5019988"/>
                  <a:ext cx="4154107" cy="945900"/>
                </a:xfrm>
                <a:prstGeom prst="rect">
                  <a:avLst/>
                </a:prstGeom>
                <a:blipFill>
                  <a:blip r:embed="rId4"/>
                  <a:stretch>
                    <a:fillRect t="-133333" b="-18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17E20C3-D73C-BFC5-8A33-2F1A7BDC5574}"/>
                    </a:ext>
                  </a:extLst>
                </p:cNvPr>
                <p:cNvSpPr txBox="1"/>
                <p:nvPr/>
              </p:nvSpPr>
              <p:spPr>
                <a:xfrm>
                  <a:off x="4420148" y="2012471"/>
                  <a:ext cx="6821357" cy="8145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argsup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nary>
                              <m:naryPr>
                                <m:supHide m:val="on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nary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supHide m:val="on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17E20C3-D73C-BFC5-8A33-2F1A7BDC55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148" y="2012471"/>
                  <a:ext cx="6821357" cy="814582"/>
                </a:xfrm>
                <a:prstGeom prst="rect">
                  <a:avLst/>
                </a:prstGeom>
                <a:blipFill>
                  <a:blip r:embed="rId5"/>
                  <a:stretch>
                    <a:fillRect t="-155385" b="-22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Content Placeholder 7">
                  <a:extLst>
                    <a:ext uri="{FF2B5EF4-FFF2-40B4-BE49-F238E27FC236}">
                      <a16:creationId xmlns:a16="http://schemas.microsoft.com/office/drawing/2014/main" id="{9F142339-59D0-98D8-E5F4-49309ADD760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24153" y="5036076"/>
                  <a:ext cx="2991124" cy="5659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𝑐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𝑦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Sup>
                          <m:sSubSup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−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𝑦</m:t>
                                </m:r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43" name="Content Placeholder 7">
                  <a:extLst>
                    <a:ext uri="{FF2B5EF4-FFF2-40B4-BE49-F238E27FC236}">
                      <a16:creationId xmlns:a16="http://schemas.microsoft.com/office/drawing/2014/main" id="{9F142339-59D0-98D8-E5F4-49309ADD76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4153" y="5036076"/>
                  <a:ext cx="2991124" cy="5659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A66AC901-642A-3DE0-CEAC-99581029A3D8}"/>
                </a:ext>
              </a:extLst>
            </p:cNvPr>
            <p:cNvSpPr txBox="1">
              <a:spLocks/>
            </p:cNvSpPr>
            <p:nvPr/>
          </p:nvSpPr>
          <p:spPr>
            <a:xfrm>
              <a:off x="906955" y="1599897"/>
              <a:ext cx="2885112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Primal formulations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234118C5-3899-4D6E-A601-FF4FB1EC45DF}"/>
                </a:ext>
              </a:extLst>
            </p:cNvPr>
            <p:cNvSpPr txBox="1">
              <a:spLocks/>
            </p:cNvSpPr>
            <p:nvPr/>
          </p:nvSpPr>
          <p:spPr>
            <a:xfrm>
              <a:off x="4892227" y="1654428"/>
              <a:ext cx="2279994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Kantorovich dual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Content Placeholder 2">
                  <a:extLst>
                    <a:ext uri="{FF2B5EF4-FFF2-40B4-BE49-F238E27FC236}">
                      <a16:creationId xmlns:a16="http://schemas.microsoft.com/office/drawing/2014/main" id="{BB378B6E-7ED1-E90E-DF80-4952DC85DEF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30947" y="3058442"/>
                  <a:ext cx="2279994" cy="39637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</a:rPr>
                        <m:t>𝒄</m:t>
                      </m:r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-transform</a:t>
                  </a:r>
                </a:p>
              </p:txBody>
            </p:sp>
          </mc:Choice>
          <mc:Fallback>
            <p:sp>
              <p:nvSpPr>
                <p:cNvPr id="46" name="Content Placeholder 2">
                  <a:extLst>
                    <a:ext uri="{FF2B5EF4-FFF2-40B4-BE49-F238E27FC236}">
                      <a16:creationId xmlns:a16="http://schemas.microsoft.com/office/drawing/2014/main" id="{BB378B6E-7ED1-E90E-DF80-4952DC85DE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0947" y="3058442"/>
                  <a:ext cx="2279994" cy="396379"/>
                </a:xfrm>
                <a:prstGeom prst="rect">
                  <a:avLst/>
                </a:prstGeom>
                <a:blipFill>
                  <a:blip r:embed="rId7"/>
                  <a:stretch>
                    <a:fillRect t="-606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808DE56-EC87-C69A-FF0B-5A9580429FF3}"/>
                </a:ext>
              </a:extLst>
            </p:cNvPr>
            <p:cNvSpPr txBox="1">
              <a:spLocks/>
            </p:cNvSpPr>
            <p:nvPr/>
          </p:nvSpPr>
          <p:spPr>
            <a:xfrm>
              <a:off x="5022175" y="4635248"/>
              <a:ext cx="2587342" cy="4202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</a:rPr>
                <a:t>Squared Euclidean</a:t>
              </a: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EF26720-EF95-820A-AE11-F43B8D50DF39}"/>
                </a:ext>
              </a:extLst>
            </p:cNvPr>
            <p:cNvSpPr txBox="1">
              <a:spLocks/>
            </p:cNvSpPr>
            <p:nvPr/>
          </p:nvSpPr>
          <p:spPr>
            <a:xfrm>
              <a:off x="7501973" y="4631749"/>
              <a:ext cx="305703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</a:rPr>
                <a:t>Lagrangian </a:t>
              </a:r>
              <a:r>
                <a:rPr lang="en-US" dirty="0">
                  <a:solidFill>
                    <a:schemeClr val="tx1"/>
                  </a:solidFill>
                </a:rPr>
                <a:t>(e.g., geodesics)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4EA31159-E690-68E9-FB70-B6E28D84666A}"/>
                </a:ext>
              </a:extLst>
            </p:cNvPr>
            <p:cNvSpPr txBox="1">
              <a:spLocks/>
            </p:cNvSpPr>
            <p:nvPr/>
          </p:nvSpPr>
          <p:spPr>
            <a:xfrm>
              <a:off x="4979718" y="4246214"/>
              <a:ext cx="2279994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Costs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0EAA3A3-BEF6-2A6F-440C-A1419F030612}"/>
                </a:ext>
              </a:extLst>
            </p:cNvPr>
            <p:cNvCxnSpPr>
              <a:cxnSpLocks/>
            </p:cNvCxnSpPr>
            <p:nvPr/>
          </p:nvCxnSpPr>
          <p:spPr>
            <a:xfrm>
              <a:off x="4222193" y="2377422"/>
              <a:ext cx="659086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ED3CC5C-74C2-918F-75F7-EDED068F5144}"/>
                </a:ext>
              </a:extLst>
            </p:cNvPr>
            <p:cNvCxnSpPr>
              <a:cxnSpLocks/>
            </p:cNvCxnSpPr>
            <p:nvPr/>
          </p:nvCxnSpPr>
          <p:spPr>
            <a:xfrm>
              <a:off x="7667271" y="2610504"/>
              <a:ext cx="0" cy="82325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79293CB-1487-0693-EF3A-8F0EF6A428C9}"/>
                </a:ext>
              </a:extLst>
            </p:cNvPr>
            <p:cNvCxnSpPr>
              <a:cxnSpLocks/>
            </p:cNvCxnSpPr>
            <p:nvPr/>
          </p:nvCxnSpPr>
          <p:spPr>
            <a:xfrm>
              <a:off x="7315998" y="3939987"/>
              <a:ext cx="0" cy="702606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D3C3B4B-855F-98E5-62D5-1637C9C5FD80}"/>
                </a:ext>
              </a:extLst>
            </p:cNvPr>
            <p:cNvSpPr/>
            <p:nvPr/>
          </p:nvSpPr>
          <p:spPr>
            <a:xfrm>
              <a:off x="658903" y="1955935"/>
              <a:ext cx="3590184" cy="27672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16B68BAA-579F-77B1-F7C1-2AD09FA01D8E}"/>
                </a:ext>
              </a:extLst>
            </p:cNvPr>
            <p:cNvSpPr txBox="1">
              <a:spLocks/>
            </p:cNvSpPr>
            <p:nvPr/>
          </p:nvSpPr>
          <p:spPr>
            <a:xfrm>
              <a:off x="834347" y="2004616"/>
              <a:ext cx="338784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Monge (squared Euclidean)</a:t>
              </a: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1A3D6F42-B122-CD13-1643-6E219F7F312B}"/>
                </a:ext>
              </a:extLst>
            </p:cNvPr>
            <p:cNvSpPr txBox="1">
              <a:spLocks/>
            </p:cNvSpPr>
            <p:nvPr/>
          </p:nvSpPr>
          <p:spPr>
            <a:xfrm>
              <a:off x="2105726" y="4065389"/>
              <a:ext cx="673170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…</a:t>
              </a: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947E921-6CF8-AF9C-2D3A-77F448BD97B5}"/>
                </a:ext>
              </a:extLst>
            </p:cNvPr>
            <p:cNvSpPr txBox="1">
              <a:spLocks/>
            </p:cNvSpPr>
            <p:nvPr/>
          </p:nvSpPr>
          <p:spPr>
            <a:xfrm>
              <a:off x="1524404" y="3537488"/>
              <a:ext cx="1730599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Kantorovich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8C7D1F0-3F68-36D3-CAD2-F76249C6C8E7}"/>
              </a:ext>
            </a:extLst>
          </p:cNvPr>
          <p:cNvSpPr txBox="1"/>
          <p:nvPr/>
        </p:nvSpPr>
        <p:spPr>
          <a:xfrm rot="442072">
            <a:off x="9197947" y="1692438"/>
            <a:ext cx="1984839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 this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90FA621-BFA7-8F4F-3AC3-02C507F70D43}"/>
              </a:ext>
            </a:extLst>
          </p:cNvPr>
          <p:cNvSpPr txBox="1"/>
          <p:nvPr/>
        </p:nvSpPr>
        <p:spPr>
          <a:xfrm>
            <a:off x="7857720" y="3899700"/>
            <a:ext cx="2044149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 that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58861B-D489-4C2E-4A2D-E780202567A4}"/>
              </a:ext>
            </a:extLst>
          </p:cNvPr>
          <p:cNvSpPr txBox="1"/>
          <p:nvPr/>
        </p:nvSpPr>
        <p:spPr>
          <a:xfrm>
            <a:off x="10535134" y="4740399"/>
            <a:ext cx="1276311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this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2F9D9C3-67E4-A2F2-55A5-DBD78A539C5C}"/>
              </a:ext>
            </a:extLst>
          </p:cNvPr>
          <p:cNvGrpSpPr/>
          <p:nvPr/>
        </p:nvGrpSpPr>
        <p:grpSpPr>
          <a:xfrm>
            <a:off x="557833" y="5351401"/>
            <a:ext cx="5309094" cy="930371"/>
            <a:chOff x="557833" y="5351401"/>
            <a:chExt cx="5309094" cy="930371"/>
          </a:xfrm>
        </p:grpSpPr>
        <p:sp>
          <p:nvSpPr>
            <p:cNvPr id="64" name="Subtitle 2">
              <a:extLst>
                <a:ext uri="{FF2B5EF4-FFF2-40B4-BE49-F238E27FC236}">
                  <a16:creationId xmlns:a16="http://schemas.microsoft.com/office/drawing/2014/main" id="{E041E3E9-9E00-C125-DC17-A4CC2C00B2FE}"/>
                </a:ext>
              </a:extLst>
            </p:cNvPr>
            <p:cNvSpPr txBox="1">
              <a:spLocks/>
            </p:cNvSpPr>
            <p:nvPr/>
          </p:nvSpPr>
          <p:spPr>
            <a:xfrm>
              <a:off x="557833" y="5651635"/>
              <a:ext cx="5309094" cy="6301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Amortized projection optimization for sliced Wasserstein.</a:t>
              </a:r>
              <a:b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</a:b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    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Nguyen et al., NeurIPS 2022.</a:t>
              </a: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531ADBB-E10D-DA06-6D5F-D77454BC084C}"/>
                </a:ext>
              </a:extLst>
            </p:cNvPr>
            <p:cNvSpPr txBox="1"/>
            <p:nvPr/>
          </p:nvSpPr>
          <p:spPr>
            <a:xfrm>
              <a:off x="557833" y="5351401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See also: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0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D38B8-65A3-B35C-8F0F-50B47B4CB6E6}"/>
              </a:ext>
            </a:extLst>
          </p:cNvPr>
          <p:cNvSpPr/>
          <p:nvPr/>
        </p:nvSpPr>
        <p:spPr>
          <a:xfrm>
            <a:off x="2995754" y="1451425"/>
            <a:ext cx="5623812" cy="3874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90A3-6EB3-0680-C219-F69C3D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call it </a:t>
            </a:r>
            <a:r>
              <a:rPr lang="en-US" i="1" dirty="0"/>
              <a:t>amortized</a:t>
            </a:r>
            <a:r>
              <a:rPr lang="en-US" dirty="0"/>
              <a:t> optimization?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EDBF-948B-0CA7-9A65-9639503E1D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E6864-76C5-2CFC-2529-56EF22B3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0BB1-7A53-15F3-BC74-66D9A287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5CA845-F2A0-E0A7-59A0-1DFE420647F5}"/>
              </a:ext>
            </a:extLst>
          </p:cNvPr>
          <p:cNvSpPr/>
          <p:nvPr/>
        </p:nvSpPr>
        <p:spPr>
          <a:xfrm>
            <a:off x="788078" y="3753451"/>
            <a:ext cx="2329715" cy="45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AE96-3C7F-589A-AFD8-184A1BD56836}"/>
              </a:ext>
            </a:extLst>
          </p:cNvPr>
          <p:cNvSpPr txBox="1">
            <a:spLocks/>
          </p:cNvSpPr>
          <p:nvPr/>
        </p:nvSpPr>
        <p:spPr>
          <a:xfrm>
            <a:off x="788078" y="3787356"/>
            <a:ext cx="2329715" cy="43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training the model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C27C3-A1CA-2110-5782-FA83A30CE329}"/>
              </a:ext>
            </a:extLst>
          </p:cNvPr>
          <p:cNvSpPr txBox="1">
            <a:spLocks/>
          </p:cNvSpPr>
          <p:nvPr/>
        </p:nvSpPr>
        <p:spPr>
          <a:xfrm>
            <a:off x="2995753" y="1426817"/>
            <a:ext cx="6269271" cy="56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to amortize:</a:t>
            </a:r>
            <a:r>
              <a:rPr lang="en-US" dirty="0"/>
              <a:t> </a:t>
            </a:r>
            <a:r>
              <a:rPr lang="en-US" i="1" dirty="0"/>
              <a:t>to spread out an upfront cost over time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D9F7F3-0622-2128-2AAB-999247D4BB23}"/>
              </a:ext>
            </a:extLst>
          </p:cNvPr>
          <p:cNvSpPr/>
          <p:nvPr/>
        </p:nvSpPr>
        <p:spPr>
          <a:xfrm>
            <a:off x="3729439" y="3765759"/>
            <a:ext cx="2980643" cy="4421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6463B-EB5A-5860-D759-4686495E96CA}"/>
              </a:ext>
            </a:extLst>
          </p:cNvPr>
          <p:cNvSpPr txBox="1">
            <a:spLocks/>
          </p:cNvSpPr>
          <p:nvPr/>
        </p:nvSpPr>
        <p:spPr>
          <a:xfrm>
            <a:off x="3729439" y="3786216"/>
            <a:ext cx="3329689" cy="67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fast approximate 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/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)≈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blipFill>
                <a:blip r:embed="rId2"/>
                <a:stretch>
                  <a:fillRect l="-1010" t="-6667" r="-2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1DBA5-598B-3F7B-6F64-B6770CCE9A92}"/>
              </a:ext>
            </a:extLst>
          </p:cNvPr>
          <p:cNvSpPr txBox="1">
            <a:spLocks/>
          </p:cNvSpPr>
          <p:nvPr/>
        </p:nvSpPr>
        <p:spPr>
          <a:xfrm>
            <a:off x="788078" y="3436559"/>
            <a:ext cx="3387845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202C"/>
                </a:solidFill>
              </a:rPr>
              <a:t>expensive upfront cost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B62B09-6E8B-B32F-1688-6001E15D9248}"/>
              </a:ext>
            </a:extLst>
          </p:cNvPr>
          <p:cNvSpPr txBox="1">
            <a:spLocks/>
          </p:cNvSpPr>
          <p:nvPr/>
        </p:nvSpPr>
        <p:spPr>
          <a:xfrm>
            <a:off x="1665424" y="1081098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4AAF03-F950-E717-9EAF-2F9EE9BA20AE}"/>
              </a:ext>
            </a:extLst>
          </p:cNvPr>
          <p:cNvCxnSpPr>
            <a:cxnSpLocks/>
          </p:cNvCxnSpPr>
          <p:nvPr/>
        </p:nvCxnSpPr>
        <p:spPr>
          <a:xfrm>
            <a:off x="3117793" y="3997378"/>
            <a:ext cx="62048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0281F-1707-6428-F36B-FA4F40F833AD}"/>
              </a:ext>
            </a:extLst>
          </p:cNvPr>
          <p:cNvGrpSpPr/>
          <p:nvPr/>
        </p:nvGrpSpPr>
        <p:grpSpPr>
          <a:xfrm>
            <a:off x="7892665" y="2995232"/>
            <a:ext cx="3044129" cy="2568362"/>
            <a:chOff x="7340274" y="3633585"/>
            <a:chExt cx="3044129" cy="2568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2BA394-70F0-3C1A-8AEA-BAB4B5BB6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BF30C-E35D-AF07-8CDD-E2A85C343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729DAF-A647-6C00-FE22-D32547D2C7B9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Vertical slices are optimization problems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A55367-ACD8-98FF-9635-BF32FB34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144" y="1060758"/>
            <a:ext cx="3020432" cy="307519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*also referred to as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learned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34790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1030-E35E-90B8-A13D-0EB81196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amortized optimization for OT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F638B9-59B9-8C21-2004-8C07FA33D8D7}"/>
              </a:ext>
            </a:extLst>
          </p:cNvPr>
          <p:cNvGrpSpPr/>
          <p:nvPr/>
        </p:nvGrpSpPr>
        <p:grpSpPr>
          <a:xfrm>
            <a:off x="609599" y="3059599"/>
            <a:ext cx="10972801" cy="1750614"/>
            <a:chOff x="609599" y="3059599"/>
            <a:chExt cx="10972801" cy="175061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Content Placeholder 7">
                  <a:extLst>
                    <a:ext uri="{FF2B5EF4-FFF2-40B4-BE49-F238E27FC236}">
                      <a16:creationId xmlns:a16="http://schemas.microsoft.com/office/drawing/2014/main" id="{4AF3B68B-6660-996E-A32C-A33ADEBA26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7057" y="4122971"/>
                  <a:ext cx="3184392" cy="68724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d>
                          <m:d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≝</m:t>
                        </m:r>
                        <m:func>
                          <m:funcPr>
                            <m:ctrlPr>
                              <a:rPr lang="en-US" sz="180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smtClean="0">
                                    <a:latin typeface="Cambria Math" panose="02040503050406030204" pitchFamily="18" charset="0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1800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7" name="Content Placeholder 7">
                  <a:extLst>
                    <a:ext uri="{FF2B5EF4-FFF2-40B4-BE49-F238E27FC236}">
                      <a16:creationId xmlns:a16="http://schemas.microsoft.com/office/drawing/2014/main" id="{4AF3B68B-6660-996E-A32C-A33ADEBA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057" y="4122971"/>
                  <a:ext cx="3184392" cy="6872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Content Placeholder 8">
                  <a:extLst>
                    <a:ext uri="{FF2B5EF4-FFF2-40B4-BE49-F238E27FC236}">
                      <a16:creationId xmlns:a16="http://schemas.microsoft.com/office/drawing/2014/main" id="{FE566CF3-CE6B-4C99-67EA-8D4BCD726C9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9599" y="3137482"/>
                  <a:ext cx="7666495" cy="41660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1" dirty="0"/>
                    <a:t>The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𝒄</m:t>
                      </m:r>
                    </m:oMath>
                  </a14:m>
                  <a:r>
                    <a:rPr lang="en-US" b="1" dirty="0"/>
                    <a:t>-transform </a:t>
                  </a:r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(e.g., the convex conjugate)</a:t>
                  </a:r>
                </a:p>
              </p:txBody>
            </p:sp>
          </mc:Choice>
          <mc:Fallback>
            <p:sp>
              <p:nvSpPr>
                <p:cNvPr id="12" name="Content Placeholder 8">
                  <a:extLst>
                    <a:ext uri="{FF2B5EF4-FFF2-40B4-BE49-F238E27FC236}">
                      <a16:creationId xmlns:a16="http://schemas.microsoft.com/office/drawing/2014/main" id="{FE566CF3-CE6B-4C99-67EA-8D4BCD726C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99" y="3137482"/>
                  <a:ext cx="7666495" cy="416601"/>
                </a:xfrm>
                <a:prstGeom prst="rect">
                  <a:avLst/>
                </a:prstGeom>
                <a:blipFill>
                  <a:blip r:embed="rId4"/>
                  <a:stretch>
                    <a:fillRect l="-828" t="-909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4F32858E-F14A-5DDD-2567-453CD6F9B8FE}"/>
                </a:ext>
              </a:extLst>
            </p:cNvPr>
            <p:cNvSpPr txBox="1">
              <a:spLocks/>
            </p:cNvSpPr>
            <p:nvPr/>
          </p:nvSpPr>
          <p:spPr>
            <a:xfrm>
              <a:off x="609599" y="3509473"/>
              <a:ext cx="7956077" cy="8675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Optimal transport mapping via input convex neural networks.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Makkuva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ICML 2020.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Wasserstein-2 Generative Networks.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Korotin et al., ICLR 2021.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On amortizing convex conjugates for optimal transport.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Amos, ICLR 2023.</a:t>
              </a:r>
            </a:p>
          </p:txBody>
        </p:sp>
        <p:pic>
          <p:nvPicPr>
            <p:cNvPr id="23" name="Picture 22" descr="A blue and pink fireworks&#10;&#10;Description automatically generated">
              <a:extLst>
                <a:ext uri="{FF2B5EF4-FFF2-40B4-BE49-F238E27FC236}">
                  <a16:creationId xmlns:a16="http://schemas.microsoft.com/office/drawing/2014/main" id="{001AB22C-86A1-EEC3-A1D0-EDF1248EA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7090" y="3119266"/>
              <a:ext cx="1614100" cy="1455136"/>
            </a:xfrm>
            <a:prstGeom prst="rect">
              <a:avLst/>
            </a:prstGeom>
            <a:solidFill>
              <a:srgbClr val="EAF3FA"/>
            </a:solidFill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833F57-0240-6148-F44C-D91057906095}"/>
                </a:ext>
              </a:extLst>
            </p:cNvPr>
            <p:cNvCxnSpPr>
              <a:cxnSpLocks/>
            </p:cNvCxnSpPr>
            <p:nvPr/>
          </p:nvCxnSpPr>
          <p:spPr>
            <a:xfrm>
              <a:off x="634869" y="3059599"/>
              <a:ext cx="10947531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6B9573-6A61-612F-2D5D-BB42C9B75789}"/>
              </a:ext>
            </a:extLst>
          </p:cNvPr>
          <p:cNvGrpSpPr/>
          <p:nvPr/>
        </p:nvGrpSpPr>
        <p:grpSpPr>
          <a:xfrm>
            <a:off x="605380" y="4690469"/>
            <a:ext cx="10977020" cy="2290841"/>
            <a:chOff x="605380" y="4690469"/>
            <a:chExt cx="10977020" cy="22908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5C3CDB-2679-D415-0FD8-7B5933B06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1217" y="4862336"/>
              <a:ext cx="3263900" cy="187704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Content Placeholder 7">
                  <a:extLst>
                    <a:ext uri="{FF2B5EF4-FFF2-40B4-BE49-F238E27FC236}">
                      <a16:creationId xmlns:a16="http://schemas.microsoft.com/office/drawing/2014/main" id="{B2394F40-E979-9ACC-B8FD-A91946A8775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5380" y="6035410"/>
                  <a:ext cx="4154107" cy="9459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𝑐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  <m:t>𝑦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func>
                          <m:funcPr>
                            <m:ctrlPr>
                              <a:rPr lang="en-US" sz="1800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latin typeface="Cambria Math" panose="02000503000000000000" pitchFamily="2" charset="77"/>
                                  </a:rPr>
                                  <m:t>inf</m:t>
                                </m:r>
                              </m:e>
                              <m:lim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∈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𝒫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(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𝑦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trlP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ℒ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800" b="0" i="1" smtClean="0">
                                        <a:latin typeface="Cambria Math" panose="02000503000000000000" pitchFamily="2" charset="77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sz="1800" b="0" i="1" smtClean="0">
                                            <a:latin typeface="Cambria Math" panose="02000503000000000000" pitchFamily="2" charset="77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00503000000000000" pitchFamily="2" charset="77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00503000000000000" pitchFamily="2" charset="77"/>
                                  </a:rPr>
                                  <m:t>d</m:t>
                                </m:r>
                                <m:r>
                                  <a:rPr lang="en-US" sz="1800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3" name="Content Placeholder 7">
                  <a:extLst>
                    <a:ext uri="{FF2B5EF4-FFF2-40B4-BE49-F238E27FC236}">
                      <a16:creationId xmlns:a16="http://schemas.microsoft.com/office/drawing/2014/main" id="{B2394F40-E979-9ACC-B8FD-A91946A877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80" y="6035410"/>
                  <a:ext cx="4154107" cy="945900"/>
                </a:xfrm>
                <a:prstGeom prst="rect">
                  <a:avLst/>
                </a:prstGeom>
                <a:blipFill>
                  <a:blip r:embed="rId7"/>
                  <a:stretch>
                    <a:fillRect t="-133333" b="-17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Content Placeholder 8">
              <a:extLst>
                <a:ext uri="{FF2B5EF4-FFF2-40B4-BE49-F238E27FC236}">
                  <a16:creationId xmlns:a16="http://schemas.microsoft.com/office/drawing/2014/main" id="{04053280-A995-1CFE-63F5-ACAAA3267D6A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4745366"/>
              <a:ext cx="4984376" cy="5076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Lagrangian costs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(e.g., geodesic distances)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5B4EA97F-98DF-7F6B-B2D0-80B468356FD8}"/>
                </a:ext>
              </a:extLst>
            </p:cNvPr>
            <p:cNvSpPr txBox="1">
              <a:spLocks/>
            </p:cNvSpPr>
            <p:nvPr/>
          </p:nvSpPr>
          <p:spPr>
            <a:xfrm>
              <a:off x="639577" y="5102966"/>
              <a:ext cx="6779492" cy="10423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Deep Generalized Schrödinger Bridge.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Liu et al., NeurIPS 2022.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Riemannian metric learning via optimal transport.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Scarvelis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and Solomon, ICLR 2023.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Neural Lagrangian Schrödinger Bridge.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Koshizuka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and Sato, ICLR 2023.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Neural Optimal Transport with Lagrangian Costs.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Pooladian, Domingo-Enrich, Chen, Amos, 2023.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A Computational Framework for Solving Wasserstein Lagrangian Flows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Neklyudov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2023.</a:t>
              </a:r>
              <a:b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</a:b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Generalized Schrödinger Bridge Matching.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Liu et al., 2023.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673FDD-8B50-FDD1-94EF-8D7BB37AE8D9}"/>
                </a:ext>
              </a:extLst>
            </p:cNvPr>
            <p:cNvCxnSpPr>
              <a:cxnSpLocks/>
            </p:cNvCxnSpPr>
            <p:nvPr/>
          </p:nvCxnSpPr>
          <p:spPr>
            <a:xfrm>
              <a:off x="634869" y="4690469"/>
              <a:ext cx="10947531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BD3268-C281-E21B-EFC6-6235FC268C2C}"/>
              </a:ext>
            </a:extLst>
          </p:cNvPr>
          <p:cNvGrpSpPr/>
          <p:nvPr/>
        </p:nvGrpSpPr>
        <p:grpSpPr>
          <a:xfrm>
            <a:off x="605380" y="1224801"/>
            <a:ext cx="10944936" cy="1623045"/>
            <a:chOff x="605380" y="1224801"/>
            <a:chExt cx="10944936" cy="1623045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0308D913-63D3-98FD-3C67-122242E75EEC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1719840"/>
              <a:ext cx="5486400" cy="4551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Supervised training of conditional Monge maps.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Bunne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NeurIPS 2022.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Meta Optimal Transport.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Amos et al., ICML 2023.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86D06AE-DDB2-2BA5-A061-08E4A3F4AE53}"/>
                </a:ext>
              </a:extLst>
            </p:cNvPr>
            <p:cNvGrpSpPr/>
            <p:nvPr/>
          </p:nvGrpSpPr>
          <p:grpSpPr>
            <a:xfrm>
              <a:off x="6888523" y="1224801"/>
              <a:ext cx="4661793" cy="1623045"/>
              <a:chOff x="6888523" y="1288969"/>
              <a:chExt cx="4661793" cy="162304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8C5E29E-1763-4DD4-DF65-02138914A1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67612"/>
              <a:stretch/>
            </p:blipFill>
            <p:spPr>
              <a:xfrm>
                <a:off x="6888523" y="1545963"/>
                <a:ext cx="4661793" cy="136605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B5756EA-4431-77F6-4F10-503794BD3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94814"/>
              <a:stretch/>
            </p:blipFill>
            <p:spPr>
              <a:xfrm>
                <a:off x="6888523" y="1288969"/>
                <a:ext cx="4661793" cy="25639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B61DE17-1578-241C-89F9-10B6BB2729AD}"/>
                    </a:ext>
                  </a:extLst>
                </p:cNvPr>
                <p:cNvSpPr txBox="1"/>
                <p:nvPr/>
              </p:nvSpPr>
              <p:spPr>
                <a:xfrm>
                  <a:off x="633703" y="2107791"/>
                  <a:ext cx="6099462" cy="6941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argsup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nary>
                              <m:naryPr>
                                <m:supHide m:val="on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nary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supHide m:val="on"/>
                                <m:ctrlP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B61DE17-1578-241C-89F9-10B6BB272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03" y="2107791"/>
                  <a:ext cx="6099462" cy="694101"/>
                </a:xfrm>
                <a:prstGeom prst="rect">
                  <a:avLst/>
                </a:prstGeom>
                <a:blipFill>
                  <a:blip r:embed="rId10"/>
                  <a:stretch>
                    <a:fillRect t="-183636" b="-27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Content Placeholder 8">
              <a:extLst>
                <a:ext uri="{FF2B5EF4-FFF2-40B4-BE49-F238E27FC236}">
                  <a16:creationId xmlns:a16="http://schemas.microsoft.com/office/drawing/2014/main" id="{D38D39D9-3518-A423-E0A5-39D7B0E0D341}"/>
                </a:ext>
              </a:extLst>
            </p:cNvPr>
            <p:cNvSpPr txBox="1">
              <a:spLocks/>
            </p:cNvSpPr>
            <p:nvPr/>
          </p:nvSpPr>
          <p:spPr>
            <a:xfrm>
              <a:off x="605380" y="1354036"/>
              <a:ext cx="7666495" cy="4166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OT problems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(Monge maps, dual potentials)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8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4E57-D688-19B7-D9C1-984117BD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202C"/>
                </a:solidFill>
              </a:rPr>
              <a:t>Challenge: computing OT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C5146-7F9F-4DE0-C0BF-99B0D53F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429000"/>
            <a:ext cx="5926513" cy="2582862"/>
          </a:xfrm>
        </p:spPr>
        <p:txBody>
          <a:bodyPr>
            <a:normAutofit/>
          </a:bodyPr>
          <a:lstStyle/>
          <a:p>
            <a:r>
              <a:rPr lang="en-US" sz="2400" dirty="0"/>
              <a:t>Many OT problems are </a:t>
            </a:r>
            <a:r>
              <a:rPr lang="en-US" sz="2400" b="1" dirty="0"/>
              <a:t>numerically solved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Improving OT solvers is active research</a:t>
            </a:r>
          </a:p>
          <a:p>
            <a:endParaRPr lang="en-US" sz="2400" dirty="0"/>
          </a:p>
          <a:p>
            <a:r>
              <a:rPr lang="en-US" sz="2400" b="1" dirty="0"/>
              <a:t>Solving multiple OT problems</a:t>
            </a:r>
            <a:r>
              <a:rPr lang="en-US" sz="2400" dirty="0"/>
              <a:t>: even harder</a:t>
            </a:r>
            <a:endParaRPr lang="en-US" sz="2400" b="1" dirty="0"/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solution: independently solve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𝒯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  <a:blipFill>
                <a:blip r:embed="rId2"/>
                <a:stretch>
                  <a:fillRect l="-1606" t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CF8E-3769-92A8-1B94-934522D8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7D31B1-EE61-E23A-4E90-DFF8300FA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73CC40-46B0-277D-2237-D46316A7C1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C59DC-B626-9CF4-86D8-A6F7C025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13" y="1417638"/>
            <a:ext cx="5046287" cy="459422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8B4EAF-74EF-078D-9F74-17FB885D2A49}"/>
              </a:ext>
            </a:extLst>
          </p:cNvPr>
          <p:cNvSpPr/>
          <p:nvPr/>
        </p:nvSpPr>
        <p:spPr>
          <a:xfrm>
            <a:off x="1140460" y="2691671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6B24E64-C880-17F3-6690-DAAD9FBC596B}"/>
              </a:ext>
            </a:extLst>
          </p:cNvPr>
          <p:cNvSpPr txBox="1">
            <a:spLocks/>
          </p:cNvSpPr>
          <p:nvPr/>
        </p:nvSpPr>
        <p:spPr>
          <a:xfrm>
            <a:off x="4016340" y="1161780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Meta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Amos et al., ICML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91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807E-4770-E759-53AB-737157AE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 Optimal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BCAE-B4CC-55CC-4BE0-922E115D5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Idea: </a:t>
            </a:r>
            <a:r>
              <a:rPr lang="en-US" sz="2400" dirty="0"/>
              <a:t>predict the solution to OT problems with amortized optimization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Simultaneously solve many OT problems, sharing info between instances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/>
              <a:t>Why call it “meta”?</a:t>
            </a:r>
            <a:r>
              <a:rPr lang="en-US" sz="2400" dirty="0"/>
              <a:t> Instead of solving a single OT problem, learn how to solve many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34528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  <m:t>𝒯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45288"/>
                <a:ext cx="8202205" cy="1543728"/>
              </a:xfrm>
              <a:prstGeom prst="rect">
                <a:avLst/>
              </a:prstGeom>
              <a:blipFill>
                <a:blip r:embed="rId3"/>
                <a:stretch>
                  <a:fillRect l="-1236" t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809461"/>
                <a:ext cx="7909559" cy="8196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(parameterize dual potential via an MLP)</a:t>
                </a:r>
              </a:p>
            </p:txBody>
          </p:sp>
        </mc:Choice>
        <mc:Fallback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809461"/>
                <a:ext cx="7909559" cy="819697"/>
              </a:xfrm>
              <a:prstGeom prst="rect">
                <a:avLst/>
              </a:prstGeom>
              <a:blipFill>
                <a:blip r:embed="rId4"/>
                <a:stretch>
                  <a:fillRect l="-642" t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02863" y="4165073"/>
                <a:ext cx="880110" cy="855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02863" y="4165073"/>
                <a:ext cx="880110" cy="855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296E5B5-B63F-7D2F-75B0-62DEFE25E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3" y="3345289"/>
            <a:ext cx="3448050" cy="306493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9F821-955E-ADE8-E1ED-60105754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3718B3-A3EC-25E7-DED4-44CDD8E4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optimal transport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5A673F4-BFDA-9A83-95D8-9E7829E557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1DDD65-BB58-F573-5819-E1912B5D002B}"/>
              </a:ext>
            </a:extLst>
          </p:cNvPr>
          <p:cNvSpPr/>
          <p:nvPr/>
        </p:nvSpPr>
        <p:spPr>
          <a:xfrm>
            <a:off x="1344467" y="5609404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</p:spTree>
    <p:extLst>
      <p:ext uri="{BB962C8B-B14F-4D97-AF65-F5344CB8AC3E}">
        <p14:creationId xmlns:p14="http://schemas.microsoft.com/office/powerpoint/2010/main" val="323474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137148</TotalTime>
  <Words>2722</Words>
  <Application>Microsoft Macintosh PowerPoint</Application>
  <PresentationFormat>Widescreen</PresentationFormat>
  <Paragraphs>346</Paragraphs>
  <Slides>30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What is optimal transport?</vt:lpstr>
      <vt:lpstr>Why optimal transport?</vt:lpstr>
      <vt:lpstr>Optimization problems and sub-problems in OT</vt:lpstr>
      <vt:lpstr>Can ML help /solve/ OT problems? Yes!</vt:lpstr>
      <vt:lpstr>Why call it amortized optimization?</vt:lpstr>
      <vt:lpstr>This talk: amortized optimization for OT</vt:lpstr>
      <vt:lpstr>Challenge: computing OT maps</vt:lpstr>
      <vt:lpstr>Meta Optimal Transport</vt:lpstr>
      <vt:lpstr>Meta OT for Discrete OT (Sinkhorn)</vt:lpstr>
      <vt:lpstr>Wasserstein adversarial regularization</vt:lpstr>
      <vt:lpstr>Meta OT in continuous settings (W2GN)</vt:lpstr>
      <vt:lpstr>More Meta OT color transfer predictions</vt:lpstr>
      <vt:lpstr>Conditional Monge Maps</vt:lpstr>
      <vt:lpstr>This talk: amortized optimization for OT</vt:lpstr>
      <vt:lpstr>Solving Kantorovich’s dual with a neural net</vt:lpstr>
      <vt:lpstr>Focus: computing the conjugate</vt:lpstr>
      <vt:lpstr>Conjugate amortization loss choices</vt:lpstr>
      <vt:lpstr>Insight: inaccurate predictions are still useful</vt:lpstr>
      <vt:lpstr>Wasserstein-2 benchmark results</vt:lpstr>
      <vt:lpstr>Transport between synthetic measures</vt:lpstr>
      <vt:lpstr>Learning flows via continuous OT</vt:lpstr>
      <vt:lpstr>Conjugate amortization+fine-tuning in OTT</vt:lpstr>
      <vt:lpstr>This talk: amortized optimization for OT</vt:lpstr>
      <vt:lpstr>From Euclidean to Lagrangian costs</vt:lpstr>
      <vt:lpstr>Expressivity of Lagrangian costs</vt:lpstr>
      <vt:lpstr>Our approach: amortize the geodesic path!</vt:lpstr>
      <vt:lpstr>Excels at solving OT and learning metrics</vt:lpstr>
      <vt:lpstr>Amortized optimization beyond OT 🚀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921</cp:revision>
  <cp:lastPrinted>2019-05-02T03:49:05Z</cp:lastPrinted>
  <dcterms:created xsi:type="dcterms:W3CDTF">2016-09-04T10:19:12Z</dcterms:created>
  <dcterms:modified xsi:type="dcterms:W3CDTF">2023-12-17T02:26:28Z</dcterms:modified>
  <cp:category/>
</cp:coreProperties>
</file>