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26" r:id="rId2"/>
    <p:sldId id="663" r:id="rId3"/>
    <p:sldId id="602" r:id="rId4"/>
    <p:sldId id="721" r:id="rId5"/>
    <p:sldId id="689" r:id="rId6"/>
    <p:sldId id="657" r:id="rId7"/>
    <p:sldId id="693" r:id="rId8"/>
    <p:sldId id="695" r:id="rId9"/>
    <p:sldId id="727" r:id="rId10"/>
    <p:sldId id="675" r:id="rId11"/>
    <p:sldId id="647" r:id="rId12"/>
    <p:sldId id="697" r:id="rId13"/>
    <p:sldId id="664" r:id="rId14"/>
    <p:sldId id="543" r:id="rId15"/>
    <p:sldId id="546" r:id="rId16"/>
    <p:sldId id="548" r:id="rId17"/>
    <p:sldId id="699" r:id="rId18"/>
    <p:sldId id="700" r:id="rId19"/>
    <p:sldId id="701" r:id="rId20"/>
    <p:sldId id="703" r:id="rId21"/>
    <p:sldId id="704" r:id="rId22"/>
    <p:sldId id="705" r:id="rId23"/>
    <p:sldId id="706" r:id="rId24"/>
    <p:sldId id="707" r:id="rId25"/>
    <p:sldId id="708" r:id="rId26"/>
    <p:sldId id="502" r:id="rId27"/>
    <p:sldId id="722" r:id="rId28"/>
    <p:sldId id="724" r:id="rId29"/>
    <p:sldId id="709" r:id="rId30"/>
    <p:sldId id="710" r:id="rId31"/>
    <p:sldId id="711" r:id="rId32"/>
    <p:sldId id="712" r:id="rId33"/>
    <p:sldId id="714" r:id="rId34"/>
    <p:sldId id="715" r:id="rId35"/>
    <p:sldId id="716" r:id="rId36"/>
    <p:sldId id="717" r:id="rId37"/>
    <p:sldId id="718" r:id="rId38"/>
    <p:sldId id="719" r:id="rId39"/>
    <p:sldId id="720" r:id="rId40"/>
    <p:sldId id="621" r:id="rId41"/>
    <p:sldId id="622" r:id="rId42"/>
    <p:sldId id="683" r:id="rId43"/>
    <p:sldId id="723" r:id="rId44"/>
    <p:sldId id="682" r:id="rId45"/>
    <p:sldId id="685" r:id="rId46"/>
    <p:sldId id="688" r:id="rId47"/>
    <p:sldId id="686" r:id="rId48"/>
    <p:sldId id="690" r:id="rId49"/>
    <p:sldId id="652" r:id="rId50"/>
    <p:sldId id="573" r:id="rId5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0D49FF-6E2A-B949-964A-2A633E290980}">
          <p14:sldIdLst>
            <p14:sldId id="326"/>
            <p14:sldId id="663"/>
            <p14:sldId id="602"/>
            <p14:sldId id="721"/>
            <p14:sldId id="689"/>
          </p14:sldIdLst>
        </p14:section>
        <p14:section name="Differentiable optimization" id="{C7306BE4-C0D8-DC4B-B568-6A6714D80F3C}">
          <p14:sldIdLst>
            <p14:sldId id="657"/>
            <p14:sldId id="693"/>
            <p14:sldId id="695"/>
            <p14:sldId id="727"/>
            <p14:sldId id="675"/>
            <p14:sldId id="647"/>
            <p14:sldId id="697"/>
            <p14:sldId id="664"/>
            <p14:sldId id="543"/>
            <p14:sldId id="546"/>
            <p14:sldId id="548"/>
            <p14:sldId id="699"/>
            <p14:sldId id="700"/>
            <p14:sldId id="701"/>
            <p14:sldId id="703"/>
            <p14:sldId id="704"/>
            <p14:sldId id="705"/>
            <p14:sldId id="706"/>
            <p14:sldId id="707"/>
            <p14:sldId id="708"/>
            <p14:sldId id="502"/>
          </p14:sldIdLst>
        </p14:section>
        <p14:section name="Amortized optimization" id="{AAD18691-7884-A44B-8B1A-4B6DF4405707}">
          <p14:sldIdLst>
            <p14:sldId id="722"/>
            <p14:sldId id="724"/>
            <p14:sldId id="709"/>
            <p14:sldId id="710"/>
            <p14:sldId id="711"/>
            <p14:sldId id="712"/>
            <p14:sldId id="714"/>
            <p14:sldId id="715"/>
            <p14:sldId id="716"/>
            <p14:sldId id="717"/>
            <p14:sldId id="718"/>
            <p14:sldId id="719"/>
            <p14:sldId id="720"/>
            <p14:sldId id="621"/>
            <p14:sldId id="622"/>
          </p14:sldIdLst>
        </p14:section>
        <p14:section name="End" id="{61800D78-AB4D-6E4F-8B58-E300BE55D945}">
          <p14:sldIdLst>
            <p14:sldId id="683"/>
            <p14:sldId id="723"/>
            <p14:sldId id="682"/>
            <p14:sldId id="685"/>
            <p14:sldId id="688"/>
            <p14:sldId id="686"/>
            <p14:sldId id="690"/>
            <p14:sldId id="652"/>
            <p14:sldId id="5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02C"/>
    <a:srgbClr val="C44E52"/>
    <a:srgbClr val="55A868"/>
    <a:srgbClr val="B5C1E0"/>
    <a:srgbClr val="374C81"/>
    <a:srgbClr val="4EB648"/>
    <a:srgbClr val="FFFFFF"/>
    <a:srgbClr val="4D88B8"/>
    <a:srgbClr val="FBACBA"/>
    <a:srgbClr val="384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9"/>
    <p:restoredTop sz="77621"/>
  </p:normalViewPr>
  <p:slideViewPr>
    <p:cSldViewPr snapToGrid="0" snapToObjects="1">
      <p:cViewPr varScale="1">
        <p:scale>
          <a:sx n="86" d="100"/>
          <a:sy n="86" d="100"/>
        </p:scale>
        <p:origin x="216" y="5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3/29/23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3/29/23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Why optimization? </a:t>
            </a:r>
            <a:r>
              <a:rPr lang="en-US" dirty="0"/>
              <a:t>Many </a:t>
            </a:r>
            <a:r>
              <a:rPr lang="en-US" b="1" dirty="0"/>
              <a:t>useful operations </a:t>
            </a:r>
            <a:r>
              <a:rPr lang="en-US" dirty="0"/>
              <a:t>can be expressed with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(sorting, permutations, top-k, control, planning, power generation)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Why </a:t>
            </a:r>
            <a:r>
              <a:rPr lang="en-US" b="1" i="1" dirty="0"/>
              <a:t>differentiable</a:t>
            </a:r>
            <a:r>
              <a:rPr lang="en-US" b="1" dirty="0"/>
              <a:t> optimization?</a:t>
            </a:r>
            <a:r>
              <a:rPr lang="en-US" dirty="0"/>
              <a:t> End-to-end learn </a:t>
            </a:r>
            <a:r>
              <a:rPr lang="en-US" b="1" dirty="0"/>
              <a:t>through</a:t>
            </a:r>
            <a:r>
              <a:rPr lang="en-US" dirty="0"/>
              <a:t> </a:t>
            </a:r>
            <a:r>
              <a:rPr lang="en-US" b="1" dirty="0"/>
              <a:t>the optimization procedure </a:t>
            </a:r>
            <a:r>
              <a:rPr lang="en-US" dirty="0"/>
              <a:t>along with the other parts of the model using derivatives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98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Handle cone constraints in optimality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89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09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32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42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15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34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agents -&gt;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47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safety/generalization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83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9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talk: not parameter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35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talk: not parameter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8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dirty="0"/>
                  <a:t>Optimization starts failing </a:t>
                </a:r>
                <a:r>
                  <a:rPr lang="en-US" dirty="0"/>
                  <a:t>us when: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Analytically </a:t>
                </a:r>
                <a:r>
                  <a:rPr lang="en-US" b="1" dirty="0"/>
                  <a:t>encoding every detail </a:t>
                </a:r>
                <a:r>
                  <a:rPr lang="en-US" dirty="0"/>
                  <a:t>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/>
                  <a:t> is impossible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May be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unknown,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mis-specified, 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or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inaccurate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Especially difficult with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high-dimensional data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(text, images, video)</a:t>
                </a:r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​</a:t>
                </a:r>
                <a:r>
                  <a:rPr lang="en-US" b="1" dirty="0"/>
                  <a:t>Solving</a:t>
                </a:r>
                <a:r>
                  <a:rPr lang="en-US" dirty="0"/>
                  <a:t> 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is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intractable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and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difficult to compute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b="1" dirty="0"/>
              </a:p>
              <a:p>
                <a:r>
                  <a:rPr lang="en-US" dirty="0"/>
                  <a:t>Machine learning systems are </a:t>
                </a:r>
                <a:r>
                  <a:rPr lang="en-US" b="1" dirty="0"/>
                  <a:t>part of the solution </a:t>
                </a:r>
                <a:r>
                  <a:rPr lang="en-US" dirty="0"/>
                  <a:t>and </a:t>
                </a:r>
                <a:r>
                  <a:rPr lang="en-US" b="1" dirty="0"/>
                  <a:t>excel</a:t>
                </a:r>
                <a:r>
                  <a:rPr lang="en-US" dirty="0"/>
                  <a:t> at: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​</a:t>
                </a:r>
                <a:r>
                  <a:rPr lang="en-US" b="1" dirty="0"/>
                  <a:t>​​Modeling</a:t>
                </a:r>
                <a:r>
                  <a:rPr lang="en-US" dirty="0"/>
                  <a:t> </a:t>
                </a:r>
                <a:r>
                  <a:rPr lang="en-US" b="1" dirty="0"/>
                  <a:t>systems</a:t>
                </a:r>
                <a:r>
                  <a:rPr lang="en-US" dirty="0"/>
                  <a:t> we can extract a lot of data from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Extracting </a:t>
                </a:r>
                <a:r>
                  <a:rPr lang="en-US" b="1" dirty="0"/>
                  <a:t>meaningful latent representations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Making </a:t>
                </a:r>
                <a:r>
                  <a:rPr lang="en-US" b="1" dirty="0"/>
                  <a:t>fast and accurate </a:t>
                </a:r>
                <a:r>
                  <a:rPr lang="en-US" dirty="0"/>
                  <a:t>predictions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dirty="0"/>
                  <a:t>Optimization starts failing </a:t>
                </a:r>
                <a:r>
                  <a:rPr lang="en-US" dirty="0"/>
                  <a:t>us when: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Analytically </a:t>
                </a:r>
                <a:r>
                  <a:rPr lang="en-US" b="1" dirty="0"/>
                  <a:t>encoding every detail </a:t>
                </a:r>
                <a:r>
                  <a:rPr lang="en-US" dirty="0"/>
                  <a:t>into </a:t>
                </a:r>
                <a:r>
                  <a:rPr lang="en-US" b="0" i="0">
                    <a:latin typeface="Cambria Math" panose="02040503050406030204" pitchFamily="18" charset="0"/>
                  </a:rPr>
                  <a:t>𝑓</a:t>
                </a:r>
                <a:r>
                  <a:rPr lang="en-US" dirty="0"/>
                  <a:t> and </a:t>
                </a:r>
                <a:r>
                  <a:rPr lang="en-US" b="0" i="0">
                    <a:latin typeface="Cambria Math" panose="02040503050406030204" pitchFamily="18" charset="0"/>
                  </a:rPr>
                  <a:t>𝒞</a:t>
                </a:r>
                <a:r>
                  <a:rPr lang="en-US" dirty="0"/>
                  <a:t> is impossible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May be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unknown,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mis-specified, 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or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inaccurate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Especially difficult with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high-dimensional data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(text, images, video)</a:t>
                </a:r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​</a:t>
                </a:r>
                <a:r>
                  <a:rPr lang="en-US" b="1" dirty="0"/>
                  <a:t>Solving</a:t>
                </a:r>
                <a:r>
                  <a:rPr lang="en-US" dirty="0"/>
                  <a:t> 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for </a:t>
                </a:r>
                <a:r>
                  <a:rPr lang="en-US" b="0" i="0">
                    <a:latin typeface="Cambria Math" panose="02040503050406030204" pitchFamily="18" charset="0"/>
                    <a:ea typeface="Source Sans Pro" panose="020B0503030403020204" pitchFamily="34" charset="0"/>
                  </a:rPr>
                  <a:t>𝑦^⋆ (𝑥)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is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intractable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and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difficult to compute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b="1" dirty="0"/>
              </a:p>
              <a:p>
                <a:r>
                  <a:rPr lang="en-US" dirty="0"/>
                  <a:t>Machine learning systems are </a:t>
                </a:r>
                <a:r>
                  <a:rPr lang="en-US" b="1" dirty="0"/>
                  <a:t>part of the solution </a:t>
                </a:r>
                <a:r>
                  <a:rPr lang="en-US" dirty="0"/>
                  <a:t>and </a:t>
                </a:r>
                <a:r>
                  <a:rPr lang="en-US" b="1" dirty="0"/>
                  <a:t>excel</a:t>
                </a:r>
                <a:r>
                  <a:rPr lang="en-US" dirty="0"/>
                  <a:t> at: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​</a:t>
                </a:r>
                <a:r>
                  <a:rPr lang="en-US" b="1" dirty="0"/>
                  <a:t>​​Modeling</a:t>
                </a:r>
                <a:r>
                  <a:rPr lang="en-US" dirty="0"/>
                  <a:t> </a:t>
                </a:r>
                <a:r>
                  <a:rPr lang="en-US" b="1" dirty="0"/>
                  <a:t>systems</a:t>
                </a:r>
                <a:r>
                  <a:rPr lang="en-US" dirty="0"/>
                  <a:t> we can extract a lot of data from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Extracting </a:t>
                </a:r>
                <a:r>
                  <a:rPr lang="en-US" b="1" dirty="0"/>
                  <a:t>meaningful latent representations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Making </a:t>
                </a:r>
                <a:r>
                  <a:rPr lang="en-US" b="1" dirty="0"/>
                  <a:t>fast and accurate </a:t>
                </a:r>
                <a:r>
                  <a:rPr lang="en-US" dirty="0"/>
                  <a:t>predictions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77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3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39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77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8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Brandon Amos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Learning with differentiable and amortized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Brandon Amos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Learning with differentiable and amortized optimization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bamos/presentatio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3.emf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emf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86.emf"/><Relationship Id="rId7" Type="http://schemas.openxmlformats.org/officeDocument/2006/relationships/image" Target="../media/image89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10" Type="http://schemas.openxmlformats.org/officeDocument/2006/relationships/image" Target="../media/image740.png"/><Relationship Id="rId4" Type="http://schemas.openxmlformats.org/officeDocument/2006/relationships/image" Target="../media/image67.png"/><Relationship Id="rId9" Type="http://schemas.openxmlformats.org/officeDocument/2006/relationships/image" Target="../media/image7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0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0.png"/><Relationship Id="rId18" Type="http://schemas.openxmlformats.org/officeDocument/2006/relationships/image" Target="../media/image115.sv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12" Type="http://schemas.openxmlformats.org/officeDocument/2006/relationships/image" Target="../media/image109.emf"/><Relationship Id="rId17" Type="http://schemas.openxmlformats.org/officeDocument/2006/relationships/image" Target="../media/image114.png"/><Relationship Id="rId2" Type="http://schemas.openxmlformats.org/officeDocument/2006/relationships/image" Target="../media/image107.png"/><Relationship Id="rId16" Type="http://schemas.openxmlformats.org/officeDocument/2006/relationships/image" Target="../media/image1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8.jpeg"/><Relationship Id="rId5" Type="http://schemas.openxmlformats.org/officeDocument/2006/relationships/image" Target="../media/image5.svg"/><Relationship Id="rId15" Type="http://schemas.openxmlformats.org/officeDocument/2006/relationships/image" Target="../media/image112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1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7.emf"/><Relationship Id="rId5" Type="http://schemas.openxmlformats.org/officeDocument/2006/relationships/image" Target="../media/image116.png"/><Relationship Id="rId4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hyperlink" Target="https://arxiv.org/abs/2002.04523" TargetMode="External"/><Relationship Id="rId18" Type="http://schemas.openxmlformats.org/officeDocument/2006/relationships/hyperlink" Target="http://github.com/bamos/presentations" TargetMode="External"/><Relationship Id="rId26" Type="http://schemas.openxmlformats.org/officeDocument/2006/relationships/hyperlink" Target="https://arxiv.org/abs/2207.09442" TargetMode="External"/><Relationship Id="rId3" Type="http://schemas.openxmlformats.org/officeDocument/2006/relationships/hyperlink" Target="https://arxiv.org/abs/1703.00443" TargetMode="External"/><Relationship Id="rId21" Type="http://schemas.openxmlformats.org/officeDocument/2006/relationships/hyperlink" Target="https://arxiv.org/abs/2008.12775" TargetMode="External"/><Relationship Id="rId7" Type="http://schemas.openxmlformats.org/officeDocument/2006/relationships/hyperlink" Target="https://arxiv.org/abs/1804.06318" TargetMode="External"/><Relationship Id="rId12" Type="http://schemas.openxmlformats.org/officeDocument/2006/relationships/hyperlink" Target="https://arxiv.org/abs/1909.12830" TargetMode="External"/><Relationship Id="rId17" Type="http://schemas.openxmlformats.org/officeDocument/2006/relationships/image" Target="../media/image127.png"/><Relationship Id="rId25" Type="http://schemas.openxmlformats.org/officeDocument/2006/relationships/hyperlink" Target="https://arxiv.org/abs/2207.04711" TargetMode="External"/><Relationship Id="rId33" Type="http://schemas.openxmlformats.org/officeDocument/2006/relationships/hyperlink" Target="https://arxiv.org/abs/2202.00665" TargetMode="External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arxiv.org/abs/2006.12648" TargetMode="External"/><Relationship Id="rId20" Type="http://schemas.openxmlformats.org/officeDocument/2006/relationships/hyperlink" Target="https://arxiv.org/abs/2106.10272" TargetMode="External"/><Relationship Id="rId29" Type="http://schemas.openxmlformats.org/officeDocument/2006/relationships/hyperlink" Target="https://arxiv.org/abs/2110.0368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Differentiable%20MPC%20for%20End-to-end%20Planning%20and%20Control" TargetMode="External"/><Relationship Id="rId11" Type="http://schemas.openxmlformats.org/officeDocument/2006/relationships/hyperlink" Target="https://arxiv.org/abs/1910.01727" TargetMode="External"/><Relationship Id="rId24" Type="http://schemas.openxmlformats.org/officeDocument/2006/relationships/hyperlink" Target="https://arxiv.org/abs/2109.15316" TargetMode="External"/><Relationship Id="rId32" Type="http://schemas.openxmlformats.org/officeDocument/2006/relationships/hyperlink" Target="https://arxiv.org/abs/2212.08260" TargetMode="External"/><Relationship Id="rId5" Type="http://schemas.openxmlformats.org/officeDocument/2006/relationships/hyperlink" Target="http://papers.nips.cc/paper/7132-task-based-end-to-end-model-learning-in-stochastic-optimization" TargetMode="External"/><Relationship Id="rId15" Type="http://schemas.openxmlformats.org/officeDocument/2006/relationships/hyperlink" Target="https://arxiv.org/abs/2105.02343" TargetMode="External"/><Relationship Id="rId23" Type="http://schemas.openxmlformats.org/officeDocument/2006/relationships/hyperlink" Target="https://arxiv.org/abs/2011.04583" TargetMode="External"/><Relationship Id="rId28" Type="http://schemas.openxmlformats.org/officeDocument/2006/relationships/hyperlink" Target="https://arxiv.org/abs/2206.09889" TargetMode="External"/><Relationship Id="rId10" Type="http://schemas.openxmlformats.org/officeDocument/2006/relationships/hyperlink" Target="https://arxiv.org/abs/1906.08707" TargetMode="External"/><Relationship Id="rId19" Type="http://schemas.openxmlformats.org/officeDocument/2006/relationships/image" Target="../media/image1.emf"/><Relationship Id="rId31" Type="http://schemas.openxmlformats.org/officeDocument/2006/relationships/hyperlink" Target="https://arxiv.org/abs/2210.12153" TargetMode="External"/><Relationship Id="rId4" Type="http://schemas.openxmlformats.org/officeDocument/2006/relationships/hyperlink" Target="https://arxiv.org/abs/1609.07152" TargetMode="External"/><Relationship Id="rId9" Type="http://schemas.openxmlformats.org/officeDocument/2006/relationships/hyperlink" Target="https://github.com/bamos/thesis" TargetMode="External"/><Relationship Id="rId14" Type="http://schemas.openxmlformats.org/officeDocument/2006/relationships/hyperlink" Target="https://www.biorxiv.org/content/10.1101/2021.04.08.439084v1.abstract" TargetMode="External"/><Relationship Id="rId22" Type="http://schemas.openxmlformats.org/officeDocument/2006/relationships/hyperlink" Target="https://arxiv.org/abs/2011.03902" TargetMode="External"/><Relationship Id="rId27" Type="http://schemas.openxmlformats.org/officeDocument/2006/relationships/hyperlink" Target="https://arxiv.org/abs/2203.06832" TargetMode="External"/><Relationship Id="rId30" Type="http://schemas.openxmlformats.org/officeDocument/2006/relationships/hyperlink" Target="https://arxiv.org/abs/2206.05262" TargetMode="External"/><Relationship Id="rId8" Type="http://schemas.openxmlformats.org/officeDocument/2006/relationships/hyperlink" Target="http://papers.nips.cc/paper/9152-differentiable-convex-optimization-laye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1363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 with differentiable and amortized optimization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71267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 (FAIR) NYC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FCB07-593F-AEF2-7A13-32035846815E}"/>
              </a:ext>
            </a:extLst>
          </p:cNvPr>
          <p:cNvGrpSpPr/>
          <p:nvPr/>
        </p:nvGrpSpPr>
        <p:grpSpPr>
          <a:xfrm>
            <a:off x="7031706" y="2712677"/>
            <a:ext cx="4999872" cy="540210"/>
            <a:chOff x="528458" y="2216999"/>
            <a:chExt cx="4999872" cy="540210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A8BA86B3-6A96-5F38-6919-C91C5D1CB4C4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http://github.com/bamos/presentations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A9D242-E87B-341D-75EB-93D72CD6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58" y="2243821"/>
              <a:ext cx="297184" cy="285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C8327-2A1D-0DC7-FBA6-73B5B1F6C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improve the model with the task loss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E8FE8-F389-B5E9-28F9-62241C16FD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31227-1E28-AF23-6540-FD28FD350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A6CD8-8937-2FEA-8AC9-B7A307C0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5210FE-9C03-4F2F-FB81-9B4C8CA7EE28}"/>
              </a:ext>
            </a:extLst>
          </p:cNvPr>
          <p:cNvGrpSpPr/>
          <p:nvPr/>
        </p:nvGrpSpPr>
        <p:grpSpPr>
          <a:xfrm>
            <a:off x="1273100" y="2262342"/>
            <a:ext cx="7940942" cy="576155"/>
            <a:chOff x="2489910" y="2231333"/>
            <a:chExt cx="7940942" cy="5761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9CB2C3-15C4-42F1-6B3B-69CDA0E1F6C7}"/>
                </a:ext>
              </a:extLst>
            </p:cNvPr>
            <p:cNvSpPr/>
            <p:nvPr/>
          </p:nvSpPr>
          <p:spPr>
            <a:xfrm>
              <a:off x="2489910" y="2235988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A lot of data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D55C0353-F815-6C8F-C36F-EEEBBB8BD4D4}"/>
                </a:ext>
              </a:extLst>
            </p:cNvPr>
            <p:cNvSpPr/>
            <p:nvPr/>
          </p:nvSpPr>
          <p:spPr>
            <a:xfrm>
              <a:off x="3950171" y="237886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8BF6C1-B5C4-2390-3DD2-177568401134}"/>
                </a:ext>
              </a:extLst>
            </p:cNvPr>
            <p:cNvSpPr/>
            <p:nvPr/>
          </p:nvSpPr>
          <p:spPr>
            <a:xfrm>
              <a:off x="4536580" y="2235988"/>
              <a:ext cx="1384061" cy="571500"/>
            </a:xfrm>
            <a:prstGeom prst="rect">
              <a:avLst/>
            </a:prstGeom>
            <a:solidFill>
              <a:srgbClr val="B5C1E0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Model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6A59CB05-543D-0F59-BFC7-CB87D5F56830}"/>
                </a:ext>
              </a:extLst>
            </p:cNvPr>
            <p:cNvSpPr/>
            <p:nvPr/>
          </p:nvSpPr>
          <p:spPr>
            <a:xfrm>
              <a:off x="5996841" y="237886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55EF70-B634-45AC-2DAC-288B391A3C13}"/>
                </a:ext>
              </a:extLst>
            </p:cNvPr>
            <p:cNvSpPr/>
            <p:nvPr/>
          </p:nvSpPr>
          <p:spPr>
            <a:xfrm>
              <a:off x="6583250" y="2235988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Predictions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3E413172-49D7-4AA8-7BC8-DDC1C2AC690C}"/>
                </a:ext>
              </a:extLst>
            </p:cNvPr>
            <p:cNvSpPr/>
            <p:nvPr/>
          </p:nvSpPr>
          <p:spPr>
            <a:xfrm>
              <a:off x="8021403" y="237062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9D2DDD-2440-A140-FE88-8FD3901D0D11}"/>
                </a:ext>
              </a:extLst>
            </p:cNvPr>
            <p:cNvSpPr/>
            <p:nvPr/>
          </p:nvSpPr>
          <p:spPr>
            <a:xfrm>
              <a:off x="8629920" y="2231333"/>
              <a:ext cx="1800932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Loss</a:t>
              </a:r>
              <a:b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</a:br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(log-likelihood)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7EB220-6544-8A9C-983F-9CD6450366BF}"/>
              </a:ext>
            </a:extLst>
          </p:cNvPr>
          <p:cNvSpPr txBox="1"/>
          <p:nvPr/>
        </p:nvSpPr>
        <p:spPr>
          <a:xfrm>
            <a:off x="816990" y="1800653"/>
            <a:ext cx="383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Stage 1: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maximum likelihood training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73B9E8-3FEF-F767-E5AF-3198F90D7A86}"/>
              </a:ext>
            </a:extLst>
          </p:cNvPr>
          <p:cNvSpPr txBox="1"/>
          <p:nvPr/>
        </p:nvSpPr>
        <p:spPr>
          <a:xfrm>
            <a:off x="816990" y="4047086"/>
            <a:ext cx="829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Stage 2: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deploy within a larger system. Improve the model with the task information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0FB61A-52BE-7237-6C6E-3832539EF0DD}"/>
              </a:ext>
            </a:extLst>
          </p:cNvPr>
          <p:cNvGrpSpPr/>
          <p:nvPr/>
        </p:nvGrpSpPr>
        <p:grpSpPr>
          <a:xfrm>
            <a:off x="1273100" y="4487913"/>
            <a:ext cx="8881596" cy="580150"/>
            <a:chOff x="1065710" y="5043115"/>
            <a:chExt cx="8881596" cy="5801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D8B82E-3BB1-14BB-DD5C-F69FF7DA1259}"/>
                </a:ext>
              </a:extLst>
            </p:cNvPr>
            <p:cNvGrpSpPr/>
            <p:nvPr/>
          </p:nvGrpSpPr>
          <p:grpSpPr>
            <a:xfrm>
              <a:off x="3121541" y="5043115"/>
              <a:ext cx="6825765" cy="576155"/>
              <a:chOff x="4536580" y="2231333"/>
              <a:chExt cx="6825765" cy="57615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DFADE82-81D3-A8B8-2A4F-4108F04D0859}"/>
                  </a:ext>
                </a:extLst>
              </p:cNvPr>
              <p:cNvSpPr/>
              <p:nvPr/>
            </p:nvSpPr>
            <p:spPr>
              <a:xfrm>
                <a:off x="4536580" y="2235988"/>
                <a:ext cx="1384061" cy="571500"/>
              </a:xfrm>
              <a:prstGeom prst="rect">
                <a:avLst/>
              </a:prstGeom>
              <a:solidFill>
                <a:srgbClr val="B5C1E0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Model</a:t>
                </a:r>
              </a:p>
            </p:txBody>
          </p:sp>
          <p:sp>
            <p:nvSpPr>
              <p:cNvPr id="22" name="Right Arrow 21">
                <a:extLst>
                  <a:ext uri="{FF2B5EF4-FFF2-40B4-BE49-F238E27FC236}">
                    <a16:creationId xmlns:a16="http://schemas.microsoft.com/office/drawing/2014/main" id="{6CD2DCAA-1BFD-8D54-4E49-13D4947E562F}"/>
                  </a:ext>
                </a:extLst>
              </p:cNvPr>
              <p:cNvSpPr/>
              <p:nvPr/>
            </p:nvSpPr>
            <p:spPr>
              <a:xfrm>
                <a:off x="5996841" y="2378863"/>
                <a:ext cx="510209" cy="285750"/>
              </a:xfrm>
              <a:prstGeom prst="rightArrow">
                <a:avLst/>
              </a:prstGeom>
              <a:solidFill>
                <a:srgbClr val="374C81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A15C81-55C7-2102-3F07-4BC602B8C6A9}"/>
                  </a:ext>
                </a:extLst>
              </p:cNvPr>
              <p:cNvSpPr/>
              <p:nvPr/>
            </p:nvSpPr>
            <p:spPr>
              <a:xfrm>
                <a:off x="6583250" y="2235988"/>
                <a:ext cx="1384061" cy="5715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Prediction</a:t>
                </a:r>
              </a:p>
            </p:txBody>
          </p:sp>
          <p:sp>
            <p:nvSpPr>
              <p:cNvPr id="24" name="Right Arrow 23">
                <a:extLst>
                  <a:ext uri="{FF2B5EF4-FFF2-40B4-BE49-F238E27FC236}">
                    <a16:creationId xmlns:a16="http://schemas.microsoft.com/office/drawing/2014/main" id="{FD592E4C-8B8B-2944-11CD-692012AD6A43}"/>
                  </a:ext>
                </a:extLst>
              </p:cNvPr>
              <p:cNvSpPr/>
              <p:nvPr/>
            </p:nvSpPr>
            <p:spPr>
              <a:xfrm>
                <a:off x="8021403" y="2370623"/>
                <a:ext cx="510209" cy="285750"/>
              </a:xfrm>
              <a:prstGeom prst="rightArrow">
                <a:avLst/>
              </a:prstGeom>
              <a:solidFill>
                <a:srgbClr val="374C81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6773F00-B50F-736B-E552-52635C412EA3}"/>
                  </a:ext>
                </a:extLst>
              </p:cNvPr>
              <p:cNvSpPr/>
              <p:nvPr/>
            </p:nvSpPr>
            <p:spPr>
              <a:xfrm>
                <a:off x="8629920" y="2231333"/>
                <a:ext cx="2732425" cy="5715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Downstream task</a:t>
                </a:r>
                <a:b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</a:b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(an optimization problem)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F2CA5C-0CD0-26BB-F615-C37D0A97ED73}"/>
                </a:ext>
              </a:extLst>
            </p:cNvPr>
            <p:cNvSpPr/>
            <p:nvPr/>
          </p:nvSpPr>
          <p:spPr>
            <a:xfrm>
              <a:off x="1065710" y="5051765"/>
              <a:ext cx="1384061" cy="571500"/>
            </a:xfrm>
            <a:prstGeom prst="rect">
              <a:avLst/>
            </a:prstGeom>
            <a:solidFill>
              <a:srgbClr val="B5C1E0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Query point</a:t>
              </a: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4D8593B6-9ED7-A2F3-B686-6E3EB66AFE7E}"/>
                </a:ext>
              </a:extLst>
            </p:cNvPr>
            <p:cNvSpPr/>
            <p:nvPr/>
          </p:nvSpPr>
          <p:spPr>
            <a:xfrm>
              <a:off x="2525971" y="5194640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Arc 31">
            <a:extLst>
              <a:ext uri="{FF2B5EF4-FFF2-40B4-BE49-F238E27FC236}">
                <a16:creationId xmlns:a16="http://schemas.microsoft.com/office/drawing/2014/main" id="{31BBFFE9-5C10-D66F-B0C7-A7B42F2DF08F}"/>
              </a:ext>
            </a:extLst>
          </p:cNvPr>
          <p:cNvSpPr/>
          <p:nvPr/>
        </p:nvSpPr>
        <p:spPr>
          <a:xfrm flipV="1">
            <a:off x="4712992" y="2470099"/>
            <a:ext cx="3629497" cy="738802"/>
          </a:xfrm>
          <a:prstGeom prst="arc">
            <a:avLst>
              <a:gd name="adj1" fmla="val 10831707"/>
              <a:gd name="adj2" fmla="val 584"/>
            </a:avLst>
          </a:prstGeom>
          <a:ln>
            <a:head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402FB7C-B757-F2A9-2A97-582405FF7E71}"/>
                  </a:ext>
                </a:extLst>
              </p:cNvPr>
              <p:cNvSpPr txBox="1"/>
              <p:nvPr/>
            </p:nvSpPr>
            <p:spPr>
              <a:xfrm>
                <a:off x="7323963" y="3116086"/>
                <a:ext cx="3830766" cy="380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ℓ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NLL</m:t>
                        </m:r>
                      </m:sub>
                    </m:sSub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: standard backpropagation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402FB7C-B757-F2A9-2A97-582405FF7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963" y="3116086"/>
                <a:ext cx="3830766" cy="380553"/>
              </a:xfrm>
              <a:prstGeom prst="rect">
                <a:avLst/>
              </a:prstGeom>
              <a:blipFill>
                <a:blip r:embed="rId2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B6822B-FA14-AD00-2997-38B0D4143DB7}"/>
                  </a:ext>
                </a:extLst>
              </p:cNvPr>
              <p:cNvSpPr txBox="1"/>
              <p:nvPr/>
            </p:nvSpPr>
            <p:spPr>
              <a:xfrm>
                <a:off x="4046240" y="5527426"/>
                <a:ext cx="5707223" cy="389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ℓ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task</m:t>
                        </m:r>
                      </m:sub>
                    </m:sSub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: differentiates through an optimization problem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B6822B-FA14-AD00-2997-38B0D4143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240" y="5527426"/>
                <a:ext cx="5707223" cy="389081"/>
              </a:xfrm>
              <a:prstGeom prst="rect">
                <a:avLst/>
              </a:prstGeom>
              <a:blipFill>
                <a:blip r:embed="rId3"/>
                <a:stretch>
                  <a:fillRect t="-9375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c 34">
            <a:extLst>
              <a:ext uri="{FF2B5EF4-FFF2-40B4-BE49-F238E27FC236}">
                <a16:creationId xmlns:a16="http://schemas.microsoft.com/office/drawing/2014/main" id="{D6555046-EEC6-62CB-23C8-2574A501C6BC}"/>
              </a:ext>
            </a:extLst>
          </p:cNvPr>
          <p:cNvSpPr/>
          <p:nvPr/>
        </p:nvSpPr>
        <p:spPr>
          <a:xfrm flipV="1">
            <a:off x="4052712" y="4698662"/>
            <a:ext cx="4719372" cy="716643"/>
          </a:xfrm>
          <a:prstGeom prst="arc">
            <a:avLst>
              <a:gd name="adj1" fmla="val 10831707"/>
              <a:gd name="adj2" fmla="val 584"/>
            </a:avLst>
          </a:prstGeom>
          <a:ln>
            <a:head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B0C02A2-A540-A2FF-87E5-AE71534D1223}"/>
              </a:ext>
            </a:extLst>
          </p:cNvPr>
          <p:cNvGrpSpPr/>
          <p:nvPr/>
        </p:nvGrpSpPr>
        <p:grpSpPr>
          <a:xfrm>
            <a:off x="9578493" y="2060372"/>
            <a:ext cx="2097516" cy="870297"/>
            <a:chOff x="109349" y="1989791"/>
            <a:chExt cx="6690102" cy="27758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3E1CD66-81BD-7BAF-2D0B-1FB4039A1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349" y="1989791"/>
              <a:ext cx="6690102" cy="2775843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4DCAC0D-891C-09A6-69EE-6E12A52C3216}"/>
                </a:ext>
              </a:extLst>
            </p:cNvPr>
            <p:cNvSpPr/>
            <p:nvPr/>
          </p:nvSpPr>
          <p:spPr>
            <a:xfrm>
              <a:off x="1993254" y="4137955"/>
              <a:ext cx="2558942" cy="418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Graphic 40" descr="House outline">
              <a:extLst>
                <a:ext uri="{FF2B5EF4-FFF2-40B4-BE49-F238E27FC236}">
                  <a16:creationId xmlns:a16="http://schemas.microsoft.com/office/drawing/2014/main" id="{9523BCAC-62F5-9BD4-1466-17006E396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6389" y="2193693"/>
              <a:ext cx="842066" cy="84206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5E631F47-5C5E-C218-B8DB-F92E5D7F17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41193" y="5111224"/>
                <a:ext cx="4023621" cy="9521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)∈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5E631F47-5C5E-C218-B8DB-F92E5D7F17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41193" y="5111224"/>
                <a:ext cx="4023621" cy="952180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Graphic 43" descr="Lightning bolt with solid fill">
            <a:extLst>
              <a:ext uri="{FF2B5EF4-FFF2-40B4-BE49-F238E27FC236}">
                <a16:creationId xmlns:a16="http://schemas.microsoft.com/office/drawing/2014/main" id="{F23C084C-C965-EBB3-80A1-279880070B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13091" y="41782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22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3EAA-C81D-3482-2034-65BB9AF3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Incorporating the task loss is crucial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A42DD-B9EB-CD2C-5A2F-2E0A0EE2C4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C4637-39A2-C2A3-0005-67CBA3C00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6BCF9-8BE4-25DA-36CE-99A6512B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878C1E-3BB0-CDEF-9BF8-EEC426B3E460}"/>
              </a:ext>
            </a:extLst>
          </p:cNvPr>
          <p:cNvSpPr txBox="1">
            <a:spLocks/>
          </p:cNvSpPr>
          <p:nvPr/>
        </p:nvSpPr>
        <p:spPr>
          <a:xfrm>
            <a:off x="1861658" y="1113400"/>
            <a:ext cx="8459046" cy="51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Task-based end-to-end model learning in stochastic optimization.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Donti, Amos, and Kolter, NeurIPS 2017.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4D64CEF-6A4C-61F1-D265-94BD4B616BCF}"/>
              </a:ext>
            </a:extLst>
          </p:cNvPr>
          <p:cNvSpPr/>
          <p:nvPr/>
        </p:nvSpPr>
        <p:spPr>
          <a:xfrm>
            <a:off x="2157032" y="6034413"/>
            <a:ext cx="2558942" cy="4184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9119A2BC-D10C-7A31-1041-3FEFA1D793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98935" y="4406227"/>
                <a:ext cx="3394129" cy="713277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)∈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9119A2BC-D10C-7A31-1041-3FEFA1D793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8935" y="4406227"/>
                <a:ext cx="3394129" cy="71327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A2F05980-E654-8835-CB91-CB4A16B503D2}"/>
              </a:ext>
            </a:extLst>
          </p:cNvPr>
          <p:cNvGrpSpPr/>
          <p:nvPr/>
        </p:nvGrpSpPr>
        <p:grpSpPr>
          <a:xfrm>
            <a:off x="212045" y="1812578"/>
            <a:ext cx="4186362" cy="2767323"/>
            <a:chOff x="1554392" y="1914287"/>
            <a:chExt cx="4186362" cy="276732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E2A8702-F6DE-379E-CC46-33919DA408F4}"/>
                </a:ext>
              </a:extLst>
            </p:cNvPr>
            <p:cNvGrpSpPr/>
            <p:nvPr/>
          </p:nvGrpSpPr>
          <p:grpSpPr>
            <a:xfrm>
              <a:off x="1554392" y="2060816"/>
              <a:ext cx="3903293" cy="2232707"/>
              <a:chOff x="4093835" y="2055653"/>
              <a:chExt cx="3903293" cy="223270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BE4F5B-6C49-C775-CB87-D429D818CE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0" t="32366" r="68071" b="12657"/>
              <a:stretch/>
            </p:blipFill>
            <p:spPr>
              <a:xfrm>
                <a:off x="4093835" y="2055653"/>
                <a:ext cx="3705258" cy="2232707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82F2655-74E8-E47D-CB22-880AC1CCACD6}"/>
                  </a:ext>
                </a:extLst>
              </p:cNvPr>
              <p:cNvSpPr/>
              <p:nvPr/>
            </p:nvSpPr>
            <p:spPr>
              <a:xfrm rot="16200000">
                <a:off x="7397718" y="2948392"/>
                <a:ext cx="915524" cy="283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816594A-C1CD-460D-1E3B-2FFB3AEE6DE2}"/>
                </a:ext>
              </a:extLst>
            </p:cNvPr>
            <p:cNvSpPr txBox="1">
              <a:spLocks/>
            </p:cNvSpPr>
            <p:nvPr/>
          </p:nvSpPr>
          <p:spPr>
            <a:xfrm>
              <a:off x="2162278" y="1914287"/>
              <a:ext cx="3578476" cy="5075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negative log-likelihood</a:t>
              </a: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E02091FF-A8F5-E2CC-05DB-A208C4DB95DE}"/>
                </a:ext>
              </a:extLst>
            </p:cNvPr>
            <p:cNvSpPr txBox="1">
              <a:spLocks/>
            </p:cNvSpPr>
            <p:nvPr/>
          </p:nvSpPr>
          <p:spPr>
            <a:xfrm>
              <a:off x="3071433" y="4174043"/>
              <a:ext cx="1297368" cy="5075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hour of day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57B7F5D-BBF5-444E-D5B2-64F6E345F2D1}"/>
              </a:ext>
            </a:extLst>
          </p:cNvPr>
          <p:cNvGrpSpPr/>
          <p:nvPr/>
        </p:nvGrpSpPr>
        <p:grpSpPr>
          <a:xfrm>
            <a:off x="4175025" y="1796658"/>
            <a:ext cx="3918792" cy="2721768"/>
            <a:chOff x="6932350" y="1957704"/>
            <a:chExt cx="3918792" cy="272176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22AF85E-F75A-142E-53D8-6B71D79DA3FC}"/>
                </a:ext>
              </a:extLst>
            </p:cNvPr>
            <p:cNvGrpSpPr/>
            <p:nvPr/>
          </p:nvGrpSpPr>
          <p:grpSpPr>
            <a:xfrm>
              <a:off x="6932350" y="1957704"/>
              <a:ext cx="3918792" cy="2340654"/>
              <a:chOff x="6932350" y="1957704"/>
              <a:chExt cx="3918792" cy="234065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D72060C-4332-F1ED-4446-A2B692385D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48" t="32366" r="38013" b="12657"/>
              <a:stretch/>
            </p:blipFill>
            <p:spPr>
              <a:xfrm>
                <a:off x="6932350" y="2065651"/>
                <a:ext cx="3705258" cy="2232707"/>
              </a:xfrm>
              <a:prstGeom prst="rect">
                <a:avLst/>
              </a:prstGeom>
            </p:spPr>
          </p:pic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B97EA876-3ACE-1C2D-3E47-B87C9223A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72666" y="1957704"/>
                <a:ext cx="3578476" cy="5075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task-based generation loss</a:t>
                </a:r>
              </a:p>
            </p:txBody>
          </p:sp>
        </p:grp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961DC392-01C1-FE2C-AD85-8086F6DC1711}"/>
                </a:ext>
              </a:extLst>
            </p:cNvPr>
            <p:cNvSpPr txBox="1">
              <a:spLocks/>
            </p:cNvSpPr>
            <p:nvPr/>
          </p:nvSpPr>
          <p:spPr>
            <a:xfrm>
              <a:off x="8351228" y="4171905"/>
              <a:ext cx="1297368" cy="5075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hour of 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0E2069B-2105-4033-9D17-8AAD57C42119}"/>
              </a:ext>
            </a:extLst>
          </p:cNvPr>
          <p:cNvGrpSpPr/>
          <p:nvPr/>
        </p:nvGrpSpPr>
        <p:grpSpPr>
          <a:xfrm>
            <a:off x="407776" y="4342745"/>
            <a:ext cx="3705257" cy="1537378"/>
            <a:chOff x="109349" y="1989791"/>
            <a:chExt cx="6690102" cy="27758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14FA379-0506-6019-8342-AACF4101C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49" y="1989791"/>
              <a:ext cx="6690102" cy="2775843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04CFE61-8610-1E33-6C6B-780D35C036C7}"/>
                </a:ext>
              </a:extLst>
            </p:cNvPr>
            <p:cNvSpPr/>
            <p:nvPr/>
          </p:nvSpPr>
          <p:spPr>
            <a:xfrm>
              <a:off x="1993254" y="4137955"/>
              <a:ext cx="2558942" cy="418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Graphic 49" descr="House outline">
              <a:extLst>
                <a:ext uri="{FF2B5EF4-FFF2-40B4-BE49-F238E27FC236}">
                  <a16:creationId xmlns:a16="http://schemas.microsoft.com/office/drawing/2014/main" id="{EC1CA188-FC54-48A0-E158-461882E4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6389" y="2193693"/>
              <a:ext cx="842066" cy="842066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6621D78-CFCA-65A5-C640-FFC82BC0E6E7}"/>
              </a:ext>
            </a:extLst>
          </p:cNvPr>
          <p:cNvGrpSpPr/>
          <p:nvPr/>
        </p:nvGrpSpPr>
        <p:grpSpPr>
          <a:xfrm>
            <a:off x="8170876" y="2535731"/>
            <a:ext cx="4084549" cy="993370"/>
            <a:chOff x="8170876" y="2933961"/>
            <a:chExt cx="4084549" cy="99337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FC6DB53-4101-7E66-5004-CB958735A8D6}"/>
                </a:ext>
              </a:extLst>
            </p:cNvPr>
            <p:cNvSpPr/>
            <p:nvPr/>
          </p:nvSpPr>
          <p:spPr>
            <a:xfrm>
              <a:off x="8170876" y="3419764"/>
              <a:ext cx="493664" cy="321936"/>
            </a:xfrm>
            <a:prstGeom prst="rect">
              <a:avLst/>
            </a:prstGeom>
            <a:solidFill>
              <a:srgbClr val="55A86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48938A3-20E3-1EEB-0B68-849606AECF01}"/>
                </a:ext>
              </a:extLst>
            </p:cNvPr>
            <p:cNvSpPr/>
            <p:nvPr/>
          </p:nvSpPr>
          <p:spPr>
            <a:xfrm>
              <a:off x="8183285" y="2978311"/>
              <a:ext cx="493664" cy="321936"/>
            </a:xfrm>
            <a:prstGeom prst="rect">
              <a:avLst/>
            </a:prstGeom>
            <a:solidFill>
              <a:srgbClr val="C44E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19F2D847-5C20-614C-E678-BF3B87B6391D}"/>
                </a:ext>
              </a:extLst>
            </p:cNvPr>
            <p:cNvSpPr txBox="1">
              <a:spLocks/>
            </p:cNvSpPr>
            <p:nvPr/>
          </p:nvSpPr>
          <p:spPr>
            <a:xfrm>
              <a:off x="8676949" y="3419764"/>
              <a:ext cx="3578476" cy="5075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+ task loss</a:t>
              </a: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29AF1D41-431D-4237-1DE0-0C8DD565B092}"/>
                </a:ext>
              </a:extLst>
            </p:cNvPr>
            <p:cNvSpPr txBox="1">
              <a:spLocks/>
            </p:cNvSpPr>
            <p:nvPr/>
          </p:nvSpPr>
          <p:spPr>
            <a:xfrm>
              <a:off x="8676949" y="2933961"/>
              <a:ext cx="3578476" cy="5075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train with maximum likelihood</a:t>
              </a:r>
            </a:p>
          </p:txBody>
        </p:sp>
      </p:grpSp>
      <p:pic>
        <p:nvPicPr>
          <p:cNvPr id="60" name="Graphic 59" descr="Lightning bolt with solid fill">
            <a:extLst>
              <a:ext uri="{FF2B5EF4-FFF2-40B4-BE49-F238E27FC236}">
                <a16:creationId xmlns:a16="http://schemas.microsoft.com/office/drawing/2014/main" id="{D3067746-1F98-76C5-A85F-E87C37E020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92141" y="25354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7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C8327-2A1D-0DC7-FBA6-73B5B1F6C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differentiate an optimization problem?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E8FE8-F389-B5E9-28F9-62241C16FD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31227-1E28-AF23-6540-FD28FD350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A6CD8-8937-2FEA-8AC9-B7A307C0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B6822B-FA14-AD00-2997-38B0D4143DB7}"/>
                  </a:ext>
                </a:extLst>
              </p:cNvPr>
              <p:cNvSpPr txBox="1"/>
              <p:nvPr/>
            </p:nvSpPr>
            <p:spPr>
              <a:xfrm>
                <a:off x="4247718" y="5258129"/>
                <a:ext cx="5707223" cy="389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ℓ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task</m:t>
                        </m:r>
                      </m:sub>
                    </m:sSub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: differentiates through an optimization problem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B6822B-FA14-AD00-2997-38B0D4143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718" y="5258129"/>
                <a:ext cx="5707223" cy="389081"/>
              </a:xfrm>
              <a:prstGeom prst="rect">
                <a:avLst/>
              </a:prstGeom>
              <a:blipFill>
                <a:blip r:embed="rId2"/>
                <a:stretch>
                  <a:fillRect t="-9677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6A878037-ED0F-C7E7-35EB-4843B5013342}"/>
              </a:ext>
            </a:extLst>
          </p:cNvPr>
          <p:cNvSpPr/>
          <p:nvPr/>
        </p:nvSpPr>
        <p:spPr>
          <a:xfrm>
            <a:off x="3776942" y="5123330"/>
            <a:ext cx="6317483" cy="70959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FB7B091-2C57-1EEB-286E-4A6C43E746ED}"/>
              </a:ext>
            </a:extLst>
          </p:cNvPr>
          <p:cNvSpPr txBox="1">
            <a:spLocks/>
          </p:cNvSpPr>
          <p:nvPr/>
        </p:nvSpPr>
        <p:spPr>
          <a:xfrm rot="766553">
            <a:off x="9817502" y="5144161"/>
            <a:ext cx="1340412" cy="1006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r>
              <a:rPr lang="en-US" dirty="0"/>
              <a:t>???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4268870-311C-61D0-0D3C-EE27665EF0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789481" y="1612508"/>
            <a:ext cx="10972799" cy="410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8573-512B-22C7-A559-0AEE7A0AF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optimization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65FCD-C1C6-5B9B-20BE-F2D67D903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145"/>
            <a:ext cx="10972800" cy="4793020"/>
          </a:xfrm>
        </p:spPr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.</a:t>
            </a:r>
            <a:r>
              <a:rPr lang="en-US" b="1" dirty="0"/>
              <a:t> </a:t>
            </a:r>
            <a:r>
              <a:rPr lang="en-US" dirty="0"/>
              <a:t>A </a:t>
            </a:r>
            <a:r>
              <a:rPr lang="en-US" b="1" dirty="0"/>
              <a:t>differentiable optimization layer</a:t>
            </a:r>
            <a:r>
              <a:rPr lang="en-US" dirty="0"/>
              <a:t> for a machine learning model internally solves an optimization problem and is learned with backpropagation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B4124-A2A0-2F98-49EB-08074DD22B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758FB-0918-614B-3E44-8D02462BD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6769E-1A10-FFE1-4722-60052521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71D4C1-9EDE-60AF-3B27-C1DAAE3D4CD0}"/>
              </a:ext>
            </a:extLst>
          </p:cNvPr>
          <p:cNvGrpSpPr/>
          <p:nvPr/>
        </p:nvGrpSpPr>
        <p:grpSpPr>
          <a:xfrm>
            <a:off x="2333964" y="2612703"/>
            <a:ext cx="7524071" cy="2912152"/>
            <a:chOff x="2489910" y="2231333"/>
            <a:chExt cx="7524071" cy="2912152"/>
          </a:xfrm>
        </p:grpSpPr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5ADC9CC9-1DA5-D131-4499-10F85195EE37}"/>
                </a:ext>
              </a:extLst>
            </p:cNvPr>
            <p:cNvSpPr/>
            <p:nvPr/>
          </p:nvSpPr>
          <p:spPr>
            <a:xfrm>
              <a:off x="3958213" y="3364486"/>
              <a:ext cx="370465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BC7F93-3A49-18F9-636A-3D9FF6A49B4D}"/>
                </a:ext>
              </a:extLst>
            </p:cNvPr>
            <p:cNvSpPr/>
            <p:nvPr/>
          </p:nvSpPr>
          <p:spPr>
            <a:xfrm>
              <a:off x="4404876" y="3221611"/>
              <a:ext cx="1919703" cy="571500"/>
            </a:xfrm>
            <a:prstGeom prst="rect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Optimization Layer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716317-02DD-36F2-4E95-7756196DC23E}"/>
                </a:ext>
              </a:extLst>
            </p:cNvPr>
            <p:cNvSpPr/>
            <p:nvPr/>
          </p:nvSpPr>
          <p:spPr>
            <a:xfrm>
              <a:off x="2489910" y="2235988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A lot of data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5578B9ED-399A-7CA3-679E-867488C754EE}"/>
                </a:ext>
              </a:extLst>
            </p:cNvPr>
            <p:cNvSpPr/>
            <p:nvPr/>
          </p:nvSpPr>
          <p:spPr>
            <a:xfrm>
              <a:off x="3950171" y="237886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7CE3AA-F792-91E8-E985-92BDE3F47B54}"/>
                </a:ext>
              </a:extLst>
            </p:cNvPr>
            <p:cNvSpPr/>
            <p:nvPr/>
          </p:nvSpPr>
          <p:spPr>
            <a:xfrm>
              <a:off x="4536580" y="2235988"/>
              <a:ext cx="1384061" cy="571500"/>
            </a:xfrm>
            <a:prstGeom prst="rect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Model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52DB7408-2656-4D9D-71E0-5431FB71B3BA}"/>
                </a:ext>
              </a:extLst>
            </p:cNvPr>
            <p:cNvSpPr/>
            <p:nvPr/>
          </p:nvSpPr>
          <p:spPr>
            <a:xfrm>
              <a:off x="5996841" y="237886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0A7AD5-1326-7049-8CE4-FBE87840C3F6}"/>
                </a:ext>
              </a:extLst>
            </p:cNvPr>
            <p:cNvSpPr/>
            <p:nvPr/>
          </p:nvSpPr>
          <p:spPr>
            <a:xfrm>
              <a:off x="6583250" y="2235988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Predictions</a:t>
              </a: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5AEDD450-5FAB-9953-61E9-2D7A4EA9BEF5}"/>
                </a:ext>
              </a:extLst>
            </p:cNvPr>
            <p:cNvSpPr/>
            <p:nvPr/>
          </p:nvSpPr>
          <p:spPr>
            <a:xfrm rot="5400000">
              <a:off x="5141548" y="998143"/>
              <a:ext cx="544167" cy="4228705"/>
            </a:xfrm>
            <a:prstGeom prst="leftBrace">
              <a:avLst>
                <a:gd name="adj1" fmla="val 8333"/>
                <a:gd name="adj2" fmla="val 50971"/>
              </a:avLst>
            </a:prstGeom>
            <a:noFill/>
            <a:ln>
              <a:solidFill>
                <a:srgbClr val="374C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333CD95F-521C-E624-A725-9692FF48851C}"/>
                </a:ext>
              </a:extLst>
            </p:cNvPr>
            <p:cNvSpPr/>
            <p:nvPr/>
          </p:nvSpPr>
          <p:spPr>
            <a:xfrm>
              <a:off x="8021403" y="237062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CC2EC0-8B9D-E059-4169-4B71298F54E7}"/>
                </a:ext>
              </a:extLst>
            </p:cNvPr>
            <p:cNvSpPr/>
            <p:nvPr/>
          </p:nvSpPr>
          <p:spPr>
            <a:xfrm>
              <a:off x="8629920" y="2231333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Loss</a:t>
              </a:r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3F5C4196-7387-73C8-885D-6C1258BF88C2}"/>
                </a:ext>
              </a:extLst>
            </p:cNvPr>
            <p:cNvSpPr/>
            <p:nvPr/>
          </p:nvSpPr>
          <p:spPr>
            <a:xfrm rot="5400000">
              <a:off x="4996945" y="2386499"/>
              <a:ext cx="544167" cy="3498915"/>
            </a:xfrm>
            <a:prstGeom prst="leftBrace">
              <a:avLst>
                <a:gd name="adj1" fmla="val 8333"/>
                <a:gd name="adj2" fmla="val 50971"/>
              </a:avLst>
            </a:prstGeom>
            <a:noFill/>
            <a:ln>
              <a:solidFill>
                <a:srgbClr val="374C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ontent Placeholder 2">
                  <a:extLst>
                    <a:ext uri="{FF2B5EF4-FFF2-40B4-BE49-F238E27FC236}">
                      <a16:creationId xmlns:a16="http://schemas.microsoft.com/office/drawing/2014/main" id="{B86676AB-D985-6E54-4C4D-9D7C34090B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12065" y="4149622"/>
                  <a:ext cx="4415920" cy="993863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>
                                <a:latin typeface="Cambria Math" charset="0"/>
                              </a:rPr>
                              <m:t>     </m:t>
                            </m:r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i="1">
                                    <a:latin typeface="Cambria Math" charset="0"/>
                                  </a:rPr>
                                  <m:t>𝑧</m:t>
                                </m:r>
                              </m:lim>
                            </m:limLow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oMath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   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latin typeface="Cambria Math" charset="0"/>
                          </a:rPr>
                          <m:t> 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subject</m:t>
                        </m:r>
                        <m:r>
                          <a:rPr lang="en-US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to</m:t>
                        </m:r>
                        <m:r>
                          <a:rPr lang="en-US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Content Placeholder 2">
                  <a:extLst>
                    <a:ext uri="{FF2B5EF4-FFF2-40B4-BE49-F238E27FC236}">
                      <a16:creationId xmlns:a16="http://schemas.microsoft.com/office/drawing/2014/main" id="{B9F417B4-93B6-6AC2-3E0B-F5DE0E868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2065" y="4149622"/>
                  <a:ext cx="4415920" cy="99386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8F4A8254-0521-CC69-1DF2-49C805A1379E}"/>
                </a:ext>
              </a:extLst>
            </p:cNvPr>
            <p:cNvSpPr/>
            <p:nvPr/>
          </p:nvSpPr>
          <p:spPr>
            <a:xfrm>
              <a:off x="6426945" y="3306875"/>
              <a:ext cx="370465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2FED100A-770C-F0A9-712D-50AF54878708}"/>
                </a:ext>
              </a:extLst>
            </p:cNvPr>
            <p:cNvSpPr txBox="1">
              <a:spLocks/>
            </p:cNvSpPr>
            <p:nvPr/>
          </p:nvSpPr>
          <p:spPr>
            <a:xfrm>
              <a:off x="3411165" y="3251864"/>
              <a:ext cx="532232" cy="43603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/>
                <a:t>…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5C654293-DC1D-C11D-1DD5-59981899C8B8}"/>
                </a:ext>
              </a:extLst>
            </p:cNvPr>
            <p:cNvSpPr txBox="1">
              <a:spLocks/>
            </p:cNvSpPr>
            <p:nvPr/>
          </p:nvSpPr>
          <p:spPr>
            <a:xfrm>
              <a:off x="6812603" y="3178268"/>
              <a:ext cx="532232" cy="43603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465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793C-CEEC-FC46-9F59-87F1826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convex quadratic programs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3FC20-3869-4246-8A67-639F20B33E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9A92E-272B-DA43-A641-8CF3ABE98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86D04-EE14-A341-9438-27FED7D1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E24B316-BC9B-FD4B-97EB-D54CA45716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2681" y="1448068"/>
                <a:ext cx="6049393" cy="1567524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sz="26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600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  <m:r>
                            <a:rPr lang="en-US" sz="26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f>
                            <m:f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𝑄𝑥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 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 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subject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to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𝐺𝑥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E24B316-BC9B-FD4B-97EB-D54CA457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681" y="1448068"/>
                <a:ext cx="6049393" cy="15675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201ACAD-2E89-F24E-A4C4-0C98B7E9BC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3729624"/>
                <a:ext cx="11582400" cy="2570967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s.t.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=[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,…]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US" sz="2800" b="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ctr"/>
                <a:br>
                  <a:rPr lang="en-US" sz="2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br>
                  <a:rPr lang="en-US" sz="28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en-US" sz="2800" b="1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Implicitly differentiating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ℛ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⋆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201ACAD-2E89-F24E-A4C4-0C98B7E9B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729624"/>
                <a:ext cx="11582400" cy="2570967"/>
              </a:xfrm>
              <a:prstGeom prst="rect">
                <a:avLst/>
              </a:prstGeom>
              <a:blipFill>
                <a:blip r:embed="rId3"/>
                <a:stretch>
                  <a:fillRect t="-245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>
            <a:extLst>
              <a:ext uri="{FF2B5EF4-FFF2-40B4-BE49-F238E27FC236}">
                <a16:creationId xmlns:a16="http://schemas.microsoft.com/office/drawing/2014/main" id="{D6D32D97-131A-184E-951F-3BEE8CD089F5}"/>
              </a:ext>
            </a:extLst>
          </p:cNvPr>
          <p:cNvSpPr/>
          <p:nvPr/>
        </p:nvSpPr>
        <p:spPr>
          <a:xfrm>
            <a:off x="5774262" y="2895609"/>
            <a:ext cx="643469" cy="827908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8A0C45F0-340A-F140-B2B0-9788A767FBFF}"/>
              </a:ext>
            </a:extLst>
          </p:cNvPr>
          <p:cNvSpPr/>
          <p:nvPr/>
        </p:nvSpPr>
        <p:spPr>
          <a:xfrm>
            <a:off x="5774261" y="4481093"/>
            <a:ext cx="643469" cy="827908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4AA177-EACA-B644-BAA7-788E50CB5CEA}"/>
              </a:ext>
            </a:extLst>
          </p:cNvPr>
          <p:cNvSpPr txBox="1">
            <a:spLocks/>
          </p:cNvSpPr>
          <p:nvPr/>
        </p:nvSpPr>
        <p:spPr>
          <a:xfrm>
            <a:off x="602636" y="3309563"/>
            <a:ext cx="2939396" cy="63936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S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KKT Optimality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02EC5CE-4BDF-5FED-24DF-58BE7EFD2E0E}"/>
              </a:ext>
            </a:extLst>
          </p:cNvPr>
          <p:cNvSpPr txBox="1">
            <a:spLocks/>
          </p:cNvSpPr>
          <p:nvPr/>
        </p:nvSpPr>
        <p:spPr>
          <a:xfrm>
            <a:off x="1881171" y="1121046"/>
            <a:ext cx="8459046" cy="51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OptNet: Differentiable Optimization as a Layer in Neural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 and Kolter, ICML 2017.</a:t>
            </a:r>
          </a:p>
        </p:txBody>
      </p:sp>
    </p:spTree>
    <p:extLst>
      <p:ext uri="{BB962C8B-B14F-4D97-AF65-F5344CB8AC3E}">
        <p14:creationId xmlns:p14="http://schemas.microsoft.com/office/powerpoint/2010/main" val="457081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793C-CEEC-FC46-9F59-87F1826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Differentiable convex conic programs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3FC20-3869-4246-8A67-639F20B33E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</a:rPr>
              <a:t>Brandon Amos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9A92E-272B-DA43-A641-8CF3ABE98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</a:rPr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86D04-EE14-A341-9438-27FED7D1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15</a:t>
            </a:fld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E24B316-BC9B-FD4B-97EB-D54CA45716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3580" y="1713455"/>
                <a:ext cx="6049393" cy="1567524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sz="26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600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  <m:r>
                            <a:rPr lang="en-US" sz="26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 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 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600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subject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to</m:t>
                      </m:r>
                      <m:r>
                        <a:rPr lang="en-US" sz="2600">
                          <a:latin typeface="Cambria Math" charset="0"/>
                        </a:rPr>
                        <m:t> 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𝒦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E24B316-BC9B-FD4B-97EB-D54CA457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80" y="1713455"/>
                <a:ext cx="6049393" cy="1567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201ACAD-2E89-F24E-A4C4-0C98B7E9BC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71759" y="4205627"/>
                <a:ext cx="11582399" cy="558741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s.t.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=[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,…]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201ACAD-2E89-F24E-A4C4-0C98B7E9B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1759" y="4205627"/>
                <a:ext cx="11582399" cy="558741"/>
              </a:xfrm>
              <a:prstGeom prst="rect">
                <a:avLst/>
              </a:prstGeom>
              <a:blipFill>
                <a:blip r:embed="rId4"/>
                <a:stretch>
                  <a:fillRect t="-13333" b="-2000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>
            <a:extLst>
              <a:ext uri="{FF2B5EF4-FFF2-40B4-BE49-F238E27FC236}">
                <a16:creationId xmlns:a16="http://schemas.microsoft.com/office/drawing/2014/main" id="{13D1F595-B9B1-194B-9AAF-848D38ABA523}"/>
              </a:ext>
            </a:extLst>
          </p:cNvPr>
          <p:cNvSpPr/>
          <p:nvPr/>
        </p:nvSpPr>
        <p:spPr>
          <a:xfrm>
            <a:off x="2540866" y="2968107"/>
            <a:ext cx="643469" cy="827908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1B8AF0BF-0BB3-6047-98C9-E6B36A8AAA28}"/>
              </a:ext>
            </a:extLst>
          </p:cNvPr>
          <p:cNvSpPr/>
          <p:nvPr/>
        </p:nvSpPr>
        <p:spPr>
          <a:xfrm>
            <a:off x="2551926" y="4789007"/>
            <a:ext cx="643469" cy="827908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8E8C563-7121-1C47-AE7B-5B5245722392}"/>
              </a:ext>
            </a:extLst>
          </p:cNvPr>
          <p:cNvSpPr txBox="1">
            <a:spLocks/>
          </p:cNvSpPr>
          <p:nvPr/>
        </p:nvSpPr>
        <p:spPr>
          <a:xfrm>
            <a:off x="704956" y="3819734"/>
            <a:ext cx="4245428" cy="69862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Conic Optimality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4E77B-9174-7B5C-0D10-8F153DEF7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69" y="1878790"/>
            <a:ext cx="1614246" cy="200842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599903F0-3F2F-6B15-517E-5A47133FB5CC}"/>
              </a:ext>
            </a:extLst>
          </p:cNvPr>
          <p:cNvSpPr txBox="1">
            <a:spLocks/>
          </p:cNvSpPr>
          <p:nvPr/>
        </p:nvSpPr>
        <p:spPr>
          <a:xfrm>
            <a:off x="1811123" y="1128781"/>
            <a:ext cx="8459046" cy="653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Section 7 of Differentiable optimization-based modeling for machine learning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PhD Thesis 2019</a:t>
            </a:r>
          </a:p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Differentiating through a cone program.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Agrawal et al., 2019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convex optimization layers.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Agrawal*, Amos*, Barratt*, Boyd*, Diamond*, Kolter*, NeurIPS 2019.</a:t>
            </a:r>
          </a:p>
          <a:p>
            <a:pPr>
              <a:spcBef>
                <a:spcPts val="0"/>
              </a:spcBef>
            </a:pP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A770E974-F535-9C9E-C21E-BB7070AA2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1166" y="1980124"/>
                <a:ext cx="5266060" cy="2075109"/>
              </a:xfrm>
            </p:spPr>
            <p:txBody>
              <a:bodyPr>
                <a:normAutofit/>
              </a:bodyPr>
              <a:lstStyle/>
              <a:p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  <a:t>Zero: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br>
                  <a:rPr lang="en-US" sz="14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  <a:t>Free: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br>
                  <a:rPr lang="en-US" sz="14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  <a:t>Non-negative: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br>
                  <a:rPr lang="en-US" sz="14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  <a:t>Second-order</a:t>
                </a:r>
                <a:r>
                  <a:rPr lang="en-US" sz="14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(Lorentz):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br>
                  <a:rPr lang="en-US" sz="14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  <a:t>Semidefinite: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𝕊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br>
                  <a:rPr lang="en-US" sz="14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  <a:t>Exponential: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p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&gt;0}∪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sz="14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{"/>
                        <m:endChr m:val="}"/>
                        <m:ctrlPr>
                          <a:rPr lang="en-US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14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br>
                  <a:rPr lang="en-US" sz="14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  <a:t>Cartesian Products: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𝒦</m:t>
                    </m:r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×…×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1400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A770E974-F535-9C9E-C21E-BB7070AA2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1166" y="1980124"/>
                <a:ext cx="5266060" cy="2075109"/>
              </a:xfrm>
              <a:blipFill>
                <a:blip r:embed="rId6"/>
                <a:stretch>
                  <a:fillRect l="-481" t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>
            <a:extLst>
              <a:ext uri="{FF2B5EF4-FFF2-40B4-BE49-F238E27FC236}">
                <a16:creationId xmlns:a16="http://schemas.microsoft.com/office/drawing/2014/main" id="{ACB928DD-E87C-6E2E-F55A-FBA9DA28D1F9}"/>
              </a:ext>
            </a:extLst>
          </p:cNvPr>
          <p:cNvSpPr/>
          <p:nvPr/>
        </p:nvSpPr>
        <p:spPr>
          <a:xfrm>
            <a:off x="5394576" y="1950507"/>
            <a:ext cx="569394" cy="1698006"/>
          </a:xfrm>
          <a:prstGeom prst="leftBrace">
            <a:avLst>
              <a:gd name="adj1" fmla="val 8333"/>
              <a:gd name="adj2" fmla="val 35149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02871F9B-8AF4-8855-123E-75E2DA216F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334" y="5503804"/>
                <a:ext cx="11460066" cy="675673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Implicitly differentiating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ℛ</m:t>
                            </m:r>
                            <m:d>
                              <m:d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  <m:t>⋆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02871F9B-8AF4-8855-123E-75E2DA216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34" y="5503804"/>
                <a:ext cx="11460066" cy="675673"/>
              </a:xfrm>
              <a:prstGeom prst="rect">
                <a:avLst/>
              </a:prstGeom>
              <a:blipFill>
                <a:blip r:embed="rId7"/>
                <a:stretch>
                  <a:fillRect b="-2037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84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/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16</a:t>
            </a:fld>
            <a:endParaRPr lang="en-US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EBC29F1-026C-935D-3AC0-99B2445A4286}"/>
              </a:ext>
            </a:extLst>
          </p:cNvPr>
          <p:cNvSpPr txBox="1">
            <a:spLocks/>
          </p:cNvSpPr>
          <p:nvPr/>
        </p:nvSpPr>
        <p:spPr>
          <a:xfrm>
            <a:off x="1861658" y="1113400"/>
            <a:ext cx="8459046" cy="51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Task-based end-to-end model learning in stochastic optimization.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Donti, Amos, and Kolter, NeurIPS 2017.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98A7F3-2CF4-CF9B-2932-C43A5977D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24569"/>
            <a:ext cx="10487584" cy="2234197"/>
          </a:xfrm>
          <a:prstGeom prst="rect">
            <a:avLst/>
          </a:prstGeom>
        </p:spPr>
      </p:pic>
      <p:pic>
        <p:nvPicPr>
          <p:cNvPr id="14" name="Graphic 13" descr="House outline">
            <a:extLst>
              <a:ext uri="{FF2B5EF4-FFF2-40B4-BE49-F238E27FC236}">
                <a16:creationId xmlns:a16="http://schemas.microsoft.com/office/drawing/2014/main" id="{700C54ED-D398-DE6B-8E3A-AD3453D37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2042" y="4944022"/>
            <a:ext cx="675714" cy="675714"/>
          </a:xfrm>
          <a:prstGeom prst="rect">
            <a:avLst/>
          </a:prstGeom>
        </p:spPr>
      </p:pic>
      <p:pic>
        <p:nvPicPr>
          <p:cNvPr id="21" name="Graphic 20" descr="Lightning bolt with solid fill">
            <a:extLst>
              <a:ext uri="{FF2B5EF4-FFF2-40B4-BE49-F238E27FC236}">
                <a16:creationId xmlns:a16="http://schemas.microsoft.com/office/drawing/2014/main" id="{EA16E7D1-3363-A0B3-2A6E-6BD01BF34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6094" y="4988992"/>
            <a:ext cx="675715" cy="6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  <a:p>
            <a:pPr>
              <a:spcBef>
                <a:spcPts val="2000"/>
              </a:spcBef>
            </a:pPr>
            <a:r>
              <a:rPr lang="en-US" dirty="0"/>
              <a:t>Learning </a:t>
            </a:r>
            <a:r>
              <a:rPr lang="en-US" b="1" dirty="0"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(Sudoku from data)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56349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t>17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055B2B-3537-A1A3-F49D-3C9345A6F8B2}"/>
              </a:ext>
            </a:extLst>
          </p:cNvPr>
          <p:cNvGrpSpPr/>
          <p:nvPr/>
        </p:nvGrpSpPr>
        <p:grpSpPr>
          <a:xfrm>
            <a:off x="6952838" y="1942210"/>
            <a:ext cx="4674319" cy="4382409"/>
            <a:chOff x="6952838" y="2035198"/>
            <a:chExt cx="4674319" cy="43824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73E307-7734-E1E1-761B-5B42B53CF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8293" y="2076621"/>
              <a:ext cx="266700" cy="2667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642FF4-56DF-0D6C-0253-B3417A386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8293" y="2347758"/>
              <a:ext cx="266700" cy="278823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590612A8-5068-28E6-8231-4B4514613AB4}"/>
                </a:ext>
              </a:extLst>
            </p:cNvPr>
            <p:cNvSpPr txBox="1">
              <a:spLocks/>
            </p:cNvSpPr>
            <p:nvPr/>
          </p:nvSpPr>
          <p:spPr>
            <a:xfrm>
              <a:off x="7297176" y="2309463"/>
              <a:ext cx="4329981" cy="410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polytope predictions during training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64799983-854C-73F9-43EE-840EB7A2F987}"/>
                </a:ext>
              </a:extLst>
            </p:cNvPr>
            <p:cNvSpPr txBox="1">
              <a:spLocks/>
            </p:cNvSpPr>
            <p:nvPr/>
          </p:nvSpPr>
          <p:spPr>
            <a:xfrm>
              <a:off x="7292461" y="2035198"/>
              <a:ext cx="4329981" cy="410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true polytope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(unknown to the model)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C0D630D-1D41-23C3-0CC5-32528E228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595" y="2679380"/>
              <a:ext cx="3834079" cy="3738227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A8E9FB1-14EF-CA73-903D-B866A26A93CC}"/>
                </a:ext>
              </a:extLst>
            </p:cNvPr>
            <p:cNvSpPr txBox="1">
              <a:spLocks/>
            </p:cNvSpPr>
            <p:nvPr/>
          </p:nvSpPr>
          <p:spPr>
            <a:xfrm>
              <a:off x="6952838" y="2661714"/>
              <a:ext cx="929401" cy="33784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example 1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027BD6B4-AB44-C891-259A-10A137F5C635}"/>
                </a:ext>
              </a:extLst>
            </p:cNvPr>
            <p:cNvSpPr txBox="1">
              <a:spLocks/>
            </p:cNvSpPr>
            <p:nvPr/>
          </p:nvSpPr>
          <p:spPr>
            <a:xfrm>
              <a:off x="8914634" y="2690986"/>
              <a:ext cx="929401" cy="33784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example 2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E66FC6D6-121E-AAF4-1D7B-0D41E2C4BA2C}"/>
                </a:ext>
              </a:extLst>
            </p:cNvPr>
            <p:cNvSpPr txBox="1">
              <a:spLocks/>
            </p:cNvSpPr>
            <p:nvPr/>
          </p:nvSpPr>
          <p:spPr>
            <a:xfrm>
              <a:off x="6952838" y="4548493"/>
              <a:ext cx="929401" cy="33784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example 3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99B0BF1D-09A3-103A-EEEA-262E20594D38}"/>
                </a:ext>
              </a:extLst>
            </p:cNvPr>
            <p:cNvSpPr txBox="1">
              <a:spLocks/>
            </p:cNvSpPr>
            <p:nvPr/>
          </p:nvSpPr>
          <p:spPr>
            <a:xfrm>
              <a:off x="8914634" y="4549775"/>
              <a:ext cx="929401" cy="33784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-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example 4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7FABAB3E-6B62-98EC-1C6B-94A11C0A82FA}"/>
                  </a:ext>
                </a:extLst>
              </p:cNvPr>
              <p:cNvSpPr txBox="1"/>
              <p:nvPr/>
            </p:nvSpPr>
            <p:spPr>
              <a:xfrm>
                <a:off x="943309" y="3301312"/>
                <a:ext cx="4251098" cy="8910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⋆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)=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</m:t>
                          </m:r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Source Sans Pro" panose="020B0503030403020204" pitchFamily="34" charset="0"/>
                              <a:ea typeface="Source Sans Pro" panose="020B0503030403020204" pitchFamily="34" charset="0"/>
                              <a:cs typeface="Helvetica Neue Light" charset="0"/>
                            </a:rPr>
                            <m:t>dist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Helvetica Neue Light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Helvetica Neue Light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Helvetica Neue Light" charset="0"/>
                        </a:rPr>
                        <m:t>to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</m:t>
                      </m:r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𝐺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h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</m:oMath>
                  </m:oMathPara>
                </a14:m>
                <a:br>
                  <a:rPr lang="en-US" sz="20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 charset="0"/>
                  </a:rPr>
                </a:br>
                <a:endParaRPr lang="en-US" sz="20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 charset="0"/>
                </a:endParaRPr>
              </a:p>
            </p:txBody>
          </p:sp>
        </mc:Choice>
        <mc:Fallback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7FABAB3E-6B62-98EC-1C6B-94A11C0A8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309" y="3301312"/>
                <a:ext cx="4251098" cy="891078"/>
              </a:xfrm>
              <a:prstGeom prst="rect">
                <a:avLst/>
              </a:prstGeom>
              <a:blipFill>
                <a:blip r:embed="rId5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3">
                <a:extLst>
                  <a:ext uri="{FF2B5EF4-FFF2-40B4-BE49-F238E27FC236}">
                    <a16:creationId xmlns:a16="http://schemas.microsoft.com/office/drawing/2014/main" id="{E05FA353-7204-61DD-9279-F0987E432B36}"/>
                  </a:ext>
                </a:extLst>
              </p:cNvPr>
              <p:cNvSpPr txBox="1"/>
              <p:nvPr/>
            </p:nvSpPr>
            <p:spPr>
              <a:xfrm>
                <a:off x="1639975" y="4311955"/>
                <a:ext cx="281500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 charset="0"/>
                  </a:rPr>
                  <a:t>parameters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cs typeface="Helvetica Neue Light" charset="0"/>
                      </a:rPr>
                      <m:t>𝜃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cs typeface="Helvetica Neue Light" charset="0"/>
                      </a:rPr>
                      <m:t>={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cs typeface="Helvetica Neue Light" charset="0"/>
                      </a:rPr>
                      <m:t>𝐺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cs typeface="Helvetica Neue Light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cs typeface="Helvetica Neue Light" charset="0"/>
                      </a:rPr>
                      <m:t>h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cs typeface="Helvetica Neue Light" charset="0"/>
                      </a:rPr>
                      <m:t>}</m:t>
                    </m:r>
                  </m:oMath>
                </a14:m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 charset="0"/>
                </a:endParaRPr>
              </a:p>
            </p:txBody>
          </p:sp>
        </mc:Choice>
        <mc:Fallback>
          <p:sp>
            <p:nvSpPr>
              <p:cNvPr id="20" name="TextBox 13">
                <a:extLst>
                  <a:ext uri="{FF2B5EF4-FFF2-40B4-BE49-F238E27FC236}">
                    <a16:creationId xmlns:a16="http://schemas.microsoft.com/office/drawing/2014/main" id="{E05FA353-7204-61DD-9279-F0987E432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975" y="4311955"/>
                <a:ext cx="2815009" cy="400110"/>
              </a:xfrm>
              <a:prstGeom prst="rect">
                <a:avLst/>
              </a:prstGeom>
              <a:blipFill>
                <a:blip r:embed="rId6"/>
                <a:stretch>
                  <a:fillRect l="-2252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ubtitle 2">
            <a:extLst>
              <a:ext uri="{FF2B5EF4-FFF2-40B4-BE49-F238E27FC236}">
                <a16:creationId xmlns:a16="http://schemas.microsoft.com/office/drawing/2014/main" id="{0E34908E-17A3-2660-63A9-6F32733BAE5C}"/>
              </a:ext>
            </a:extLst>
          </p:cNvPr>
          <p:cNvSpPr txBox="1">
            <a:spLocks/>
          </p:cNvSpPr>
          <p:nvPr/>
        </p:nvSpPr>
        <p:spPr>
          <a:xfrm>
            <a:off x="1881171" y="1121046"/>
            <a:ext cx="8459046" cy="51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OptNet: Differentiable Optimization as a Layer in Neural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 and Kolter, ICML 2017.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AFFF960-A5A1-2281-2620-FCDD4BB0A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</p:spTree>
    <p:extLst>
      <p:ext uri="{BB962C8B-B14F-4D97-AF65-F5344CB8AC3E}">
        <p14:creationId xmlns:p14="http://schemas.microsoft.com/office/powerpoint/2010/main" val="2676846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(Sudoku from data)</a:t>
            </a:r>
          </a:p>
          <a:p>
            <a:pPr>
              <a:spcBef>
                <a:spcPts val="2000"/>
              </a:spcBef>
            </a:pPr>
            <a:r>
              <a:rPr lang="en-US" dirty="0"/>
              <a:t>Modeling </a:t>
            </a:r>
            <a:r>
              <a:rPr lang="en-US" b="1" dirty="0">
                <a:cs typeface="Helvetica Neue" panose="02000503000000020004" pitchFamily="2" charset="0"/>
              </a:rPr>
              <a:t>projections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(ReLU, sigmoid, softmax; differentiable top-k, and sorting)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4CB889-FCAD-1506-D3ED-56253F9B08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6668" y="3361267"/>
            <a:ext cx="2921928" cy="27642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27D54173-19C7-BF94-99CF-4A88F0C1FD30}"/>
                  </a:ext>
                </a:extLst>
              </p:cNvPr>
              <p:cNvSpPr txBox="1"/>
              <p:nvPr/>
            </p:nvSpPr>
            <p:spPr>
              <a:xfrm>
                <a:off x="609600" y="3965242"/>
                <a:ext cx="5041692" cy="12044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argtopk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𝜏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)=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𝜏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Helvetica Neue Light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Helvetica Neue Light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Helvetica Neue Light" charset="0"/>
                        </a:rPr>
                        <m:t>to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0≤</m:t>
                      </m:r>
                      <m:r>
                        <a:rPr lang="en-US" sz="20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≤1</m:t>
                      </m:r>
                    </m:oMath>
                  </m:oMathPara>
                </a14:m>
                <a:endParaRPr lang="en-US" sz="2000" i="1" dirty="0">
                  <a:solidFill>
                    <a:schemeClr val="bg1">
                      <a:lumMod val="6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    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⊤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𝑘</m:t>
                      </m:r>
                    </m:oMath>
                  </m:oMathPara>
                </a14:m>
                <a:b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 charset="0"/>
                  </a:rPr>
                </a:b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 charset="0"/>
                </a:endParaRPr>
              </a:p>
            </p:txBody>
          </p:sp>
        </mc:Choice>
        <mc:Fallback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27D54173-19C7-BF94-99CF-4A88F0C1F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965242"/>
                <a:ext cx="5041692" cy="1204432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6406E03-EC8C-CDE7-848C-955000E3C4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7600" y="3408890"/>
            <a:ext cx="3213839" cy="27642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A34DCA-9266-48B2-DE66-367D088AA93A}"/>
                  </a:ext>
                </a:extLst>
              </p:cNvPr>
              <p:cNvSpPr txBox="1"/>
              <p:nvPr/>
            </p:nvSpPr>
            <p:spPr>
              <a:xfrm>
                <a:off x="1027826" y="5320135"/>
                <a:ext cx="3890075" cy="799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≔−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naryPr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  <a:cs typeface="Helvetica Neue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  <a:cs typeface="Helvetica Neue Light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  <a:cs typeface="Helvetica Neue Light" charset="0"/>
                                    </a:rPr>
                                    <m:t>𝑖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  <a:cs typeface="Helvetica Neue Light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  <a:cs typeface="Helvetica Neue Light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Helvetica Neue Light" charset="0"/>
                                          <a:cs typeface="Helvetica Neue Light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Helvetica Neue Light" charset="0"/>
                                          <a:cs typeface="Helvetica Neue Light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Helvetica Neue Light" charset="0"/>
                                          <a:cs typeface="Helvetica Neue Light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  <a:cs typeface="Helvetica Neue Light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  <a:cs typeface="Helvetica Neue Light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Helvetica Neue Light" charset="0"/>
                                          <a:cs typeface="Helvetica Neue Light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Helvetica Neue Light" charset="0"/>
                                          <a:cs typeface="Helvetica Neue Light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Helvetica Neue Light" charset="0"/>
                                          <a:cs typeface="Helvetica Neue Light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  <a:cs typeface="Helvetica Neue Light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Helvetica Neue Light" charset="0"/>
                                      <a:cs typeface="Helvetica Neue Light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Helvetica Neue Light" charset="0"/>
                                          <a:cs typeface="Helvetica Neue Light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Helvetica Neue Light" charset="0"/>
                                          <a:cs typeface="Helvetica Neue Light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Helvetica Neue Light" charset="0"/>
                                              <a:cs typeface="Helvetica Neue Light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Helvetica Neue Light" charset="0"/>
                                              <a:cs typeface="Helvetica Neue Light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Helvetica Neue Light" charset="0"/>
                                              <a:cs typeface="Helvetica Neue Light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br>
                  <a:rPr lang="en-US" sz="12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Helvetica Neue Light" charset="0"/>
                    <a:cs typeface="Helvetica Neue Light" charset="0"/>
                  </a:rPr>
                </a:b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 charset="0"/>
                  </a:rPr>
                  <a:t>is the binary cross-entropy function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A34DCA-9266-48B2-DE66-367D088AA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826" y="5320135"/>
                <a:ext cx="3890075" cy="799834"/>
              </a:xfrm>
              <a:prstGeom prst="rect">
                <a:avLst/>
              </a:prstGeom>
              <a:blipFill>
                <a:blip r:embed="rId6"/>
                <a:stretch>
                  <a:fillRect t="-92063" b="-10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ubtitle 2">
            <a:extLst>
              <a:ext uri="{FF2B5EF4-FFF2-40B4-BE49-F238E27FC236}">
                <a16:creationId xmlns:a16="http://schemas.microsoft.com/office/drawing/2014/main" id="{12B313F7-9915-60A4-CD3F-D5106A8A3A06}"/>
              </a:ext>
            </a:extLst>
          </p:cNvPr>
          <p:cNvSpPr txBox="1">
            <a:spLocks/>
          </p:cNvSpPr>
          <p:nvPr/>
        </p:nvSpPr>
        <p:spPr>
          <a:xfrm>
            <a:off x="1866209" y="1136972"/>
            <a:ext cx="8459046" cy="51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Limited multi-label projection layer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 et al., 2019.</a:t>
            </a:r>
          </a:p>
        </p:txBody>
      </p:sp>
    </p:spTree>
    <p:extLst>
      <p:ext uri="{BB962C8B-B14F-4D97-AF65-F5344CB8AC3E}">
        <p14:creationId xmlns:p14="http://schemas.microsoft.com/office/powerpoint/2010/main" val="163595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(Sudoku from data)</a:t>
            </a:r>
          </a:p>
          <a:p>
            <a:pPr>
              <a:spcBef>
                <a:spcPts val="2000"/>
              </a:spcBef>
            </a:pPr>
            <a:r>
              <a:rPr lang="en-US" dirty="0"/>
              <a:t>Modeling </a:t>
            </a:r>
            <a:r>
              <a:rPr lang="en-US" b="1" dirty="0">
                <a:cs typeface="Helvetica Neue" panose="02000503000000020004" pitchFamily="2" charset="0"/>
              </a:rPr>
              <a:t>projections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(ReLU, sigmoid, softmax; differentiable top-k, and sorting)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19</a:t>
            </a:fld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B313F7-9915-60A4-CD3F-D5106A8A3A06}"/>
              </a:ext>
            </a:extLst>
          </p:cNvPr>
          <p:cNvSpPr txBox="1">
            <a:spLocks/>
          </p:cNvSpPr>
          <p:nvPr/>
        </p:nvSpPr>
        <p:spPr>
          <a:xfrm>
            <a:off x="1866209" y="1136972"/>
            <a:ext cx="8459046" cy="51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latent permutations with Gumbel-Sinkhorn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Mena et al., ICLR 2018.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13">
                <a:extLst>
                  <a:ext uri="{FF2B5EF4-FFF2-40B4-BE49-F238E27FC236}">
                    <a16:creationId xmlns:a16="http://schemas.microsoft.com/office/drawing/2014/main" id="{795441AD-BD23-A1E1-B124-31E7194E79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3559" y="4956170"/>
                <a:ext cx="4257040" cy="5114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≥0,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Content Placeholder 13">
                <a:extLst>
                  <a:ext uri="{FF2B5EF4-FFF2-40B4-BE49-F238E27FC236}">
                    <a16:creationId xmlns:a16="http://schemas.microsoft.com/office/drawing/2014/main" id="{795441AD-BD23-A1E1-B124-31E7194E7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59" y="4956170"/>
                <a:ext cx="4257040" cy="5114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D63411A-5C5C-EE9F-C346-4642DD3D5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78" y="3950707"/>
            <a:ext cx="4537674" cy="22905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F31784-41B6-9112-8351-D436FD1F3DF3}"/>
                  </a:ext>
                </a:extLst>
              </p:cNvPr>
              <p:cNvSpPr txBox="1"/>
              <p:nvPr/>
            </p:nvSpPr>
            <p:spPr>
              <a:xfrm>
                <a:off x="0" y="4190968"/>
                <a:ext cx="6513342" cy="585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ℬ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F31784-41B6-9112-8351-D436FD1F3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90968"/>
                <a:ext cx="6513342" cy="5854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13">
                <a:extLst>
                  <a:ext uri="{FF2B5EF4-FFF2-40B4-BE49-F238E27FC236}">
                    <a16:creationId xmlns:a16="http://schemas.microsoft.com/office/drawing/2014/main" id="{4B91CB02-0D7E-B2CB-DF03-1A16059D7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8814" y="3344107"/>
                <a:ext cx="6997654" cy="12266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cs typeface="Helvetica Neue" panose="02000503000000020004" pitchFamily="2" charset="0"/>
                  </a:rPr>
                  <a:t>Gumbel-Sinkhorn: </a:t>
                </a:r>
                <a:r>
                  <a:rPr lang="en-US" dirty="0">
                    <a:cs typeface="Helvetica Neue" panose="02000503000000020004" pitchFamily="2" charset="0"/>
                  </a:rPr>
                  <a:t>projection onto the </a:t>
                </a:r>
                <a:r>
                  <a:rPr lang="en-US" b="1" dirty="0">
                    <a:cs typeface="Helvetica Neue" panose="02000503000000020004" pitchFamily="2" charset="0"/>
                  </a:rPr>
                  <a:t>Birkhoff polytope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 Neue" panose="02000503000000020004" pitchFamily="2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 Neue" panose="02000503000000020004" pitchFamily="2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 Neue" panose="02000503000000020004" pitchFamily="2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>
                    <a:cs typeface="Helvetica Neue" panose="02000503000000020004" pitchFamily="2" charset="0"/>
                  </a:rPr>
                  <a:t>:</a:t>
                </a:r>
              </a:p>
            </p:txBody>
          </p:sp>
        </mc:Choice>
        <mc:Fallback>
          <p:sp>
            <p:nvSpPr>
              <p:cNvPr id="15" name="Content Placeholder 13">
                <a:extLst>
                  <a:ext uri="{FF2B5EF4-FFF2-40B4-BE49-F238E27FC236}">
                    <a16:creationId xmlns:a16="http://schemas.microsoft.com/office/drawing/2014/main" id="{4B91CB02-0D7E-B2CB-DF03-1A16059D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814" y="3344107"/>
                <a:ext cx="6997654" cy="1226692"/>
              </a:xfrm>
              <a:prstGeom prst="rect">
                <a:avLst/>
              </a:prstGeom>
              <a:blipFill>
                <a:blip r:embed="rId5"/>
                <a:stretch>
                  <a:fillRect l="-906" t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7528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2380-77A5-86E3-ADCE-DDBA436A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is crucial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1CD2-66D0-541E-48CE-AF95091DF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516085"/>
          </a:xfrm>
        </p:spPr>
        <p:txBody>
          <a:bodyPr>
            <a:normAutofit/>
          </a:bodyPr>
          <a:lstStyle/>
          <a:p>
            <a:r>
              <a:rPr lang="en-US" b="1" dirty="0"/>
              <a:t>Optimization</a:t>
            </a:r>
            <a:r>
              <a:rPr lang="en-US" i="1" dirty="0"/>
              <a:t> </a:t>
            </a:r>
            <a:r>
              <a:rPr lang="en-US" dirty="0"/>
              <a:t>is a </a:t>
            </a:r>
            <a:r>
              <a:rPr lang="en-US" b="1" dirty="0"/>
              <a:t>modeling</a:t>
            </a:r>
            <a:r>
              <a:rPr lang="en-US" dirty="0"/>
              <a:t> and </a:t>
            </a:r>
            <a:r>
              <a:rPr lang="en-US" b="1" dirty="0"/>
              <a:t>decision-making</a:t>
            </a:r>
            <a:r>
              <a:rPr lang="en-US" dirty="0"/>
              <a:t> paradigm and </a:t>
            </a:r>
            <a:r>
              <a:rPr lang="en-US" b="1" dirty="0"/>
              <a:t>encodes reasoning operations</a:t>
            </a:r>
          </a:p>
          <a:p>
            <a:endParaRPr lang="en-US" dirty="0"/>
          </a:p>
          <a:p>
            <a:r>
              <a:rPr lang="en-US" dirty="0"/>
              <a:t>Finds the </a:t>
            </a:r>
            <a:r>
              <a:rPr lang="en-US" b="1" dirty="0"/>
              <a:t>best way to interact </a:t>
            </a:r>
            <a:r>
              <a:rPr lang="en-US" dirty="0"/>
              <a:t>with a </a:t>
            </a:r>
            <a:r>
              <a:rPr lang="en-US" b="1" dirty="0"/>
              <a:t>representation of the world</a:t>
            </a:r>
          </a:p>
          <a:p>
            <a:endParaRPr lang="en-US" b="1" dirty="0"/>
          </a:p>
          <a:p>
            <a:r>
              <a:rPr lang="en-US" b="1" dirty="0"/>
              <a:t>Focus: </a:t>
            </a:r>
            <a:r>
              <a:rPr lang="en-US" dirty="0"/>
              <a:t>parametric optimization problems that are </a:t>
            </a:r>
            <a:r>
              <a:rPr lang="en-US" b="1" dirty="0"/>
              <a:t>repeatedly solved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47F9-487B-3E5E-FB2F-551B05D964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21ADD-43B8-A4A4-2B2B-517D35343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A719-4ECB-6406-D833-31934BC4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919562-0214-C597-C4E1-FA9B26EBCD5E}"/>
                  </a:ext>
                </a:extLst>
              </p:cNvPr>
              <p:cNvSpPr txBox="1"/>
              <p:nvPr/>
            </p:nvSpPr>
            <p:spPr>
              <a:xfrm>
                <a:off x="3434646" y="4190923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919562-0214-C597-C4E1-FA9B26EBC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646" y="4190923"/>
                <a:ext cx="3599190" cy="694870"/>
              </a:xfrm>
              <a:prstGeom prst="rect">
                <a:avLst/>
              </a:prstGeom>
              <a:blipFill>
                <a:blip r:embed="rId3"/>
                <a:stretch>
                  <a:fillRect l="-1761" r="-3169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4BAFCCE4-78F6-60D5-7A79-4CA0D0B087A0}"/>
              </a:ext>
            </a:extLst>
          </p:cNvPr>
          <p:cNvGrpSpPr/>
          <p:nvPr/>
        </p:nvGrpSpPr>
        <p:grpSpPr>
          <a:xfrm>
            <a:off x="6479356" y="3724048"/>
            <a:ext cx="2959273" cy="686989"/>
            <a:chOff x="6479356" y="3490970"/>
            <a:chExt cx="2959273" cy="686989"/>
          </a:xfrm>
        </p:grpSpPr>
        <p:sp>
          <p:nvSpPr>
            <p:cNvPr id="14" name="Content Placeholder 7">
              <a:extLst>
                <a:ext uri="{FF2B5EF4-FFF2-40B4-BE49-F238E27FC236}">
                  <a16:creationId xmlns:a16="http://schemas.microsoft.com/office/drawing/2014/main" id="{C36E2530-3ACD-47DF-993B-AA97AAB14241}"/>
                </a:ext>
              </a:extLst>
            </p:cNvPr>
            <p:cNvSpPr txBox="1">
              <a:spLocks/>
            </p:cNvSpPr>
            <p:nvPr/>
          </p:nvSpPr>
          <p:spPr>
            <a:xfrm>
              <a:off x="6479356" y="3490970"/>
              <a:ext cx="2959273" cy="6869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context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(or parameterization)</a:t>
              </a:r>
              <a:endPara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08782F-D7E5-60B8-2882-851C8628CFC2}"/>
                </a:ext>
              </a:extLst>
            </p:cNvPr>
            <p:cNvCxnSpPr>
              <a:cxnSpLocks/>
            </p:cNvCxnSpPr>
            <p:nvPr/>
          </p:nvCxnSpPr>
          <p:spPr>
            <a:xfrm>
              <a:off x="6700861" y="3821238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546C4B-F937-3928-2EC7-19CB60350A00}"/>
              </a:ext>
            </a:extLst>
          </p:cNvPr>
          <p:cNvGrpSpPr/>
          <p:nvPr/>
        </p:nvGrpSpPr>
        <p:grpSpPr>
          <a:xfrm>
            <a:off x="5234241" y="3732503"/>
            <a:ext cx="1285461" cy="485562"/>
            <a:chOff x="5234241" y="3499425"/>
            <a:chExt cx="1285461" cy="485562"/>
          </a:xfrm>
        </p:grpSpPr>
        <p:sp>
          <p:nvSpPr>
            <p:cNvPr id="13" name="Content Placeholder 7">
              <a:extLst>
                <a:ext uri="{FF2B5EF4-FFF2-40B4-BE49-F238E27FC236}">
                  <a16:creationId xmlns:a16="http://schemas.microsoft.com/office/drawing/2014/main" id="{18577E6F-6951-1B74-D231-05D5E4E7CADB}"/>
                </a:ext>
              </a:extLst>
            </p:cNvPr>
            <p:cNvSpPr txBox="1">
              <a:spLocks/>
            </p:cNvSpPr>
            <p:nvPr/>
          </p:nvSpPr>
          <p:spPr>
            <a:xfrm>
              <a:off x="5234241" y="3499425"/>
              <a:ext cx="1285461" cy="4413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objective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239B0A0-839E-4FDD-61B4-1B0A0AC2A779}"/>
                </a:ext>
              </a:extLst>
            </p:cNvPr>
            <p:cNvCxnSpPr>
              <a:cxnSpLocks/>
            </p:cNvCxnSpPr>
            <p:nvPr/>
          </p:nvCxnSpPr>
          <p:spPr>
            <a:xfrm>
              <a:off x="6033957" y="3806942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B6B13B-97CF-A5BE-5EDD-706B77ABAC60}"/>
              </a:ext>
            </a:extLst>
          </p:cNvPr>
          <p:cNvGrpSpPr/>
          <p:nvPr/>
        </p:nvGrpSpPr>
        <p:grpSpPr>
          <a:xfrm>
            <a:off x="2927136" y="4875057"/>
            <a:ext cx="3780846" cy="563956"/>
            <a:chOff x="2927136" y="4641979"/>
            <a:chExt cx="3780846" cy="563956"/>
          </a:xfrm>
        </p:grpSpPr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2D5ED5A5-2C1F-FF98-7876-1BADF92C4E4D}"/>
                </a:ext>
              </a:extLst>
            </p:cNvPr>
            <p:cNvSpPr txBox="1">
              <a:spLocks/>
            </p:cNvSpPr>
            <p:nvPr/>
          </p:nvSpPr>
          <p:spPr>
            <a:xfrm>
              <a:off x="2927136" y="4776722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optimization variable</a:t>
              </a:r>
            </a:p>
          </p:txBody>
        </p:sp>
        <p:sp>
          <p:nvSpPr>
            <p:cNvPr id="16" name="Content Placeholder 7">
              <a:extLst>
                <a:ext uri="{FF2B5EF4-FFF2-40B4-BE49-F238E27FC236}">
                  <a16:creationId xmlns:a16="http://schemas.microsoft.com/office/drawing/2014/main" id="{A0693796-983B-5C4F-919A-40E4FE8C1ADF}"/>
                </a:ext>
              </a:extLst>
            </p:cNvPr>
            <p:cNvSpPr txBox="1">
              <a:spLocks/>
            </p:cNvSpPr>
            <p:nvPr/>
          </p:nvSpPr>
          <p:spPr>
            <a:xfrm>
              <a:off x="5127907" y="4782428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constraints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EEE715-CDB9-C22C-FF0F-CB782DE3850D}"/>
                </a:ext>
              </a:extLst>
            </p:cNvPr>
            <p:cNvCxnSpPr>
              <a:cxnSpLocks/>
            </p:cNvCxnSpPr>
            <p:nvPr/>
          </p:nvCxnSpPr>
          <p:spPr>
            <a:xfrm>
              <a:off x="4944297" y="4657219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7217D2-ED4C-F507-BB8A-7986CE4D752E}"/>
                </a:ext>
              </a:extLst>
            </p:cNvPr>
            <p:cNvCxnSpPr>
              <a:cxnSpLocks/>
            </p:cNvCxnSpPr>
            <p:nvPr/>
          </p:nvCxnSpPr>
          <p:spPr>
            <a:xfrm>
              <a:off x="5310057" y="4641979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6253DB-C4C0-E79C-762F-EFCE4C834510}"/>
              </a:ext>
            </a:extLst>
          </p:cNvPr>
          <p:cNvGrpSpPr/>
          <p:nvPr/>
        </p:nvGrpSpPr>
        <p:grpSpPr>
          <a:xfrm>
            <a:off x="2753371" y="3725379"/>
            <a:ext cx="2146853" cy="653350"/>
            <a:chOff x="2753371" y="3492301"/>
            <a:chExt cx="2146853" cy="653350"/>
          </a:xfrm>
        </p:grpSpPr>
        <p:sp>
          <p:nvSpPr>
            <p:cNvPr id="11" name="Content Placeholder 7">
              <a:extLst>
                <a:ext uri="{FF2B5EF4-FFF2-40B4-BE49-F238E27FC236}">
                  <a16:creationId xmlns:a16="http://schemas.microsoft.com/office/drawing/2014/main" id="{0262BCB8-3883-FE25-7B27-176E0D6464CB}"/>
                </a:ext>
              </a:extLst>
            </p:cNvPr>
            <p:cNvSpPr txBox="1">
              <a:spLocks/>
            </p:cNvSpPr>
            <p:nvPr/>
          </p:nvSpPr>
          <p:spPr>
            <a:xfrm>
              <a:off x="2753371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solution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D09FE8-5131-E6C8-C255-3C1D3FDAE6BB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70CBF563-8B9F-1A3C-4D57-AED8379BE5D3}"/>
              </a:ext>
            </a:extLst>
          </p:cNvPr>
          <p:cNvSpPr/>
          <p:nvPr/>
        </p:nvSpPr>
        <p:spPr>
          <a:xfrm>
            <a:off x="2013857" y="4284826"/>
            <a:ext cx="744438" cy="507064"/>
          </a:xfrm>
          <a:prstGeom prst="rightArrow">
            <a:avLst>
              <a:gd name="adj1" fmla="val 41413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9D92A7-EA13-42AA-DE4A-5747638A9D55}"/>
              </a:ext>
            </a:extLst>
          </p:cNvPr>
          <p:cNvGrpSpPr/>
          <p:nvPr/>
        </p:nvGrpSpPr>
        <p:grpSpPr>
          <a:xfrm>
            <a:off x="184517" y="3618612"/>
            <a:ext cx="1833253" cy="1904760"/>
            <a:chOff x="225738" y="3402285"/>
            <a:chExt cx="1833253" cy="190476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E2135F7-37D8-A518-2B33-A4D83B0479D6}"/>
                </a:ext>
              </a:extLst>
            </p:cNvPr>
            <p:cNvGrpSpPr/>
            <p:nvPr/>
          </p:nvGrpSpPr>
          <p:grpSpPr>
            <a:xfrm>
              <a:off x="225738" y="3402285"/>
              <a:ext cx="1833253" cy="1904760"/>
              <a:chOff x="183551" y="3394089"/>
              <a:chExt cx="1833253" cy="1904760"/>
            </a:xfrm>
          </p:grpSpPr>
          <p:pic>
            <p:nvPicPr>
              <p:cNvPr id="24" name="Picture 23" descr="3D globe with cloud cover">
                <a:extLst>
                  <a:ext uri="{FF2B5EF4-FFF2-40B4-BE49-F238E27FC236}">
                    <a16:creationId xmlns:a16="http://schemas.microsoft.com/office/drawing/2014/main" id="{6B3F51EF-D8CA-9A31-9364-65D9431F6F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3551" y="3394089"/>
                <a:ext cx="1833253" cy="1904760"/>
              </a:xfrm>
              <a:prstGeom prst="rect">
                <a:avLst/>
              </a:prstGeom>
            </p:spPr>
          </p:pic>
          <p:pic>
            <p:nvPicPr>
              <p:cNvPr id="27" name="Graphic 26" descr="Robot Hand with solid fill">
                <a:extLst>
                  <a:ext uri="{FF2B5EF4-FFF2-40B4-BE49-F238E27FC236}">
                    <a16:creationId xmlns:a16="http://schemas.microsoft.com/office/drawing/2014/main" id="{5938C786-2295-D7F7-1647-F5FF2BBA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01561" y="36421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9" name="Graphic 28" descr="Robot with solid fill">
                <a:extLst>
                  <a:ext uri="{FF2B5EF4-FFF2-40B4-BE49-F238E27FC236}">
                    <a16:creationId xmlns:a16="http://schemas.microsoft.com/office/drawing/2014/main" id="{0B137951-8DFE-0779-33EF-69D72DA5F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35093" y="3597306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34" name="Graphic 33" descr="Monitor with solid fill">
              <a:extLst>
                <a:ext uri="{FF2B5EF4-FFF2-40B4-BE49-F238E27FC236}">
                  <a16:creationId xmlns:a16="http://schemas.microsoft.com/office/drawing/2014/main" id="{E87B88F0-9E0B-4C7E-02C4-A1E2DD5C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0574" y="4355330"/>
              <a:ext cx="914400" cy="9144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0EB985-5B9A-825D-2F61-4AFE19D538F3}"/>
              </a:ext>
            </a:extLst>
          </p:cNvPr>
          <p:cNvGrpSpPr/>
          <p:nvPr/>
        </p:nvGrpSpPr>
        <p:grpSpPr>
          <a:xfrm>
            <a:off x="9030639" y="3278641"/>
            <a:ext cx="2906793" cy="2596427"/>
            <a:chOff x="9024855" y="3541122"/>
            <a:chExt cx="2906793" cy="259642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C4CFB56-A69A-7728-42B6-7D2DD4992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24855" y="3710059"/>
              <a:ext cx="2537792" cy="2141990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B4F9B64-6B7B-44F2-19BE-E2185CCC87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4480" y="3541122"/>
              <a:ext cx="0" cy="2211196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Content Placeholder 7">
              <a:extLst>
                <a:ext uri="{FF2B5EF4-FFF2-40B4-BE49-F238E27FC236}">
                  <a16:creationId xmlns:a16="http://schemas.microsoft.com/office/drawing/2014/main" id="{0C43B628-BA17-959B-C27C-26A58519D8B7}"/>
                </a:ext>
              </a:extLst>
            </p:cNvPr>
            <p:cNvSpPr txBox="1">
              <a:spLocks/>
            </p:cNvSpPr>
            <p:nvPr/>
          </p:nvSpPr>
          <p:spPr>
            <a:xfrm>
              <a:off x="9086848" y="5814311"/>
              <a:ext cx="2844800" cy="3232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vertical slices are optimization problems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(Sudoku from data)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projections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(ReLU, sigmoid, softmax; differentiable top-k, and sorting)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Game theory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equilibrium finding)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20</a:t>
            </a:fld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B313F7-9915-60A4-CD3F-D5106A8A3A06}"/>
              </a:ext>
            </a:extLst>
          </p:cNvPr>
          <p:cNvSpPr txBox="1">
            <a:spLocks/>
          </p:cNvSpPr>
          <p:nvPr/>
        </p:nvSpPr>
        <p:spPr>
          <a:xfrm>
            <a:off x="1866209" y="1136972"/>
            <a:ext cx="8459046" cy="51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Game Are We Playing? End-to-end Learning in Normal and Extensive Form Games.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Ling et al., IJCAI 2018.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41206F-9560-A5DE-6C87-B91160BFFD66}"/>
                  </a:ext>
                </a:extLst>
              </p:cNvPr>
              <p:cNvSpPr txBox="1"/>
              <p:nvPr/>
            </p:nvSpPr>
            <p:spPr>
              <a:xfrm>
                <a:off x="3454400" y="4478815"/>
                <a:ext cx="6226875" cy="4081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𝑃𝑣</m:t>
                              </m:r>
                            </m:e>
                          </m:fun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subject</m:t>
                          </m:r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to</m:t>
                          </m:r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    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≥0 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41206F-9560-A5DE-6C87-B91160BFF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00" y="4478815"/>
                <a:ext cx="6226875" cy="408125"/>
              </a:xfrm>
              <a:prstGeom prst="rect">
                <a:avLst/>
              </a:prstGeom>
              <a:blipFill>
                <a:blip r:embed="rId2"/>
                <a:stretch>
                  <a:fillRect l="-1426" t="-6061" r="-2037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 descr="Joker with solid fill">
            <a:extLst>
              <a:ext uri="{FF2B5EF4-FFF2-40B4-BE49-F238E27FC236}">
                <a16:creationId xmlns:a16="http://schemas.microsoft.com/office/drawing/2014/main" id="{07CF23D3-4FC7-942F-5A1B-E38B29CF0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4808" y="3781771"/>
            <a:ext cx="1322146" cy="1322146"/>
          </a:xfrm>
          <a:prstGeom prst="rect">
            <a:avLst/>
          </a:prstGeom>
        </p:spPr>
      </p:pic>
      <p:pic>
        <p:nvPicPr>
          <p:cNvPr id="16" name="Graphic 15" descr="Chess pieces with solid fill">
            <a:extLst>
              <a:ext uri="{FF2B5EF4-FFF2-40B4-BE49-F238E27FC236}">
                <a16:creationId xmlns:a16="http://schemas.microsoft.com/office/drawing/2014/main" id="{9D5A8601-DB72-1E36-AEED-C0DF4EF93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6209" y="4853122"/>
            <a:ext cx="1350745" cy="13507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4EE80C-B32E-324E-BD6B-69DB04F8CABB}"/>
                  </a:ext>
                </a:extLst>
              </p:cNvPr>
              <p:cNvSpPr txBox="1"/>
              <p:nvPr/>
            </p:nvSpPr>
            <p:spPr>
              <a:xfrm>
                <a:off x="3717872" y="5044886"/>
                <a:ext cx="39382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Parameterize and learn payoff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4EE80C-B32E-324E-BD6B-69DB04F8C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872" y="5044886"/>
                <a:ext cx="3938292" cy="307777"/>
              </a:xfrm>
              <a:prstGeom prst="rect">
                <a:avLst/>
              </a:prstGeom>
              <a:blipFill>
                <a:blip r:embed="rId7"/>
                <a:stretch>
                  <a:fillRect l="-3859" t="-24000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1871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(Sudoku from data)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projections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(ReLU, sigmoid, softmax; differentiable top-k, and sorting)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Game theory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equilibrium finding)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RL and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control-based policies, enforcing safety constraints)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21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814175" y="1093029"/>
            <a:ext cx="6501658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MPC for end-to-end planning and control.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et al., NeurIPS 2018.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differentiable cross-entropy method.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and Yarats, ICML 2020.</a:t>
            </a:r>
          </a:p>
        </p:txBody>
      </p:sp>
      <p:pic>
        <p:nvPicPr>
          <p:cNvPr id="10" name="final">
            <a:hlinkClick r:id="" action="ppaction://media"/>
            <a:extLst>
              <a:ext uri="{FF2B5EF4-FFF2-40B4-BE49-F238E27FC236}">
                <a16:creationId xmlns:a16="http://schemas.microsoft.com/office/drawing/2014/main" id="{24A3A454-5255-8ED1-D804-29CD7D99E1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2383" y="1600201"/>
            <a:ext cx="2339617" cy="25995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70ACAA5-337C-1B99-DF85-8F108DA4130C}"/>
              </a:ext>
            </a:extLst>
          </p:cNvPr>
          <p:cNvGrpSpPr/>
          <p:nvPr/>
        </p:nvGrpSpPr>
        <p:grpSpPr>
          <a:xfrm>
            <a:off x="231205" y="4699330"/>
            <a:ext cx="9437658" cy="2022145"/>
            <a:chOff x="200209" y="2066366"/>
            <a:chExt cx="9437658" cy="20221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Content Placeholder 2">
                  <a:extLst>
                    <a:ext uri="{FF2B5EF4-FFF2-40B4-BE49-F238E27FC236}">
                      <a16:creationId xmlns:a16="http://schemas.microsoft.com/office/drawing/2014/main" id="{F2A4D587-E76C-15F9-0F65-8614CB11C5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0209" y="2259711"/>
                  <a:ext cx="9283700" cy="1828800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⋆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argmin</m:t>
                                </m:r>
                              </m:e>
                              <m:li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1: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1: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lim>
                            </m:limLow>
                          </m:fName>
                          <m:e>
                            <m:r>
                              <m:rPr>
                                <m:nor/>
                              </m:rPr>
                              <a:rPr lang="en-US">
                                <a:latin typeface="Cambria Math" charset="0"/>
                              </a:rPr>
                              <m:t> 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func>
                        <m:r>
                          <m:rPr>
                            <m:nor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. 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init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 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𝒰</m:t>
                        </m:r>
                      </m:oMath>
                    </m:oMathPara>
                  </a14:m>
                  <a:endParaRPr lang="en-US" i="1" dirty="0">
                    <a:latin typeface="Cambria Math" charset="0"/>
                  </a:endParaRPr>
                </a:p>
              </p:txBody>
            </p:sp>
          </mc:Choice>
          <mc:Fallback>
            <p:sp>
              <p:nvSpPr>
                <p:cNvPr id="13" name="Content Placeholder 2">
                  <a:extLst>
                    <a:ext uri="{FF2B5EF4-FFF2-40B4-BE49-F238E27FC236}">
                      <a16:creationId xmlns:a16="http://schemas.microsoft.com/office/drawing/2014/main" id="{F2A4D587-E76C-15F9-0F65-8614CB11C5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209" y="2259711"/>
                  <a:ext cx="9283700" cy="1828800"/>
                </a:xfrm>
                <a:prstGeom prst="rect">
                  <a:avLst/>
                </a:prstGeom>
                <a:blipFill>
                  <a:blip r:embed="rId5"/>
                  <a:stretch>
                    <a:fillRect t="-57931" b="-26897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769CF3-3642-8D59-363C-513443463FD7}"/>
                </a:ext>
              </a:extLst>
            </p:cNvPr>
            <p:cNvSpPr/>
            <p:nvPr/>
          </p:nvSpPr>
          <p:spPr>
            <a:xfrm>
              <a:off x="3428642" y="2469898"/>
              <a:ext cx="956094" cy="362537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7397C9-70D4-96E9-E890-34F0330753C5}"/>
                </a:ext>
              </a:extLst>
            </p:cNvPr>
            <p:cNvSpPr/>
            <p:nvPr/>
          </p:nvSpPr>
          <p:spPr>
            <a:xfrm>
              <a:off x="6116107" y="2478951"/>
              <a:ext cx="1892731" cy="365607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AD1059E-298B-8417-3A48-945E951C0958}"/>
                </a:ext>
              </a:extLst>
            </p:cNvPr>
            <p:cNvSpPr/>
            <p:nvPr/>
          </p:nvSpPr>
          <p:spPr>
            <a:xfrm>
              <a:off x="531967" y="2066366"/>
              <a:ext cx="9105900" cy="114042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3B1D40-C7FF-C9C9-AF02-525B9583C0A1}"/>
                </a:ext>
              </a:extLst>
            </p:cNvPr>
            <p:cNvSpPr/>
            <p:nvPr/>
          </p:nvSpPr>
          <p:spPr>
            <a:xfrm>
              <a:off x="8086471" y="2482022"/>
              <a:ext cx="922126" cy="36253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E9A593-E848-77AA-E588-BA19C7918E80}"/>
                </a:ext>
              </a:extLst>
            </p:cNvPr>
            <p:cNvSpPr/>
            <p:nvPr/>
          </p:nvSpPr>
          <p:spPr>
            <a:xfrm>
              <a:off x="4831819" y="2478951"/>
              <a:ext cx="1154619" cy="365607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4BAB5A-67C3-448A-9B09-85745F846A79}"/>
                </a:ext>
              </a:extLst>
            </p:cNvPr>
            <p:cNvSpPr txBox="1"/>
            <p:nvPr/>
          </p:nvSpPr>
          <p:spPr>
            <a:xfrm>
              <a:off x="3557661" y="2172521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cost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F00DFC-F79F-4444-9C9A-FA8B813693FE}"/>
                </a:ext>
              </a:extLst>
            </p:cNvPr>
            <p:cNvSpPr txBox="1"/>
            <p:nvPr/>
          </p:nvSpPr>
          <p:spPr>
            <a:xfrm>
              <a:off x="6493869" y="2172521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dynamics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56DE29-1788-455C-CE8E-A8B4EB1693F1}"/>
                </a:ext>
              </a:extLst>
            </p:cNvPr>
            <p:cNvSpPr txBox="1"/>
            <p:nvPr/>
          </p:nvSpPr>
          <p:spPr>
            <a:xfrm>
              <a:off x="7984436" y="2172521"/>
              <a:ext cx="1271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constraints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1BBF42-36B4-A43B-4EE9-1A2D14FDD8AC}"/>
                </a:ext>
              </a:extLst>
            </p:cNvPr>
            <p:cNvSpPr txBox="1"/>
            <p:nvPr/>
          </p:nvSpPr>
          <p:spPr>
            <a:xfrm>
              <a:off x="4804761" y="2172521"/>
              <a:ext cx="126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initial state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64A709E-1983-637D-E247-C585CD0B2959}"/>
              </a:ext>
            </a:extLst>
          </p:cNvPr>
          <p:cNvSpPr txBox="1"/>
          <p:nvPr/>
        </p:nvSpPr>
        <p:spPr>
          <a:xfrm>
            <a:off x="730736" y="5926941"/>
            <a:ext cx="54391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Parameterize and learn cost and dynamics</a:t>
            </a:r>
          </a:p>
        </p:txBody>
      </p:sp>
    </p:spTree>
    <p:extLst>
      <p:ext uri="{BB962C8B-B14F-4D97-AF65-F5344CB8AC3E}">
        <p14:creationId xmlns:p14="http://schemas.microsoft.com/office/powerpoint/2010/main" val="3347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(Sudoku from data)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projections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(ReLU, sigmoid, softmax; differentiable top-k, and sorting)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Game theory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equilibrium finding)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RL and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control-based policies, enforcing safety constraints)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Meta-learning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SVMs and optimizers, implicit MAML)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22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814175" y="1093029"/>
            <a:ext cx="6501658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Meta-learning with differentiable convex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Lee et al., CVPR 2019.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58F0A-6CE2-77C1-D814-B6D1E92C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42" y="4737652"/>
            <a:ext cx="4114675" cy="16186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13">
                <a:extLst>
                  <a:ext uri="{FF2B5EF4-FFF2-40B4-BE49-F238E27FC236}">
                    <a16:creationId xmlns:a16="http://schemas.microsoft.com/office/drawing/2014/main" id="{E9ACFD8C-6AED-5399-3053-91A3355D15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7291" y="5584464"/>
                <a:ext cx="5598160" cy="11239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{0, 1−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Content Placeholder 13">
                <a:extLst>
                  <a:ext uri="{FF2B5EF4-FFF2-40B4-BE49-F238E27FC236}">
                    <a16:creationId xmlns:a16="http://schemas.microsoft.com/office/drawing/2014/main" id="{E9ACFD8C-6AED-5399-3053-91A3355D1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91" y="5584464"/>
                <a:ext cx="5598160" cy="1123965"/>
              </a:xfrm>
              <a:prstGeom prst="rect">
                <a:avLst/>
              </a:prstGeom>
              <a:blipFill>
                <a:blip r:embed="rId4"/>
                <a:stretch>
                  <a:fillRect t="-88764" b="-95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F327620B-6B22-A4DD-F304-4D06B4D7B95D}"/>
              </a:ext>
            </a:extLst>
          </p:cNvPr>
          <p:cNvSpPr txBox="1">
            <a:spLocks/>
          </p:cNvSpPr>
          <p:nvPr/>
        </p:nvSpPr>
        <p:spPr>
          <a:xfrm>
            <a:off x="851105" y="4900035"/>
            <a:ext cx="6075557" cy="861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MetaOptNet: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Differentiate the decision boundary w.r.t. the dataset</a:t>
            </a:r>
          </a:p>
        </p:txBody>
      </p:sp>
    </p:spTree>
    <p:extLst>
      <p:ext uri="{BB962C8B-B14F-4D97-AF65-F5344CB8AC3E}">
        <p14:creationId xmlns:p14="http://schemas.microsoft.com/office/powerpoint/2010/main" val="1942678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(Sudoku from data)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projections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(ReLU, sigmoid, softmax; differentiable top-k, and sorting)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Game theory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equilibrium finding)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RL and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control-based policies, enforcing safety constraints)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Meta-learning</a:t>
            </a:r>
            <a:r>
              <a:rPr lang="en-US" b="1" dirty="0">
                <a:cs typeface="Helvetica Neue" panose="02000503000000020004" pitchFamily="2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SVMs and optimizers, implicit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Energy-based learning </a:t>
            </a:r>
            <a:r>
              <a:rPr lang="en-US" dirty="0"/>
              <a:t>and </a:t>
            </a:r>
            <a:r>
              <a:rPr lang="en-US" b="1" dirty="0">
                <a:cs typeface="Helvetica Neue" panose="02000503000000020004" pitchFamily="2" charset="0"/>
              </a:rPr>
              <a:t>structured prediction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inference with, e.g., ICNNs)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23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814175" y="1093029"/>
            <a:ext cx="6501658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Input-convex neural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Xu, Kolter, ICML 2017.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13">
                <a:extLst>
                  <a:ext uri="{FF2B5EF4-FFF2-40B4-BE49-F238E27FC236}">
                    <a16:creationId xmlns:a16="http://schemas.microsoft.com/office/drawing/2014/main" id="{B077E0FD-ED72-D721-931B-10F1F1C13C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4021" y="5444943"/>
                <a:ext cx="3622674" cy="681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Content Placeholder 13">
                <a:extLst>
                  <a:ext uri="{FF2B5EF4-FFF2-40B4-BE49-F238E27FC236}">
                    <a16:creationId xmlns:a16="http://schemas.microsoft.com/office/drawing/2014/main" id="{B077E0FD-ED72-D721-931B-10F1F1C13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021" y="5444943"/>
                <a:ext cx="3622674" cy="6812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91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(Sudoku from data)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Modeling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projections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(ReLU, sigmoid, softmax; differentiable top-k, and sorting)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Game theory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equilibrium finding)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RL and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control-based policies, enforcing safety constraints)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Meta-learning</a:t>
            </a:r>
            <a:r>
              <a:rPr lang="en-US" b="1" dirty="0">
                <a:cs typeface="Helvetica Neue" panose="02000503000000020004" pitchFamily="2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SVMs and optimizers, implicit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Energy-based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structured prediction</a:t>
            </a:r>
            <a:r>
              <a:rPr lang="en-US" b="1" dirty="0">
                <a:cs typeface="Helvetica Neue" panose="02000503000000020004" pitchFamily="2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inference with, e.g., ICNNs)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Sensitivity analysis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logistic regression)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24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991892" y="1099961"/>
            <a:ext cx="10146224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convex optimization layers.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Agrawal*, Amos*, Barratt*, Boyd*, Diamond*, Kolter*, NeurIPS 2019.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6F0F82-1218-8DDD-7E74-4C6A565FDD4F}"/>
                  </a:ext>
                </a:extLst>
              </p:cNvPr>
              <p:cNvSpPr txBox="1"/>
              <p:nvPr/>
            </p:nvSpPr>
            <p:spPr>
              <a:xfrm>
                <a:off x="1758455" y="6020233"/>
                <a:ext cx="3391891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)∈</m:t>
                          </m:r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6F0F82-1218-8DDD-7E74-4C6A565FD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455" y="6020233"/>
                <a:ext cx="3391891" cy="672235"/>
              </a:xfrm>
              <a:prstGeom prst="rect">
                <a:avLst/>
              </a:prstGeom>
              <a:blipFill>
                <a:blip r:embed="rId2"/>
                <a:stretch>
                  <a:fillRect l="-1119" t="-144444" r="-1866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2F214AA-BBAD-064A-291C-6171D35D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95" y="3122575"/>
            <a:ext cx="4960105" cy="3260294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2A1691-C008-555D-63DB-74592A797288}"/>
                  </a:ext>
                </a:extLst>
              </p:cNvPr>
              <p:cNvSpPr txBox="1"/>
              <p:nvPr/>
            </p:nvSpPr>
            <p:spPr>
              <a:xfrm>
                <a:off x="10569303" y="3223092"/>
                <a:ext cx="9266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2A1691-C008-555D-63DB-74592A797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9303" y="3223092"/>
                <a:ext cx="926600" cy="276999"/>
              </a:xfrm>
              <a:prstGeom prst="rect">
                <a:avLst/>
              </a:prstGeom>
              <a:blipFill>
                <a:blip r:embed="rId4"/>
                <a:stretch>
                  <a:fillRect l="-540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670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differentiable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/>
              <a:t>Task-based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(task-aware predictions, decision-focused learning)</a:t>
            </a:r>
          </a:p>
          <a:p>
            <a:pPr>
              <a:spcBef>
                <a:spcPts val="2000"/>
              </a:spcBef>
            </a:pPr>
            <a:r>
              <a:rPr lang="en-US" dirty="0"/>
              <a:t>Learning </a:t>
            </a:r>
            <a:r>
              <a:rPr lang="en-US" b="1" dirty="0">
                <a:cs typeface="Helvetica Neue" panose="02000503000000020004" pitchFamily="2" charset="0"/>
              </a:rPr>
              <a:t>hard constraints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(Sudoku from data)</a:t>
            </a:r>
          </a:p>
          <a:p>
            <a:pPr>
              <a:spcBef>
                <a:spcPts val="2000"/>
              </a:spcBef>
            </a:pPr>
            <a:r>
              <a:rPr lang="en-US" dirty="0"/>
              <a:t>Modeling </a:t>
            </a:r>
            <a:r>
              <a:rPr lang="en-US" b="1" dirty="0">
                <a:cs typeface="Helvetica Neue" panose="02000503000000020004" pitchFamily="2" charset="0"/>
              </a:rPr>
              <a:t>projections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(ReLU, sigmoid, softmax; differentiable top-k, and sorting)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Game theory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equilibrium finding)</a:t>
            </a:r>
          </a:p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RL and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control-based policies, enforcing safety constraints)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Meta-learning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SVMs and optimizers, implicit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Energy-based learning </a:t>
            </a:r>
            <a:r>
              <a:rPr lang="en-US" dirty="0"/>
              <a:t>and </a:t>
            </a:r>
            <a:r>
              <a:rPr lang="en-US" b="1" dirty="0">
                <a:cs typeface="Helvetica Neue" panose="02000503000000020004" pitchFamily="2" charset="0"/>
              </a:rPr>
              <a:t>structured prediction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inference with, e.g., ICNNs)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Sensitivity analysis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(differentiable logistic regression)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25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6FFCAEB-503E-6DC4-FF49-2DB733017A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4B7ABD2-2B23-1527-9E4E-27B65A4BC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11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CCD93-7D99-3345-A9DA-71B64CF6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CVXPY layers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0902C0-6C62-A540-AAA7-CFA8AB706D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</a:rPr>
              <a:t>Brandon Amos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1DC06-09EC-1346-A7DA-8A5134EF1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EEB679-03DB-D14A-9F63-28E72E0F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>
                <a:latin typeface="Source Sans Pro" panose="020B0503030403020204" pitchFamily="34" charset="0"/>
                <a:ea typeface="Source Sans Pro" panose="020B0503030403020204" pitchFamily="34" charset="0"/>
              </a:rPr>
              <a:pPr/>
              <a:t>26</a:t>
            </a:fld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6E42F9-9486-9726-F707-266F6591C572}"/>
              </a:ext>
            </a:extLst>
          </p:cNvPr>
          <p:cNvGrpSpPr/>
          <p:nvPr/>
        </p:nvGrpSpPr>
        <p:grpSpPr>
          <a:xfrm>
            <a:off x="5501473" y="4757323"/>
            <a:ext cx="6563117" cy="1372236"/>
            <a:chOff x="5819102" y="4823733"/>
            <a:chExt cx="6245488" cy="130582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EF54EDC-2349-D24D-BA61-27C175386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9102" y="5298205"/>
              <a:ext cx="6245488" cy="831353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B973C86-D453-E14F-B192-F84648D5E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2" y="4823733"/>
              <a:ext cx="3365500" cy="469900"/>
            </a:xfrm>
            <a:prstGeom prst="rect">
              <a:avLst/>
            </a:prstGeom>
          </p:spPr>
        </p:pic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A26E4BCD-0F82-0F47-A0EB-E565CA804BEB}"/>
              </a:ext>
            </a:extLst>
          </p:cNvPr>
          <p:cNvSpPr txBox="1">
            <a:spLocks/>
          </p:cNvSpPr>
          <p:nvPr/>
        </p:nvSpPr>
        <p:spPr>
          <a:xfrm>
            <a:off x="5498262" y="4311797"/>
            <a:ext cx="4127004" cy="44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rgbClr val="9820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Before: </a:t>
            </a:r>
            <a:r>
              <a:rPr lang="en-US" dirty="0">
                <a:solidFill>
                  <a:srgbClr val="9820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1k lines of code, </a:t>
            </a:r>
            <a:r>
              <a:rPr lang="en-US" b="1" dirty="0">
                <a:solidFill>
                  <a:srgbClr val="4EB64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now:</a:t>
            </a:r>
            <a:endParaRPr lang="en-US" dirty="0">
              <a:solidFill>
                <a:srgbClr val="98202C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35DF1-6BE9-0E85-05BA-09D126C08936}"/>
              </a:ext>
            </a:extLst>
          </p:cNvPr>
          <p:cNvGrpSpPr/>
          <p:nvPr/>
        </p:nvGrpSpPr>
        <p:grpSpPr>
          <a:xfrm>
            <a:off x="580974" y="4245349"/>
            <a:ext cx="4536790" cy="2211189"/>
            <a:chOff x="926259" y="2256021"/>
            <a:chExt cx="4536790" cy="2211189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534B138C-8867-AD45-9701-BEF9A90ACC71}"/>
                </a:ext>
              </a:extLst>
            </p:cNvPr>
            <p:cNvSpPr/>
            <p:nvPr/>
          </p:nvSpPr>
          <p:spPr>
            <a:xfrm>
              <a:off x="926259" y="2285913"/>
              <a:ext cx="4526280" cy="1965960"/>
            </a:xfrm>
            <a:prstGeom prst="roundRect">
              <a:avLst/>
            </a:prstGeom>
            <a:noFill/>
            <a:ln w="38100"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7">
              <a:extLst>
                <a:ext uri="{FF2B5EF4-FFF2-40B4-BE49-F238E27FC236}">
                  <a16:creationId xmlns:a16="http://schemas.microsoft.com/office/drawing/2014/main" id="{1B39F553-BB64-F549-A754-D4ED55078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057" y="3759113"/>
              <a:ext cx="4507992" cy="18288"/>
            </a:xfrm>
            <a:prstGeom prst="line">
              <a:avLst/>
            </a:prstGeom>
            <a:ln w="38100">
              <a:solidFill>
                <a:srgbClr val="374C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ontent Placeholder 2">
                  <a:extLst>
                    <a:ext uri="{FF2B5EF4-FFF2-40B4-BE49-F238E27FC236}">
                      <a16:creationId xmlns:a16="http://schemas.microsoft.com/office/drawing/2014/main" id="{63B7AA6A-7449-2D42-BE54-15260B9305A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40696" y="2256021"/>
                  <a:ext cx="4415920" cy="2211189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rmAutofit fontScale="92500"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>
                                <a:latin typeface="Cambria Math" charset="0"/>
                              </a:rPr>
                              <m:t>     </m:t>
                            </m:r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i="1">
                                    <a:latin typeface="Cambria Math" charset="0"/>
                                  </a:rPr>
                                  <m:t>𝑧</m:t>
                                </m:r>
                              </m:lim>
                            </m:limLow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𝑞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i="1">
                                <a:latin typeface="Cambria Math" charset="0"/>
                              </a:rPr>
                              <m:t>𝑧</m:t>
                            </m:r>
                          </m:e>
                        </m:func>
                      </m:oMath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        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subject</m:t>
                        </m:r>
                        <m:r>
                          <a:rPr lang="en-US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to</m:t>
                        </m:r>
                        <m:r>
                          <a:rPr lang="en-US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r>
                          <a:rPr lang="en-US" i="1">
                            <a:latin typeface="Cambria Math" charset="0"/>
                          </a:rPr>
                          <m:t>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                      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𝐺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latin typeface="Cambria Math" charset="0"/>
                          </a:rPr>
                          <m:t>≤</m:t>
                        </m:r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  <a:p>
                  <a:pPr algn="ctr"/>
                  <a:r>
                    <a:rPr lang="en-US" b="1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Parameters/Submodules </a:t>
                  </a:r>
                  <a:r>
                    <a:rPr lang="en-US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𝑄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𝑞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𝐴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𝑏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𝐺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h</m:t>
                      </m:r>
                    </m:oMath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Content Placeholder 2">
                  <a:extLst>
                    <a:ext uri="{FF2B5EF4-FFF2-40B4-BE49-F238E27FC236}">
                      <a16:creationId xmlns:a16="http://schemas.microsoft.com/office/drawing/2014/main" id="{63B7AA6A-7449-2D42-BE54-15260B930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696" y="2256021"/>
                  <a:ext cx="4415920" cy="2211189"/>
                </a:xfrm>
                <a:prstGeom prst="rect">
                  <a:avLst/>
                </a:prstGeom>
                <a:blipFill>
                  <a:blip r:embed="rId4"/>
                  <a:stretch>
                    <a:fillRect l="-575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ED73565-0AB1-097F-D479-AEAEAB29CC1F}"/>
              </a:ext>
            </a:extLst>
          </p:cNvPr>
          <p:cNvSpPr txBox="1">
            <a:spLocks/>
          </p:cNvSpPr>
          <p:nvPr/>
        </p:nvSpPr>
        <p:spPr>
          <a:xfrm>
            <a:off x="1866744" y="1144118"/>
            <a:ext cx="8889079" cy="51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convex optimization layers.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Agrawal*, Amos*, Barratt*, Boyd*, Diamond*, Kolter*, NeurIPS 2019.</a:t>
            </a:r>
          </a:p>
        </p:txBody>
      </p:sp>
      <p:pic>
        <p:nvPicPr>
          <p:cNvPr id="7" name="Picture 2" descr="cvxpylayers logo">
            <a:extLst>
              <a:ext uri="{FF2B5EF4-FFF2-40B4-BE49-F238E27FC236}">
                <a16:creationId xmlns:a16="http://schemas.microsoft.com/office/drawing/2014/main" id="{EE2C0DCF-0FD4-CF34-3CAF-180E6FBF7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07" y="1780384"/>
            <a:ext cx="6963941" cy="181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8210B3-2F27-9F54-DF95-DB0DFB5BC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597" y="3522228"/>
            <a:ext cx="2992581" cy="569046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(Officially part of CVXPY!)</a:t>
            </a:r>
          </a:p>
        </p:txBody>
      </p:sp>
    </p:spTree>
    <p:extLst>
      <p:ext uri="{BB962C8B-B14F-4D97-AF65-F5344CB8AC3E}">
        <p14:creationId xmlns:p14="http://schemas.microsoft.com/office/powerpoint/2010/main" val="256217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8FB2-0B27-025B-C4E6-26AC9421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60AAA6-ADEE-AAED-767B-472E89E390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Differentiable optimization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𝑥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Task-based optimization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Foundations: convex quadratic and cone programs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Applications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Amortized optimization  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—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𝜃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)≈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 dirty="0"/>
                  <a:t>RL as amortized optimization</a:t>
                </a:r>
              </a:p>
              <a:p>
                <a:r>
                  <a:rPr lang="en-US" dirty="0"/>
                  <a:t>Foundations: modeling and loss choices</a:t>
                </a:r>
              </a:p>
              <a:p>
                <a:r>
                  <a:rPr lang="en-US" dirty="0"/>
                  <a:t>Applications</a:t>
                </a:r>
              </a:p>
              <a:p>
                <a:r>
                  <a:rPr lang="en-US" dirty="0"/>
                  <a:t>Amortization via learning latent subspaces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60AAA6-ADEE-AAED-767B-472E89E390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AA54D-D7F2-B97E-CEA2-21FB921B74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22449-7B0C-C512-80BE-C30CC2F77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A5BC6-89DB-E8E1-B5F9-F0153222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01AD653-BCFB-F1B7-0122-DC86624CF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355" y="3843451"/>
            <a:ext cx="2676126" cy="225874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88E019E-5AF9-CE23-F5FF-93A46BDBBAC0}"/>
              </a:ext>
            </a:extLst>
          </p:cNvPr>
          <p:cNvGrpSpPr/>
          <p:nvPr/>
        </p:nvGrpSpPr>
        <p:grpSpPr>
          <a:xfrm>
            <a:off x="7699355" y="1284216"/>
            <a:ext cx="2676126" cy="2379755"/>
            <a:chOff x="1583853" y="3323926"/>
            <a:chExt cx="2676126" cy="237975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D420CB8-DD5F-E114-1C5D-BD061335F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3853" y="3444933"/>
              <a:ext cx="2676126" cy="2258748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D715EB-DE2A-BAC3-6675-20999C781A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6665" y="3323926"/>
              <a:ext cx="0" cy="2231580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DB9CA1-B3E8-10A5-F5D5-0CE95DE0C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936" y="4439716"/>
              <a:ext cx="2449043" cy="564944"/>
            </a:xfrm>
            <a:prstGeom prst="line">
              <a:avLst/>
            </a:prstGeom>
            <a:ln w="508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1145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8FB2-0B27-025B-C4E6-26AC9421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talk: integrating optimization and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35CAEAC2-CDEF-3963-BA2E-C5217CBA89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b="1" dirty="0"/>
                  <a:t>Key: </a:t>
                </a:r>
                <a:r>
                  <a:rPr lang="en-US" dirty="0"/>
                  <a:t>view </a:t>
                </a:r>
                <a:r>
                  <a:rPr lang="en-US" b="1" dirty="0"/>
                  <a:t>optimization as a function </a:t>
                </a:r>
                <a:r>
                  <a:rPr lang="en-US" dirty="0"/>
                  <a:t>from the context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)∈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𝒞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Differentiable optimization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𝑥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Task-based optimization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Foundations: convex quadratic and cone programs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Applications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Amortized optimization  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—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𝜃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)≈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 dirty="0"/>
                  <a:t>RL as amortized optimization</a:t>
                </a:r>
              </a:p>
              <a:p>
                <a:r>
                  <a:rPr lang="en-US" dirty="0"/>
                  <a:t>Foundations: modeling and loss choices</a:t>
                </a:r>
              </a:p>
              <a:p>
                <a:r>
                  <a:rPr lang="en-US" dirty="0"/>
                  <a:t>Applications</a:t>
                </a:r>
              </a:p>
              <a:p>
                <a:r>
                  <a:rPr lang="en-US" dirty="0"/>
                  <a:t>Amortization via learning latent subspaces</a:t>
                </a:r>
              </a:p>
            </p:txBody>
          </p:sp>
        </mc:Choice>
        <mc:Fallback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35CAEAC2-CDEF-3963-BA2E-C5217CBA89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1681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AA54D-D7F2-B97E-CEA2-21FB921B74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22449-7B0C-C512-80BE-C30CC2F77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A5BC6-89DB-E8E1-B5F9-F0153222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01AD653-BCFB-F1B7-0122-DC86624CF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543" y="4515880"/>
            <a:ext cx="2180555" cy="184046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88E019E-5AF9-CE23-F5FF-93A46BDBBAC0}"/>
              </a:ext>
            </a:extLst>
          </p:cNvPr>
          <p:cNvGrpSpPr/>
          <p:nvPr/>
        </p:nvGrpSpPr>
        <p:grpSpPr>
          <a:xfrm>
            <a:off x="7321543" y="2346626"/>
            <a:ext cx="2180555" cy="1939067"/>
            <a:chOff x="1583853" y="3323926"/>
            <a:chExt cx="2676126" cy="237975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D420CB8-DD5F-E114-1C5D-BD061335F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3853" y="3444933"/>
              <a:ext cx="2676126" cy="2258748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D715EB-DE2A-BAC3-6675-20999C781A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6665" y="3323926"/>
              <a:ext cx="0" cy="2231580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DB9CA1-B3E8-10A5-F5D5-0CE95DE0C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936" y="4439716"/>
              <a:ext cx="2449043" cy="564944"/>
            </a:xfrm>
            <a:prstGeom prst="line">
              <a:avLst/>
            </a:prstGeom>
            <a:ln w="508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9179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DB531-9597-D6F7-0190-EC778ACD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Deploying optimization and repeated solves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4560-6639-F476-44A1-8DB7D64EEA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8B9D3-9A25-0D69-5CCC-B3E204527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10ED7-9787-4643-58C1-69A51A15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F088E0-D3A7-C563-686D-443E628FCCC2}"/>
              </a:ext>
            </a:extLst>
          </p:cNvPr>
          <p:cNvSpPr txBox="1">
            <a:spLocks/>
          </p:cNvSpPr>
          <p:nvPr/>
        </p:nvSpPr>
        <p:spPr>
          <a:xfrm>
            <a:off x="939735" y="1104113"/>
            <a:ext cx="11115631" cy="539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the model-based stochastic value gradient for continuous reinforcement learning.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et al., L4DC 2021.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01C89-4EF3-E2BB-BBEB-25987E704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2179679" y="1984797"/>
            <a:ext cx="7485169" cy="19979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4B3056-6D5E-1242-08F2-BF38BFE82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84"/>
          <a:stretch/>
        </p:blipFill>
        <p:spPr>
          <a:xfrm>
            <a:off x="1046749" y="4164394"/>
            <a:ext cx="3203879" cy="9706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5768F2-BCF1-41E6-A88B-2F6875B24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44"/>
          <a:stretch/>
        </p:blipFill>
        <p:spPr>
          <a:xfrm>
            <a:off x="7807981" y="4039960"/>
            <a:ext cx="3646712" cy="109508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452AC48-1A39-EBAB-DB1F-9D13183F5D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84"/>
          <a:stretch/>
        </p:blipFill>
        <p:spPr>
          <a:xfrm>
            <a:off x="4339171" y="4164394"/>
            <a:ext cx="3203879" cy="970653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53A11D0-94D2-6513-654C-2623D165C43C}"/>
              </a:ext>
            </a:extLst>
          </p:cNvPr>
          <p:cNvCxnSpPr>
            <a:cxnSpLocks/>
          </p:cNvCxnSpPr>
          <p:nvPr/>
        </p:nvCxnSpPr>
        <p:spPr>
          <a:xfrm flipH="1">
            <a:off x="2123268" y="3828602"/>
            <a:ext cx="823270" cy="32494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F70BE0A-EA4F-4EE1-38A9-4624E09F72F1}"/>
              </a:ext>
            </a:extLst>
          </p:cNvPr>
          <p:cNvCxnSpPr>
            <a:cxnSpLocks/>
          </p:cNvCxnSpPr>
          <p:nvPr/>
        </p:nvCxnSpPr>
        <p:spPr>
          <a:xfrm>
            <a:off x="5920353" y="3828602"/>
            <a:ext cx="526942" cy="3714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958CBD3-B487-AF25-F09F-3C55A638A26C}"/>
              </a:ext>
            </a:extLst>
          </p:cNvPr>
          <p:cNvCxnSpPr>
            <a:cxnSpLocks/>
          </p:cNvCxnSpPr>
          <p:nvPr/>
        </p:nvCxnSpPr>
        <p:spPr>
          <a:xfrm flipH="1">
            <a:off x="8958020" y="3828602"/>
            <a:ext cx="201478" cy="24745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C117E25-E30A-C38F-6B3A-35BB6A3ACFDE}"/>
              </a:ext>
            </a:extLst>
          </p:cNvPr>
          <p:cNvSpPr txBox="1"/>
          <p:nvPr/>
        </p:nvSpPr>
        <p:spPr>
          <a:xfrm>
            <a:off x="2032000" y="5009745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BE874FF-86E8-5AFD-919D-5E9DBA1EE982}"/>
              </a:ext>
            </a:extLst>
          </p:cNvPr>
          <p:cNvSpPr txBox="1"/>
          <p:nvPr/>
        </p:nvSpPr>
        <p:spPr>
          <a:xfrm>
            <a:off x="5612334" y="5009745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54A3CC3-76B4-3D07-CF02-04D69F245792}"/>
              </a:ext>
            </a:extLst>
          </p:cNvPr>
          <p:cNvSpPr txBox="1"/>
          <p:nvPr/>
        </p:nvSpPr>
        <p:spPr>
          <a:xfrm>
            <a:off x="9302561" y="5013651"/>
            <a:ext cx="65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9293A52-9EC1-1591-8ECD-3BE3C99F85B4}"/>
              </a:ext>
            </a:extLst>
          </p:cNvPr>
          <p:cNvSpPr txBox="1"/>
          <p:nvPr/>
        </p:nvSpPr>
        <p:spPr>
          <a:xfrm>
            <a:off x="609600" y="4433615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CE5E0CA-8BAD-F5F2-B2F6-83A59E1908EB}"/>
                  </a:ext>
                </a:extLst>
              </p:cNvPr>
              <p:cNvSpPr txBox="1"/>
              <p:nvPr/>
            </p:nvSpPr>
            <p:spPr>
              <a:xfrm>
                <a:off x="1542159" y="3906230"/>
                <a:ext cx="725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CE5E0CA-8BAD-F5F2-B2F6-83A59E19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159" y="3906230"/>
                <a:ext cx="72507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06D9AC7-067B-CFFC-D155-2FD7B95022AC}"/>
                  </a:ext>
                </a:extLst>
              </p:cNvPr>
              <p:cNvSpPr txBox="1"/>
              <p:nvPr/>
            </p:nvSpPr>
            <p:spPr>
              <a:xfrm>
                <a:off x="6398818" y="3889972"/>
                <a:ext cx="725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06D9AC7-067B-CFFC-D155-2FD7B9502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818" y="3889972"/>
                <a:ext cx="72500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2877C45-DCAF-823D-A6C9-7946C003476B}"/>
                  </a:ext>
                </a:extLst>
              </p:cNvPr>
              <p:cNvSpPr txBox="1"/>
              <p:nvPr/>
            </p:nvSpPr>
            <p:spPr>
              <a:xfrm>
                <a:off x="9058759" y="3857311"/>
                <a:ext cx="806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2877C45-DCAF-823D-A6C9-7946C0034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759" y="3857311"/>
                <a:ext cx="80682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DA2EA3E-2127-790D-4ABC-D89543340CAD}"/>
                  </a:ext>
                </a:extLst>
              </p:cNvPr>
              <p:cNvSpPr txBox="1"/>
              <p:nvPr/>
            </p:nvSpPr>
            <p:spPr>
              <a:xfrm>
                <a:off x="4730145" y="5613501"/>
                <a:ext cx="2731710" cy="548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DA2EA3E-2127-790D-4ABC-D89543340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145" y="5613501"/>
                <a:ext cx="2731710" cy="5488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80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2380-77A5-86E3-ADCE-DDBA436A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Breakthroughs enabled by optimization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1CD2-66D0-541E-48CE-AF95091DF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8958594" cy="69487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controlling systems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(robotic, autonomous, mechanical, and multi-agent)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47F9-487B-3E5E-FB2F-551B05D964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21ADD-43B8-A4A4-2B2B-517D35343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A719-4ECB-6406-D833-31934BC4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6B0FAF6-98B2-7194-5460-79E73CC5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-205" r="-205" b="-205"/>
          <a:stretch/>
        </p:blipFill>
        <p:spPr bwMode="auto">
          <a:xfrm>
            <a:off x="4766950" y="1957708"/>
            <a:ext cx="2193498" cy="21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392B1DA-B28E-AD65-F480-2FB2783DA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9448" y="1963957"/>
            <a:ext cx="2193498" cy="21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final">
            <a:hlinkClick r:id="" action="ppaction://media"/>
            <a:extLst>
              <a:ext uri="{FF2B5EF4-FFF2-40B4-BE49-F238E27FC236}">
                <a16:creationId xmlns:a16="http://schemas.microsoft.com/office/drawing/2014/main" id="{B7115881-7743-DE2A-2AA7-618481C32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7753" y="1957708"/>
            <a:ext cx="1975930" cy="21954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5DCE6F3-E023-4486-BABF-30F4E91C2503}"/>
              </a:ext>
            </a:extLst>
          </p:cNvPr>
          <p:cNvGrpSpPr/>
          <p:nvPr/>
        </p:nvGrpSpPr>
        <p:grpSpPr>
          <a:xfrm>
            <a:off x="1138181" y="4481159"/>
            <a:ext cx="6685258" cy="1714965"/>
            <a:chOff x="2463051" y="1817225"/>
            <a:chExt cx="6685258" cy="1714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0475623-241E-A1FC-04A0-60E4FA536B22}"/>
                    </a:ext>
                  </a:extLst>
                </p:cNvPr>
                <p:cNvSpPr txBox="1"/>
                <p:nvPr/>
              </p:nvSpPr>
              <p:spPr>
                <a:xfrm>
                  <a:off x="3144326" y="2284100"/>
                  <a:ext cx="3599190" cy="6948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𝒞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2ACBE96-3BDC-EA19-ABCF-E746BA660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4326" y="2284100"/>
                  <a:ext cx="3599190" cy="694870"/>
                </a:xfrm>
                <a:prstGeom prst="rect">
                  <a:avLst/>
                </a:prstGeom>
                <a:blipFill>
                  <a:blip r:embed="rId8"/>
                  <a:stretch>
                    <a:fillRect l="-1761" r="-3169" b="-1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Content Placeholder 7">
              <a:extLst>
                <a:ext uri="{FF2B5EF4-FFF2-40B4-BE49-F238E27FC236}">
                  <a16:creationId xmlns:a16="http://schemas.microsoft.com/office/drawing/2014/main" id="{320B1987-F2FB-DF56-8278-54CF0EC61E42}"/>
                </a:ext>
              </a:extLst>
            </p:cNvPr>
            <p:cNvSpPr txBox="1">
              <a:spLocks/>
            </p:cNvSpPr>
            <p:nvPr/>
          </p:nvSpPr>
          <p:spPr>
            <a:xfrm>
              <a:off x="2463051" y="1818556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solution</a:t>
              </a:r>
            </a:p>
          </p:txBody>
        </p:sp>
        <p:sp>
          <p:nvSpPr>
            <p:cNvPr id="37" name="Content Placeholder 7">
              <a:extLst>
                <a:ext uri="{FF2B5EF4-FFF2-40B4-BE49-F238E27FC236}">
                  <a16:creationId xmlns:a16="http://schemas.microsoft.com/office/drawing/2014/main" id="{048E8588-2127-8485-0E51-5A3ACA333487}"/>
                </a:ext>
              </a:extLst>
            </p:cNvPr>
            <p:cNvSpPr txBox="1">
              <a:spLocks/>
            </p:cNvSpPr>
            <p:nvPr/>
          </p:nvSpPr>
          <p:spPr>
            <a:xfrm>
              <a:off x="2636816" y="3102977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optimization variable</a:t>
              </a:r>
            </a:p>
          </p:txBody>
        </p:sp>
        <p:sp>
          <p:nvSpPr>
            <p:cNvPr id="38" name="Content Placeholder 7">
              <a:extLst>
                <a:ext uri="{FF2B5EF4-FFF2-40B4-BE49-F238E27FC236}">
                  <a16:creationId xmlns:a16="http://schemas.microsoft.com/office/drawing/2014/main" id="{A2C19A84-39CE-D506-B827-FD7848CFD76E}"/>
                </a:ext>
              </a:extLst>
            </p:cNvPr>
            <p:cNvSpPr txBox="1">
              <a:spLocks/>
            </p:cNvSpPr>
            <p:nvPr/>
          </p:nvSpPr>
          <p:spPr>
            <a:xfrm>
              <a:off x="4943921" y="1825680"/>
              <a:ext cx="1285461" cy="4413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objective</a:t>
              </a:r>
            </a:p>
          </p:txBody>
        </p:sp>
        <p:sp>
          <p:nvSpPr>
            <p:cNvPr id="39" name="Content Placeholder 7">
              <a:extLst>
                <a:ext uri="{FF2B5EF4-FFF2-40B4-BE49-F238E27FC236}">
                  <a16:creationId xmlns:a16="http://schemas.microsoft.com/office/drawing/2014/main" id="{70886868-FA7E-3E9D-3A03-BEC439C5C418}"/>
                </a:ext>
              </a:extLst>
            </p:cNvPr>
            <p:cNvSpPr txBox="1">
              <a:spLocks/>
            </p:cNvSpPr>
            <p:nvPr/>
          </p:nvSpPr>
          <p:spPr>
            <a:xfrm>
              <a:off x="6189036" y="1817225"/>
              <a:ext cx="2959273" cy="6869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context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(or parameterization)</a:t>
              </a:r>
              <a:endPara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C36AE4-596F-5514-B46E-DDFD615007CA}"/>
                </a:ext>
              </a:extLst>
            </p:cNvPr>
            <p:cNvCxnSpPr>
              <a:cxnSpLocks/>
            </p:cNvCxnSpPr>
            <p:nvPr/>
          </p:nvCxnSpPr>
          <p:spPr>
            <a:xfrm>
              <a:off x="5743637" y="213319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ontent Placeholder 7">
              <a:extLst>
                <a:ext uri="{FF2B5EF4-FFF2-40B4-BE49-F238E27FC236}">
                  <a16:creationId xmlns:a16="http://schemas.microsoft.com/office/drawing/2014/main" id="{6558E742-A8BC-AF8A-239F-D2D0D90E7C79}"/>
                </a:ext>
              </a:extLst>
            </p:cNvPr>
            <p:cNvSpPr txBox="1">
              <a:spLocks/>
            </p:cNvSpPr>
            <p:nvPr/>
          </p:nvSpPr>
          <p:spPr>
            <a:xfrm>
              <a:off x="4837587" y="3108683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constraints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FC50A3C-2BFC-4499-8A6B-5BE71FD8BC7A}"/>
                </a:ext>
              </a:extLst>
            </p:cNvPr>
            <p:cNvCxnSpPr>
              <a:cxnSpLocks/>
            </p:cNvCxnSpPr>
            <p:nvPr/>
          </p:nvCxnSpPr>
          <p:spPr>
            <a:xfrm>
              <a:off x="6410541" y="2147493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0BD538-1054-6205-5C43-A5923119D216}"/>
                </a:ext>
              </a:extLst>
            </p:cNvPr>
            <p:cNvCxnSpPr>
              <a:cxnSpLocks/>
            </p:cNvCxnSpPr>
            <p:nvPr/>
          </p:nvCxnSpPr>
          <p:spPr>
            <a:xfrm>
              <a:off x="4653977" y="2983474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6DBBAEF-1392-0DBB-4FFA-090E9DAD1D16}"/>
                </a:ext>
              </a:extLst>
            </p:cNvPr>
            <p:cNvCxnSpPr>
              <a:cxnSpLocks/>
            </p:cNvCxnSpPr>
            <p:nvPr/>
          </p:nvCxnSpPr>
          <p:spPr>
            <a:xfrm>
              <a:off x="5019737" y="2968234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964DCC1-EC99-A06E-FC7A-B2A35CD13906}"/>
                </a:ext>
              </a:extLst>
            </p:cNvPr>
            <p:cNvCxnSpPr>
              <a:cxnSpLocks/>
            </p:cNvCxnSpPr>
            <p:nvPr/>
          </p:nvCxnSpPr>
          <p:spPr>
            <a:xfrm>
              <a:off x="3328097" y="2147492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9951568-CE3A-B2A5-230C-401A94AF9052}"/>
              </a:ext>
            </a:extLst>
          </p:cNvPr>
          <p:cNvGrpSpPr/>
          <p:nvPr/>
        </p:nvGrpSpPr>
        <p:grpSpPr>
          <a:xfrm>
            <a:off x="7778940" y="4146218"/>
            <a:ext cx="2537792" cy="2310927"/>
            <a:chOff x="9024855" y="3541122"/>
            <a:chExt cx="2537792" cy="231092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D002156-E848-FAEB-DDBA-C73CF534C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24855" y="3710059"/>
              <a:ext cx="2537792" cy="2141990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3D10AC5-3E61-8AB1-E558-5E5BE7FE5D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4480" y="3541122"/>
              <a:ext cx="0" cy="2211196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65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E4312-C3EF-1C13-5DA7-C7223C47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Repeatedly solved problems share structure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A67C36-3EA0-7004-0505-A296B9975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95" y="1516711"/>
            <a:ext cx="6963020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C0D20-2218-CE90-378D-25351DA696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4DA77-8D84-FC52-CC6D-8D8C69539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57CAF-7F25-EB91-B7D7-5A9F3768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23BF742-CFCE-C5D1-B456-CC7B427BD45F}"/>
              </a:ext>
            </a:extLst>
          </p:cNvPr>
          <p:cNvSpPr txBox="1">
            <a:spLocks/>
          </p:cNvSpPr>
          <p:nvPr/>
        </p:nvSpPr>
        <p:spPr>
          <a:xfrm>
            <a:off x="939735" y="1104113"/>
            <a:ext cx="1111563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7A87F8-C3A0-4111-016A-193532EC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514" y="2252380"/>
            <a:ext cx="3968553" cy="334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58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2B34E-0ECD-29DE-E775-D1840F8F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Amortization: approximate the solution map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CEF4B55E-F1A8-76C6-3ADD-8E4B7FA586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b="1" dirty="0"/>
                  <a:t>fast amortization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can be </a:t>
                </a:r>
                <a:r>
                  <a:rPr lang="en-US" b="1" dirty="0"/>
                  <a:t>25,000 times faster </a:t>
                </a:r>
                <a:r>
                  <a:rPr lang="en-US" dirty="0"/>
                  <a:t>than solving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/>
                  <a:t> from scratch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for VAEs</a:t>
                </a:r>
              </a:p>
            </p:txBody>
          </p:sp>
        </mc:Choice>
        <mc:Fallback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CEF4B55E-F1A8-76C6-3ADD-8E4B7FA586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1610F-B78F-8325-A8E4-6D8E64F83A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F768E-0563-EDC4-7E28-8DF528B4F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2A5C0-C19E-38B1-86C2-BA6D6AAE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F3D3375-557B-B91A-D914-665B981D6DFF}"/>
              </a:ext>
            </a:extLst>
          </p:cNvPr>
          <p:cNvSpPr txBox="1">
            <a:spLocks/>
          </p:cNvSpPr>
          <p:nvPr/>
        </p:nvSpPr>
        <p:spPr>
          <a:xfrm>
            <a:off x="939735" y="1104113"/>
            <a:ext cx="1111563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07BF16-EC01-0C0C-0BAD-7DB984AA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08" y="2450403"/>
            <a:ext cx="3546880" cy="29936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5641E4D-9CAD-9EA5-3CDB-1A41C233C4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2691281"/>
                <a:ext cx="7658545" cy="20747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Amortization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tries to approximate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    </a:t>
                </a:r>
                <a:r>
                  <a:rPr lang="en-US" b="1" dirty="0"/>
                  <a:t>Example: </a:t>
                </a:r>
                <a:r>
                  <a:rPr lang="en-US" dirty="0"/>
                  <a:t>A neural network mapping from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</a:t>
                </a:r>
              </a:p>
              <a:p>
                <a:endParaRPr lang="en-US" dirty="0"/>
              </a:p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Loss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measures how well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fits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/>
                  <a:t> and optimized with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    </a:t>
                </a:r>
                <a:r>
                  <a:rPr lang="en-US" b="1" dirty="0"/>
                  <a:t>Regression: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  </a:t>
                </a:r>
                <a:r>
                  <a:rPr lang="en-US" b="1" dirty="0"/>
                  <a:t>  Objective: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5641E4D-9CAD-9EA5-3CDB-1A41C233C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691281"/>
                <a:ext cx="7658545" cy="2074762"/>
              </a:xfrm>
              <a:prstGeom prst="rect">
                <a:avLst/>
              </a:prstGeom>
              <a:blipFill>
                <a:blip r:embed="rId5"/>
                <a:stretch>
                  <a:fillRect l="-829" t="-1818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72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32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72251-7E05-C0AC-0AF8-224EFAA61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2032000" y="2074269"/>
            <a:ext cx="7485169" cy="19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38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33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D3F245-8D88-CBA3-18B1-F5C4FC2C57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0857" y="3084163"/>
                <a:ext cx="11321143" cy="30420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VAE</a:t>
                </a:r>
                <a:r>
                  <a:rPr lang="en-US" dirty="0"/>
                  <a:t> model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nary>
                          <m:naryPr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/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dirty="0"/>
                  <a:t>,  </a:t>
                </a:r>
                <a:r>
                  <a:rPr lang="en-US" b="1" dirty="0"/>
                  <a:t>encoding</a:t>
                </a:r>
                <a:r>
                  <a:rPr lang="en-US" dirty="0"/>
                  <a:t> amortizes the optimization problem</a:t>
                </a:r>
              </a:p>
              <a:p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lim>
                        </m:limLow>
                      </m:fName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ELBO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 where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latin typeface="Cambria Math" panose="02040503050406030204" pitchFamily="18" charset="0"/>
                      </a:rPr>
                      <m:t>ELBO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KL</m:t>
                        </m:r>
                      </m:sub>
                    </m:sSub>
                    <m:d>
                      <m:dPr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)).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D3F245-8D88-CBA3-18B1-F5C4FC2C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7" y="3084163"/>
                <a:ext cx="11321143" cy="3042001"/>
              </a:xfrm>
              <a:prstGeom prst="rect">
                <a:avLst/>
              </a:prstGeom>
              <a:blipFill>
                <a:blip r:embed="rId2"/>
                <a:stretch>
                  <a:fillRect l="-560" t="-20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E18B2F0-786E-5B12-015E-F6FB14555550}"/>
              </a:ext>
            </a:extLst>
          </p:cNvPr>
          <p:cNvGrpSpPr/>
          <p:nvPr/>
        </p:nvGrpSpPr>
        <p:grpSpPr>
          <a:xfrm>
            <a:off x="6562425" y="4616071"/>
            <a:ext cx="4512796" cy="1283457"/>
            <a:chOff x="6482642" y="5299803"/>
            <a:chExt cx="4512796" cy="12834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AD562E-F218-2813-7AA2-6E938AF9B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2"/>
            <a:stretch/>
          </p:blipFill>
          <p:spPr>
            <a:xfrm>
              <a:off x="6482642" y="5299803"/>
              <a:ext cx="4512796" cy="9477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EF228-1E15-0C81-0A7C-10426D261047}"/>
                    </a:ext>
                  </a:extLst>
                </p:cNvPr>
                <p:cNvSpPr txBox="1"/>
                <p:nvPr/>
              </p:nvSpPr>
              <p:spPr>
                <a:xfrm>
                  <a:off x="8513434" y="6213928"/>
                  <a:ext cx="3617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B0E5B61-2B4C-8B04-FC18-385F79417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434" y="6213928"/>
                  <a:ext cx="36176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44E8D3-5152-B457-6129-B0E7298CC16F}"/>
              </a:ext>
            </a:extLst>
          </p:cNvPr>
          <p:cNvGrpSpPr/>
          <p:nvPr/>
        </p:nvGrpSpPr>
        <p:grpSpPr>
          <a:xfrm>
            <a:off x="1488817" y="4561927"/>
            <a:ext cx="3608628" cy="1158539"/>
            <a:chOff x="6259450" y="4570155"/>
            <a:chExt cx="5764126" cy="1850555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E2075E6-DA03-F393-3E30-56C9CB33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450" y="4570157"/>
              <a:ext cx="2227577" cy="1605283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30C379-2F44-4174-77D2-599075D7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281" y="4570155"/>
              <a:ext cx="2326295" cy="1585358"/>
            </a:xfrm>
            <a:prstGeom prst="rect">
              <a:avLst/>
            </a:prstGeom>
          </p:spPr>
        </p:pic>
        <p:pic>
          <p:nvPicPr>
            <p:cNvPr id="15" name="Picture 14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B126F963-309D-1687-36F2-536C91108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314" y="4570155"/>
              <a:ext cx="1233057" cy="15853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2A757A9-CB3F-0213-A14A-1DCE2DE84CA7}"/>
                    </a:ext>
                  </a:extLst>
                </p:cNvPr>
                <p:cNvSpPr txBox="1"/>
                <p:nvPr/>
              </p:nvSpPr>
              <p:spPr>
                <a:xfrm>
                  <a:off x="7188632" y="6116674"/>
                  <a:ext cx="2761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0E8B6BB-AB0B-A692-BA70-309D0F4B52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632" y="6116674"/>
                  <a:ext cx="27610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5714" r="-50000" b="-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5F0C72-60AE-2E0A-00EF-4A6D05580515}"/>
                    </a:ext>
                  </a:extLst>
                </p:cNvPr>
                <p:cNvSpPr txBox="1"/>
                <p:nvPr/>
              </p:nvSpPr>
              <p:spPr>
                <a:xfrm>
                  <a:off x="8985410" y="6143711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DD2591-A898-0AD2-C309-A8C6E42686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5410" y="6143711"/>
                  <a:ext cx="28142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3333" r="-53333" b="-7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A3F454-3FB1-75C4-C44B-A1013DAC9EF4}"/>
                    </a:ext>
                  </a:extLst>
                </p:cNvPr>
                <p:cNvSpPr txBox="1"/>
                <p:nvPr/>
              </p:nvSpPr>
              <p:spPr>
                <a:xfrm>
                  <a:off x="10724713" y="6134254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95F0DC8-55BD-B503-739A-9E529C4B0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4713" y="6134254"/>
                  <a:ext cx="28142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3333" r="-46667" b="-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253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34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C5FF4C0-EFD8-E9AE-B16D-F38789D6CB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3885" y="3364049"/>
                <a:ext cx="9748434" cy="30420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task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dirty="0"/>
                  <a:t>, amortize the </a:t>
                </a:r>
                <a:r>
                  <a:rPr lang="en-US" b="1" dirty="0"/>
                  <a:t>computation of the optimal parameters </a:t>
                </a:r>
                <a:r>
                  <a:rPr lang="en-US" dirty="0"/>
                  <a:t>of a model</a:t>
                </a:r>
                <a:br>
                  <a:rPr lang="en-US" dirty="0"/>
                </a:br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ℓ(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𝒯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C5FF4C0-EFD8-E9AE-B16D-F38789D6C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85" y="3364049"/>
                <a:ext cx="9748434" cy="3042001"/>
              </a:xfrm>
              <a:prstGeom prst="rect">
                <a:avLst/>
              </a:prstGeom>
              <a:blipFill>
                <a:blip r:embed="rId2"/>
                <a:stretch>
                  <a:fillRect l="-781" t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775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35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B688E2-7DBB-BB0D-9DA2-F7395BEE3F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5673" y="4030808"/>
                <a:ext cx="9748434" cy="24539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dictionary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:r>
                  <a:rPr lang="en-US" b="1" dirty="0"/>
                  <a:t>basis vectors </a:t>
                </a:r>
                <a:r>
                  <a:rPr lang="en-US" dirty="0"/>
                  <a:t>and </a:t>
                </a:r>
                <a:r>
                  <a:rPr lang="en-US" b="1" dirty="0"/>
                  <a:t>input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a </a:t>
                </a:r>
                <a:r>
                  <a:rPr lang="en-US" b="1" dirty="0"/>
                  <a:t>sparse code </a:t>
                </a:r>
                <a:r>
                  <a:rPr lang="en-US" dirty="0"/>
                  <a:t>is recovered with</a:t>
                </a:r>
              </a:p>
              <a:p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Predictive sparse decomposition (PSD) and Learned ISTA (LISTA) </a:t>
                </a:r>
                <a:r>
                  <a:rPr lang="en-US" b="1" dirty="0"/>
                  <a:t>amortize this problem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B688E2-7DBB-BB0D-9DA2-F7395BEE3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673" y="4030808"/>
                <a:ext cx="9748434" cy="2453982"/>
              </a:xfrm>
              <a:prstGeom prst="rect">
                <a:avLst/>
              </a:prstGeom>
              <a:blipFill>
                <a:blip r:embed="rId2"/>
                <a:stretch>
                  <a:fillRect l="-781" t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76AB5E3C-E202-E303-49A9-BE1F5BDC221F}"/>
              </a:ext>
            </a:extLst>
          </p:cNvPr>
          <p:cNvSpPr txBox="1">
            <a:spLocks/>
          </p:cNvSpPr>
          <p:nvPr/>
        </p:nvSpPr>
        <p:spPr>
          <a:xfrm>
            <a:off x="1769610" y="5705544"/>
            <a:ext cx="3369579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Kavukcuoglu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Ranzato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and LeCun, 2010.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863286-9F1A-4E7D-2356-515FC510029F}"/>
              </a:ext>
            </a:extLst>
          </p:cNvPr>
          <p:cNvSpPr txBox="1">
            <a:spLocks/>
          </p:cNvSpPr>
          <p:nvPr/>
        </p:nvSpPr>
        <p:spPr>
          <a:xfrm>
            <a:off x="6156168" y="5732741"/>
            <a:ext cx="5157085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Gregor and LeCun, 2010.</a:t>
            </a:r>
          </a:p>
        </p:txBody>
      </p:sp>
    </p:spTree>
    <p:extLst>
      <p:ext uri="{BB962C8B-B14F-4D97-AF65-F5344CB8AC3E}">
        <p14:creationId xmlns:p14="http://schemas.microsoft.com/office/powerpoint/2010/main" val="900500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A2664B-094F-D0C3-E4D7-0EA20AFA2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540" y="4874598"/>
            <a:ext cx="2516280" cy="14594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3FF814-6B4F-0E38-4C0A-3C68B799D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67457" y="4427221"/>
                <a:ext cx="4963885" cy="10099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Finding fixed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3FF814-6B4F-0E38-4C0A-3C68B799D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457" y="4427221"/>
                <a:ext cx="4963885" cy="1009906"/>
              </a:xfrm>
              <a:prstGeom prst="rect">
                <a:avLst/>
              </a:prstGeom>
              <a:blipFill>
                <a:blip r:embed="rId3"/>
                <a:stretch>
                  <a:fillRect l="-1276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3EBC0F-5CB5-B21B-8869-1108ABC824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5004" y="4280215"/>
                <a:ext cx="4426321" cy="1009906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3EBC0F-5CB5-B21B-8869-1108ABC8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004" y="4280215"/>
                <a:ext cx="4426321" cy="1009906"/>
              </a:xfrm>
              <a:prstGeom prst="rect">
                <a:avLst/>
              </a:prstGeom>
              <a:blipFill>
                <a:blip r:embed="rId4"/>
                <a:stretch>
                  <a:fillRect b="-86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14DB387-372C-C5C4-41A5-35522F3EA2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4068" y="5824937"/>
                <a:ext cx="3647462" cy="49865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s.t.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14DB387-372C-C5C4-41A5-35522F3EA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068" y="5824937"/>
                <a:ext cx="3647462" cy="498659"/>
              </a:xfrm>
              <a:prstGeom prst="rect">
                <a:avLst/>
              </a:prstGeom>
              <a:blipFill>
                <a:blip r:embed="rId5"/>
                <a:stretch>
                  <a:fillRect t="-5000" b="-250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F29AE5F-88B0-3915-F56B-F74670615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10" y="4472219"/>
            <a:ext cx="1463042" cy="1820296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8E7ACF5A-ACE4-9F07-2A3A-CE1E52377164}"/>
              </a:ext>
            </a:extLst>
          </p:cNvPr>
          <p:cNvSpPr/>
          <p:nvPr/>
        </p:nvSpPr>
        <p:spPr>
          <a:xfrm>
            <a:off x="7994544" y="5393416"/>
            <a:ext cx="270456" cy="42180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386171-9D7D-2521-69E7-C4BD6A8A0DE3}"/>
              </a:ext>
            </a:extLst>
          </p:cNvPr>
          <p:cNvSpPr txBox="1">
            <a:spLocks/>
          </p:cNvSpPr>
          <p:nvPr/>
        </p:nvSpPr>
        <p:spPr>
          <a:xfrm>
            <a:off x="7909456" y="5394168"/>
            <a:ext cx="2075747" cy="37270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KKT conditions</a:t>
            </a:r>
          </a:p>
        </p:txBody>
      </p:sp>
    </p:spTree>
    <p:extLst>
      <p:ext uri="{BB962C8B-B14F-4D97-AF65-F5344CB8AC3E}">
        <p14:creationId xmlns:p14="http://schemas.microsoft.com/office/powerpoint/2010/main" val="3825326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(slicing, conjugation, Meta Optimal Transport)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37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58D4CF-6FF1-7D6F-0F1C-435C94E257FC}"/>
              </a:ext>
            </a:extLst>
          </p:cNvPr>
          <p:cNvSpPr txBox="1">
            <a:spLocks/>
          </p:cNvSpPr>
          <p:nvPr/>
        </p:nvSpPr>
        <p:spPr>
          <a:xfrm>
            <a:off x="2589070" y="5802619"/>
            <a:ext cx="389823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 et al.,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787209-A2D6-D729-595E-B1EE23A62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3" r="50928"/>
          <a:stretch/>
        </p:blipFill>
        <p:spPr>
          <a:xfrm>
            <a:off x="7999295" y="5453870"/>
            <a:ext cx="3898237" cy="813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1F18C4-A2C3-AFCC-F20B-0ECBA3B45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8"/>
          <a:stretch/>
        </p:blipFill>
        <p:spPr>
          <a:xfrm>
            <a:off x="7850813" y="2324170"/>
            <a:ext cx="4068806" cy="30748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074BAB4-FFA7-1414-EA9D-C66004235F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32000" y="5224191"/>
                <a:ext cx="4804172" cy="81359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074BAB4-FFA7-1414-EA9D-C66004235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0" y="5224191"/>
                <a:ext cx="4804172" cy="8135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4136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(slicing, conjugation, Meta Optimal Transport)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38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074BAB4-FFA7-1414-EA9D-C66004235F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8205" y="5119221"/>
                <a:ext cx="4804172" cy="81359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074BAB4-FFA7-1414-EA9D-C66004235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205" y="5119221"/>
                <a:ext cx="4804172" cy="8135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99BCD6B-6818-7C56-2DF9-99693A8D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343" r="75667" b="11927"/>
          <a:stretch/>
        </p:blipFill>
        <p:spPr>
          <a:xfrm>
            <a:off x="8044583" y="2038714"/>
            <a:ext cx="1854270" cy="1711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3821A9-9EA3-6318-580A-D77512FAE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9" r="75666" b="11066"/>
          <a:stretch/>
        </p:blipFill>
        <p:spPr>
          <a:xfrm>
            <a:off x="9981270" y="2018301"/>
            <a:ext cx="1854270" cy="17527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E8DC3A-7A85-3A23-B99E-8F612355C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88" y="3863537"/>
            <a:ext cx="3867076" cy="966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AC068D-EA68-6DF5-1ECD-B01812E36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85" y="4889249"/>
            <a:ext cx="3998183" cy="1332728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060E29E-69CF-0A4E-48AB-F56829F5EF7B}"/>
              </a:ext>
            </a:extLst>
          </p:cNvPr>
          <p:cNvSpPr txBox="1">
            <a:spLocks/>
          </p:cNvSpPr>
          <p:nvPr/>
        </p:nvSpPr>
        <p:spPr>
          <a:xfrm>
            <a:off x="1536272" y="5599470"/>
            <a:ext cx="6781799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ICLR 2023</a:t>
            </a:r>
          </a:p>
        </p:txBody>
      </p:sp>
    </p:spTree>
    <p:extLst>
      <p:ext uri="{BB962C8B-B14F-4D97-AF65-F5344CB8AC3E}">
        <p14:creationId xmlns:p14="http://schemas.microsoft.com/office/powerpoint/2010/main" val="3615872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(slicing, conjugation, Meta Optimal Transport)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AD03C-988F-5E47-7107-74380AE39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354"/>
          <a:stretch/>
        </p:blipFill>
        <p:spPr>
          <a:xfrm>
            <a:off x="2383644" y="5265802"/>
            <a:ext cx="7772400" cy="165215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7181B-4037-61DD-7131-6D27BB352026}"/>
              </a:ext>
            </a:extLst>
          </p:cNvPr>
          <p:cNvSpPr txBox="1"/>
          <p:nvPr/>
        </p:nvSpPr>
        <p:spPr>
          <a:xfrm>
            <a:off x="5640258" y="4926449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35491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2380-77A5-86E3-ADCE-DDBA436A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Breakthroughs enabled by optimization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1CD2-66D0-541E-48CE-AF95091DF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controlling systems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(robotic, autonomous, mechanical, and multi-agent)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​making</a:t>
            </a:r>
            <a:r>
              <a:rPr lang="en-US" dirty="0"/>
              <a:t> </a:t>
            </a:r>
            <a:r>
              <a:rPr lang="en-US" b="1" dirty="0"/>
              <a:t>operational decisions</a:t>
            </a:r>
            <a:r>
              <a:rPr lang="en-US" dirty="0"/>
              <a:t> based on future predictions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efficiently </a:t>
            </a:r>
            <a:r>
              <a:rPr lang="en-US" b="1" dirty="0"/>
              <a:t>transporting</a:t>
            </a:r>
            <a:r>
              <a:rPr lang="en-US" dirty="0"/>
              <a:t> or </a:t>
            </a:r>
            <a:r>
              <a:rPr lang="en-US" b="1" dirty="0"/>
              <a:t>matching</a:t>
            </a:r>
            <a:r>
              <a:rPr lang="en-US" dirty="0"/>
              <a:t> resources, information, and measures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​​allocating</a:t>
            </a:r>
            <a:r>
              <a:rPr lang="en-US" dirty="0"/>
              <a:t> budgets and portfolios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designing</a:t>
            </a:r>
            <a:r>
              <a:rPr lang="en-US" dirty="0"/>
              <a:t> materials, molecules, and other structures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solving</a:t>
            </a:r>
            <a:r>
              <a:rPr lang="en-US" dirty="0"/>
              <a:t> </a:t>
            </a:r>
            <a:r>
              <a:rPr lang="en-US" b="1" dirty="0"/>
              <a:t>inverse problems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(to infer underlying hidden costs, incentives, geometries, terrains)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parameter learning </a:t>
            </a:r>
            <a:r>
              <a:rPr lang="en-US" dirty="0"/>
              <a:t>of predictive and statistical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47F9-487B-3E5E-FB2F-551B05D964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21ADD-43B8-A4A4-2B2B-517D35343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A719-4ECB-6406-D833-31934BC4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EC3CE-52EF-9F72-BED0-F291415C0804}"/>
              </a:ext>
            </a:extLst>
          </p:cNvPr>
          <p:cNvGrpSpPr/>
          <p:nvPr/>
        </p:nvGrpSpPr>
        <p:grpSpPr>
          <a:xfrm>
            <a:off x="1138181" y="4481159"/>
            <a:ext cx="6685258" cy="1714965"/>
            <a:chOff x="2463051" y="1817225"/>
            <a:chExt cx="6685258" cy="1714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CBD599E-B36D-7F3E-2321-C2127720CFE1}"/>
                    </a:ext>
                  </a:extLst>
                </p:cNvPr>
                <p:cNvSpPr txBox="1"/>
                <p:nvPr/>
              </p:nvSpPr>
              <p:spPr>
                <a:xfrm>
                  <a:off x="3144326" y="2284100"/>
                  <a:ext cx="3599190" cy="6948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𝒞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2ACBE96-3BDC-EA19-ABCF-E746BA660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4326" y="2284100"/>
                  <a:ext cx="3599190" cy="694870"/>
                </a:xfrm>
                <a:prstGeom prst="rect">
                  <a:avLst/>
                </a:prstGeom>
                <a:blipFill>
                  <a:blip r:embed="rId5"/>
                  <a:stretch>
                    <a:fillRect l="-1761" r="-3169" b="-1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Content Placeholder 7">
              <a:extLst>
                <a:ext uri="{FF2B5EF4-FFF2-40B4-BE49-F238E27FC236}">
                  <a16:creationId xmlns:a16="http://schemas.microsoft.com/office/drawing/2014/main" id="{1CE9E788-D016-53BD-DCEA-12464433B08C}"/>
                </a:ext>
              </a:extLst>
            </p:cNvPr>
            <p:cNvSpPr txBox="1">
              <a:spLocks/>
            </p:cNvSpPr>
            <p:nvPr/>
          </p:nvSpPr>
          <p:spPr>
            <a:xfrm>
              <a:off x="2463051" y="1818556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solution</a:t>
              </a:r>
            </a:p>
          </p:txBody>
        </p:sp>
        <p:sp>
          <p:nvSpPr>
            <p:cNvPr id="10" name="Content Placeholder 7">
              <a:extLst>
                <a:ext uri="{FF2B5EF4-FFF2-40B4-BE49-F238E27FC236}">
                  <a16:creationId xmlns:a16="http://schemas.microsoft.com/office/drawing/2014/main" id="{98E9D51E-8BDF-0C13-99A7-18D332C2C420}"/>
                </a:ext>
              </a:extLst>
            </p:cNvPr>
            <p:cNvSpPr txBox="1">
              <a:spLocks/>
            </p:cNvSpPr>
            <p:nvPr/>
          </p:nvSpPr>
          <p:spPr>
            <a:xfrm>
              <a:off x="2636816" y="3102977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optimization variable</a:t>
              </a:r>
            </a:p>
          </p:txBody>
        </p:sp>
        <p:sp>
          <p:nvSpPr>
            <p:cNvPr id="11" name="Content Placeholder 7">
              <a:extLst>
                <a:ext uri="{FF2B5EF4-FFF2-40B4-BE49-F238E27FC236}">
                  <a16:creationId xmlns:a16="http://schemas.microsoft.com/office/drawing/2014/main" id="{8C963E99-FE26-F66F-776A-8ED907EE4EB5}"/>
                </a:ext>
              </a:extLst>
            </p:cNvPr>
            <p:cNvSpPr txBox="1">
              <a:spLocks/>
            </p:cNvSpPr>
            <p:nvPr/>
          </p:nvSpPr>
          <p:spPr>
            <a:xfrm>
              <a:off x="4943921" y="1825680"/>
              <a:ext cx="1285461" cy="4413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objective</a:t>
              </a:r>
            </a:p>
          </p:txBody>
        </p:sp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ABA60032-0C78-B0B1-C6F8-2158577E1010}"/>
                </a:ext>
              </a:extLst>
            </p:cNvPr>
            <p:cNvSpPr txBox="1">
              <a:spLocks/>
            </p:cNvSpPr>
            <p:nvPr/>
          </p:nvSpPr>
          <p:spPr>
            <a:xfrm>
              <a:off x="6189036" y="1817225"/>
              <a:ext cx="2959273" cy="6869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context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(or parameterization)</a:t>
              </a:r>
              <a:endPara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FFB4AC-AB4E-A6FF-C907-C4E47B0C9E17}"/>
                </a:ext>
              </a:extLst>
            </p:cNvPr>
            <p:cNvCxnSpPr>
              <a:cxnSpLocks/>
            </p:cNvCxnSpPr>
            <p:nvPr/>
          </p:nvCxnSpPr>
          <p:spPr>
            <a:xfrm>
              <a:off x="5743637" y="213319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ontent Placeholder 7">
              <a:extLst>
                <a:ext uri="{FF2B5EF4-FFF2-40B4-BE49-F238E27FC236}">
                  <a16:creationId xmlns:a16="http://schemas.microsoft.com/office/drawing/2014/main" id="{3E92257D-149A-BA23-6BF0-005255DD718F}"/>
                </a:ext>
              </a:extLst>
            </p:cNvPr>
            <p:cNvSpPr txBox="1">
              <a:spLocks/>
            </p:cNvSpPr>
            <p:nvPr/>
          </p:nvSpPr>
          <p:spPr>
            <a:xfrm>
              <a:off x="4837587" y="3108683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constraints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FF062E-A84A-EF8A-53D3-52A7FF971641}"/>
                </a:ext>
              </a:extLst>
            </p:cNvPr>
            <p:cNvCxnSpPr>
              <a:cxnSpLocks/>
            </p:cNvCxnSpPr>
            <p:nvPr/>
          </p:nvCxnSpPr>
          <p:spPr>
            <a:xfrm>
              <a:off x="6410541" y="2147493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22181D9-7EBD-E815-D904-78FF9C95D360}"/>
                </a:ext>
              </a:extLst>
            </p:cNvPr>
            <p:cNvCxnSpPr>
              <a:cxnSpLocks/>
            </p:cNvCxnSpPr>
            <p:nvPr/>
          </p:nvCxnSpPr>
          <p:spPr>
            <a:xfrm>
              <a:off x="4653977" y="2983474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48CF661-59F5-FF3B-57A1-ADA659F5598E}"/>
                </a:ext>
              </a:extLst>
            </p:cNvPr>
            <p:cNvCxnSpPr>
              <a:cxnSpLocks/>
            </p:cNvCxnSpPr>
            <p:nvPr/>
          </p:nvCxnSpPr>
          <p:spPr>
            <a:xfrm>
              <a:off x="5019737" y="2968234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25B78C-5632-1E39-70F6-5B0210D2682A}"/>
                </a:ext>
              </a:extLst>
            </p:cNvPr>
            <p:cNvCxnSpPr>
              <a:cxnSpLocks/>
            </p:cNvCxnSpPr>
            <p:nvPr/>
          </p:nvCxnSpPr>
          <p:spPr>
            <a:xfrm>
              <a:off x="3328097" y="2147492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72B06A-3254-97F1-0CAB-75832E40D38E}"/>
              </a:ext>
            </a:extLst>
          </p:cNvPr>
          <p:cNvGrpSpPr/>
          <p:nvPr/>
        </p:nvGrpSpPr>
        <p:grpSpPr>
          <a:xfrm>
            <a:off x="7778940" y="4146218"/>
            <a:ext cx="2537792" cy="2310927"/>
            <a:chOff x="9024855" y="3541122"/>
            <a:chExt cx="2537792" cy="231092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E3CB041-9529-89BA-3547-07CEF63A9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24855" y="3710059"/>
              <a:ext cx="2537792" cy="214199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124DB4-AFCF-DEAC-4460-A5D238101D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4480" y="3541122"/>
              <a:ext cx="0" cy="2211196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674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artpole" descr="cartpole">
            <a:hlinkClick r:id="" action="ppaction://media"/>
            <a:extLst>
              <a:ext uri="{FF2B5EF4-FFF2-40B4-BE49-F238E27FC236}">
                <a16:creationId xmlns:a16="http://schemas.microsoft.com/office/drawing/2014/main" id="{26829E9F-604E-52BC-0C5E-DEB365571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40161"/>
            <a:ext cx="12192000" cy="304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DA3FA3-C9A2-F37E-4D6E-E360381E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Amortization via learning latent subspaces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59742-48C5-E990-1D6B-194B8169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9593"/>
            <a:ext cx="10972800" cy="2346177"/>
          </a:xfrm>
        </p:spPr>
        <p:txBody>
          <a:bodyPr>
            <a:normAutofit/>
          </a:bodyPr>
          <a:lstStyle/>
          <a:p>
            <a:r>
              <a:rPr lang="en-US" b="1" dirty="0"/>
              <a:t>Amortize the problem </a:t>
            </a:r>
            <a:r>
              <a:rPr lang="en-US" dirty="0"/>
              <a:t>by </a:t>
            </a:r>
            <a:r>
              <a:rPr lang="en-US" b="1" dirty="0"/>
              <a:t>learning a latent subspace </a:t>
            </a:r>
            <a:r>
              <a:rPr lang="en-US" dirty="0"/>
              <a:t>of optimal solutions</a:t>
            </a:r>
            <a:endParaRPr lang="en-US" b="1" dirty="0"/>
          </a:p>
          <a:p>
            <a:r>
              <a:rPr lang="en-US" b="1" dirty="0"/>
              <a:t>Only search over optimal solutions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rather than the entire space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ECFEA42-C074-FB2E-22B6-CAF16AAA5E06}"/>
              </a:ext>
            </a:extLst>
          </p:cNvPr>
          <p:cNvSpPr txBox="1">
            <a:spLocks/>
          </p:cNvSpPr>
          <p:nvPr/>
        </p:nvSpPr>
        <p:spPr>
          <a:xfrm>
            <a:off x="6108700" y="3635373"/>
            <a:ext cx="6083300" cy="369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Optimal controls over time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— force on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cartpole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EBE3FF-D22F-2273-81AB-2A3683E9834E}"/>
              </a:ext>
            </a:extLst>
          </p:cNvPr>
          <p:cNvSpPr txBox="1">
            <a:spLocks/>
          </p:cNvSpPr>
          <p:nvPr/>
        </p:nvSpPr>
        <p:spPr>
          <a:xfrm>
            <a:off x="11125200" y="6518285"/>
            <a:ext cx="711200" cy="369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Time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7C94FF-0F16-E982-8D2A-A067BBE202B8}"/>
              </a:ext>
            </a:extLst>
          </p:cNvPr>
          <p:cNvCxnSpPr/>
          <p:nvPr/>
        </p:nvCxnSpPr>
        <p:spPr>
          <a:xfrm>
            <a:off x="11709400" y="6694511"/>
            <a:ext cx="3937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FE26F0-55B1-DBAA-12AA-04329C42C0D9}"/>
              </a:ext>
            </a:extLst>
          </p:cNvPr>
          <p:cNvCxnSpPr>
            <a:cxnSpLocks/>
          </p:cNvCxnSpPr>
          <p:nvPr/>
        </p:nvCxnSpPr>
        <p:spPr>
          <a:xfrm flipH="1">
            <a:off x="10731500" y="6694511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FA58EBD-2BB3-1D8E-AA7F-69A237E235F4}"/>
              </a:ext>
            </a:extLst>
          </p:cNvPr>
          <p:cNvSpPr/>
          <p:nvPr/>
        </p:nvSpPr>
        <p:spPr>
          <a:xfrm>
            <a:off x="9352142" y="1290693"/>
            <a:ext cx="2764710" cy="2133451"/>
          </a:xfrm>
          <a:prstGeom prst="rect">
            <a:avLst/>
          </a:prstGeom>
          <a:solidFill>
            <a:srgbClr val="F1F1F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8691372-0265-7E11-E609-2538819178CB}"/>
              </a:ext>
            </a:extLst>
          </p:cNvPr>
          <p:cNvSpPr/>
          <p:nvPr/>
        </p:nvSpPr>
        <p:spPr>
          <a:xfrm>
            <a:off x="9398203" y="1797755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CEA6A90-99CF-FABE-3E4A-CAFB7E3B2E8F}"/>
              </a:ext>
            </a:extLst>
          </p:cNvPr>
          <p:cNvSpPr txBox="1">
            <a:spLocks/>
          </p:cNvSpPr>
          <p:nvPr/>
        </p:nvSpPr>
        <p:spPr>
          <a:xfrm>
            <a:off x="9373426" y="1317279"/>
            <a:ext cx="2539708" cy="448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Full control sequence space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9343C33-B8C0-3C0B-5A22-D2E7A4771617}"/>
              </a:ext>
            </a:extLst>
          </p:cNvPr>
          <p:cNvSpPr txBox="1">
            <a:spLocks/>
          </p:cNvSpPr>
          <p:nvPr/>
        </p:nvSpPr>
        <p:spPr>
          <a:xfrm>
            <a:off x="9575495" y="2460626"/>
            <a:ext cx="2085394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Subspace of</a:t>
            </a:r>
            <a:b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optimal solutions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5582DC-19A6-1D94-7024-4CCBFE4260BD}"/>
              </a:ext>
            </a:extLst>
          </p:cNvPr>
          <p:cNvSpPr txBox="1">
            <a:spLocks/>
          </p:cNvSpPr>
          <p:nvPr/>
        </p:nvSpPr>
        <p:spPr>
          <a:xfrm>
            <a:off x="0" y="3635373"/>
            <a:ext cx="6083300" cy="369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Cartpole videos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A756E4CA-B417-A74B-5231-27402C34E4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5890" y="2397707"/>
                <a:ext cx="9283700" cy="182880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1: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1: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1: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charset="0"/>
                            </a:rPr>
                            <m:t> 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  <m:r>
                        <m:rPr>
                          <m:nor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init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𝒰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A756E4CA-B417-A74B-5231-27402C34E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5890" y="2397707"/>
                <a:ext cx="9283700" cy="1828800"/>
              </a:xfrm>
              <a:prstGeom prst="rect">
                <a:avLst/>
              </a:prstGeom>
              <a:blipFill>
                <a:blip r:embed="rId5"/>
                <a:stretch>
                  <a:fillRect t="-57241" b="-2689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65A50E62-080D-3ED3-0321-61FCC57C87D1}"/>
              </a:ext>
            </a:extLst>
          </p:cNvPr>
          <p:cNvSpPr/>
          <p:nvPr/>
        </p:nvSpPr>
        <p:spPr>
          <a:xfrm>
            <a:off x="3042496" y="2607894"/>
            <a:ext cx="1066141" cy="377353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859D15-2FCA-5C91-2D9C-FA662DDBDE39}"/>
              </a:ext>
            </a:extLst>
          </p:cNvPr>
          <p:cNvSpPr/>
          <p:nvPr/>
        </p:nvSpPr>
        <p:spPr>
          <a:xfrm>
            <a:off x="5840008" y="2616947"/>
            <a:ext cx="1892731" cy="36560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C66BA34-AC55-0A96-B3B0-4C1DEAB0B2AA}"/>
              </a:ext>
            </a:extLst>
          </p:cNvPr>
          <p:cNvSpPr/>
          <p:nvPr/>
        </p:nvSpPr>
        <p:spPr>
          <a:xfrm>
            <a:off x="83797" y="2225826"/>
            <a:ext cx="9105900" cy="114042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012D27-71C0-F343-073D-A99DFEC86E5E}"/>
              </a:ext>
            </a:extLst>
          </p:cNvPr>
          <p:cNvSpPr/>
          <p:nvPr/>
        </p:nvSpPr>
        <p:spPr>
          <a:xfrm>
            <a:off x="7885092" y="2620018"/>
            <a:ext cx="847406" cy="36560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524845-4BBD-7C95-BECE-6A401E884193}"/>
              </a:ext>
            </a:extLst>
          </p:cNvPr>
          <p:cNvSpPr/>
          <p:nvPr/>
        </p:nvSpPr>
        <p:spPr>
          <a:xfrm>
            <a:off x="4555720" y="2616947"/>
            <a:ext cx="1154619" cy="36560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981C25-EBD1-EE5B-9996-C172F6616A2A}"/>
              </a:ext>
            </a:extLst>
          </p:cNvPr>
          <p:cNvSpPr txBox="1"/>
          <p:nvPr/>
        </p:nvSpPr>
        <p:spPr>
          <a:xfrm>
            <a:off x="3281562" y="2310517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cost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43F0A6-796B-6E0D-6EBF-4B957681F354}"/>
              </a:ext>
            </a:extLst>
          </p:cNvPr>
          <p:cNvSpPr txBox="1"/>
          <p:nvPr/>
        </p:nvSpPr>
        <p:spPr>
          <a:xfrm>
            <a:off x="6217770" y="2310517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dynamics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57F3B0-E739-1207-1B55-1FE500A4D439}"/>
              </a:ext>
            </a:extLst>
          </p:cNvPr>
          <p:cNvSpPr txBox="1"/>
          <p:nvPr/>
        </p:nvSpPr>
        <p:spPr>
          <a:xfrm>
            <a:off x="7708337" y="2310517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constraints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7D494E-3B13-016B-15FA-B9EA922D24B6}"/>
              </a:ext>
            </a:extLst>
          </p:cNvPr>
          <p:cNvSpPr txBox="1"/>
          <p:nvPr/>
        </p:nvSpPr>
        <p:spPr>
          <a:xfrm>
            <a:off x="4528662" y="2310517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initial state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B7E80E1-FCE8-ACB0-E0C7-C3A6EED63C27}"/>
              </a:ext>
            </a:extLst>
          </p:cNvPr>
          <p:cNvSpPr txBox="1">
            <a:spLocks/>
          </p:cNvSpPr>
          <p:nvPr/>
        </p:nvSpPr>
        <p:spPr>
          <a:xfrm>
            <a:off x="1824118" y="1097597"/>
            <a:ext cx="8516528" cy="65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differentiable cross-entropy method.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and Yarats, ICML 2020.</a:t>
            </a:r>
          </a:p>
        </p:txBody>
      </p:sp>
    </p:spTree>
    <p:extLst>
      <p:ext uri="{BB962C8B-B14F-4D97-AF65-F5344CB8AC3E}">
        <p14:creationId xmlns:p14="http://schemas.microsoft.com/office/powerpoint/2010/main" val="6895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D43E-09F3-5845-A55A-FF2E095E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Amortization via learning latent subspaces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9A7FE-BF50-3F40-9511-CFDA1F92B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2C633-675F-5F45-A191-2714A97B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E5F5D-B01F-6C49-8E3B-0AF7CCDF4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53" y="1397920"/>
            <a:ext cx="7727447" cy="5273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71587A-2DAD-6B4D-B53B-01128F26FD7F}"/>
              </a:ext>
            </a:extLst>
          </p:cNvPr>
          <p:cNvSpPr/>
          <p:nvPr/>
        </p:nvSpPr>
        <p:spPr>
          <a:xfrm>
            <a:off x="379401" y="2166052"/>
            <a:ext cx="3132282" cy="2417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4D83ABD-9A80-9B4F-85E8-8B12985E6BBC}"/>
              </a:ext>
            </a:extLst>
          </p:cNvPr>
          <p:cNvSpPr/>
          <p:nvPr/>
        </p:nvSpPr>
        <p:spPr>
          <a:xfrm>
            <a:off x="607686" y="2846617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E6B7AC-3876-1042-9F93-EE0F5F45BB47}"/>
              </a:ext>
            </a:extLst>
          </p:cNvPr>
          <p:cNvSpPr txBox="1">
            <a:spLocks/>
          </p:cNvSpPr>
          <p:nvPr/>
        </p:nvSpPr>
        <p:spPr>
          <a:xfrm>
            <a:off x="372158" y="2137815"/>
            <a:ext cx="3082241" cy="617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Full control sequence space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33F63E-F2D8-A149-9963-52D3E643CBF4}"/>
              </a:ext>
            </a:extLst>
          </p:cNvPr>
          <p:cNvSpPr txBox="1">
            <a:spLocks/>
          </p:cNvSpPr>
          <p:nvPr/>
        </p:nvSpPr>
        <p:spPr>
          <a:xfrm>
            <a:off x="774095" y="3491248"/>
            <a:ext cx="2085394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Subspace of</a:t>
            </a:r>
            <a:b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optimal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A188D80-B5EE-EF4D-AAEC-71D007FA38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04073" y="1456232"/>
                <a:ext cx="4299229" cy="96760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0,1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</m:lim>
                          </m:limLow>
                          <m:r>
                            <a:rPr lang="en-US" sz="24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A188D80-B5EE-EF4D-AAEC-71D007FA3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073" y="1456232"/>
                <a:ext cx="4299229" cy="967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755ACC-16BF-904B-A342-824ADD7AD78A}"/>
              </a:ext>
            </a:extLst>
          </p:cNvPr>
          <p:cNvCxnSpPr>
            <a:cxnSpLocks/>
          </p:cNvCxnSpPr>
          <p:nvPr/>
        </p:nvCxnSpPr>
        <p:spPr>
          <a:xfrm>
            <a:off x="3879204" y="3183923"/>
            <a:ext cx="7755151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DA2C19E-D8CB-CD43-8FC8-E654D5E76C4B}"/>
              </a:ext>
            </a:extLst>
          </p:cNvPr>
          <p:cNvSpPr/>
          <p:nvPr/>
        </p:nvSpPr>
        <p:spPr>
          <a:xfrm>
            <a:off x="428960" y="5066614"/>
            <a:ext cx="2459206" cy="128973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0C38B6-965F-C648-9865-E252A45B4993}"/>
              </a:ext>
            </a:extLst>
          </p:cNvPr>
          <p:cNvSpPr txBox="1">
            <a:spLocks/>
          </p:cNvSpPr>
          <p:nvPr/>
        </p:nvSpPr>
        <p:spPr>
          <a:xfrm>
            <a:off x="428960" y="5066615"/>
            <a:ext cx="1957402" cy="6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Latent space</a:t>
            </a:r>
            <a:b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 optimal solutions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7E55978-7545-1B44-BCB5-1114F4532F85}"/>
              </a:ext>
            </a:extLst>
          </p:cNvPr>
          <p:cNvSpPr/>
          <p:nvPr/>
        </p:nvSpPr>
        <p:spPr>
          <a:xfrm rot="5400000">
            <a:off x="1089499" y="4492831"/>
            <a:ext cx="547115" cy="4169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62EE88-C3D5-F643-9822-2FD76E0BCF36}"/>
              </a:ext>
            </a:extLst>
          </p:cNvPr>
          <p:cNvCxnSpPr>
            <a:cxnSpLocks/>
          </p:cNvCxnSpPr>
          <p:nvPr/>
        </p:nvCxnSpPr>
        <p:spPr>
          <a:xfrm flipV="1">
            <a:off x="3048985" y="2580945"/>
            <a:ext cx="826670" cy="154624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044352-9B22-0F43-A0A2-B0C1238EFD83}"/>
              </a:ext>
            </a:extLst>
          </p:cNvPr>
          <p:cNvCxnSpPr>
            <a:cxnSpLocks/>
          </p:cNvCxnSpPr>
          <p:nvPr/>
        </p:nvCxnSpPr>
        <p:spPr>
          <a:xfrm>
            <a:off x="2606717" y="3932703"/>
            <a:ext cx="1285219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95BD28-C273-1F48-A3A3-8F750CEF3227}"/>
              </a:ext>
            </a:extLst>
          </p:cNvPr>
          <p:cNvCxnSpPr>
            <a:cxnSpLocks/>
          </p:cNvCxnSpPr>
          <p:nvPr/>
        </p:nvCxnSpPr>
        <p:spPr>
          <a:xfrm>
            <a:off x="2888166" y="5626432"/>
            <a:ext cx="959679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A58B0823-9664-B99A-73B1-EEDBA7CA8550}"/>
              </a:ext>
            </a:extLst>
          </p:cNvPr>
          <p:cNvSpPr txBox="1">
            <a:spLocks/>
          </p:cNvSpPr>
          <p:nvPr/>
        </p:nvSpPr>
        <p:spPr>
          <a:xfrm>
            <a:off x="1824118" y="1097597"/>
            <a:ext cx="8516528" cy="65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differentiable cross-entropy method.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and Yarats, ICML 2020.</a:t>
            </a:r>
          </a:p>
        </p:txBody>
      </p:sp>
    </p:spTree>
    <p:extLst>
      <p:ext uri="{BB962C8B-B14F-4D97-AF65-F5344CB8AC3E}">
        <p14:creationId xmlns:p14="http://schemas.microsoft.com/office/powerpoint/2010/main" val="3954232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8FB2-0B27-025B-C4E6-26AC9421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and 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AAA6-ADEE-AAED-767B-472E89E39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Goal: build intelligent systems</a:t>
            </a:r>
            <a:r>
              <a:rPr lang="en-US" dirty="0"/>
              <a:t> that </a:t>
            </a:r>
            <a:r>
              <a:rPr lang="en-US" b="1" dirty="0"/>
              <a:t>understand and interact </a:t>
            </a:r>
            <a:r>
              <a:rPr lang="en-US" dirty="0"/>
              <a:t>with the world</a:t>
            </a:r>
            <a:br>
              <a:rPr lang="en-US" dirty="0"/>
            </a:br>
            <a:r>
              <a:rPr lang="en-US" b="1" dirty="0"/>
              <a:t>Why? </a:t>
            </a:r>
            <a:r>
              <a:rPr lang="en-US" dirty="0"/>
              <a:t>To advance scientific and engineering discoveries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Advancing </a:t>
            </a:r>
            <a:r>
              <a:rPr lang="en-US" b="1" dirty="0"/>
              <a:t>optimization</a:t>
            </a:r>
            <a:r>
              <a:rPr lang="en-US" dirty="0"/>
              <a:t> and </a:t>
            </a:r>
            <a:r>
              <a:rPr lang="en-US" b="1" dirty="0"/>
              <a:t>machine learning foundations </a:t>
            </a:r>
            <a:r>
              <a:rPr lang="en-US" dirty="0"/>
              <a:t>is crucial</a:t>
            </a:r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AA54D-D7F2-B97E-CEA2-21FB921B74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22449-7B0C-C512-80BE-C30CC2F77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A5BC6-89DB-E8E1-B5F9-F0153222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02BDAEC-3E26-3488-3C92-F14DB39F36DD}"/>
              </a:ext>
            </a:extLst>
          </p:cNvPr>
          <p:cNvSpPr txBox="1">
            <a:spLocks/>
          </p:cNvSpPr>
          <p:nvPr/>
        </p:nvSpPr>
        <p:spPr>
          <a:xfrm>
            <a:off x="7146517" y="3490992"/>
            <a:ext cx="2646626" cy="306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amortized optimization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A3D94E-897B-B622-2DC0-9C3AFA73CD00}"/>
              </a:ext>
            </a:extLst>
          </p:cNvPr>
          <p:cNvSpPr txBox="1">
            <a:spLocks/>
          </p:cNvSpPr>
          <p:nvPr/>
        </p:nvSpPr>
        <p:spPr>
          <a:xfrm>
            <a:off x="2641916" y="3490992"/>
            <a:ext cx="2646626" cy="306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differentiable optimization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CF248F-C526-DB3C-828C-163114725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90" y="3735585"/>
            <a:ext cx="2676126" cy="225874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281C4F6-A2EB-BEFF-3A0C-1C2CDD484DFD}"/>
              </a:ext>
            </a:extLst>
          </p:cNvPr>
          <p:cNvGrpSpPr/>
          <p:nvPr/>
        </p:nvGrpSpPr>
        <p:grpSpPr>
          <a:xfrm>
            <a:off x="2401199" y="3710152"/>
            <a:ext cx="2676126" cy="2302265"/>
            <a:chOff x="1583853" y="3401416"/>
            <a:chExt cx="2676126" cy="23022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238FEA-64CD-F91F-8387-1EC971661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3853" y="3444933"/>
              <a:ext cx="2676126" cy="2258748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61E12A-4139-84EE-C36D-507BF1B7BA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6665" y="3401416"/>
              <a:ext cx="0" cy="2148207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3EF8451-4973-DE19-63A8-7588062D9E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936" y="4439716"/>
              <a:ext cx="2449043" cy="564944"/>
            </a:xfrm>
            <a:prstGeom prst="line">
              <a:avLst/>
            </a:prstGeom>
            <a:ln w="508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9642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2236D-D7B6-47D2-8CEF-006772D4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handle discrete spaces?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AEFBA-2C2E-F61A-9B73-DCE14112EF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2413E-EBDB-149F-60BD-5CCA838E9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48A9C-43BE-9E3E-0A7B-EDDFB3A1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B537CFF-2454-3D8F-CD5C-7F2128FFCD5C}"/>
              </a:ext>
            </a:extLst>
          </p:cNvPr>
          <p:cNvGrpSpPr/>
          <p:nvPr/>
        </p:nvGrpSpPr>
        <p:grpSpPr>
          <a:xfrm>
            <a:off x="1828123" y="1448311"/>
            <a:ext cx="9254112" cy="1904760"/>
            <a:chOff x="1888281" y="1314529"/>
            <a:chExt cx="9254112" cy="190476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25F608-24A2-F572-AA64-AF6306847A9C}"/>
                    </a:ext>
                  </a:extLst>
                </p:cNvPr>
                <p:cNvSpPr txBox="1"/>
                <p:nvPr/>
              </p:nvSpPr>
              <p:spPr>
                <a:xfrm>
                  <a:off x="5138410" y="1886840"/>
                  <a:ext cx="3599190" cy="6948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𝒞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25F608-24A2-F572-AA64-AF6306847A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8410" y="1886840"/>
                  <a:ext cx="3599190" cy="694870"/>
                </a:xfrm>
                <a:prstGeom prst="rect">
                  <a:avLst/>
                </a:prstGeom>
                <a:blipFill>
                  <a:blip r:embed="rId2"/>
                  <a:stretch>
                    <a:fillRect l="-1754" r="-3158"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FD9016-BEE0-8288-4346-352D948BDA70}"/>
                </a:ext>
              </a:extLst>
            </p:cNvPr>
            <p:cNvGrpSpPr/>
            <p:nvPr/>
          </p:nvGrpSpPr>
          <p:grpSpPr>
            <a:xfrm>
              <a:off x="8183120" y="1419965"/>
              <a:ext cx="2959273" cy="686989"/>
              <a:chOff x="6479356" y="3490970"/>
              <a:chExt cx="2959273" cy="686989"/>
            </a:xfrm>
          </p:grpSpPr>
          <p:sp>
            <p:nvSpPr>
              <p:cNvPr id="9" name="Content Placeholder 7">
                <a:extLst>
                  <a:ext uri="{FF2B5EF4-FFF2-40B4-BE49-F238E27FC236}">
                    <a16:creationId xmlns:a16="http://schemas.microsoft.com/office/drawing/2014/main" id="{965AE4FB-043D-F518-D066-59DE3F133E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79356" y="3490970"/>
                <a:ext cx="2959273" cy="6869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context 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(or parameterization)</a:t>
                </a:r>
                <a:endPara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3597D3D-6BA6-D311-3E3D-F68D41221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0861" y="3821238"/>
                <a:ext cx="0" cy="1780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95B896-D24C-90FC-A61A-FF8DCF7E9B00}"/>
                </a:ext>
              </a:extLst>
            </p:cNvPr>
            <p:cNvGrpSpPr/>
            <p:nvPr/>
          </p:nvGrpSpPr>
          <p:grpSpPr>
            <a:xfrm>
              <a:off x="6938005" y="1428420"/>
              <a:ext cx="1285461" cy="485562"/>
              <a:chOff x="5234241" y="3499425"/>
              <a:chExt cx="1285461" cy="485562"/>
            </a:xfrm>
          </p:grpSpPr>
          <p:sp>
            <p:nvSpPr>
              <p:cNvPr id="12" name="Content Placeholder 7">
                <a:extLst>
                  <a:ext uri="{FF2B5EF4-FFF2-40B4-BE49-F238E27FC236}">
                    <a16:creationId xmlns:a16="http://schemas.microsoft.com/office/drawing/2014/main" id="{57A7A2FC-25F0-2841-BFFB-C5464BD411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4241" y="3499425"/>
                <a:ext cx="1285461" cy="4413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objective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77C0E33-F78B-5CB1-C0CD-114F8C68C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3957" y="3806942"/>
                <a:ext cx="0" cy="1780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10A7A3A-4DCA-CB00-BBC9-0BBA2C1370C9}"/>
                </a:ext>
              </a:extLst>
            </p:cNvPr>
            <p:cNvGrpSpPr/>
            <p:nvPr/>
          </p:nvGrpSpPr>
          <p:grpSpPr>
            <a:xfrm>
              <a:off x="4630900" y="2570974"/>
              <a:ext cx="3780846" cy="563956"/>
              <a:chOff x="2927136" y="4641979"/>
              <a:chExt cx="3780846" cy="563956"/>
            </a:xfrm>
          </p:grpSpPr>
          <p:sp>
            <p:nvSpPr>
              <p:cNvPr id="15" name="Content Placeholder 7">
                <a:extLst>
                  <a:ext uri="{FF2B5EF4-FFF2-40B4-BE49-F238E27FC236}">
                    <a16:creationId xmlns:a16="http://schemas.microsoft.com/office/drawing/2014/main" id="{D545A765-47D1-622E-07E8-54F9A05F55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7136" y="4776722"/>
                <a:ext cx="2537792" cy="4292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optimization variable</a:t>
                </a:r>
              </a:p>
            </p:txBody>
          </p:sp>
          <p:sp>
            <p:nvSpPr>
              <p:cNvPr id="16" name="Content Placeholder 7">
                <a:extLst>
                  <a:ext uri="{FF2B5EF4-FFF2-40B4-BE49-F238E27FC236}">
                    <a16:creationId xmlns:a16="http://schemas.microsoft.com/office/drawing/2014/main" id="{A13009C2-4C55-3546-5DB4-A63B16A23C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7907" y="4782428"/>
                <a:ext cx="1580075" cy="3921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constraints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474AA22-E2EA-906F-58BA-1BD143F589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97" y="4657219"/>
                <a:ext cx="0" cy="1780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450348D-6360-8213-2A1A-92A056445E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0057" y="4641979"/>
                <a:ext cx="0" cy="1780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E1B12E-B155-7642-3A42-AA1AD7E7CEFC}"/>
                </a:ext>
              </a:extLst>
            </p:cNvPr>
            <p:cNvGrpSpPr/>
            <p:nvPr/>
          </p:nvGrpSpPr>
          <p:grpSpPr>
            <a:xfrm>
              <a:off x="4457135" y="1421296"/>
              <a:ext cx="2146853" cy="653350"/>
              <a:chOff x="2753371" y="3492301"/>
              <a:chExt cx="2146853" cy="653350"/>
            </a:xfrm>
          </p:grpSpPr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3A807A94-6428-67A8-980C-7D2FE36DBD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3371" y="3492301"/>
                <a:ext cx="2146853" cy="6533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optimal solution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B0502B4-BD97-D903-33CF-A0AF735C6D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8417" y="3821237"/>
                <a:ext cx="0" cy="1780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D839E1EB-533F-1479-9902-B32CF923D105}"/>
                </a:ext>
              </a:extLst>
            </p:cNvPr>
            <p:cNvSpPr/>
            <p:nvPr/>
          </p:nvSpPr>
          <p:spPr>
            <a:xfrm>
              <a:off x="3717621" y="1980743"/>
              <a:ext cx="744438" cy="507064"/>
            </a:xfrm>
            <a:prstGeom prst="rightArrow">
              <a:avLst>
                <a:gd name="adj1" fmla="val 41413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12DDEE8-7CEE-0EC9-261A-BF8C32C7AC61}"/>
                </a:ext>
              </a:extLst>
            </p:cNvPr>
            <p:cNvGrpSpPr/>
            <p:nvPr/>
          </p:nvGrpSpPr>
          <p:grpSpPr>
            <a:xfrm>
              <a:off x="1888281" y="1314529"/>
              <a:ext cx="1833253" cy="1904760"/>
              <a:chOff x="225738" y="3402285"/>
              <a:chExt cx="1833253" cy="190476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616D79C-8A71-CA91-A783-70E555E95C22}"/>
                  </a:ext>
                </a:extLst>
              </p:cNvPr>
              <p:cNvGrpSpPr/>
              <p:nvPr/>
            </p:nvGrpSpPr>
            <p:grpSpPr>
              <a:xfrm>
                <a:off x="225738" y="3402285"/>
                <a:ext cx="1833253" cy="1904760"/>
                <a:chOff x="183551" y="3394089"/>
                <a:chExt cx="1833253" cy="1904760"/>
              </a:xfrm>
            </p:grpSpPr>
            <p:pic>
              <p:nvPicPr>
                <p:cNvPr id="26" name="Picture 25" descr="3D globe with cloud cover">
                  <a:extLst>
                    <a:ext uri="{FF2B5EF4-FFF2-40B4-BE49-F238E27FC236}">
                      <a16:creationId xmlns:a16="http://schemas.microsoft.com/office/drawing/2014/main" id="{2B6E4712-5C7C-F696-45CF-CD48F9CF0F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 amt="53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83551" y="3394089"/>
                  <a:ext cx="1833253" cy="1904760"/>
                </a:xfrm>
                <a:prstGeom prst="rect">
                  <a:avLst/>
                </a:prstGeom>
              </p:spPr>
            </p:pic>
            <p:pic>
              <p:nvPicPr>
                <p:cNvPr id="27" name="Graphic 26" descr="Robot Hand with solid fill">
                  <a:extLst>
                    <a:ext uri="{FF2B5EF4-FFF2-40B4-BE49-F238E27FC236}">
                      <a16:creationId xmlns:a16="http://schemas.microsoft.com/office/drawing/2014/main" id="{707F9B4A-0E01-7E3A-198C-371571CE7A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561" y="364213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8" name="Graphic 27" descr="Robot with solid fill">
                  <a:extLst>
                    <a:ext uri="{FF2B5EF4-FFF2-40B4-BE49-F238E27FC236}">
                      <a16:creationId xmlns:a16="http://schemas.microsoft.com/office/drawing/2014/main" id="{36E41A16-95DA-8FB0-5B0E-926C9E8E07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5093" y="3597306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25" name="Graphic 24" descr="Monitor with solid fill">
                <a:extLst>
                  <a:ext uri="{FF2B5EF4-FFF2-40B4-BE49-F238E27FC236}">
                    <a16:creationId xmlns:a16="http://schemas.microsoft.com/office/drawing/2014/main" id="{5C86FB79-16CD-EFA9-A257-6E63A05F2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0574" y="4355330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FA81C4A-9296-84BB-3BC1-DBC777400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643" y="3985684"/>
            <a:ext cx="2537792" cy="2141990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24701273-01A4-21D2-4C94-24FEC9F05C69}"/>
              </a:ext>
            </a:extLst>
          </p:cNvPr>
          <p:cNvSpPr txBox="1">
            <a:spLocks/>
          </p:cNvSpPr>
          <p:nvPr/>
        </p:nvSpPr>
        <p:spPr>
          <a:xfrm>
            <a:off x="1768361" y="1106998"/>
            <a:ext cx="8638948" cy="326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CombOptNet.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Paulus,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Rolínek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Musil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Amos, and Martius, ICML 2021.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83AE69E-2846-2F1D-5FC0-5AB24328C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1416" y="4003002"/>
            <a:ext cx="2517274" cy="2124672"/>
          </a:xfrm>
          <a:prstGeom prst="rect">
            <a:avLst/>
          </a:prstGeo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F04DC8A6-A43D-1E22-81B0-581FF0F6F66E}"/>
              </a:ext>
            </a:extLst>
          </p:cNvPr>
          <p:cNvSpPr txBox="1">
            <a:spLocks/>
          </p:cNvSpPr>
          <p:nvPr/>
        </p:nvSpPr>
        <p:spPr>
          <a:xfrm>
            <a:off x="944072" y="3723791"/>
            <a:ext cx="2175856" cy="32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continuous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AD3D2829-AA52-6C58-9576-A14263E13A7F}"/>
              </a:ext>
            </a:extLst>
          </p:cNvPr>
          <p:cNvSpPr txBox="1">
            <a:spLocks/>
          </p:cNvSpPr>
          <p:nvPr/>
        </p:nvSpPr>
        <p:spPr>
          <a:xfrm>
            <a:off x="3657230" y="3731375"/>
            <a:ext cx="2175856" cy="32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discrete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00894E1-DF7E-C66E-77E4-017EB81B27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1674" y="4617762"/>
            <a:ext cx="3099785" cy="1563608"/>
          </a:xfrm>
          <a:prstGeom prst="rect">
            <a:avLst/>
          </a:prstGeom>
        </p:spPr>
      </p:pic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466D1BAE-CAE8-D150-7C8B-426D9E3B947D}"/>
              </a:ext>
            </a:extLst>
          </p:cNvPr>
          <p:cNvSpPr txBox="1">
            <a:spLocks/>
          </p:cNvSpPr>
          <p:nvPr/>
        </p:nvSpPr>
        <p:spPr>
          <a:xfrm>
            <a:off x="7984144" y="4340942"/>
            <a:ext cx="2175856" cy="32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keypoint matching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E5509CC0-5856-9B3E-67BD-EAFCF39B7CC6}"/>
              </a:ext>
            </a:extLst>
          </p:cNvPr>
          <p:cNvSpPr txBox="1">
            <a:spLocks/>
          </p:cNvSpPr>
          <p:nvPr/>
        </p:nvSpPr>
        <p:spPr>
          <a:xfrm>
            <a:off x="9216382" y="3141256"/>
            <a:ext cx="2175856" cy="32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knapsack problems</a:t>
            </a:r>
          </a:p>
        </p:txBody>
      </p:sp>
      <p:pic>
        <p:nvPicPr>
          <p:cNvPr id="53" name="Graphic 52" descr="Backpack with solid fill">
            <a:extLst>
              <a:ext uri="{FF2B5EF4-FFF2-40B4-BE49-F238E27FC236}">
                <a16:creationId xmlns:a16="http://schemas.microsoft.com/office/drawing/2014/main" id="{A6BC53E2-FE49-2559-0CFC-76BC2565CB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46908" y="3402132"/>
            <a:ext cx="914400" cy="914400"/>
          </a:xfrm>
          <a:prstGeom prst="rect">
            <a:avLst/>
          </a:prstGeom>
        </p:spPr>
      </p:pic>
      <p:pic>
        <p:nvPicPr>
          <p:cNvPr id="55" name="Graphic 54" descr="Bus with solid fill">
            <a:extLst>
              <a:ext uri="{FF2B5EF4-FFF2-40B4-BE49-F238E27FC236}">
                <a16:creationId xmlns:a16="http://schemas.microsoft.com/office/drawing/2014/main" id="{F2D9C0A2-AC10-BCFB-B4F3-ECFAD9F3D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20475" y="3365237"/>
            <a:ext cx="914400" cy="914400"/>
          </a:xfrm>
          <a:prstGeom prst="rect">
            <a:avLst/>
          </a:prstGeom>
        </p:spPr>
      </p:pic>
      <p:pic>
        <p:nvPicPr>
          <p:cNvPr id="57" name="Graphic 56" descr="Bus outline">
            <a:extLst>
              <a:ext uri="{FF2B5EF4-FFF2-40B4-BE49-F238E27FC236}">
                <a16:creationId xmlns:a16="http://schemas.microsoft.com/office/drawing/2014/main" id="{C8E1A0D1-4DE5-60AA-993A-0FB153A127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06363" y="3373852"/>
            <a:ext cx="914400" cy="914400"/>
          </a:xfrm>
          <a:prstGeom prst="rect">
            <a:avLst/>
          </a:prstGeom>
        </p:spPr>
      </p:pic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44DA37CB-DA05-1529-3089-A887292F3670}"/>
              </a:ext>
            </a:extLst>
          </p:cNvPr>
          <p:cNvSpPr txBox="1">
            <a:spLocks/>
          </p:cNvSpPr>
          <p:nvPr/>
        </p:nvSpPr>
        <p:spPr>
          <a:xfrm>
            <a:off x="6383353" y="3299574"/>
            <a:ext cx="2959272" cy="513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scheduling/assignment problems</a:t>
            </a:r>
          </a:p>
        </p:txBody>
      </p:sp>
    </p:spTree>
    <p:extLst>
      <p:ext uri="{BB962C8B-B14F-4D97-AF65-F5344CB8AC3E}">
        <p14:creationId xmlns:p14="http://schemas.microsoft.com/office/powerpoint/2010/main" val="3694717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5B09FC2-64DD-F9F5-BFDB-12319D2CF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(optimal transport)</a:t>
            </a:r>
            <a:r>
              <a:rPr lang="en-US" dirty="0"/>
              <a:t> </a:t>
            </a:r>
            <a:r>
              <a:rPr lang="en-US" b="1" dirty="0"/>
              <a:t>connects</a:t>
            </a:r>
            <a:r>
              <a:rPr lang="en-US" dirty="0"/>
              <a:t> </a:t>
            </a:r>
            <a:r>
              <a:rPr lang="en-US" b="1" dirty="0"/>
              <a:t>disparate</a:t>
            </a:r>
            <a:r>
              <a:rPr lang="en-US" dirty="0"/>
              <a:t> </a:t>
            </a:r>
            <a:r>
              <a:rPr lang="en-US" b="1" dirty="0"/>
              <a:t>spaces </a:t>
            </a:r>
            <a:r>
              <a:rPr lang="en-US" dirty="0"/>
              <a:t>to enable </a:t>
            </a:r>
            <a:r>
              <a:rPr lang="en-US" b="1" dirty="0"/>
              <a:t>knowledge transfer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95CB2-6AF5-EC1E-104D-5F28AF45C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176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transfer knowledge between structures?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EC26E-C14C-310E-8E41-34ECB90DAE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8FD1-DF87-D5BE-FFC1-701D2ECD0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2D046-771E-97CA-F702-303CD514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8D7366-E5F6-4A15-CAA1-024D21FB1854}"/>
              </a:ext>
            </a:extLst>
          </p:cNvPr>
          <p:cNvSpPr txBox="1">
            <a:spLocks/>
          </p:cNvSpPr>
          <p:nvPr/>
        </p:nvSpPr>
        <p:spPr>
          <a:xfrm>
            <a:off x="1824118" y="1097597"/>
            <a:ext cx="8516528" cy="65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Cross-domain imitation learning via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Fickinger, Cohen, Russell, Amos, ICLR 2022.</a:t>
            </a:r>
          </a:p>
        </p:txBody>
      </p:sp>
      <p:pic>
        <p:nvPicPr>
          <p:cNvPr id="15" name="horizontal-stacked-output">
            <a:hlinkClick r:id="" action="ppaction://media"/>
            <a:extLst>
              <a:ext uri="{FF2B5EF4-FFF2-40B4-BE49-F238E27FC236}">
                <a16:creationId xmlns:a16="http://schemas.microsoft.com/office/drawing/2014/main" id="{6C40FA27-DD7D-B992-D822-579EB36E8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103" y="2658150"/>
            <a:ext cx="5570350" cy="278517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14B921-BDF4-F9BF-DC5C-523DA78C50FA}"/>
              </a:ext>
            </a:extLst>
          </p:cNvPr>
          <p:cNvSpPr txBox="1">
            <a:spLocks/>
          </p:cNvSpPr>
          <p:nvPr/>
        </p:nvSpPr>
        <p:spPr>
          <a:xfrm>
            <a:off x="1354772" y="2338525"/>
            <a:ext cx="2775189" cy="527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expert (3 dimensions)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4D82E1B-4C78-CBF7-EFAD-91DAB44C8E76}"/>
              </a:ext>
            </a:extLst>
          </p:cNvPr>
          <p:cNvSpPr txBox="1">
            <a:spLocks/>
          </p:cNvSpPr>
          <p:nvPr/>
        </p:nvSpPr>
        <p:spPr>
          <a:xfrm>
            <a:off x="4014440" y="2330664"/>
            <a:ext cx="2651920" cy="373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new system (5 dimensions)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58CC5A6-3893-D6E3-11FE-A9C05C6C5D17}"/>
              </a:ext>
            </a:extLst>
          </p:cNvPr>
          <p:cNvCxnSpPr/>
          <p:nvPr/>
        </p:nvCxnSpPr>
        <p:spPr>
          <a:xfrm>
            <a:off x="3443346" y="2522739"/>
            <a:ext cx="57163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2551D9C-E98B-CD0B-0C01-9D25BD99E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453" y="2965650"/>
            <a:ext cx="3336251" cy="2365384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B237069-393C-0AAD-EE90-C876ADDDF1FF}"/>
              </a:ext>
            </a:extLst>
          </p:cNvPr>
          <p:cNvSpPr txBox="1">
            <a:spLocks/>
          </p:cNvSpPr>
          <p:nvPr/>
        </p:nvSpPr>
        <p:spPr>
          <a:xfrm>
            <a:off x="7812652" y="2731385"/>
            <a:ext cx="815633" cy="527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expert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3211E45-EBA8-3EA9-0281-32108FC570B2}"/>
              </a:ext>
            </a:extLst>
          </p:cNvPr>
          <p:cNvSpPr txBox="1">
            <a:spLocks/>
          </p:cNvSpPr>
          <p:nvPr/>
        </p:nvSpPr>
        <p:spPr>
          <a:xfrm>
            <a:off x="9678118" y="2731385"/>
            <a:ext cx="1377309" cy="373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new system</a:t>
            </a:r>
          </a:p>
        </p:txBody>
      </p:sp>
    </p:spTree>
    <p:extLst>
      <p:ext uri="{BB962C8B-B14F-4D97-AF65-F5344CB8AC3E}">
        <p14:creationId xmlns:p14="http://schemas.microsoft.com/office/powerpoint/2010/main" val="6699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">
            <a:hlinkClick r:id="" action="ppaction://media"/>
            <a:extLst>
              <a:ext uri="{FF2B5EF4-FFF2-40B4-BE49-F238E27FC236}">
                <a16:creationId xmlns:a16="http://schemas.microsoft.com/office/drawing/2014/main" id="{F1B1B38A-43A7-B9B0-36FA-C65F18649E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3287" y="1830386"/>
            <a:ext cx="7478713" cy="4525963"/>
          </a:xfr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07BADDA-D27D-42F8-C5FE-C2D83372AD84}"/>
              </a:ext>
            </a:extLst>
          </p:cNvPr>
          <p:cNvSpPr/>
          <p:nvPr/>
        </p:nvSpPr>
        <p:spPr>
          <a:xfrm>
            <a:off x="341309" y="2560636"/>
            <a:ext cx="4478826" cy="14496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6204F-4F0A-7301-A0AD-65876AF4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latent representations gain an awareness of unobserved concepts?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01BBC-767C-4D52-7B8C-2EC150267D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D1D30-0740-C43B-C765-22ADD102B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D39B9-8649-B71A-5E87-72092973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5E57698-C025-CABC-3355-FED7A28CEEAD}"/>
              </a:ext>
            </a:extLst>
          </p:cNvPr>
          <p:cNvSpPr txBox="1">
            <a:spLocks/>
          </p:cNvSpPr>
          <p:nvPr/>
        </p:nvSpPr>
        <p:spPr>
          <a:xfrm>
            <a:off x="1837736" y="1417636"/>
            <a:ext cx="8516528" cy="65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awareness models.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et al., ICLR 2018.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74D31C-EDF8-8B28-9725-7771343CD90F}"/>
              </a:ext>
            </a:extLst>
          </p:cNvPr>
          <p:cNvSpPr txBox="1"/>
          <p:nvPr/>
        </p:nvSpPr>
        <p:spPr>
          <a:xfrm>
            <a:off x="410308" y="2560636"/>
            <a:ext cx="4396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Situation awareness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the perception of the elements in the environment within a volume of time and space, and the comprehension of their meaning, and the projection of their status in the near future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— Mica Endsley (1987)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Former Chief Scientist of the U.S. Air Force</a:t>
            </a:r>
          </a:p>
        </p:txBody>
      </p:sp>
    </p:spTree>
    <p:extLst>
      <p:ext uri="{BB962C8B-B14F-4D97-AF65-F5344CB8AC3E}">
        <p14:creationId xmlns:p14="http://schemas.microsoft.com/office/powerpoint/2010/main" val="13416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3CB1-C1D8-ED68-4C78-75704A09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model and control non-trivial systems?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9A812-2B77-5F3D-614C-B3D4FE5CF3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F5B32-3627-D006-3640-83DB043C7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1EC1F-9BA2-44BB-5DD1-9BAB4725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E092672-BDD9-1C64-3CBD-FD651C67B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714" y="1449388"/>
            <a:ext cx="6714340" cy="4162891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DBBC74-4D6E-5534-248C-5214E23E9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356"/>
          <a:stretch/>
        </p:blipFill>
        <p:spPr>
          <a:xfrm>
            <a:off x="7288131" y="3818595"/>
            <a:ext cx="4264116" cy="20771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EE6D3DB8-3687-F48A-322F-ADE12D1A01BD}"/>
              </a:ext>
            </a:extLst>
          </p:cNvPr>
          <p:cNvSpPr txBox="1">
            <a:spLocks/>
          </p:cNvSpPr>
          <p:nvPr/>
        </p:nvSpPr>
        <p:spPr>
          <a:xfrm>
            <a:off x="73161" y="5661958"/>
            <a:ext cx="5904594" cy="726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the model-based stochastic value gradient for continuous reinforcement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B. Amos et al., L4DC 2021.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B1CFEAA4-42F8-14A3-6DE9-012EAC139F85}"/>
              </a:ext>
            </a:extLst>
          </p:cNvPr>
          <p:cNvSpPr txBox="1">
            <a:spLocks/>
          </p:cNvSpPr>
          <p:nvPr/>
        </p:nvSpPr>
        <p:spPr>
          <a:xfrm>
            <a:off x="6849004" y="5863179"/>
            <a:ext cx="5351850" cy="726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Neural Event Functions for Ordinary Differential Equations.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Chen, Amos, Nickel, ICLR 2021.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521E336D-18AA-FCC5-C554-E5CB01618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-205" r="-205" b="-205"/>
          <a:stretch/>
        </p:blipFill>
        <p:spPr bwMode="auto">
          <a:xfrm>
            <a:off x="9306651" y="1225526"/>
            <a:ext cx="2385129" cy="238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E76FF6CF-233B-1A11-DF68-1B7F713FB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3233" y="1240843"/>
            <a:ext cx="2370179" cy="237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F285C449-6AEA-8C6A-ED16-DF1769CDE30A}"/>
              </a:ext>
            </a:extLst>
          </p:cNvPr>
          <p:cNvSpPr txBox="1">
            <a:spLocks/>
          </p:cNvSpPr>
          <p:nvPr/>
        </p:nvSpPr>
        <p:spPr>
          <a:xfrm>
            <a:off x="7025134" y="3631050"/>
            <a:ext cx="4790110" cy="464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Nocturne: a driving benchmark for multi-agent learning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Vinitsky et al., NeurIPS Datasets and Benchmarks 2022</a:t>
            </a:r>
          </a:p>
        </p:txBody>
      </p:sp>
    </p:spTree>
    <p:extLst>
      <p:ext uri="{BB962C8B-B14F-4D97-AF65-F5344CB8AC3E}">
        <p14:creationId xmlns:p14="http://schemas.microsoft.com/office/powerpoint/2010/main" val="1064738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C2112DB-B47F-D0C0-747C-973D48E69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6530" y="4271125"/>
            <a:ext cx="3540414" cy="1814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667E9-2296-18E7-BCAF-211B5294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perform machine learning and optimization over non-Euclidean spaces?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9A194-1965-B54E-E383-A6EDB52CF5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D9DE-65A5-3BBA-0BE0-DBE7CA98C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3AEF5-4084-EE89-EFF5-4FEF094F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29FCE-8880-78C9-90B5-FB1E8CE32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0" y="2089606"/>
            <a:ext cx="10547235" cy="159163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0DC4FA7-6A01-E3B8-03E5-5719E4AE0F6C}"/>
              </a:ext>
            </a:extLst>
          </p:cNvPr>
          <p:cNvSpPr txBox="1">
            <a:spLocks/>
          </p:cNvSpPr>
          <p:nvPr/>
        </p:nvSpPr>
        <p:spPr>
          <a:xfrm>
            <a:off x="3224058" y="1390044"/>
            <a:ext cx="5871842" cy="285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Riemannian convex potential maps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Cohen*, Amos*, and Lipman, ICML 2021.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1D8F3C-FEF2-3B80-F950-B03463F4A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11" y="4271125"/>
            <a:ext cx="7124319" cy="181468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B31F5E90-D1BE-CFD9-C8BB-8ED4E2C45E62}"/>
              </a:ext>
            </a:extLst>
          </p:cNvPr>
          <p:cNvSpPr txBox="1">
            <a:spLocks/>
          </p:cNvSpPr>
          <p:nvPr/>
        </p:nvSpPr>
        <p:spPr>
          <a:xfrm>
            <a:off x="1418638" y="4014439"/>
            <a:ext cx="2211253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Earth 90 million years ago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623BAF6-FA88-D9C2-A0AC-99C00BFAA472}"/>
              </a:ext>
            </a:extLst>
          </p:cNvPr>
          <p:cNvSpPr txBox="1">
            <a:spLocks/>
          </p:cNvSpPr>
          <p:nvPr/>
        </p:nvSpPr>
        <p:spPr>
          <a:xfrm>
            <a:off x="5571422" y="4011059"/>
            <a:ext cx="2211253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Earth today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D67C393-C78E-E11A-3A82-AEC214CDBCD3}"/>
              </a:ext>
            </a:extLst>
          </p:cNvPr>
          <p:cNvSpPr txBox="1">
            <a:spLocks/>
          </p:cNvSpPr>
          <p:nvPr/>
        </p:nvSpPr>
        <p:spPr>
          <a:xfrm>
            <a:off x="8364498" y="4068325"/>
            <a:ext cx="2774835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transport displacement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340258F-1065-2959-BDC7-AFD830079557}"/>
              </a:ext>
            </a:extLst>
          </p:cNvPr>
          <p:cNvSpPr txBox="1">
            <a:spLocks/>
          </p:cNvSpPr>
          <p:nvPr/>
        </p:nvSpPr>
        <p:spPr>
          <a:xfrm>
            <a:off x="1360559" y="1960571"/>
            <a:ext cx="2211253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Base 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Subtitle 2">
                <a:extLst>
                  <a:ext uri="{FF2B5EF4-FFF2-40B4-BE49-F238E27FC236}">
                    <a16:creationId xmlns:a16="http://schemas.microsoft.com/office/drawing/2014/main" id="{91FF097D-A17B-78BA-1301-14F2BB00C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0167" y="1947747"/>
                <a:ext cx="2211253" cy="4661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ctr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𝑐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-convex function</a:t>
                </a:r>
              </a:p>
            </p:txBody>
          </p:sp>
        </mc:Choice>
        <mc:Fallback>
          <p:sp>
            <p:nvSpPr>
              <p:cNvPr id="22" name="Subtitle 2">
                <a:extLst>
                  <a:ext uri="{FF2B5EF4-FFF2-40B4-BE49-F238E27FC236}">
                    <a16:creationId xmlns:a16="http://schemas.microsoft.com/office/drawing/2014/main" id="{91FF097D-A17B-78BA-1301-14F2BB00C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167" y="1947747"/>
                <a:ext cx="2211253" cy="466101"/>
              </a:xfrm>
              <a:prstGeom prst="rect">
                <a:avLst/>
              </a:prstGeom>
              <a:blipFill>
                <a:blip r:embed="rId5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ubtitle 2">
            <a:extLst>
              <a:ext uri="{FF2B5EF4-FFF2-40B4-BE49-F238E27FC236}">
                <a16:creationId xmlns:a16="http://schemas.microsoft.com/office/drawing/2014/main" id="{501A9CC9-8EEF-D593-C6CE-3B96C095CA03}"/>
              </a:ext>
            </a:extLst>
          </p:cNvPr>
          <p:cNvSpPr txBox="1">
            <a:spLocks/>
          </p:cNvSpPr>
          <p:nvPr/>
        </p:nvSpPr>
        <p:spPr>
          <a:xfrm>
            <a:off x="8653538" y="1981635"/>
            <a:ext cx="2211253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Push-forward distribution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EF36E512-A5C6-8943-B573-BA64FCAE1267}"/>
              </a:ext>
            </a:extLst>
          </p:cNvPr>
          <p:cNvSpPr txBox="1">
            <a:spLocks/>
          </p:cNvSpPr>
          <p:nvPr/>
        </p:nvSpPr>
        <p:spPr>
          <a:xfrm>
            <a:off x="6060190" y="1934583"/>
            <a:ext cx="2359728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Grid warped by the transport</a:t>
            </a:r>
          </a:p>
        </p:txBody>
      </p:sp>
    </p:spTree>
    <p:extLst>
      <p:ext uri="{BB962C8B-B14F-4D97-AF65-F5344CB8AC3E}">
        <p14:creationId xmlns:p14="http://schemas.microsoft.com/office/powerpoint/2010/main" val="2770259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667E9-2296-18E7-BCAF-211B5294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perform machine learning and optimization over non-Euclidean spaces?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9B5E8DB-A96A-8364-F1A2-B4EA6157B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155" y="1771073"/>
            <a:ext cx="10740355" cy="181824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9A194-1965-B54E-E383-A6EDB52CF5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D9DE-65A5-3BBA-0BE0-DBE7CA98C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3AEF5-4084-EE89-EFF5-4FEF094F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21A0E-4039-EDF7-70F6-AC5A148C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356"/>
          <a:stretch/>
        </p:blipFill>
        <p:spPr>
          <a:xfrm>
            <a:off x="1784930" y="3493799"/>
            <a:ext cx="8816110" cy="3005819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782F229-414E-E14C-0E05-98637D7347C1}"/>
              </a:ext>
            </a:extLst>
          </p:cNvPr>
          <p:cNvSpPr txBox="1">
            <a:spLocks/>
          </p:cNvSpPr>
          <p:nvPr/>
        </p:nvSpPr>
        <p:spPr>
          <a:xfrm>
            <a:off x="2518335" y="1417638"/>
            <a:ext cx="7155329" cy="257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Matching Normalizing Flows and Probability Paths on Manifolds. Ben-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Hamu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ICML 2022.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32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A05DC-65E1-A06F-997D-1C71C71A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D5C59-D70A-F2A1-0FE9-99D1F249F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 expresses </a:t>
            </a:r>
            <a:r>
              <a:rPr lang="en-US" b="1" dirty="0"/>
              <a:t>non-trivial reasoning operations</a:t>
            </a:r>
          </a:p>
          <a:p>
            <a:endParaRPr lang="en-US" dirty="0"/>
          </a:p>
          <a:p>
            <a:r>
              <a:rPr lang="en-US" dirty="0"/>
              <a:t>Integrates nicely with machine learning by </a:t>
            </a:r>
            <a:r>
              <a:rPr lang="en-US" b="1" dirty="0"/>
              <a:t>seeing it as a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C7CC-247E-6CCC-B155-9A90F70150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61361-F0ED-811E-ABCD-50BFBF56D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B91E9-8E5C-BD45-0D36-3CE380C8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D0ABD3-94A7-B2B5-0B76-D2FD9EDB2F0F}"/>
              </a:ext>
            </a:extLst>
          </p:cNvPr>
          <p:cNvGrpSpPr/>
          <p:nvPr/>
        </p:nvGrpSpPr>
        <p:grpSpPr>
          <a:xfrm>
            <a:off x="7208169" y="2939338"/>
            <a:ext cx="3008253" cy="2503342"/>
            <a:chOff x="6784890" y="3490992"/>
            <a:chExt cx="3008253" cy="2503342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1E869D2-0431-A917-346D-C33E33C9D5E2}"/>
                </a:ext>
              </a:extLst>
            </p:cNvPr>
            <p:cNvSpPr txBox="1">
              <a:spLocks/>
            </p:cNvSpPr>
            <p:nvPr/>
          </p:nvSpPr>
          <p:spPr>
            <a:xfrm>
              <a:off x="7146517" y="3490992"/>
              <a:ext cx="2646626" cy="3065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 Light" panose="020B0503030403020204" pitchFamily="34" charset="0"/>
                  <a:ea typeface="Source Sans Pro Light" panose="020B0503030403020204" pitchFamily="34" charset="0"/>
                  <a:cs typeface="Source Sans Pro Light" panose="020B0503030403020204" pitchFamily="34" charset="0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Source Sans Pro Light" panose="020B0503030403020204" pitchFamily="34" charset="0"/>
                  <a:ea typeface="Source Sans Pro Light" panose="020B0503030403020204" pitchFamily="34" charset="0"/>
                  <a:cs typeface="Source Sans Pro Light" panose="020B0503030403020204" pitchFamily="34" charset="0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Source Sans Pro Light" panose="020B0503030403020204" pitchFamily="34" charset="0"/>
                  <a:ea typeface="Source Sans Pro Light" panose="020B0503030403020204" pitchFamily="34" charset="0"/>
                  <a:cs typeface="Source Sans Pro Light" panose="020B0503030403020204" pitchFamily="34" charset="0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 Light" panose="020B0503030403020204" pitchFamily="34" charset="0"/>
                  <a:ea typeface="Source Sans Pro Light" panose="020B0503030403020204" pitchFamily="34" charset="0"/>
                  <a:cs typeface="Source Sans Pro Light" panose="020B0503030403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amortized optimization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2A54C9-7FF1-3277-4036-17097E04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4890" y="3735585"/>
              <a:ext cx="2676126" cy="225874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C44694-6857-48EA-7DB4-A6E1225EBCB9}"/>
              </a:ext>
            </a:extLst>
          </p:cNvPr>
          <p:cNvGrpSpPr/>
          <p:nvPr/>
        </p:nvGrpSpPr>
        <p:grpSpPr>
          <a:xfrm>
            <a:off x="2096490" y="2939338"/>
            <a:ext cx="2887343" cy="2521425"/>
            <a:chOff x="2401199" y="3490992"/>
            <a:chExt cx="2887343" cy="2521425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DE01CFD8-D46D-3DF2-B6BE-85634B424AE4}"/>
                </a:ext>
              </a:extLst>
            </p:cNvPr>
            <p:cNvSpPr txBox="1">
              <a:spLocks/>
            </p:cNvSpPr>
            <p:nvPr/>
          </p:nvSpPr>
          <p:spPr>
            <a:xfrm>
              <a:off x="2641916" y="3490992"/>
              <a:ext cx="2646626" cy="3065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 Light" panose="020B0503030403020204" pitchFamily="34" charset="0"/>
                  <a:ea typeface="Source Sans Pro Light" panose="020B0503030403020204" pitchFamily="34" charset="0"/>
                  <a:cs typeface="Source Sans Pro Light" panose="020B0503030403020204" pitchFamily="34" charset="0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Source Sans Pro Light" panose="020B0503030403020204" pitchFamily="34" charset="0"/>
                  <a:ea typeface="Source Sans Pro Light" panose="020B0503030403020204" pitchFamily="34" charset="0"/>
                  <a:cs typeface="Source Sans Pro Light" panose="020B0503030403020204" pitchFamily="34" charset="0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Source Sans Pro Light" panose="020B0503030403020204" pitchFamily="34" charset="0"/>
                  <a:ea typeface="Source Sans Pro Light" panose="020B0503030403020204" pitchFamily="34" charset="0"/>
                  <a:cs typeface="Source Sans Pro Light" panose="020B0503030403020204" pitchFamily="34" charset="0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 Light" panose="020B0503030403020204" pitchFamily="34" charset="0"/>
                  <a:ea typeface="Source Sans Pro Light" panose="020B0503030403020204" pitchFamily="34" charset="0"/>
                  <a:cs typeface="Source Sans Pro Light" panose="020B0503030403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differentiable optimization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8C6684-F15D-09D9-B7CF-A6F09B5C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1199" y="3753669"/>
              <a:ext cx="2676126" cy="225874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B527574-D341-C18C-DE40-AC0C1C814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4011" y="3710152"/>
              <a:ext cx="0" cy="2148207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A6721D-E980-1197-36A1-8F7049B890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8282" y="4748452"/>
              <a:ext cx="2449043" cy="564944"/>
            </a:xfrm>
            <a:prstGeom prst="line">
              <a:avLst/>
            </a:prstGeom>
            <a:ln w="508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3141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4A3D-2F4D-55A1-B84A-0BDCDCA0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202C"/>
                </a:solidFill>
              </a:rPr>
              <a:t>When optimization fails, </a:t>
            </a:r>
            <a:r>
              <a:rPr lang="en-US" dirty="0">
                <a:solidFill>
                  <a:srgbClr val="4EB648"/>
                </a:solidFill>
              </a:rPr>
              <a:t>machine learning helps</a:t>
            </a:r>
            <a:endParaRPr lang="en-US" dirty="0">
              <a:solidFill>
                <a:srgbClr val="98202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8761C-BF89-0792-C24B-927161284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6002"/>
            <a:ext cx="10972800" cy="812132"/>
          </a:xfrm>
        </p:spPr>
        <p:txBody>
          <a:bodyPr>
            <a:normAutofit/>
          </a:bodyPr>
          <a:lstStyle/>
          <a:p>
            <a:r>
              <a:rPr lang="en-US" b="1" dirty="0"/>
              <a:t>Bad representation of the world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(unknown, mis-specified, or inaccurate)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/>
              <a:t>Solving is computationally difficult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418DD-8DF5-943E-9EA8-E8485B1D1C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D437B-0DCA-3C73-564C-71BBCD497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67C55-906C-81D7-BCCC-6152A73B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08264F-D43B-E64C-4616-C326ABF21C6B}"/>
              </a:ext>
            </a:extLst>
          </p:cNvPr>
          <p:cNvSpPr txBox="1">
            <a:spLocks/>
          </p:cNvSpPr>
          <p:nvPr/>
        </p:nvSpPr>
        <p:spPr>
          <a:xfrm>
            <a:off x="609600" y="326028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r>
              <a:rPr lang="en-US" dirty="0">
                <a:solidFill>
                  <a:srgbClr val="98202C"/>
                </a:solidFill>
              </a:rPr>
              <a:t>When machine learning fails, </a:t>
            </a:r>
            <a:r>
              <a:rPr lang="en-US" dirty="0">
                <a:solidFill>
                  <a:srgbClr val="4EB648"/>
                </a:solidFill>
              </a:rPr>
              <a:t>optimization helps</a:t>
            </a:r>
            <a:endParaRPr lang="en-US" dirty="0">
              <a:solidFill>
                <a:srgbClr val="98202C"/>
              </a:solidFill>
            </a:endParaRPr>
          </a:p>
        </p:txBody>
      </p:sp>
      <p:pic>
        <p:nvPicPr>
          <p:cNvPr id="9" name="t3" descr="t3">
            <a:hlinkClick r:id="" action="ppaction://media"/>
            <a:extLst>
              <a:ext uri="{FF2B5EF4-FFF2-40B4-BE49-F238E27FC236}">
                <a16:creationId xmlns:a16="http://schemas.microsoft.com/office/drawing/2014/main" id="{81026989-0B5C-5B2D-891E-8F921739E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9798" y="1284320"/>
            <a:ext cx="2532602" cy="20856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CDF0A4-613B-CEAF-5DC1-C5C463BF6BB7}"/>
                  </a:ext>
                </a:extLst>
              </p:cNvPr>
              <p:cNvSpPr txBox="1"/>
              <p:nvPr/>
            </p:nvSpPr>
            <p:spPr>
              <a:xfrm>
                <a:off x="3257314" y="1409393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CDF0A4-613B-CEAF-5DC1-C5C463BF6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314" y="1409393"/>
                <a:ext cx="3599190" cy="694870"/>
              </a:xfrm>
              <a:prstGeom prst="rect">
                <a:avLst/>
              </a:prstGeom>
              <a:blipFill>
                <a:blip r:embed="rId6"/>
                <a:stretch>
                  <a:fillRect l="-1761" r="-3169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3DA93F-6FCC-3691-8342-D753A54DB076}"/>
              </a:ext>
            </a:extLst>
          </p:cNvPr>
          <p:cNvSpPr txBox="1">
            <a:spLocks/>
          </p:cNvSpPr>
          <p:nvPr/>
        </p:nvSpPr>
        <p:spPr>
          <a:xfrm>
            <a:off x="609600" y="4094734"/>
            <a:ext cx="10972800" cy="81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Optimization provides an </a:t>
            </a:r>
            <a:r>
              <a:rPr lang="en-US" b="1" dirty="0"/>
              <a:t>internal reasoning operation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93980A-027A-A1AA-1486-95D49DE60BD0}"/>
              </a:ext>
            </a:extLst>
          </p:cNvPr>
          <p:cNvGrpSpPr/>
          <p:nvPr/>
        </p:nvGrpSpPr>
        <p:grpSpPr>
          <a:xfrm>
            <a:off x="2246288" y="4655325"/>
            <a:ext cx="7699423" cy="1726501"/>
            <a:chOff x="2225407" y="1529306"/>
            <a:chExt cx="7699423" cy="17265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5CCAE3-0851-4ECE-1DCB-74404A0AF471}"/>
                </a:ext>
              </a:extLst>
            </p:cNvPr>
            <p:cNvSpPr/>
            <p:nvPr/>
          </p:nvSpPr>
          <p:spPr>
            <a:xfrm>
              <a:off x="2400759" y="1533961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A lot of data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C7E8F02E-65F7-6C55-85F1-BB36FAF90911}"/>
                </a:ext>
              </a:extLst>
            </p:cNvPr>
            <p:cNvSpPr/>
            <p:nvPr/>
          </p:nvSpPr>
          <p:spPr>
            <a:xfrm>
              <a:off x="3861020" y="1676836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0665B5C-D8AC-0F13-7452-C144AEA90129}"/>
                </a:ext>
              </a:extLst>
            </p:cNvPr>
            <p:cNvSpPr/>
            <p:nvPr/>
          </p:nvSpPr>
          <p:spPr>
            <a:xfrm>
              <a:off x="4447429" y="1533961"/>
              <a:ext cx="1384061" cy="571500"/>
            </a:xfrm>
            <a:prstGeom prst="rect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Model</a:t>
              </a: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C5EEA9FE-C5F0-5A17-489A-D421E42EE1A9}"/>
                </a:ext>
              </a:extLst>
            </p:cNvPr>
            <p:cNvSpPr/>
            <p:nvPr/>
          </p:nvSpPr>
          <p:spPr>
            <a:xfrm>
              <a:off x="5907690" y="1676836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C254A-A839-CCC2-9018-A9B27E4FDBBF}"/>
                </a:ext>
              </a:extLst>
            </p:cNvPr>
            <p:cNvSpPr/>
            <p:nvPr/>
          </p:nvSpPr>
          <p:spPr>
            <a:xfrm>
              <a:off x="6494099" y="1533961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Predictions</a:t>
              </a:r>
            </a:p>
          </p:txBody>
        </p: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E7A7964C-0DAD-8F38-7535-628A4A3EF3EA}"/>
                </a:ext>
              </a:extLst>
            </p:cNvPr>
            <p:cNvSpPr/>
            <p:nvPr/>
          </p:nvSpPr>
          <p:spPr>
            <a:xfrm>
              <a:off x="7932252" y="1668596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5F6DC25-FE85-1064-A2C6-19486B20D99D}"/>
                </a:ext>
              </a:extLst>
            </p:cNvPr>
            <p:cNvSpPr/>
            <p:nvPr/>
          </p:nvSpPr>
          <p:spPr>
            <a:xfrm>
              <a:off x="8540769" y="1529306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Loss</a:t>
              </a:r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4235F893-5461-AF04-5C11-7CED9B36BD4B}"/>
                </a:ext>
              </a:extLst>
            </p:cNvPr>
            <p:cNvSpPr/>
            <p:nvPr/>
          </p:nvSpPr>
          <p:spPr>
            <a:xfrm rot="5400000">
              <a:off x="4761584" y="-370368"/>
              <a:ext cx="768969" cy="5841324"/>
            </a:xfrm>
            <a:prstGeom prst="leftBrace">
              <a:avLst>
                <a:gd name="adj1" fmla="val 8333"/>
                <a:gd name="adj2" fmla="val 50971"/>
              </a:avLst>
            </a:prstGeom>
            <a:noFill/>
            <a:ln>
              <a:solidFill>
                <a:srgbClr val="374C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1106A020-CB1F-DE27-5411-FB4F02E17720}"/>
                </a:ext>
              </a:extLst>
            </p:cNvPr>
            <p:cNvSpPr txBox="1">
              <a:spLocks/>
            </p:cNvSpPr>
            <p:nvPr/>
          </p:nvSpPr>
          <p:spPr>
            <a:xfrm>
              <a:off x="2232029" y="2575561"/>
              <a:ext cx="5922838" cy="68024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2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Domain knowledge:</a:t>
              </a:r>
              <a:r>
                <a:rPr lang="en-US" sz="24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 matrix operations, convolutions, activation functions, transformers, attention mechanisms</a:t>
              </a:r>
              <a:br>
                <a:rPr lang="en-US" sz="24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</a:br>
              <a:r>
                <a:rPr lang="en-US" sz="2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This talk:</a:t>
              </a:r>
              <a:r>
                <a:rPr lang="en-US" sz="24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 optimization-based domain knowledge</a:t>
              </a:r>
              <a:endPara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F08B898-EADD-8C22-D0BD-12FC99B00527}"/>
                </a:ext>
              </a:extLst>
            </p:cNvPr>
            <p:cNvCxnSpPr>
              <a:cxnSpLocks/>
            </p:cNvCxnSpPr>
            <p:nvPr/>
          </p:nvCxnSpPr>
          <p:spPr>
            <a:xfrm>
              <a:off x="2225407" y="2929336"/>
              <a:ext cx="6622" cy="185730"/>
            </a:xfrm>
            <a:prstGeom prst="line">
              <a:avLst/>
            </a:prstGeom>
            <a:ln>
              <a:solidFill>
                <a:srgbClr val="374C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3B0B0E1-4129-A500-C68F-5121DEDF40CE}"/>
                </a:ext>
              </a:extLst>
            </p:cNvPr>
            <p:cNvCxnSpPr>
              <a:cxnSpLocks/>
            </p:cNvCxnSpPr>
            <p:nvPr/>
          </p:nvCxnSpPr>
          <p:spPr>
            <a:xfrm>
              <a:off x="8066731" y="2929336"/>
              <a:ext cx="6622" cy="185730"/>
            </a:xfrm>
            <a:prstGeom prst="line">
              <a:avLst/>
            </a:prstGeom>
            <a:ln>
              <a:solidFill>
                <a:srgbClr val="374C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802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191709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 with differentiable and amortized optimization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1953023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 (FAIR) NYC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360EB5FA-6007-9999-741C-F03746F4B4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007" y="2416069"/>
                <a:ext cx="6064109" cy="33438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ctr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2017]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QPs: OptNet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2017]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Input-convex neural networks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2017]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Task-based Model Learning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2018]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MPC for End-to-end Planning and Control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[ICLR 2018]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Learning Awareness Models</a:t>
                </a:r>
                <a:endParaRPr lang="en-US" sz="15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2019]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Convex Optimization Layers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[Ph.D. Thesis 2019]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Optimization-Based Modeling for ML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[arXiv 2019]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Top-k and Multi-Label Projection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[arXiv 2019]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Generalized Inner Loop Meta-Learning: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hlinkClick r:id="rId11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∇</m:t>
                    </m:r>
                  </m:oMath>
                </a14:m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higher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2020]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Cross-Entropy Method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[L4DC 2020]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Objective Mismatch in MBRL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[MLCB 2020]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Neural Potts Model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2021]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Combinatorial Optimization: CombOptNet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[AISTATS 2021] </a:t>
                </a:r>
                <a:r>
                  <a:rPr lang="en-US" sz="15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Gromov-DTW time series alignment</a:t>
                </a:r>
                <a:endParaRPr lang="en-US" sz="15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360EB5FA-6007-9999-741C-F03746F4B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07" y="2416069"/>
                <a:ext cx="6064109" cy="3343843"/>
              </a:xfrm>
              <a:prstGeom prst="rect">
                <a:avLst/>
              </a:prstGeom>
              <a:blipFill>
                <a:blip r:embed="rId17"/>
                <a:stretch>
                  <a:fillRect l="-418" t="-379" b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4FD687F7-5A16-2F0C-65D9-0D97B2E5011C}"/>
              </a:ext>
            </a:extLst>
          </p:cNvPr>
          <p:cNvSpPr txBox="1">
            <a:spLocks/>
          </p:cNvSpPr>
          <p:nvPr/>
        </p:nvSpPr>
        <p:spPr>
          <a:xfrm>
            <a:off x="457008" y="5723817"/>
            <a:ext cx="11395487" cy="1168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Collaborators: Akshay Agrawal, Andrew Gordon Wilson, Anselm Paulus, Arnaud Fickinger, Byron Boots, Denis Yarats, Edward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Grefenstette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Eugene Vinitsky, Franziska Meier, Georg Martius, Giulia Luise, Heli Ben-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Hamu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Hengyuan Hu, Ievgen Redko, Ivan Jimenez, Jacob Sacks, Jakob Foerster, Joseph Ortiz, Laurent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Dinh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Luis Pineda, Marc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Deisenroth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Maximilian Nickel, Michal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Rolínek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Mikael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Henaff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Misha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Denil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Mustafa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Mukadam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Nando de Freitas, Nathan Lambert, Noam Brown, Omry Yadan, Priya Donti, Ricky Chen, Roberto Calandra, Samuel Cohen, Samuel Stanton, Shane Barratt, Shobha Venkataraman,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Soumith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Chintala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Stephen Boyd, Steven Diamond, Stuart Russell, Tom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Erez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Tom Sercu,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Vít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Musil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Xiaomeng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Yang, Yann LeCun,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Yaron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Lipman, Yuval </a:t>
            </a:r>
            <a:r>
              <a:rPr lang="en-US" sz="13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Tassa</a:t>
            </a: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Zeming Lin, Zico Kolter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DC2E97-1E4F-4B70-1F3F-F1A54A3E35AC}"/>
              </a:ext>
            </a:extLst>
          </p:cNvPr>
          <p:cNvGrpSpPr/>
          <p:nvPr/>
        </p:nvGrpSpPr>
        <p:grpSpPr>
          <a:xfrm>
            <a:off x="6973209" y="1977205"/>
            <a:ext cx="4999872" cy="540210"/>
            <a:chOff x="528458" y="2216999"/>
            <a:chExt cx="4999872" cy="540210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33F4A1FD-B9CF-10E4-3CC3-BA0A3B187DD7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http://github.com/bamos/presentations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1A5CEF-7A4A-7F4F-3108-A27583D44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58" y="2243821"/>
              <a:ext cx="297184" cy="285303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FF3B0C-D162-274E-0957-7A2414C074CC}"/>
              </a:ext>
            </a:extLst>
          </p:cNvPr>
          <p:cNvCxnSpPr>
            <a:cxnSpLocks/>
          </p:cNvCxnSpPr>
          <p:nvPr/>
        </p:nvCxnSpPr>
        <p:spPr>
          <a:xfrm>
            <a:off x="526404" y="2364807"/>
            <a:ext cx="11326091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4E92AFEB-61D4-498F-6DFB-42984863D6D8}"/>
              </a:ext>
            </a:extLst>
          </p:cNvPr>
          <p:cNvSpPr txBox="1">
            <a:spLocks/>
          </p:cNvSpPr>
          <p:nvPr/>
        </p:nvSpPr>
        <p:spPr>
          <a:xfrm>
            <a:off x="6082758" y="2412827"/>
            <a:ext cx="5890323" cy="3202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[ICML 2021]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Riemannian Convex Potential Maps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[L4DC 2021]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the model-based stochastic value gradient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[ICLR 2021]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Neural Event Functions for ODEs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[ICLR 2021]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Neural </a:t>
            </a:r>
            <a:r>
              <a:rPr lang="en-US" sz="1500" i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Spatio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-Temporal Point Processes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[NeurIPS 2021]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planning via RL amortization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[ICML 2022]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Matching Flows and Probability Paths on Manifolds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[NeurIPS 2022]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Theseus: Differentiable Nonlinear Optimization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[NeurIPS 2022]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Differentiable Voronoi tessellation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[NeurIPS 2022]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Nocturne self-driving benchmark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[ICLR 2022]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Cross-Domain Imitation Learning via Optimal Transport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[arXiv 2022]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Optimal Transport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[ICLR 2023]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amortizing convex conjugates for optimal transport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[L4DC 2023]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Learning to Warm-Start for QPs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[Foundations and Trends in ML 2023] </a:t>
            </a:r>
            <a:r>
              <a:rPr lang="en-US" sz="15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on amortized optimization</a:t>
            </a:r>
            <a:endParaRPr lang="en-US" sz="15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75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8FB2-0B27-025B-C4E6-26AC9421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talk: integrating optimization and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35CAEAC2-CDEF-3963-BA2E-C5217CBA89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b="1" dirty="0"/>
                  <a:t>Key: </a:t>
                </a:r>
                <a:r>
                  <a:rPr lang="en-US" dirty="0"/>
                  <a:t>view </a:t>
                </a:r>
                <a:r>
                  <a:rPr lang="en-US" b="1" dirty="0"/>
                  <a:t>optimization as a function </a:t>
                </a:r>
                <a:r>
                  <a:rPr lang="en-US" dirty="0"/>
                  <a:t>from the context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)∈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𝒞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Differentiable optimization 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𝑥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 dirty="0"/>
                  <a:t>Task-based optimization</a:t>
                </a:r>
              </a:p>
              <a:p>
                <a:r>
                  <a:rPr lang="en-US" dirty="0"/>
                  <a:t>Foundations: convex quadratic and cone programs</a:t>
                </a:r>
              </a:p>
              <a:p>
                <a:r>
                  <a:rPr lang="en-US" dirty="0"/>
                  <a:t>Applications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Amortized optimization  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—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𝜃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)≈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 dirty="0"/>
                  <a:t>RL as amortized optimization</a:t>
                </a:r>
              </a:p>
              <a:p>
                <a:r>
                  <a:rPr lang="en-US" dirty="0"/>
                  <a:t>Foundations: modeling and loss choices</a:t>
                </a:r>
              </a:p>
              <a:p>
                <a:r>
                  <a:rPr lang="en-US" dirty="0"/>
                  <a:t>Applications</a:t>
                </a:r>
              </a:p>
              <a:p>
                <a:r>
                  <a:rPr lang="en-US" dirty="0"/>
                  <a:t>Amortization via learning latent subspaces</a:t>
                </a:r>
              </a:p>
            </p:txBody>
          </p:sp>
        </mc:Choice>
        <mc:Fallback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35CAEAC2-CDEF-3963-BA2E-C5217CBA89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1681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AA54D-D7F2-B97E-CEA2-21FB921B74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22449-7B0C-C512-80BE-C30CC2F77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A5BC6-89DB-E8E1-B5F9-F0153222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01AD653-BCFB-F1B7-0122-DC86624CF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543" y="4515880"/>
            <a:ext cx="2180555" cy="184046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88E019E-5AF9-CE23-F5FF-93A46BDBBAC0}"/>
              </a:ext>
            </a:extLst>
          </p:cNvPr>
          <p:cNvGrpSpPr/>
          <p:nvPr/>
        </p:nvGrpSpPr>
        <p:grpSpPr>
          <a:xfrm>
            <a:off x="7321543" y="2346626"/>
            <a:ext cx="2180555" cy="1939067"/>
            <a:chOff x="1583853" y="3323926"/>
            <a:chExt cx="2676126" cy="237975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D420CB8-DD5F-E114-1C5D-BD061335F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3853" y="3444933"/>
              <a:ext cx="2676126" cy="2258748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D715EB-DE2A-BAC3-6675-20999C781A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6665" y="3323926"/>
              <a:ext cx="0" cy="2231580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DB9CA1-B3E8-10A5-F5D5-0CE95DE0C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936" y="4439716"/>
              <a:ext cx="2449043" cy="564944"/>
            </a:xfrm>
            <a:prstGeom prst="line">
              <a:avLst/>
            </a:prstGeom>
            <a:ln w="508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47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3474448-BE87-5FB8-E6F5-02DCA2941A29}"/>
              </a:ext>
            </a:extLst>
          </p:cNvPr>
          <p:cNvGrpSpPr/>
          <p:nvPr/>
        </p:nvGrpSpPr>
        <p:grpSpPr>
          <a:xfrm>
            <a:off x="109349" y="2448075"/>
            <a:ext cx="6690102" cy="2775846"/>
            <a:chOff x="609600" y="2555205"/>
            <a:chExt cx="6690102" cy="277584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9F84BE-5862-800C-BE8C-A3D3CEAC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555205"/>
              <a:ext cx="6690102" cy="277584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7CCB69B-1E6D-7DC4-DC8F-6A17E349D4FB}"/>
                </a:ext>
              </a:extLst>
            </p:cNvPr>
            <p:cNvSpPr/>
            <p:nvPr/>
          </p:nvSpPr>
          <p:spPr>
            <a:xfrm>
              <a:off x="2493505" y="4703369"/>
              <a:ext cx="2558942" cy="418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6D4609-2554-4A09-D804-74A0F70B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prediction and scheduling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4F82A-9050-8D3E-D286-DE2677B075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4DDC-13B4-82E7-E448-34C7D088A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with differentiable and 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8E821-8E7E-E9F5-5DD3-AA5A98F8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Graphic 12" descr="House outline">
            <a:extLst>
              <a:ext uri="{FF2B5EF4-FFF2-40B4-BE49-F238E27FC236}">
                <a16:creationId xmlns:a16="http://schemas.microsoft.com/office/drawing/2014/main" id="{2DD4E0A4-B0F9-E290-A4C0-DEC76DED6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389" y="2651977"/>
            <a:ext cx="842066" cy="8420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084AF891-8325-5D31-CBA6-D2DCC9B31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44738" y="3914542"/>
                <a:ext cx="4023621" cy="952180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)∈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084AF891-8325-5D31-CBA6-D2DCC9B31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44738" y="3914542"/>
                <a:ext cx="4023621" cy="952180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B1D8C05-8431-8B3D-C7A9-DCE68E01F8E6}"/>
              </a:ext>
            </a:extLst>
          </p:cNvPr>
          <p:cNvCxnSpPr>
            <a:cxnSpLocks/>
          </p:cNvCxnSpPr>
          <p:nvPr/>
        </p:nvCxnSpPr>
        <p:spPr>
          <a:xfrm>
            <a:off x="6169890" y="2261527"/>
            <a:ext cx="11225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661F20E-2E11-9E75-A840-0FD64F0071AA}"/>
              </a:ext>
            </a:extLst>
          </p:cNvPr>
          <p:cNvSpPr txBox="1">
            <a:spLocks/>
          </p:cNvSpPr>
          <p:nvPr/>
        </p:nvSpPr>
        <p:spPr>
          <a:xfrm>
            <a:off x="1665162" y="2042497"/>
            <a:ext cx="3578476" cy="507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Predicted electricity demands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AA2A5EC-2734-A9FC-4D2F-B2198E8C1433}"/>
              </a:ext>
            </a:extLst>
          </p:cNvPr>
          <p:cNvSpPr txBox="1">
            <a:spLocks/>
          </p:cNvSpPr>
          <p:nvPr/>
        </p:nvSpPr>
        <p:spPr>
          <a:xfrm>
            <a:off x="7853246" y="2042496"/>
            <a:ext cx="3578476" cy="507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Electricity generation schedule</a:t>
            </a:r>
          </a:p>
        </p:txBody>
      </p:sp>
      <p:pic>
        <p:nvPicPr>
          <p:cNvPr id="29" name="Graphic 28" descr="Lightning bolt with solid fill">
            <a:extLst>
              <a:ext uri="{FF2B5EF4-FFF2-40B4-BE49-F238E27FC236}">
                <a16:creationId xmlns:a16="http://schemas.microsoft.com/office/drawing/2014/main" id="{C4E5BD6C-9779-662C-BC94-96F6E5C764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9348" y="29529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5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B0D5443-C7FD-6FA2-6AD7-D3CAEE4EB7DF}"/>
              </a:ext>
            </a:extLst>
          </p:cNvPr>
          <p:cNvGrpSpPr/>
          <p:nvPr/>
        </p:nvGrpSpPr>
        <p:grpSpPr>
          <a:xfrm>
            <a:off x="3602181" y="2724670"/>
            <a:ext cx="4927748" cy="2044611"/>
            <a:chOff x="109349" y="1989791"/>
            <a:chExt cx="6690102" cy="27758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15D75F-4727-76D8-96CC-C1A328648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349" y="1989791"/>
              <a:ext cx="6690102" cy="277584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4D5A77-6110-DE37-390A-F4AF9B26B664}"/>
                </a:ext>
              </a:extLst>
            </p:cNvPr>
            <p:cNvSpPr/>
            <p:nvPr/>
          </p:nvSpPr>
          <p:spPr>
            <a:xfrm>
              <a:off x="1993254" y="4137955"/>
              <a:ext cx="2558942" cy="418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House outline">
              <a:extLst>
                <a:ext uri="{FF2B5EF4-FFF2-40B4-BE49-F238E27FC236}">
                  <a16:creationId xmlns:a16="http://schemas.microsoft.com/office/drawing/2014/main" id="{C250BCAC-5AC6-69AB-A3FB-36C964528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389" y="2193693"/>
              <a:ext cx="842066" cy="84206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FCB3F5-B068-5713-5C77-7B804996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predictions for scheduling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CA4D0-8102-7538-3D15-55442EE861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232B2-24C3-4207-F369-A87102401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44089-44EA-BE89-79EB-A36C7F40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453CDD-AB95-AD03-DCA7-A37D06067C72}"/>
              </a:ext>
            </a:extLst>
          </p:cNvPr>
          <p:cNvSpPr txBox="1"/>
          <p:nvPr/>
        </p:nvSpPr>
        <p:spPr>
          <a:xfrm>
            <a:off x="589050" y="4607514"/>
            <a:ext cx="38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Stage 2: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deploy within a larger system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8BD193-2CF0-88C0-8495-BF7FF4FDE5C5}"/>
              </a:ext>
            </a:extLst>
          </p:cNvPr>
          <p:cNvGrpSpPr/>
          <p:nvPr/>
        </p:nvGrpSpPr>
        <p:grpSpPr>
          <a:xfrm>
            <a:off x="1180010" y="5149209"/>
            <a:ext cx="8881596" cy="580150"/>
            <a:chOff x="1065710" y="5043115"/>
            <a:chExt cx="8881596" cy="58015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76DB950-5AD3-7CAB-1707-E22A879CA28C}"/>
                </a:ext>
              </a:extLst>
            </p:cNvPr>
            <p:cNvGrpSpPr/>
            <p:nvPr/>
          </p:nvGrpSpPr>
          <p:grpSpPr>
            <a:xfrm>
              <a:off x="3121541" y="5043115"/>
              <a:ext cx="6825765" cy="576155"/>
              <a:chOff x="4536580" y="2231333"/>
              <a:chExt cx="6825765" cy="57615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5DA1C6C-43A3-43BC-7A86-F4611C4BE0E7}"/>
                  </a:ext>
                </a:extLst>
              </p:cNvPr>
              <p:cNvSpPr/>
              <p:nvPr/>
            </p:nvSpPr>
            <p:spPr>
              <a:xfrm>
                <a:off x="4536580" y="2235988"/>
                <a:ext cx="1384061" cy="571500"/>
              </a:xfrm>
              <a:prstGeom prst="rect">
                <a:avLst/>
              </a:prstGeom>
              <a:solidFill>
                <a:srgbClr val="B5C1E0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Model</a:t>
                </a:r>
              </a:p>
            </p:txBody>
          </p:sp>
          <p:sp>
            <p:nvSpPr>
              <p:cNvPr id="27" name="Right Arrow 26">
                <a:extLst>
                  <a:ext uri="{FF2B5EF4-FFF2-40B4-BE49-F238E27FC236}">
                    <a16:creationId xmlns:a16="http://schemas.microsoft.com/office/drawing/2014/main" id="{6065C28A-A47B-4454-E404-93FCB9754DED}"/>
                  </a:ext>
                </a:extLst>
              </p:cNvPr>
              <p:cNvSpPr/>
              <p:nvPr/>
            </p:nvSpPr>
            <p:spPr>
              <a:xfrm>
                <a:off x="5996841" y="2378863"/>
                <a:ext cx="510209" cy="285750"/>
              </a:xfrm>
              <a:prstGeom prst="rightArrow">
                <a:avLst/>
              </a:prstGeom>
              <a:solidFill>
                <a:srgbClr val="374C81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C1A69D-B1FF-1092-4FCF-CFA517B073B5}"/>
                  </a:ext>
                </a:extLst>
              </p:cNvPr>
              <p:cNvSpPr/>
              <p:nvPr/>
            </p:nvSpPr>
            <p:spPr>
              <a:xfrm>
                <a:off x="6583250" y="2235988"/>
                <a:ext cx="1384061" cy="5715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Prediction</a:t>
                </a:r>
              </a:p>
            </p:txBody>
          </p:sp>
          <p:sp>
            <p:nvSpPr>
              <p:cNvPr id="29" name="Right Arrow 28">
                <a:extLst>
                  <a:ext uri="{FF2B5EF4-FFF2-40B4-BE49-F238E27FC236}">
                    <a16:creationId xmlns:a16="http://schemas.microsoft.com/office/drawing/2014/main" id="{12A0AA6C-6520-1ED6-432C-80C5165673B6}"/>
                  </a:ext>
                </a:extLst>
              </p:cNvPr>
              <p:cNvSpPr/>
              <p:nvPr/>
            </p:nvSpPr>
            <p:spPr>
              <a:xfrm>
                <a:off x="8021403" y="2370623"/>
                <a:ext cx="510209" cy="285750"/>
              </a:xfrm>
              <a:prstGeom prst="rightArrow">
                <a:avLst/>
              </a:prstGeom>
              <a:solidFill>
                <a:srgbClr val="374C81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7B07DA1-5F95-D29C-E626-2BFD1E87B67D}"/>
                  </a:ext>
                </a:extLst>
              </p:cNvPr>
              <p:cNvSpPr/>
              <p:nvPr/>
            </p:nvSpPr>
            <p:spPr>
              <a:xfrm>
                <a:off x="8629920" y="2231333"/>
                <a:ext cx="2732425" cy="5715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Downstream task</a:t>
                </a:r>
                <a:b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</a:b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(an optimization problem)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CC38F22-4856-F5B3-57B2-79F95DCA273B}"/>
                </a:ext>
              </a:extLst>
            </p:cNvPr>
            <p:cNvSpPr/>
            <p:nvPr/>
          </p:nvSpPr>
          <p:spPr>
            <a:xfrm>
              <a:off x="1065710" y="5051765"/>
              <a:ext cx="1384061" cy="571500"/>
            </a:xfrm>
            <a:prstGeom prst="rect">
              <a:avLst/>
            </a:prstGeom>
            <a:solidFill>
              <a:srgbClr val="B5C1E0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Query point</a:t>
              </a:r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5DAAC50F-E1E4-C09A-9E2E-0958FE6D0002}"/>
                </a:ext>
              </a:extLst>
            </p:cNvPr>
            <p:cNvSpPr/>
            <p:nvPr/>
          </p:nvSpPr>
          <p:spPr>
            <a:xfrm>
              <a:off x="2525971" y="5194640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15CBC8FD-E1A9-CBBB-211B-C7437E12F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9085" y="5796279"/>
                <a:ext cx="4023621" cy="9521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)∈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15CBC8FD-E1A9-CBBB-211B-C7437E12F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9085" y="5796279"/>
                <a:ext cx="4023621" cy="952180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 descr="Lightning bolt with solid fill">
            <a:extLst>
              <a:ext uri="{FF2B5EF4-FFF2-40B4-BE49-F238E27FC236}">
                <a16:creationId xmlns:a16="http://schemas.microsoft.com/office/drawing/2014/main" id="{BE75EB14-4BE4-1517-80A9-ED01EC4CF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6614" y="4946966"/>
            <a:ext cx="914400" cy="914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27C0D8F-E293-7F37-CD1A-00ADC04998D7}"/>
              </a:ext>
            </a:extLst>
          </p:cNvPr>
          <p:cNvGrpSpPr/>
          <p:nvPr/>
        </p:nvGrpSpPr>
        <p:grpSpPr>
          <a:xfrm>
            <a:off x="1180010" y="2095852"/>
            <a:ext cx="7940942" cy="576155"/>
            <a:chOff x="2489910" y="2231333"/>
            <a:chExt cx="7940942" cy="5761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2553EF0-9EA3-B2A0-79F5-5BF2865AFB39}"/>
                </a:ext>
              </a:extLst>
            </p:cNvPr>
            <p:cNvSpPr/>
            <p:nvPr/>
          </p:nvSpPr>
          <p:spPr>
            <a:xfrm>
              <a:off x="2489910" y="2235988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A lot of data</a:t>
              </a: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DF4DE3F6-0513-D73D-7484-4484D7FE62EA}"/>
                </a:ext>
              </a:extLst>
            </p:cNvPr>
            <p:cNvSpPr/>
            <p:nvPr/>
          </p:nvSpPr>
          <p:spPr>
            <a:xfrm>
              <a:off x="3950171" y="237886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4A3796-F68E-5D7F-C2AA-6CE53A020C8B}"/>
                </a:ext>
              </a:extLst>
            </p:cNvPr>
            <p:cNvSpPr/>
            <p:nvPr/>
          </p:nvSpPr>
          <p:spPr>
            <a:xfrm>
              <a:off x="4536580" y="2235988"/>
              <a:ext cx="1384061" cy="571500"/>
            </a:xfrm>
            <a:prstGeom prst="rect">
              <a:avLst/>
            </a:prstGeom>
            <a:solidFill>
              <a:srgbClr val="B5C1E0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Model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F92BC75E-FAC2-E010-FCF6-F2EE15C6F3D1}"/>
                </a:ext>
              </a:extLst>
            </p:cNvPr>
            <p:cNvSpPr/>
            <p:nvPr/>
          </p:nvSpPr>
          <p:spPr>
            <a:xfrm>
              <a:off x="5996841" y="237886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25FAF3-3960-57E8-73A9-0D2A9310296F}"/>
                </a:ext>
              </a:extLst>
            </p:cNvPr>
            <p:cNvSpPr/>
            <p:nvPr/>
          </p:nvSpPr>
          <p:spPr>
            <a:xfrm>
              <a:off x="6583250" y="2235988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Predictions</a:t>
              </a:r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1E63A11B-7367-B51E-BD38-3D0DBF3FFE05}"/>
                </a:ext>
              </a:extLst>
            </p:cNvPr>
            <p:cNvSpPr/>
            <p:nvPr/>
          </p:nvSpPr>
          <p:spPr>
            <a:xfrm>
              <a:off x="8021403" y="237062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2A04E5-6B7C-5B04-57F2-10A7D74BCDB6}"/>
                </a:ext>
              </a:extLst>
            </p:cNvPr>
            <p:cNvSpPr/>
            <p:nvPr/>
          </p:nvSpPr>
          <p:spPr>
            <a:xfrm>
              <a:off x="8629920" y="2231333"/>
              <a:ext cx="1800932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Loss</a:t>
              </a:r>
              <a:b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</a:br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(log-likelihood)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6040D2B-6A9D-275F-D2DB-92FAF8808A91}"/>
              </a:ext>
            </a:extLst>
          </p:cNvPr>
          <p:cNvSpPr txBox="1"/>
          <p:nvPr/>
        </p:nvSpPr>
        <p:spPr>
          <a:xfrm>
            <a:off x="723900" y="1634163"/>
            <a:ext cx="383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Stage 1: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maximum likelihood training</a:t>
            </a:r>
          </a:p>
        </p:txBody>
      </p:sp>
    </p:spTree>
    <p:extLst>
      <p:ext uri="{BB962C8B-B14F-4D97-AF65-F5344CB8AC3E}">
        <p14:creationId xmlns:p14="http://schemas.microsoft.com/office/powerpoint/2010/main" val="52422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B3F5-B068-5713-5C77-7B804996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predictions for scheduling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CA4D0-8102-7538-3D15-55442EE861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232B2-24C3-4207-F369-A87102401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Learning with differentiable and 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44089-44EA-BE89-79EB-A36C7F40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453CDD-AB95-AD03-DCA7-A37D06067C72}"/>
              </a:ext>
            </a:extLst>
          </p:cNvPr>
          <p:cNvSpPr txBox="1"/>
          <p:nvPr/>
        </p:nvSpPr>
        <p:spPr>
          <a:xfrm>
            <a:off x="589050" y="4607514"/>
            <a:ext cx="38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Stage 2: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deploy within a larger system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8BD193-2CF0-88C0-8495-BF7FF4FDE5C5}"/>
              </a:ext>
            </a:extLst>
          </p:cNvPr>
          <p:cNvGrpSpPr/>
          <p:nvPr/>
        </p:nvGrpSpPr>
        <p:grpSpPr>
          <a:xfrm>
            <a:off x="1180010" y="5149209"/>
            <a:ext cx="8881596" cy="580150"/>
            <a:chOff x="1065710" y="5043115"/>
            <a:chExt cx="8881596" cy="58015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76DB950-5AD3-7CAB-1707-E22A879CA28C}"/>
                </a:ext>
              </a:extLst>
            </p:cNvPr>
            <p:cNvGrpSpPr/>
            <p:nvPr/>
          </p:nvGrpSpPr>
          <p:grpSpPr>
            <a:xfrm>
              <a:off x="3121541" y="5043115"/>
              <a:ext cx="6825765" cy="576155"/>
              <a:chOff x="4536580" y="2231333"/>
              <a:chExt cx="6825765" cy="57615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5DA1C6C-43A3-43BC-7A86-F4611C4BE0E7}"/>
                  </a:ext>
                </a:extLst>
              </p:cNvPr>
              <p:cNvSpPr/>
              <p:nvPr/>
            </p:nvSpPr>
            <p:spPr>
              <a:xfrm>
                <a:off x="4536580" y="2235988"/>
                <a:ext cx="1384061" cy="571500"/>
              </a:xfrm>
              <a:prstGeom prst="rect">
                <a:avLst/>
              </a:prstGeom>
              <a:solidFill>
                <a:srgbClr val="B5C1E0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Model</a:t>
                </a:r>
              </a:p>
            </p:txBody>
          </p:sp>
          <p:sp>
            <p:nvSpPr>
              <p:cNvPr id="27" name="Right Arrow 26">
                <a:extLst>
                  <a:ext uri="{FF2B5EF4-FFF2-40B4-BE49-F238E27FC236}">
                    <a16:creationId xmlns:a16="http://schemas.microsoft.com/office/drawing/2014/main" id="{6065C28A-A47B-4454-E404-93FCB9754DED}"/>
                  </a:ext>
                </a:extLst>
              </p:cNvPr>
              <p:cNvSpPr/>
              <p:nvPr/>
            </p:nvSpPr>
            <p:spPr>
              <a:xfrm>
                <a:off x="5996841" y="2378863"/>
                <a:ext cx="510209" cy="285750"/>
              </a:xfrm>
              <a:prstGeom prst="rightArrow">
                <a:avLst/>
              </a:prstGeom>
              <a:solidFill>
                <a:srgbClr val="374C81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C1A69D-B1FF-1092-4FCF-CFA517B073B5}"/>
                  </a:ext>
                </a:extLst>
              </p:cNvPr>
              <p:cNvSpPr/>
              <p:nvPr/>
            </p:nvSpPr>
            <p:spPr>
              <a:xfrm>
                <a:off x="6583250" y="2235988"/>
                <a:ext cx="1384061" cy="5715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Prediction</a:t>
                </a:r>
              </a:p>
            </p:txBody>
          </p:sp>
          <p:sp>
            <p:nvSpPr>
              <p:cNvPr id="29" name="Right Arrow 28">
                <a:extLst>
                  <a:ext uri="{FF2B5EF4-FFF2-40B4-BE49-F238E27FC236}">
                    <a16:creationId xmlns:a16="http://schemas.microsoft.com/office/drawing/2014/main" id="{12A0AA6C-6520-1ED6-432C-80C5165673B6}"/>
                  </a:ext>
                </a:extLst>
              </p:cNvPr>
              <p:cNvSpPr/>
              <p:nvPr/>
            </p:nvSpPr>
            <p:spPr>
              <a:xfrm>
                <a:off x="8021403" y="2370623"/>
                <a:ext cx="510209" cy="285750"/>
              </a:xfrm>
              <a:prstGeom prst="rightArrow">
                <a:avLst/>
              </a:prstGeom>
              <a:solidFill>
                <a:srgbClr val="374C81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7B07DA1-5F95-D29C-E626-2BFD1E87B67D}"/>
                  </a:ext>
                </a:extLst>
              </p:cNvPr>
              <p:cNvSpPr/>
              <p:nvPr/>
            </p:nvSpPr>
            <p:spPr>
              <a:xfrm>
                <a:off x="8629920" y="2231333"/>
                <a:ext cx="2732425" cy="5715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Downstream task</a:t>
                </a:r>
                <a:b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</a:b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(an optimization problem)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CC38F22-4856-F5B3-57B2-79F95DCA273B}"/>
                </a:ext>
              </a:extLst>
            </p:cNvPr>
            <p:cNvSpPr/>
            <p:nvPr/>
          </p:nvSpPr>
          <p:spPr>
            <a:xfrm>
              <a:off x="1065710" y="5051765"/>
              <a:ext cx="1384061" cy="571500"/>
            </a:xfrm>
            <a:prstGeom prst="rect">
              <a:avLst/>
            </a:prstGeom>
            <a:solidFill>
              <a:srgbClr val="B5C1E0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Query point</a:t>
              </a:r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5DAAC50F-E1E4-C09A-9E2E-0958FE6D0002}"/>
                </a:ext>
              </a:extLst>
            </p:cNvPr>
            <p:cNvSpPr/>
            <p:nvPr/>
          </p:nvSpPr>
          <p:spPr>
            <a:xfrm>
              <a:off x="2525971" y="5194640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15CBC8FD-E1A9-CBBB-211B-C7437E12F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9085" y="5796279"/>
                <a:ext cx="4023621" cy="9521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)∈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15CBC8FD-E1A9-CBBB-211B-C7437E12F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9085" y="5796279"/>
                <a:ext cx="4023621" cy="95218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 descr="Lightning bolt with solid fill">
            <a:extLst>
              <a:ext uri="{FF2B5EF4-FFF2-40B4-BE49-F238E27FC236}">
                <a16:creationId xmlns:a16="http://schemas.microsoft.com/office/drawing/2014/main" id="{BE75EB14-4BE4-1517-80A9-ED01EC4CF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6614" y="4946966"/>
            <a:ext cx="914400" cy="914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27C0D8F-E293-7F37-CD1A-00ADC04998D7}"/>
              </a:ext>
            </a:extLst>
          </p:cNvPr>
          <p:cNvGrpSpPr/>
          <p:nvPr/>
        </p:nvGrpSpPr>
        <p:grpSpPr>
          <a:xfrm>
            <a:off x="1180010" y="2095852"/>
            <a:ext cx="7940942" cy="576155"/>
            <a:chOff x="2489910" y="2231333"/>
            <a:chExt cx="7940942" cy="5761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2553EF0-9EA3-B2A0-79F5-5BF2865AFB39}"/>
                </a:ext>
              </a:extLst>
            </p:cNvPr>
            <p:cNvSpPr/>
            <p:nvPr/>
          </p:nvSpPr>
          <p:spPr>
            <a:xfrm>
              <a:off x="2489910" y="2235988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A lot of data</a:t>
              </a: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DF4DE3F6-0513-D73D-7484-4484D7FE62EA}"/>
                </a:ext>
              </a:extLst>
            </p:cNvPr>
            <p:cNvSpPr/>
            <p:nvPr/>
          </p:nvSpPr>
          <p:spPr>
            <a:xfrm>
              <a:off x="3950171" y="237886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4A3796-F68E-5D7F-C2AA-6CE53A020C8B}"/>
                </a:ext>
              </a:extLst>
            </p:cNvPr>
            <p:cNvSpPr/>
            <p:nvPr/>
          </p:nvSpPr>
          <p:spPr>
            <a:xfrm>
              <a:off x="4536580" y="2235988"/>
              <a:ext cx="1384061" cy="571500"/>
            </a:xfrm>
            <a:prstGeom prst="rect">
              <a:avLst/>
            </a:prstGeom>
            <a:solidFill>
              <a:srgbClr val="B5C1E0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Model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F92BC75E-FAC2-E010-FCF6-F2EE15C6F3D1}"/>
                </a:ext>
              </a:extLst>
            </p:cNvPr>
            <p:cNvSpPr/>
            <p:nvPr/>
          </p:nvSpPr>
          <p:spPr>
            <a:xfrm>
              <a:off x="5996841" y="237886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25FAF3-3960-57E8-73A9-0D2A9310296F}"/>
                </a:ext>
              </a:extLst>
            </p:cNvPr>
            <p:cNvSpPr/>
            <p:nvPr/>
          </p:nvSpPr>
          <p:spPr>
            <a:xfrm>
              <a:off x="6583250" y="2235988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Predictions</a:t>
              </a:r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1E63A11B-7367-B51E-BD38-3D0DBF3FFE05}"/>
                </a:ext>
              </a:extLst>
            </p:cNvPr>
            <p:cNvSpPr/>
            <p:nvPr/>
          </p:nvSpPr>
          <p:spPr>
            <a:xfrm>
              <a:off x="8021403" y="2370623"/>
              <a:ext cx="510209" cy="285750"/>
            </a:xfrm>
            <a:prstGeom prst="rightArrow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2A04E5-6B7C-5B04-57F2-10A7D74BCDB6}"/>
                </a:ext>
              </a:extLst>
            </p:cNvPr>
            <p:cNvSpPr/>
            <p:nvPr/>
          </p:nvSpPr>
          <p:spPr>
            <a:xfrm>
              <a:off x="8629920" y="2231333"/>
              <a:ext cx="1800932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Loss</a:t>
              </a:r>
              <a:b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</a:br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  <a:cs typeface="Helvetica Neue" panose="02000503000000020004" pitchFamily="2" charset="0"/>
                </a:rPr>
                <a:t>(log-likelihood)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6040D2B-6A9D-275F-D2DB-92FAF8808A91}"/>
              </a:ext>
            </a:extLst>
          </p:cNvPr>
          <p:cNvSpPr txBox="1"/>
          <p:nvPr/>
        </p:nvSpPr>
        <p:spPr>
          <a:xfrm>
            <a:off x="723900" y="1634163"/>
            <a:ext cx="383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Stage 1: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maximum likelihood training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68188-5443-3B2F-EE3F-B0B95FB51764}"/>
              </a:ext>
            </a:extLst>
          </p:cNvPr>
          <p:cNvGrpSpPr/>
          <p:nvPr/>
        </p:nvGrpSpPr>
        <p:grpSpPr>
          <a:xfrm>
            <a:off x="1684440" y="3003610"/>
            <a:ext cx="8970899" cy="1340681"/>
            <a:chOff x="868096" y="3049589"/>
            <a:chExt cx="8970899" cy="134068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itle 1">
                  <a:extLst>
                    <a:ext uri="{FF2B5EF4-FFF2-40B4-BE49-F238E27FC236}">
                      <a16:creationId xmlns:a16="http://schemas.microsoft.com/office/drawing/2014/main" id="{DE9997DA-15D7-C672-E257-5AE790EEF4C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8096" y="3049589"/>
                  <a:ext cx="8573347" cy="77903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97500"/>
                </a:bodyPr>
                <a:lstStyle>
                  <a:lvl1pPr algn="ctr" defTabSz="457200" rtl="0" eaLnBrk="1" latinLnBrk="0" hangingPunct="1">
                    <a:spcBef>
                      <a:spcPct val="0"/>
                    </a:spcBef>
                    <a:buNone/>
                    <a:defRPr sz="4400" b="1" i="0" kern="1200">
                      <a:solidFill>
                        <a:schemeClr val="accent1">
                          <a:lumMod val="7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Bold Condensed"/>
                    </a:defRPr>
                  </a:lvl1pPr>
                </a:lstStyle>
                <a:p>
                  <a:r>
                    <a:rPr lang="en-US" sz="3000" dirty="0">
                      <a:solidFill>
                        <a:srgbClr val="98202C"/>
                      </a:solidFill>
                    </a:rPr>
                    <a:t>max-likelihood model </a:t>
                  </a:r>
                  <a14:m>
                    <m:oMath xmlns:m="http://schemas.openxmlformats.org/officeDocument/2006/math">
                      <m:r>
                        <a:rPr lang="en-US" sz="3000" i="1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</m:oMath>
                  </a14:m>
                  <a:r>
                    <a:rPr lang="en-US" sz="3000" dirty="0">
                      <a:solidFill>
                        <a:srgbClr val="98202C"/>
                      </a:solidFill>
                    </a:rPr>
                    <a:t> best model for the task</a:t>
                  </a:r>
                  <a:endParaRPr lang="en-US" sz="3000" dirty="0"/>
                </a:p>
              </p:txBody>
            </p:sp>
          </mc:Choice>
          <mc:Fallback>
            <p:sp>
              <p:nvSpPr>
                <p:cNvPr id="7" name="Title 1">
                  <a:extLst>
                    <a:ext uri="{FF2B5EF4-FFF2-40B4-BE49-F238E27FC236}">
                      <a16:creationId xmlns:a16="http://schemas.microsoft.com/office/drawing/2014/main" id="{DE9997DA-15D7-C672-E257-5AE790EEF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6" y="3049589"/>
                  <a:ext cx="8573347" cy="779039"/>
                </a:xfrm>
                <a:prstGeom prst="rect">
                  <a:avLst/>
                </a:prstGeom>
                <a:blipFill>
                  <a:blip r:embed="rId6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9D2A2F43-3A91-C189-9301-205BD6779279}"/>
                </a:ext>
              </a:extLst>
            </p:cNvPr>
            <p:cNvSpPr txBox="1">
              <a:spLocks/>
            </p:cNvSpPr>
            <p:nvPr/>
          </p:nvSpPr>
          <p:spPr>
            <a:xfrm>
              <a:off x="1457213" y="3839092"/>
              <a:ext cx="8381782" cy="5511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Task-based end-to-end model learning in stochastic optimization.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Donti, Amos, and Kolter, NeurIPS 2017.</a:t>
              </a:r>
              <a:endPara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l">
                <a:spcBef>
                  <a:spcPts val="0"/>
                </a:spcBef>
              </a:pPr>
              <a:r>
                <a: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Objective mismatch in model-based reinforcement learning.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Lambert, Amos, Yadan, and Calandra, L4DC 2020.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6CF6E0-BAA0-6BA8-EEF5-FFA4DA7A48AA}"/>
                </a:ext>
              </a:extLst>
            </p:cNvPr>
            <p:cNvSpPr txBox="1"/>
            <p:nvPr/>
          </p:nvSpPr>
          <p:spPr>
            <a:xfrm>
              <a:off x="1413596" y="3549104"/>
              <a:ext cx="61009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Why? </a:t>
              </a:r>
              <a:r>
                <a:rPr lang="en-US" dirty="0"/>
                <a:t>Modeling errors impact tasks in different ways</a:t>
              </a:r>
            </a:p>
          </p:txBody>
        </p:sp>
      </p:grpSp>
      <p:pic>
        <p:nvPicPr>
          <p:cNvPr id="14" name="Graphic 13" descr="Warning with solid fill">
            <a:extLst>
              <a:ext uri="{FF2B5EF4-FFF2-40B4-BE49-F238E27FC236}">
                <a16:creationId xmlns:a16="http://schemas.microsoft.com/office/drawing/2014/main" id="{E5F7EBC4-A003-619B-16F8-7D1DAC555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27240" y="32149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76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134026</TotalTime>
  <Words>4352</Words>
  <Application>Microsoft Macintosh PowerPoint</Application>
  <PresentationFormat>Widescreen</PresentationFormat>
  <Paragraphs>645</Paragraphs>
  <Slides>50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Calibri</vt:lpstr>
      <vt:lpstr>Cambria Math</vt:lpstr>
      <vt:lpstr>Helvetica Neue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Optimization is crucial technology</vt:lpstr>
      <vt:lpstr>Breakthroughs enabled by optimization include</vt:lpstr>
      <vt:lpstr>Breakthroughs enabled by optimization include</vt:lpstr>
      <vt:lpstr>When optimization fails, machine learning helps</vt:lpstr>
      <vt:lpstr>This talk: integrating optimization and learning</vt:lpstr>
      <vt:lpstr>Demand prediction and scheduling</vt:lpstr>
      <vt:lpstr>Using predictions for scheduling</vt:lpstr>
      <vt:lpstr>Using predictions for scheduling</vt:lpstr>
      <vt:lpstr>Idea: improve the model with the task loss</vt:lpstr>
      <vt:lpstr>Incorporating the task loss is crucial</vt:lpstr>
      <vt:lpstr>How to differentiate an optimization problem?</vt:lpstr>
      <vt:lpstr>Differentiable optimization layers</vt:lpstr>
      <vt:lpstr>Differentiable convex quadratic programs</vt:lpstr>
      <vt:lpstr>Differentiable convex conic programs</vt:lpstr>
      <vt:lpstr>Applications of differentiable optimization</vt:lpstr>
      <vt:lpstr>Applications of differentiable optimization</vt:lpstr>
      <vt:lpstr>Applications of differentiable optimization</vt:lpstr>
      <vt:lpstr>Applications of differentiable optimization</vt:lpstr>
      <vt:lpstr>Applications of differentiable optimization</vt:lpstr>
      <vt:lpstr>Applications of differentiable optimization</vt:lpstr>
      <vt:lpstr>Applications of differentiable optimization</vt:lpstr>
      <vt:lpstr>Applications of differentiable optimization</vt:lpstr>
      <vt:lpstr>Applications of differentiable optimization</vt:lpstr>
      <vt:lpstr>Applications of differentiable optimization</vt:lpstr>
      <vt:lpstr>Differentiable CVXPY layers</vt:lpstr>
      <vt:lpstr>This talk</vt:lpstr>
      <vt:lpstr>This talk: integrating optimization and learning</vt:lpstr>
      <vt:lpstr>Deploying optimization and repeated solves</vt:lpstr>
      <vt:lpstr>Repeatedly solved problems share structure</vt:lpstr>
      <vt:lpstr>Amortization: approximate the solution map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Amortization via learning latent subspaces</vt:lpstr>
      <vt:lpstr>Amortization via learning latent subspaces</vt:lpstr>
      <vt:lpstr>Future directions and open questions</vt:lpstr>
      <vt:lpstr>How to handle discrete spaces?</vt:lpstr>
      <vt:lpstr>How to transfer knowledge between structures?</vt:lpstr>
      <vt:lpstr>How can latent representations gain an awareness of unobserved concepts?</vt:lpstr>
      <vt:lpstr>How to model and control non-trivial systems?</vt:lpstr>
      <vt:lpstr>How to perform machine learning and optimization over non-Euclidean spaces?</vt:lpstr>
      <vt:lpstr>How to perform machine learning and optimization over non-Euclidean spaces?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902</cp:revision>
  <cp:lastPrinted>2019-05-02T03:49:05Z</cp:lastPrinted>
  <dcterms:created xsi:type="dcterms:W3CDTF">2016-09-04T10:19:12Z</dcterms:created>
  <dcterms:modified xsi:type="dcterms:W3CDTF">2023-04-04T17:47:10Z</dcterms:modified>
  <cp:category/>
</cp:coreProperties>
</file>