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6" r:id="rId2"/>
    <p:sldId id="762" r:id="rId3"/>
    <p:sldId id="581" r:id="rId4"/>
    <p:sldId id="582" r:id="rId5"/>
    <p:sldId id="766" r:id="rId6"/>
    <p:sldId id="583" r:id="rId7"/>
    <p:sldId id="584" r:id="rId8"/>
    <p:sldId id="585" r:id="rId9"/>
    <p:sldId id="586" r:id="rId10"/>
    <p:sldId id="580" r:id="rId11"/>
    <p:sldId id="778" r:id="rId12"/>
    <p:sldId id="724" r:id="rId13"/>
    <p:sldId id="764" r:id="rId14"/>
    <p:sldId id="743" r:id="rId15"/>
    <p:sldId id="765" r:id="rId16"/>
    <p:sldId id="763" r:id="rId17"/>
    <p:sldId id="767" r:id="rId18"/>
    <p:sldId id="776" r:id="rId19"/>
    <p:sldId id="777" r:id="rId20"/>
    <p:sldId id="779" r:id="rId21"/>
    <p:sldId id="768" r:id="rId22"/>
    <p:sldId id="770" r:id="rId23"/>
    <p:sldId id="769" r:id="rId24"/>
    <p:sldId id="771" r:id="rId25"/>
    <p:sldId id="772" r:id="rId26"/>
    <p:sldId id="773" r:id="rId27"/>
    <p:sldId id="775" r:id="rId28"/>
    <p:sldId id="774" r:id="rId29"/>
    <p:sldId id="780" r:id="rId30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6602D7-3FE0-B446-AE59-B465735F7752}">
          <p14:sldIdLst>
            <p14:sldId id="326"/>
            <p14:sldId id="762"/>
            <p14:sldId id="581"/>
            <p14:sldId id="582"/>
          </p14:sldIdLst>
        </p14:section>
        <p14:section name="Graph embeddings" id="{BA7F91EC-F01F-BA49-BC73-DD7F01CBD8AD}">
          <p14:sldIdLst>
            <p14:sldId id="766"/>
            <p14:sldId id="583"/>
            <p14:sldId id="584"/>
            <p14:sldId id="585"/>
            <p14:sldId id="586"/>
            <p14:sldId id="580"/>
          </p14:sldIdLst>
        </p14:section>
        <p14:section name="Dynamical systems" id="{51789B81-1698-F947-8AC4-C8A978D27274}">
          <p14:sldIdLst>
            <p14:sldId id="778"/>
            <p14:sldId id="724"/>
            <p14:sldId id="764"/>
            <p14:sldId id="743"/>
            <p14:sldId id="765"/>
            <p14:sldId id="763"/>
            <p14:sldId id="767"/>
            <p14:sldId id="776"/>
            <p14:sldId id="777"/>
          </p14:sldIdLst>
        </p14:section>
        <p14:section name="Predictions" id="{02481C4E-D38D-0F44-98E3-FCCCDF6B1DB8}">
          <p14:sldIdLst>
            <p14:sldId id="779"/>
            <p14:sldId id="768"/>
            <p14:sldId id="770"/>
            <p14:sldId id="769"/>
            <p14:sldId id="771"/>
            <p14:sldId id="772"/>
            <p14:sldId id="773"/>
            <p14:sldId id="775"/>
            <p14:sldId id="774"/>
            <p14:sldId id="7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868"/>
    <a:srgbClr val="4EB648"/>
    <a:srgbClr val="C00000"/>
    <a:srgbClr val="98202C"/>
    <a:srgbClr val="787878"/>
    <a:srgbClr val="707070"/>
    <a:srgbClr val="BFBFBF"/>
    <a:srgbClr val="C44E52"/>
    <a:srgbClr val="B5C1E0"/>
    <a:srgbClr val="374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4"/>
    <p:restoredTop sz="77764"/>
  </p:normalViewPr>
  <p:slideViewPr>
    <p:cSldViewPr snapToGrid="0" snapToObjects="1">
      <p:cViewPr>
        <p:scale>
          <a:sx n="100" d="100"/>
          <a:sy n="100" d="100"/>
        </p:scale>
        <p:origin x="13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2/26/24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2/26/24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82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End-to-end learning geometries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End-to-end learning geometries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.svg"/><Relationship Id="rId5" Type="http://schemas.openxmlformats.org/officeDocument/2006/relationships/hyperlink" Target="https://geometry-central.net/surface/algorithms/flip_geodesics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kKfY5aHmY" TargetMode="External"/><Relationship Id="rId13" Type="http://schemas.openxmlformats.org/officeDocument/2006/relationships/image" Target="../media/image41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12" Type="http://schemas.openxmlformats.org/officeDocument/2006/relationships/image" Target="../media/image42.emf"/><Relationship Id="rId17" Type="http://schemas.openxmlformats.org/officeDocument/2006/relationships/hyperlink" Target="https://en.wikipedia.org/wiki/Orbital_mechanics#/media/File:Orbital_motion.gif" TargetMode="External"/><Relationship Id="rId2" Type="http://schemas.openxmlformats.org/officeDocument/2006/relationships/video" Target="../media/media2.mov"/><Relationship Id="rId16" Type="http://schemas.openxmlformats.org/officeDocument/2006/relationships/image" Target="../media/image44.png"/><Relationship Id="rId1" Type="http://schemas.microsoft.com/office/2007/relationships/media" Target="../media/media2.mo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1.gif"/><Relationship Id="rId4" Type="http://schemas.openxmlformats.org/officeDocument/2006/relationships/video" Target="../media/media3.mp4"/><Relationship Id="rId9" Type="http://schemas.openxmlformats.org/officeDocument/2006/relationships/image" Target="../media/image40.png"/><Relationship Id="rId1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ov"/><Relationship Id="rId13" Type="http://schemas.openxmlformats.org/officeDocument/2006/relationships/image" Target="../media/image46.png"/><Relationship Id="rId18" Type="http://schemas.openxmlformats.org/officeDocument/2006/relationships/image" Target="../media/image49.gif"/><Relationship Id="rId3" Type="http://schemas.microsoft.com/office/2007/relationships/media" Target="../media/media5.mov"/><Relationship Id="rId21" Type="http://schemas.openxmlformats.org/officeDocument/2006/relationships/image" Target="../media/image51.png"/><Relationship Id="rId7" Type="http://schemas.microsoft.com/office/2007/relationships/media" Target="../media/media7.mov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video" Target="../media/media4.mov"/><Relationship Id="rId16" Type="http://schemas.openxmlformats.org/officeDocument/2006/relationships/hyperlink" Target="https://www.youtube.com/watch?v=xyqJ6_cdenI" TargetMode="External"/><Relationship Id="rId20" Type="http://schemas.openxmlformats.org/officeDocument/2006/relationships/hyperlink" Target="https://www.youtube.com/watch?v=ospoTAyEdDQ" TargetMode="External"/><Relationship Id="rId1" Type="http://schemas.microsoft.com/office/2007/relationships/media" Target="../media/media4.mov"/><Relationship Id="rId6" Type="http://schemas.openxmlformats.org/officeDocument/2006/relationships/video" Target="../media/media6.mov"/><Relationship Id="rId11" Type="http://schemas.openxmlformats.org/officeDocument/2006/relationships/slideLayout" Target="../slideLayouts/slideLayout2.xml"/><Relationship Id="rId5" Type="http://schemas.microsoft.com/office/2007/relationships/media" Target="../media/media6.mov"/><Relationship Id="rId15" Type="http://schemas.openxmlformats.org/officeDocument/2006/relationships/image" Target="../media/image47.png"/><Relationship Id="rId10" Type="http://schemas.openxmlformats.org/officeDocument/2006/relationships/video" Target="../media/media8.mov"/><Relationship Id="rId19" Type="http://schemas.openxmlformats.org/officeDocument/2006/relationships/image" Target="../media/image50.png"/><Relationship Id="rId4" Type="http://schemas.openxmlformats.org/officeDocument/2006/relationships/video" Target="../media/media5.mov"/><Relationship Id="rId9" Type="http://schemas.microsoft.com/office/2007/relationships/media" Target="../media/media8.mov"/><Relationship Id="rId14" Type="http://schemas.openxmlformats.org/officeDocument/2006/relationships/hyperlink" Target="https://www.youtube.com/watch?v=fn3KWM1kuAw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80.png"/><Relationship Id="rId18" Type="http://schemas.openxmlformats.org/officeDocument/2006/relationships/image" Target="../media/image56.png"/><Relationship Id="rId3" Type="http://schemas.microsoft.com/office/2007/relationships/media" Target="../media/media10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emf"/><Relationship Id="rId17" Type="http://schemas.openxmlformats.org/officeDocument/2006/relationships/image" Target="../media/image520.png"/><Relationship Id="rId2" Type="http://schemas.openxmlformats.org/officeDocument/2006/relationships/video" Target="../media/media9.mov"/><Relationship Id="rId16" Type="http://schemas.openxmlformats.org/officeDocument/2006/relationships/image" Target="../media/image510.png"/><Relationship Id="rId1" Type="http://schemas.microsoft.com/office/2007/relationships/media" Target="../media/media9.mov"/><Relationship Id="rId6" Type="http://schemas.openxmlformats.org/officeDocument/2006/relationships/video" Target="../media/media11.mp4"/><Relationship Id="rId11" Type="http://schemas.openxmlformats.org/officeDocument/2006/relationships/image" Target="../media/image470.png"/><Relationship Id="rId5" Type="http://schemas.microsoft.com/office/2007/relationships/media" Target="../media/media11.mp4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video" Target="../media/media10.mp4"/><Relationship Id="rId9" Type="http://schemas.openxmlformats.org/officeDocument/2006/relationships/hyperlink" Target="https://www.youtube.com/watch?v=nuT_U1AQz3g" TargetMode="External"/><Relationship Id="rId1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x_degrees_of_freedom#/media/File:6DOF.sv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github.com/bamos/presentations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13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graph-neural-networks-with-pyg-on-node-classification-link-prediction-and-anomaly-detection-14aa38fe127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hyperlink" Target="https://geometry-central.net/surface/algorithms/flip_geodesics/" TargetMode="Externa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End-to-end learning geometries for graphs, dynamical systems, and regression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AI, NYC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FCB07-593F-AEF2-7A13-32035846815E}"/>
              </a:ext>
            </a:extLst>
          </p:cNvPr>
          <p:cNvGrpSpPr/>
          <p:nvPr/>
        </p:nvGrpSpPr>
        <p:grpSpPr>
          <a:xfrm>
            <a:off x="7031706" y="2712677"/>
            <a:ext cx="4999872" cy="540210"/>
            <a:chOff x="528458" y="2216999"/>
            <a:chExt cx="4999872" cy="540210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A8BA86B3-6A96-5F38-6919-C91C5D1CB4C4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A9D242-E87B-341D-75EB-93D72CD6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1D23C1AF-390B-6670-9F6B-4A6EBD97D5B5}"/>
              </a:ext>
            </a:extLst>
          </p:cNvPr>
          <p:cNvSpPr txBox="1">
            <a:spLocks/>
          </p:cNvSpPr>
          <p:nvPr/>
        </p:nvSpPr>
        <p:spPr>
          <a:xfrm>
            <a:off x="526404" y="6436511"/>
            <a:ext cx="11395487" cy="381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132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Joint work with Aaron Lou, Aram-Alexandre Pooladian, Carles Domingo-Enrich, Dishank Bansal, Maximilian Nickel, Mustafa Mukadam, Ricky Chen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6EC3-1DA2-1707-DCC1-FDEECF3D1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issues beyond ~10 dimensions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2A248-CEFA-52B8-AB2F-640326F6EF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1C6E-E58A-C0BD-326F-C7E04E3F7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E4192-DD1C-D04D-93BF-222D6F18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404FE7-85D9-5A66-9B92-2CFB62EC9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 bwMode="auto">
          <a:xfrm>
            <a:off x="1675991" y="1393825"/>
            <a:ext cx="8491190" cy="23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1106F15-AB96-49BB-1F23-CF99D0D49728}"/>
              </a:ext>
            </a:extLst>
          </p:cNvPr>
          <p:cNvSpPr txBox="1">
            <a:spLocks/>
          </p:cNvSpPr>
          <p:nvPr/>
        </p:nvSpPr>
        <p:spPr>
          <a:xfrm>
            <a:off x="1810324" y="1117839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2BC2F-123E-AE1A-B6E7-3682A1E1114C}"/>
              </a:ext>
            </a:extLst>
          </p:cNvPr>
          <p:cNvGrpSpPr/>
          <p:nvPr/>
        </p:nvGrpSpPr>
        <p:grpSpPr>
          <a:xfrm>
            <a:off x="8477726" y="3204486"/>
            <a:ext cx="3352015" cy="3123687"/>
            <a:chOff x="8644105" y="1792728"/>
            <a:chExt cx="3352015" cy="31236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208DB7-283D-AFE0-8D6B-CDD44DEA0DC5}"/>
                </a:ext>
              </a:extLst>
            </p:cNvPr>
            <p:cNvGrpSpPr/>
            <p:nvPr/>
          </p:nvGrpSpPr>
          <p:grpSpPr>
            <a:xfrm>
              <a:off x="8658729" y="1792728"/>
              <a:ext cx="3149519" cy="3123687"/>
              <a:chOff x="7541849" y="2439105"/>
              <a:chExt cx="4040551" cy="4007411"/>
            </a:xfrm>
          </p:grpSpPr>
          <p:pic>
            <p:nvPicPr>
              <p:cNvPr id="14" name="Picture 2" descr="shorten path to geodesic">
                <a:extLst>
                  <a:ext uri="{FF2B5EF4-FFF2-40B4-BE49-F238E27FC236}">
                    <a16:creationId xmlns:a16="http://schemas.microsoft.com/office/drawing/2014/main" id="{BC20ADC6-F04E-53BE-8282-A437262FD7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66" t="3935"/>
              <a:stretch/>
            </p:blipFill>
            <p:spPr bwMode="auto">
              <a:xfrm>
                <a:off x="7541849" y="2439105"/>
                <a:ext cx="4040551" cy="4007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29BE1B8-6982-D77E-D084-E8523727A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1849" y="2502638"/>
                <a:ext cx="800100" cy="584200"/>
              </a:xfrm>
              <a:prstGeom prst="rect">
                <a:avLst/>
              </a:prstGeom>
            </p:spPr>
          </p:pic>
        </p:grp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D76D8EF9-8DB2-86EF-61E3-90B1915C9E3B}"/>
                </a:ext>
              </a:extLst>
            </p:cNvPr>
            <p:cNvSpPr txBox="1">
              <a:spLocks/>
            </p:cNvSpPr>
            <p:nvPr/>
          </p:nvSpPr>
          <p:spPr>
            <a:xfrm>
              <a:off x="9578487" y="4537805"/>
              <a:ext cx="1163026" cy="3786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Image source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770BF294-A661-3A73-8159-AC152F07BA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91934" y="2973629"/>
                  <a:ext cx="1163026" cy="455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770BF294-A661-3A73-8159-AC152F07B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1934" y="2973629"/>
                  <a:ext cx="1163026" cy="4553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E3FCF49D-CED8-7FE9-5464-9525CA7C93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44105" y="4192313"/>
                  <a:ext cx="1163026" cy="455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E3FCF49D-CED8-7FE9-5464-9525CA7C93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105" y="4192313"/>
                  <a:ext cx="1163026" cy="4553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0206D130-D8A2-EA92-6F7B-D2933115E1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833094" y="2990299"/>
                  <a:ext cx="1163026" cy="455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0206D130-D8A2-EA92-6F7B-D2933115E1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3094" y="2990299"/>
                  <a:ext cx="1163026" cy="45537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B4AEC8-CED0-20D5-C11C-8470D1811B30}"/>
              </a:ext>
            </a:extLst>
          </p:cNvPr>
          <p:cNvSpPr txBox="1"/>
          <p:nvPr/>
        </p:nvSpPr>
        <p:spPr>
          <a:xfrm>
            <a:off x="498864" y="4099089"/>
            <a:ext cx="697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820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Computing high-dimensional geodesics in a continuous space is hard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F81C44-DE42-3EC5-2E18-C40F79853FE8}"/>
                  </a:ext>
                </a:extLst>
              </p:cNvPr>
              <p:cNvSpPr txBox="1"/>
              <p:nvPr/>
            </p:nvSpPr>
            <p:spPr>
              <a:xfrm>
                <a:off x="1005881" y="4539928"/>
                <a:ext cx="5429738" cy="921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≜</m:t>
                          </m:r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</m:sSubSup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F81C44-DE42-3EC5-2E18-C40F79853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81" y="4539928"/>
                <a:ext cx="5429738" cy="921984"/>
              </a:xfrm>
              <a:prstGeom prst="rect">
                <a:avLst/>
              </a:prstGeom>
              <a:blipFill>
                <a:blip r:embed="rId9"/>
                <a:stretch>
                  <a:fillRect t="-158108" b="-2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0FED3C9-C183-DFC4-57A0-C468E756AAA4}"/>
              </a:ext>
            </a:extLst>
          </p:cNvPr>
          <p:cNvSpPr txBox="1"/>
          <p:nvPr/>
        </p:nvSpPr>
        <p:spPr>
          <a:xfrm>
            <a:off x="498864" y="5723426"/>
            <a:ext cx="832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A86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(very easy and scalable on, e.g., Euclidean, hyperbolic, spherical, and mixture spaces)</a:t>
            </a:r>
          </a:p>
        </p:txBody>
      </p:sp>
      <p:pic>
        <p:nvPicPr>
          <p:cNvPr id="27" name="Graphic 26" descr="Warning with solid fill">
            <a:extLst>
              <a:ext uri="{FF2B5EF4-FFF2-40B4-BE49-F238E27FC236}">
                <a16:creationId xmlns:a16="http://schemas.microsoft.com/office/drawing/2014/main" id="{EC5C2EA7-0C58-5B8A-15EB-DE461C11DC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0931" y="3677433"/>
            <a:ext cx="505653" cy="5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0619-8E2A-DE6C-1749-A2A46582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end-to-end learning geometries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1D32A8-BDAB-4C48-E5D9-810DB7E11F9B}"/>
              </a:ext>
            </a:extLst>
          </p:cNvPr>
          <p:cNvSpPr txBox="1">
            <a:spLocks/>
          </p:cNvSpPr>
          <p:nvPr/>
        </p:nvSpPr>
        <p:spPr>
          <a:xfrm>
            <a:off x="235211" y="2012860"/>
            <a:ext cx="3866889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6BF29C1-0373-477B-59D4-136983F85ECA}"/>
              </a:ext>
            </a:extLst>
          </p:cNvPr>
          <p:cNvSpPr txBox="1">
            <a:spLocks/>
          </p:cNvSpPr>
          <p:nvPr/>
        </p:nvSpPr>
        <p:spPr>
          <a:xfrm>
            <a:off x="4038600" y="2012860"/>
            <a:ext cx="4464732" cy="130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Riemannian Manifolds for Geodesic Motion Skills.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 et al., RSS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F00795-2913-688D-E8AA-5ED222242230}"/>
              </a:ext>
            </a:extLst>
          </p:cNvPr>
          <p:cNvSpPr txBox="1">
            <a:spLocks/>
          </p:cNvSpPr>
          <p:nvPr/>
        </p:nvSpPr>
        <p:spPr>
          <a:xfrm>
            <a:off x="8140700" y="2012860"/>
            <a:ext cx="8808976" cy="56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Bansal, Chen, Mukadam, Amos, NeurIPS 2023.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A4E8AA-C5F4-DFA8-1580-4AC3D3FA28E4}"/>
              </a:ext>
            </a:extLst>
          </p:cNvPr>
          <p:cNvGrpSpPr/>
          <p:nvPr/>
        </p:nvGrpSpPr>
        <p:grpSpPr>
          <a:xfrm>
            <a:off x="247911" y="2627927"/>
            <a:ext cx="3694355" cy="1718647"/>
            <a:chOff x="8218245" y="1952036"/>
            <a:chExt cx="3694355" cy="171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F9BA0B-3D4A-FD99-774B-BF33E2C27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2000"/>
            </a:blip>
            <a:stretch>
              <a:fillRect/>
            </a:stretch>
          </p:blipFill>
          <p:spPr>
            <a:xfrm>
              <a:off x="8884919" y="2126944"/>
              <a:ext cx="2184175" cy="15437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9F4FF90C-4208-23F4-2633-165D00C71FA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protein graph </a:t>
                  </a:r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embedded in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9F4FF90C-4208-23F4-2633-165D00C71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  <a:blipFill>
                  <a:blip r:embed="rId3"/>
                  <a:stretch>
                    <a:fillRect l="-685" t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3A396441-ADF9-0349-9D0A-2FD01E707365}"/>
                </a:ext>
              </a:extLst>
            </p:cNvPr>
            <p:cNvSpPr txBox="1">
              <a:spLocks/>
            </p:cNvSpPr>
            <p:nvPr/>
          </p:nvSpPr>
          <p:spPr>
            <a:xfrm>
              <a:off x="8652952" y="2528230"/>
              <a:ext cx="1233270" cy="3523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node embeddings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B6D0EBF-6D2C-E13A-4FB0-604B0F9E096C}"/>
                </a:ext>
              </a:extLst>
            </p:cNvPr>
            <p:cNvSpPr txBox="1">
              <a:spLocks/>
            </p:cNvSpPr>
            <p:nvPr/>
          </p:nvSpPr>
          <p:spPr>
            <a:xfrm>
              <a:off x="9253030" y="2338030"/>
              <a:ext cx="1233270" cy="3523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geodesics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ED7ACB-F5DA-C8C3-B176-D50A2F9B8BF8}"/>
              </a:ext>
            </a:extLst>
          </p:cNvPr>
          <p:cNvGrpSpPr/>
          <p:nvPr/>
        </p:nvGrpSpPr>
        <p:grpSpPr>
          <a:xfrm>
            <a:off x="8534400" y="2528694"/>
            <a:ext cx="2844800" cy="2404659"/>
            <a:chOff x="8826303" y="3287188"/>
            <a:chExt cx="2844800" cy="24046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50A69B-B54C-53DC-D9AC-93BB982E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>
              <a:off x="8826303" y="3485423"/>
              <a:ext cx="2844800" cy="2206424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6512EB6A-9D93-3D61-830D-4D76CB7AC866}"/>
                </a:ext>
              </a:extLst>
            </p:cNvPr>
            <p:cNvSpPr txBox="1">
              <a:spLocks/>
            </p:cNvSpPr>
            <p:nvPr/>
          </p:nvSpPr>
          <p:spPr>
            <a:xfrm>
              <a:off x="9766200" y="3287188"/>
              <a:ext cx="1637211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linear regression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4E30E-B6D6-118E-198F-9E0167CA486C}"/>
              </a:ext>
            </a:extLst>
          </p:cNvPr>
          <p:cNvGrpSpPr/>
          <p:nvPr/>
        </p:nvGrpSpPr>
        <p:grpSpPr>
          <a:xfrm>
            <a:off x="3376527" y="3389230"/>
            <a:ext cx="4670188" cy="2519066"/>
            <a:chOff x="7371954" y="2947469"/>
            <a:chExt cx="4670188" cy="25190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89FA17-B747-6ADB-054C-79EB8FE0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3206147" flipH="1" flipV="1">
              <a:off x="9997498" y="3516649"/>
              <a:ext cx="1921331" cy="1949886"/>
            </a:xfrm>
            <a:prstGeom prst="rect">
              <a:avLst/>
            </a:prstGeom>
          </p:spPr>
        </p:pic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9C2A2F1-4A73-0619-DD74-DE5A41026AAF}"/>
                </a:ext>
              </a:extLst>
            </p:cNvPr>
            <p:cNvSpPr txBox="1">
              <a:spLocks/>
            </p:cNvSpPr>
            <p:nvPr/>
          </p:nvSpPr>
          <p:spPr>
            <a:xfrm>
              <a:off x="9049131" y="2972570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cell populations over time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EB826A-7313-E802-AE4A-76C85490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7964" y="3197350"/>
              <a:ext cx="1858761" cy="1953135"/>
            </a:xfrm>
            <a:prstGeom prst="rect">
              <a:avLst/>
            </a:prstGeom>
          </p:spPr>
        </p:pic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B41ACB97-6273-CD05-8B9D-75ABD09F4A82}"/>
                </a:ext>
              </a:extLst>
            </p:cNvPr>
            <p:cNvSpPr txBox="1">
              <a:spLocks/>
            </p:cNvSpPr>
            <p:nvPr/>
          </p:nvSpPr>
          <p:spPr>
            <a:xfrm>
              <a:off x="7371954" y="2947469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robot demonstrations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E9751D-374F-D4B0-C785-E01703D15283}"/>
              </a:ext>
            </a:extLst>
          </p:cNvPr>
          <p:cNvCxnSpPr>
            <a:cxnSpLocks/>
          </p:cNvCxnSpPr>
          <p:nvPr/>
        </p:nvCxnSpPr>
        <p:spPr>
          <a:xfrm>
            <a:off x="3820043" y="1585806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FFE6CF7-9A1A-0A38-4ECB-C48A13CA8756}"/>
              </a:ext>
            </a:extLst>
          </p:cNvPr>
          <p:cNvCxnSpPr>
            <a:cxnSpLocks/>
          </p:cNvCxnSpPr>
          <p:nvPr/>
        </p:nvCxnSpPr>
        <p:spPr>
          <a:xfrm>
            <a:off x="8062295" y="1585806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FD9497-0F58-167B-482F-DEBAE7FDB1F0}"/>
              </a:ext>
            </a:extLst>
          </p:cNvPr>
          <p:cNvSpPr txBox="1">
            <a:spLocks/>
          </p:cNvSpPr>
          <p:nvPr/>
        </p:nvSpPr>
        <p:spPr>
          <a:xfrm>
            <a:off x="216061" y="1682356"/>
            <a:ext cx="2344922" cy="62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graph embeddings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5F74BB7-0FC7-8181-2407-6EBF986D11A3}"/>
              </a:ext>
            </a:extLst>
          </p:cNvPr>
          <p:cNvSpPr txBox="1">
            <a:spLocks/>
          </p:cNvSpPr>
          <p:nvPr/>
        </p:nvSpPr>
        <p:spPr>
          <a:xfrm>
            <a:off x="4011660" y="1682356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2. physical systems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0B18E6E7-2FD3-C070-B3CE-A2C8B7164EBE}"/>
              </a:ext>
            </a:extLst>
          </p:cNvPr>
          <p:cNvSpPr txBox="1">
            <a:spLocks/>
          </p:cNvSpPr>
          <p:nvPr/>
        </p:nvSpPr>
        <p:spPr>
          <a:xfrm>
            <a:off x="8158962" y="1682356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regression</a:t>
            </a:r>
          </a:p>
        </p:txBody>
      </p:sp>
    </p:spTree>
    <p:extLst>
      <p:ext uri="{BB962C8B-B14F-4D97-AF65-F5344CB8AC3E}">
        <p14:creationId xmlns:p14="http://schemas.microsoft.com/office/powerpoint/2010/main" val="369176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5A15-60BC-E901-F46A-70B8D5DF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Modeling dynamical systems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8FA9A-9C60-96EB-2944-D3917E10F9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A0AD7-A7E8-72C4-4C93-BA6CCC43A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E70C-5657-F679-3D5A-2496FC99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E78F703-D231-B8D9-E445-8087DF6F3D2E}"/>
              </a:ext>
            </a:extLst>
          </p:cNvPr>
          <p:cNvSpPr/>
          <p:nvPr/>
        </p:nvSpPr>
        <p:spPr>
          <a:xfrm>
            <a:off x="2655093" y="1578580"/>
            <a:ext cx="7024687" cy="104335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2836F6-3024-D7EF-50B7-60374D8BD1D2}"/>
              </a:ext>
            </a:extLst>
          </p:cNvPr>
          <p:cNvSpPr txBox="1">
            <a:spLocks/>
          </p:cNvSpPr>
          <p:nvPr/>
        </p:nvSpPr>
        <p:spPr>
          <a:xfrm>
            <a:off x="2769393" y="1636101"/>
            <a:ext cx="6910387" cy="9858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1A1A1A"/>
                </a:solidFill>
                <a:cs typeface="Times New Roman"/>
              </a:rPr>
              <a:t>Mechanics is the paradise of the mathematical sciences,</a:t>
            </a:r>
            <a:br>
              <a:rPr lang="en-US" i="1" dirty="0">
                <a:solidFill>
                  <a:srgbClr val="1A1A1A"/>
                </a:solidFill>
                <a:cs typeface="Times New Roman"/>
              </a:rPr>
            </a:br>
            <a:r>
              <a:rPr lang="en-US" i="1" dirty="0">
                <a:solidFill>
                  <a:srgbClr val="1A1A1A"/>
                </a:solidFill>
                <a:cs typeface="Times New Roman"/>
              </a:rPr>
              <a:t>because by means of it one comes to the fruits of mathematics.</a:t>
            </a:r>
          </a:p>
          <a:p>
            <a:pPr algn="r"/>
            <a:r>
              <a:rPr lang="en-US" dirty="0">
                <a:cs typeface="Times New Roman"/>
              </a:rPr>
              <a:t>da Vinci (1459-1519), Notebooks, v. 1, </a:t>
            </a:r>
            <a:r>
              <a:rPr lang="en-US" dirty="0" err="1">
                <a:cs typeface="Times New Roman"/>
              </a:rPr>
              <a:t>ch.</a:t>
            </a:r>
            <a:r>
              <a:rPr lang="en-US" dirty="0">
                <a:cs typeface="Times New Roman"/>
              </a:rPr>
              <a:t> 20.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56D728-2F8E-E17E-0C11-211ECE45EE95}"/>
              </a:ext>
            </a:extLst>
          </p:cNvPr>
          <p:cNvSpPr txBox="1">
            <a:spLocks/>
          </p:cNvSpPr>
          <p:nvPr/>
        </p:nvSpPr>
        <p:spPr>
          <a:xfrm>
            <a:off x="3039664" y="2655274"/>
            <a:ext cx="6341271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Quote also given at the beginning of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Geometric Control of Mechanical Systems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Bullo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 and Lewis, 2000.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FD2908-B48A-0385-F3D6-AE577A86599D}"/>
              </a:ext>
            </a:extLst>
          </p:cNvPr>
          <p:cNvSpPr txBox="1"/>
          <p:nvPr/>
        </p:nvSpPr>
        <p:spPr>
          <a:xfrm>
            <a:off x="3854424" y="2900043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Make observations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FDD34E-FAD7-DE85-44C8-80BEC308BD34}"/>
              </a:ext>
            </a:extLst>
          </p:cNvPr>
          <p:cNvSpPr txBox="1"/>
          <p:nvPr/>
        </p:nvSpPr>
        <p:spPr>
          <a:xfrm>
            <a:off x="6267846" y="2908425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Come up with a theory</a:t>
            </a:r>
          </a:p>
        </p:txBody>
      </p:sp>
      <p:pic>
        <p:nvPicPr>
          <p:cNvPr id="38" name="birds-out">
            <a:hlinkClick r:id="" action="ppaction://media"/>
            <a:extLst>
              <a:ext uri="{FF2B5EF4-FFF2-40B4-BE49-F238E27FC236}">
                <a16:creationId xmlns:a16="http://schemas.microsoft.com/office/drawing/2014/main" id="{6C55B935-6EE1-1A54-56D8-14ED8DA12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999" y="3289025"/>
            <a:ext cx="4023035" cy="2253567"/>
          </a:xfrm>
          <a:prstGeom prst="rect">
            <a:avLst/>
          </a:prstGeom>
          <a:effectLst>
            <a:softEdge rad="68991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C71AE6-C89B-C7AF-C145-886C4A3CB7BF}"/>
              </a:ext>
            </a:extLst>
          </p:cNvPr>
          <p:cNvSpPr txBox="1"/>
          <p:nvPr/>
        </p:nvSpPr>
        <p:spPr>
          <a:xfrm>
            <a:off x="443938" y="5248511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9B299F-F701-FF82-7E35-4F452CD9A35A}"/>
              </a:ext>
            </a:extLst>
          </p:cNvPr>
          <p:cNvCxnSpPr>
            <a:cxnSpLocks/>
          </p:cNvCxnSpPr>
          <p:nvPr/>
        </p:nvCxnSpPr>
        <p:spPr>
          <a:xfrm>
            <a:off x="9348342" y="3668277"/>
            <a:ext cx="0" cy="2843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5A75895-23BF-34DB-0CA6-C1EB1F948FFF}"/>
              </a:ext>
            </a:extLst>
          </p:cNvPr>
          <p:cNvCxnSpPr>
            <a:cxnSpLocks/>
          </p:cNvCxnSpPr>
          <p:nvPr/>
        </p:nvCxnSpPr>
        <p:spPr>
          <a:xfrm>
            <a:off x="6664134" y="4905157"/>
            <a:ext cx="4827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DF9F63B-0641-6A81-A61B-EE185088BAA6}"/>
              </a:ext>
            </a:extLst>
          </p:cNvPr>
          <p:cNvSpPr txBox="1"/>
          <p:nvPr/>
        </p:nvSpPr>
        <p:spPr>
          <a:xfrm rot="16200000">
            <a:off x="5687702" y="3974657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FC6584-6BD0-71C4-C9C4-32AC7D16FB67}"/>
              </a:ext>
            </a:extLst>
          </p:cNvPr>
          <p:cNvSpPr txBox="1"/>
          <p:nvPr/>
        </p:nvSpPr>
        <p:spPr>
          <a:xfrm rot="16200000">
            <a:off x="5852812" y="5426519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A86A0D-B415-2706-BD07-0F4A80E39124}"/>
              </a:ext>
            </a:extLst>
          </p:cNvPr>
          <p:cNvSpPr txBox="1"/>
          <p:nvPr/>
        </p:nvSpPr>
        <p:spPr>
          <a:xfrm>
            <a:off x="7033471" y="3186651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8A1D20-FE20-F205-D156-49B076A51676}"/>
              </a:ext>
            </a:extLst>
          </p:cNvPr>
          <p:cNvSpPr txBox="1"/>
          <p:nvPr/>
        </p:nvSpPr>
        <p:spPr>
          <a:xfrm>
            <a:off x="9747374" y="319474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pic>
        <p:nvPicPr>
          <p:cNvPr id="7" name="out">
            <a:hlinkClick r:id="" action="ppaction://media"/>
            <a:extLst>
              <a:ext uri="{FF2B5EF4-FFF2-40B4-BE49-F238E27FC236}">
                <a16:creationId xmlns:a16="http://schemas.microsoft.com/office/drawing/2014/main" id="{EBFB50C4-F6AB-6FCD-E666-E2C22EAC6C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5677" y="3984351"/>
            <a:ext cx="1564389" cy="1564389"/>
          </a:xfrm>
          <a:prstGeom prst="rect">
            <a:avLst/>
          </a:prstGeom>
        </p:spPr>
      </p:pic>
      <p:pic>
        <p:nvPicPr>
          <p:cNvPr id="37" name="Picture 36" descr="A circle with a planet in the center&#10;&#10;Description automatically generated">
            <a:extLst>
              <a:ext uri="{FF2B5EF4-FFF2-40B4-BE49-F238E27FC236}">
                <a16:creationId xmlns:a16="http://schemas.microsoft.com/office/drawing/2014/main" id="{D6F9AD11-052F-F50B-085D-DD7799672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2346" y="3216612"/>
            <a:ext cx="1477890" cy="1477890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4D78727-8805-8A64-6FC3-E32F9A9723E0}"/>
              </a:ext>
            </a:extLst>
          </p:cNvPr>
          <p:cNvSpPr/>
          <p:nvPr/>
        </p:nvSpPr>
        <p:spPr>
          <a:xfrm>
            <a:off x="450029" y="3239575"/>
            <a:ext cx="5624116" cy="2309166"/>
          </a:xfrm>
          <a:prstGeom prst="roundRect">
            <a:avLst>
              <a:gd name="adj" fmla="val 3144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6ED2CE-0C96-A396-3E41-B3A10C36848E}"/>
              </a:ext>
            </a:extLst>
          </p:cNvPr>
          <p:cNvGrpSpPr/>
          <p:nvPr/>
        </p:nvGrpSpPr>
        <p:grpSpPr>
          <a:xfrm>
            <a:off x="6709743" y="3480530"/>
            <a:ext cx="2653290" cy="1431839"/>
            <a:chOff x="6709743" y="3480530"/>
            <a:chExt cx="2653290" cy="14318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/>
                <p:nvPr/>
              </p:nvSpPr>
              <p:spPr>
                <a:xfrm>
                  <a:off x="7378731" y="3480530"/>
                  <a:ext cx="1218851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731" y="3480530"/>
                  <a:ext cx="1218851" cy="369397"/>
                </a:xfrm>
                <a:prstGeom prst="rect">
                  <a:avLst/>
                </a:prstGeom>
                <a:blipFill>
                  <a:blip r:embed="rId1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6140129-A4E8-8E1B-342E-BBA890FE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7144" y="3836746"/>
              <a:ext cx="2298488" cy="8722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9F8196-E18D-327B-6E77-427E71588187}"/>
                </a:ext>
              </a:extLst>
            </p:cNvPr>
            <p:cNvSpPr txBox="1"/>
            <p:nvPr/>
          </p:nvSpPr>
          <p:spPr>
            <a:xfrm>
              <a:off x="6709743" y="4635370"/>
              <a:ext cx="2653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differential equations (ODE/PDEs)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4135E-9971-7C1E-A185-10AC302E511C}"/>
              </a:ext>
            </a:extLst>
          </p:cNvPr>
          <p:cNvGrpSpPr/>
          <p:nvPr/>
        </p:nvGrpSpPr>
        <p:grpSpPr>
          <a:xfrm>
            <a:off x="6444272" y="4992389"/>
            <a:ext cx="3066781" cy="1417936"/>
            <a:chOff x="6444272" y="4992389"/>
            <a:chExt cx="3066781" cy="14179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/>
                <p:nvPr/>
              </p:nvSpPr>
              <p:spPr>
                <a:xfrm>
                  <a:off x="6444272" y="4992389"/>
                  <a:ext cx="30667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4272" y="4992389"/>
                  <a:ext cx="3066781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B02BCFB-EB02-F8F5-E0BB-352159C71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61536" y="5305577"/>
              <a:ext cx="2590800" cy="952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28DCB1-B647-7F65-ABEC-7A3116095A0C}"/>
                </a:ext>
              </a:extLst>
            </p:cNvPr>
            <p:cNvSpPr txBox="1"/>
            <p:nvPr/>
          </p:nvSpPr>
          <p:spPr>
            <a:xfrm>
              <a:off x="6664134" y="6133326"/>
              <a:ext cx="2553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stochastic differential equations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F05678-F6F5-248D-1588-F9A7E195B13D}"/>
              </a:ext>
            </a:extLst>
          </p:cNvPr>
          <p:cNvGrpSpPr/>
          <p:nvPr/>
        </p:nvGrpSpPr>
        <p:grpSpPr>
          <a:xfrm>
            <a:off x="9441571" y="5023160"/>
            <a:ext cx="2047601" cy="1158008"/>
            <a:chOff x="9441571" y="5023160"/>
            <a:chExt cx="2047601" cy="1158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/>
                <p:nvPr/>
              </p:nvSpPr>
              <p:spPr>
                <a:xfrm>
                  <a:off x="9441571" y="5023160"/>
                  <a:ext cx="2047601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1571" y="5023160"/>
                  <a:ext cx="2047601" cy="646331"/>
                </a:xfrm>
                <a:prstGeom prst="rect">
                  <a:avLst/>
                </a:prstGeom>
                <a:blipFill>
                  <a:blip r:embed="rId1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ABD0BF-CCA0-2FC5-0689-30208B9824BD}"/>
                </a:ext>
              </a:extLst>
            </p:cNvPr>
            <p:cNvSpPr txBox="1"/>
            <p:nvPr/>
          </p:nvSpPr>
          <p:spPr>
            <a:xfrm>
              <a:off x="9696340" y="5904169"/>
              <a:ext cx="1407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Markov chains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636D2-62AE-0E4D-4F16-77FBE3F35E51}"/>
              </a:ext>
            </a:extLst>
          </p:cNvPr>
          <p:cNvGrpSpPr/>
          <p:nvPr/>
        </p:nvGrpSpPr>
        <p:grpSpPr>
          <a:xfrm>
            <a:off x="9428376" y="4045872"/>
            <a:ext cx="2048959" cy="858533"/>
            <a:chOff x="9428376" y="4045872"/>
            <a:chExt cx="2048959" cy="858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/>
                <p:nvPr/>
              </p:nvSpPr>
              <p:spPr>
                <a:xfrm>
                  <a:off x="9511053" y="4045872"/>
                  <a:ext cx="1442104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1053" y="4045872"/>
                  <a:ext cx="1442104" cy="369397"/>
                </a:xfrm>
                <a:prstGeom prst="rect">
                  <a:avLst/>
                </a:prstGeom>
                <a:blipFill>
                  <a:blip r:embed="rId1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A394F7-D68B-3D4A-69E9-82364FD9510F}"/>
                </a:ext>
              </a:extLst>
            </p:cNvPr>
            <p:cNvSpPr txBox="1"/>
            <p:nvPr/>
          </p:nvSpPr>
          <p:spPr>
            <a:xfrm>
              <a:off x="9428376" y="4627406"/>
              <a:ext cx="2048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Turing machines, games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696F62E-8E0C-D0A4-20A1-114595D7A869}"/>
              </a:ext>
            </a:extLst>
          </p:cNvPr>
          <p:cNvSpPr txBox="1">
            <a:spLocks/>
          </p:cNvSpPr>
          <p:nvPr/>
        </p:nvSpPr>
        <p:spPr>
          <a:xfrm>
            <a:off x="696851" y="5578979"/>
            <a:ext cx="5356278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Neural Event Functions for Ordinary Differential Equations.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Ricky T. Q. Chen, Brandon Amos, Maximilian Nickel, ICLR 2021.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B0371-A4C4-3E6D-F4DD-305DA602DB87}"/>
              </a:ext>
            </a:extLst>
          </p:cNvPr>
          <p:cNvSpPr txBox="1"/>
          <p:nvPr/>
        </p:nvSpPr>
        <p:spPr>
          <a:xfrm>
            <a:off x="4453411" y="3204959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67F422C2-0626-D4C5-B15E-1424EDA443ED}"/>
              </a:ext>
            </a:extLst>
          </p:cNvPr>
          <p:cNvSpPr/>
          <p:nvPr/>
        </p:nvSpPr>
        <p:spPr>
          <a:xfrm rot="5694207">
            <a:off x="5833752" y="5371831"/>
            <a:ext cx="370645" cy="414293"/>
          </a:xfrm>
          <a:prstGeom prst="arc">
            <a:avLst>
              <a:gd name="adj1" fmla="val 8962026"/>
              <a:gd name="adj2" fmla="val 351556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E8AF-B1FB-47B2-380F-B0497661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dynamical systems and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4298C-3ACD-1557-9389-085F191EB4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4261A-BB3C-ED85-6F1C-90636D3B6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3ED15-9C81-859D-D993-18ADD26F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drone-out">
            <a:hlinkClick r:id="" action="ppaction://media"/>
            <a:extLst>
              <a:ext uri="{FF2B5EF4-FFF2-40B4-BE49-F238E27FC236}">
                <a16:creationId xmlns:a16="http://schemas.microsoft.com/office/drawing/2014/main" id="{1E2E56EC-18BB-5031-187B-C70035483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29309" y="1702142"/>
            <a:ext cx="4256741" cy="2402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080534-A4D5-44EC-2CD9-93D188D2BA7B}"/>
              </a:ext>
            </a:extLst>
          </p:cNvPr>
          <p:cNvSpPr txBox="1"/>
          <p:nvPr/>
        </p:nvSpPr>
        <p:spPr>
          <a:xfrm>
            <a:off x="7579240" y="3872826"/>
            <a:ext cx="4760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high-speed flight. </a:t>
            </a:r>
            <a:r>
              <a:rPr lang="en-US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Loquercio</a:t>
            </a:r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Science Robotics 2021.</a:t>
            </a:r>
          </a:p>
        </p:txBody>
      </p:sp>
      <p:pic>
        <p:nvPicPr>
          <p:cNvPr id="9" name="bd-out">
            <a:hlinkClick r:id="" action="ppaction://media"/>
            <a:extLst>
              <a:ext uri="{FF2B5EF4-FFF2-40B4-BE49-F238E27FC236}">
                <a16:creationId xmlns:a16="http://schemas.microsoft.com/office/drawing/2014/main" id="{1F31B069-6DD3-BEEC-486C-1FBA28BBA2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69905" y="1784458"/>
            <a:ext cx="3659404" cy="2332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097DDD-6699-644C-9AEE-9A5E924D4389}"/>
              </a:ext>
            </a:extLst>
          </p:cNvPr>
          <p:cNvSpPr txBox="1"/>
          <p:nvPr/>
        </p:nvSpPr>
        <p:spPr>
          <a:xfrm>
            <a:off x="5875946" y="3878429"/>
            <a:ext cx="1819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Boston Dynamics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E460D-E290-593B-C9EE-C4E64B3E5556}"/>
              </a:ext>
            </a:extLst>
          </p:cNvPr>
          <p:cNvSpPr txBox="1"/>
          <p:nvPr/>
        </p:nvSpPr>
        <p:spPr>
          <a:xfrm>
            <a:off x="1991659" y="1162760"/>
            <a:ext cx="4933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/>
            <a:r>
              <a:rPr lang="en-US" dirty="0">
                <a:solidFill>
                  <a:schemeClr val="tx1"/>
                </a:solidFill>
                <a:latin typeface="Source Sans Pro"/>
                <a:ea typeface="Source Sans Pro"/>
              </a:rPr>
              <a:t>often via the </a:t>
            </a:r>
            <a:r>
              <a:rPr lang="en-US" b="1" dirty="0">
                <a:solidFill>
                  <a:schemeClr val="tx1"/>
                </a:solidFill>
                <a:latin typeface="Source Sans Pro"/>
                <a:ea typeface="Source Sans Pro"/>
              </a:rPr>
              <a:t>Newton-Euler</a:t>
            </a:r>
            <a:r>
              <a:rPr lang="en-US" dirty="0">
                <a:solidFill>
                  <a:schemeClr val="tx1"/>
                </a:solidFill>
                <a:latin typeface="Source Sans Pro"/>
                <a:ea typeface="Source Sans Pro"/>
              </a:rPr>
              <a:t> equations of motion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shadow-out">
            <a:hlinkClick r:id="" action="ppaction://media"/>
            <a:extLst>
              <a:ext uri="{FF2B5EF4-FFF2-40B4-BE49-F238E27FC236}">
                <a16:creationId xmlns:a16="http://schemas.microsoft.com/office/drawing/2014/main" id="{A630B8FA-04C8-50B2-10FC-F05BBC15895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6758" y="1909481"/>
            <a:ext cx="3753147" cy="22113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048343-F5DD-8CD4-29F9-B467659C1F20}"/>
              </a:ext>
            </a:extLst>
          </p:cNvPr>
          <p:cNvSpPr txBox="1"/>
          <p:nvPr/>
        </p:nvSpPr>
        <p:spPr>
          <a:xfrm>
            <a:off x="2221054" y="3872826"/>
            <a:ext cx="181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Shadow Robotics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sx-out">
            <a:hlinkClick r:id="" action="ppaction://media"/>
            <a:extLst>
              <a:ext uri="{FF2B5EF4-FFF2-40B4-BE49-F238E27FC236}">
                <a16:creationId xmlns:a16="http://schemas.microsoft.com/office/drawing/2014/main" id="{F4C2E020-F2E8-F0E4-9688-FD80DEE6523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1361" y="4149825"/>
            <a:ext cx="2801843" cy="22089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51833-4299-5947-69C0-F77B028D66D7}"/>
              </a:ext>
            </a:extLst>
          </p:cNvPr>
          <p:cNvSpPr txBox="1"/>
          <p:nvPr/>
        </p:nvSpPr>
        <p:spPr>
          <a:xfrm>
            <a:off x="2605372" y="6109089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SpaceX</a:t>
            </a:r>
          </a:p>
        </p:txBody>
      </p:sp>
      <p:pic>
        <p:nvPicPr>
          <p:cNvPr id="16" name="Picture 15" descr="A screen shot of a screen&#10;&#10;Description automatically generated">
            <a:extLst>
              <a:ext uri="{FF2B5EF4-FFF2-40B4-BE49-F238E27FC236}">
                <a16:creationId xmlns:a16="http://schemas.microsoft.com/office/drawing/2014/main" id="{B89EEE4A-9D93-A7BB-9504-4D048C749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6235" y="4117690"/>
            <a:ext cx="3024530" cy="2268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573885-2F8D-A31B-2A3F-387AFC09D9AF}"/>
              </a:ext>
            </a:extLst>
          </p:cNvPr>
          <p:cNvSpPr txBox="1"/>
          <p:nvPr/>
        </p:nvSpPr>
        <p:spPr>
          <a:xfrm>
            <a:off x="3777487" y="5984620"/>
            <a:ext cx="3013277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Dynamical Systems, the Three-Body Problem and</a:t>
            </a:r>
            <a:br>
              <a:rPr lang="en-US" sz="11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100" i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Space Mission Design</a:t>
            </a:r>
            <a:r>
              <a:rPr lang="en-US" sz="11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Koon et al., 1999.</a:t>
            </a:r>
          </a:p>
        </p:txBody>
      </p:sp>
      <p:pic>
        <p:nvPicPr>
          <p:cNvPr id="18" name="waymo-out">
            <a:hlinkClick r:id="" action="ppaction://media"/>
            <a:extLst>
              <a:ext uri="{FF2B5EF4-FFF2-40B4-BE49-F238E27FC236}">
                <a16:creationId xmlns:a16="http://schemas.microsoft.com/office/drawing/2014/main" id="{5C0ECC33-E20C-1190-0258-CA8EC3FDA510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10609" y="4096978"/>
            <a:ext cx="4425126" cy="22951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B43346-E7E9-02B7-CBB8-E221EED1C9FA}"/>
              </a:ext>
            </a:extLst>
          </p:cNvPr>
          <p:cNvSpPr txBox="1"/>
          <p:nvPr/>
        </p:nvSpPr>
        <p:spPr>
          <a:xfrm>
            <a:off x="10037911" y="4091375"/>
            <a:ext cx="1665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Waymo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A747DE-B464-6723-0B73-CB3FFC056A24}"/>
                  </a:ext>
                </a:extLst>
              </p:cNvPr>
              <p:cNvSpPr txBox="1"/>
              <p:nvPr/>
            </p:nvSpPr>
            <p:spPr>
              <a:xfrm>
                <a:off x="6593541" y="1159009"/>
                <a:ext cx="38757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8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chemeClr val="tx1"/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chemeClr val="tx1"/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A747DE-B464-6723-0B73-CB3FFC056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541" y="1159009"/>
                <a:ext cx="3875789" cy="369332"/>
              </a:xfrm>
              <a:prstGeom prst="rect">
                <a:avLst/>
              </a:prstGeom>
              <a:blipFill>
                <a:blip r:embed="rId2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0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5A15-60BC-E901-F46A-70B8D5DF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Machine learning way of learning dynamics</a:t>
            </a:r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9B299F-F701-FF82-7E35-4F452CD9A35A}"/>
              </a:ext>
            </a:extLst>
          </p:cNvPr>
          <p:cNvCxnSpPr>
            <a:cxnSpLocks/>
          </p:cNvCxnSpPr>
          <p:nvPr/>
        </p:nvCxnSpPr>
        <p:spPr>
          <a:xfrm>
            <a:off x="6955397" y="1933900"/>
            <a:ext cx="25843" cy="3908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5A75895-23BF-34DB-0CA6-C1EB1F948FFF}"/>
              </a:ext>
            </a:extLst>
          </p:cNvPr>
          <p:cNvCxnSpPr>
            <a:cxnSpLocks/>
          </p:cNvCxnSpPr>
          <p:nvPr/>
        </p:nvCxnSpPr>
        <p:spPr>
          <a:xfrm>
            <a:off x="792981" y="3768047"/>
            <a:ext cx="107894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DF9F63B-0641-6A81-A61B-EE185088BAA6}"/>
              </a:ext>
            </a:extLst>
          </p:cNvPr>
          <p:cNvSpPr txBox="1"/>
          <p:nvPr/>
        </p:nvSpPr>
        <p:spPr>
          <a:xfrm rot="16200000">
            <a:off x="-328811" y="26533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FC6584-6BD0-71C4-C9C4-32AC7D16FB67}"/>
              </a:ext>
            </a:extLst>
          </p:cNvPr>
          <p:cNvSpPr txBox="1"/>
          <p:nvPr/>
        </p:nvSpPr>
        <p:spPr>
          <a:xfrm rot="16200000">
            <a:off x="-146024" y="444116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A86A0D-B415-2706-BD07-0F4A80E39124}"/>
              </a:ext>
            </a:extLst>
          </p:cNvPr>
          <p:cNvSpPr txBox="1"/>
          <p:nvPr/>
        </p:nvSpPr>
        <p:spPr>
          <a:xfrm>
            <a:off x="2379429" y="1604746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8A1D20-FE20-F205-D156-49B076A51676}"/>
              </a:ext>
            </a:extLst>
          </p:cNvPr>
          <p:cNvSpPr txBox="1"/>
          <p:nvPr/>
        </p:nvSpPr>
        <p:spPr>
          <a:xfrm>
            <a:off x="8128182" y="1700926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9DF052-09B0-BC0D-C51D-04EE4FE47547}"/>
              </a:ext>
            </a:extLst>
          </p:cNvPr>
          <p:cNvSpPr txBox="1"/>
          <p:nvPr/>
        </p:nvSpPr>
        <p:spPr>
          <a:xfrm>
            <a:off x="634457" y="1121279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Collect data of the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3A019-E64B-8379-EEE9-7C2B42ED7220}"/>
              </a:ext>
            </a:extLst>
          </p:cNvPr>
          <p:cNvSpPr txBox="1"/>
          <p:nvPr/>
        </p:nvSpPr>
        <p:spPr>
          <a:xfrm>
            <a:off x="3568003" y="1123154"/>
            <a:ext cx="327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Throw neural networks at it</a:t>
            </a:r>
          </a:p>
        </p:txBody>
      </p:sp>
      <p:pic>
        <p:nvPicPr>
          <p:cNvPr id="42" name="earth-out">
            <a:hlinkClick r:id="" action="ppaction://media"/>
            <a:extLst>
              <a:ext uri="{FF2B5EF4-FFF2-40B4-BE49-F238E27FC236}">
                <a16:creationId xmlns:a16="http://schemas.microsoft.com/office/drawing/2014/main" id="{50BAF5D1-09A5-732F-64A3-1EECB6E28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981" y="2013747"/>
            <a:ext cx="1579207" cy="14765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B540C83-8C17-116C-9C98-BF791539A1C5}"/>
              </a:ext>
            </a:extLst>
          </p:cNvPr>
          <p:cNvSpPr txBox="1"/>
          <p:nvPr/>
        </p:nvSpPr>
        <p:spPr>
          <a:xfrm>
            <a:off x="1237583" y="3219658"/>
            <a:ext cx="1134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NVIDIA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D132AB-A8D3-8A6C-5D0D-65F41BA0DB94}"/>
              </a:ext>
            </a:extLst>
          </p:cNvPr>
          <p:cNvSpPr txBox="1"/>
          <p:nvPr/>
        </p:nvSpPr>
        <p:spPr>
          <a:xfrm>
            <a:off x="432089" y="3479645"/>
            <a:ext cx="29754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FourCastNet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Pathak et al., 2022.</a:t>
            </a:r>
          </a:p>
        </p:txBody>
      </p:sp>
      <p:pic>
        <p:nvPicPr>
          <p:cNvPr id="40" name="out">
            <a:hlinkClick r:id="" action="ppaction://media"/>
            <a:extLst>
              <a:ext uri="{FF2B5EF4-FFF2-40B4-BE49-F238E27FC236}">
                <a16:creationId xmlns:a16="http://schemas.microsoft.com/office/drawing/2014/main" id="{D702ABBB-31A2-33F7-6A23-4E29171631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122" y="3940302"/>
            <a:ext cx="1548227" cy="1433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475694-A8CC-1584-4956-A17DAE386AA3}"/>
              </a:ext>
            </a:extLst>
          </p:cNvPr>
          <p:cNvGrpSpPr/>
          <p:nvPr/>
        </p:nvGrpSpPr>
        <p:grpSpPr>
          <a:xfrm>
            <a:off x="3884593" y="1814927"/>
            <a:ext cx="2964139" cy="1688223"/>
            <a:chOff x="3884593" y="1814927"/>
            <a:chExt cx="2964139" cy="16882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/>
                <p:nvPr/>
              </p:nvSpPr>
              <p:spPr>
                <a:xfrm>
                  <a:off x="3992789" y="1931664"/>
                  <a:ext cx="1706538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789" y="1931664"/>
                  <a:ext cx="1706538" cy="369397"/>
                </a:xfrm>
                <a:prstGeom prst="rect">
                  <a:avLst/>
                </a:prstGeom>
                <a:blipFill>
                  <a:blip r:embed="rId11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6140129-A4E8-8E1B-342E-BBA890FE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02767" y="2314637"/>
              <a:ext cx="2298488" cy="87224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83A966-5F01-250E-29B0-B7C709C7D9BA}"/>
                </a:ext>
              </a:extLst>
            </p:cNvPr>
            <p:cNvSpPr txBox="1"/>
            <p:nvPr/>
          </p:nvSpPr>
          <p:spPr>
            <a:xfrm>
              <a:off x="3884593" y="3226151"/>
              <a:ext cx="2807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Neural ODEs/PDEs, neural operators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7730FC-4D87-31C6-399F-9A30B151B147}"/>
                </a:ext>
              </a:extLst>
            </p:cNvPr>
            <p:cNvSpPr txBox="1"/>
            <p:nvPr/>
          </p:nvSpPr>
          <p:spPr>
            <a:xfrm>
              <a:off x="5575627" y="1814927"/>
              <a:ext cx="1273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neural network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CB9F72A-950F-2210-2C87-8E9AE882E0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4038" y="2011226"/>
              <a:ext cx="222467" cy="8033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402FF-5AAE-F3AD-97C8-E2068F831B31}"/>
              </a:ext>
            </a:extLst>
          </p:cNvPr>
          <p:cNvGrpSpPr/>
          <p:nvPr/>
        </p:nvGrpSpPr>
        <p:grpSpPr>
          <a:xfrm>
            <a:off x="77527" y="3828193"/>
            <a:ext cx="6274882" cy="2383717"/>
            <a:chOff x="77527" y="3828193"/>
            <a:chExt cx="6274882" cy="23837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/>
                <p:nvPr/>
              </p:nvSpPr>
              <p:spPr>
                <a:xfrm>
                  <a:off x="2432292" y="3828193"/>
                  <a:ext cx="30667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2292" y="3828193"/>
                  <a:ext cx="3066781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B02BCFB-EB02-F8F5-E0BB-352159C71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89879" y="4265721"/>
              <a:ext cx="2590800" cy="952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C351EB-C8B6-C4C3-B4C4-967EF2EFD808}"/>
                </a:ext>
              </a:extLst>
            </p:cNvPr>
            <p:cNvSpPr txBox="1"/>
            <p:nvPr/>
          </p:nvSpPr>
          <p:spPr>
            <a:xfrm>
              <a:off x="2413455" y="5257812"/>
              <a:ext cx="3459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Neural SDEs, diffusion models, flow matching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9CEBCA-72D5-783C-145A-82CDD64852AA}"/>
                </a:ext>
              </a:extLst>
            </p:cNvPr>
            <p:cNvSpPr txBox="1"/>
            <p:nvPr/>
          </p:nvSpPr>
          <p:spPr>
            <a:xfrm>
              <a:off x="77527" y="5473246"/>
              <a:ext cx="602139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Deep unsupervised learning using nonequilibrium thermodynamics.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Sohl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-Dickstein et al., ICML 2015.</a:t>
              </a: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Score-Based Generative Modeling through Stochastic Differential Equations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Song et al., ICLR 2021.</a:t>
              </a: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Flow Matching for Generative Modeling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Lipman et al., ICLR 2023.</a:t>
              </a: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Stochastic Interpolants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Albergo et al.,  ICLR 2023.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9B9BD7-8D73-D932-068D-B3C631B15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49207" b="15175"/>
            <a:stretch/>
          </p:blipFill>
          <p:spPr>
            <a:xfrm>
              <a:off x="5074010" y="4134457"/>
              <a:ext cx="1278399" cy="111194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B137C32-ED42-59E7-CAC5-54FE07E18FE2}"/>
                </a:ext>
              </a:extLst>
            </p:cNvPr>
            <p:cNvSpPr txBox="1"/>
            <p:nvPr/>
          </p:nvSpPr>
          <p:spPr>
            <a:xfrm>
              <a:off x="3371817" y="4265835"/>
              <a:ext cx="1229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neural networks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372452A-E849-C33C-8353-BA98CB73D2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2195" y="4124378"/>
              <a:ext cx="87797" cy="1882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2AB651F-8F7D-280D-70E5-189709C56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6477" y="4118874"/>
              <a:ext cx="77512" cy="19223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7" name="Slide Number Placeholder 5">
            <a:extLst>
              <a:ext uri="{FF2B5EF4-FFF2-40B4-BE49-F238E27FC236}">
                <a16:creationId xmlns:a16="http://schemas.microsoft.com/office/drawing/2014/main" id="{C28375CE-29B1-625C-FD42-CDF31F23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567347-3AF4-E82F-E37E-399B339FBF6A}"/>
              </a:ext>
            </a:extLst>
          </p:cNvPr>
          <p:cNvGrpSpPr/>
          <p:nvPr/>
        </p:nvGrpSpPr>
        <p:grpSpPr>
          <a:xfrm>
            <a:off x="6521117" y="2329746"/>
            <a:ext cx="4968346" cy="1726461"/>
            <a:chOff x="6521117" y="2329746"/>
            <a:chExt cx="4968346" cy="1726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/>
                <p:nvPr/>
              </p:nvSpPr>
              <p:spPr>
                <a:xfrm>
                  <a:off x="7875205" y="2537924"/>
                  <a:ext cx="1793783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5205" y="2537924"/>
                  <a:ext cx="1793783" cy="369397"/>
                </a:xfrm>
                <a:prstGeom prst="rect">
                  <a:avLst/>
                </a:prstGeom>
                <a:blipFill>
                  <a:blip r:embed="rId1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6AFC7E-D96A-BB0F-2D4C-66EA75D4AB10}"/>
                </a:ext>
              </a:extLst>
            </p:cNvPr>
            <p:cNvSpPr txBox="1"/>
            <p:nvPr/>
          </p:nvSpPr>
          <p:spPr>
            <a:xfrm>
              <a:off x="7527081" y="3114712"/>
              <a:ext cx="3962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RNNs, LSTMs, Transformers</a:t>
              </a:r>
              <a:b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for language and other discrete-time sequential data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A69B91-93D9-1682-3BEA-809C53FE3083}"/>
                </a:ext>
              </a:extLst>
            </p:cNvPr>
            <p:cNvSpPr txBox="1"/>
            <p:nvPr/>
          </p:nvSpPr>
          <p:spPr>
            <a:xfrm>
              <a:off x="9601758" y="2329746"/>
              <a:ext cx="1273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neural network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69A801A-5546-04ED-9E41-BDE4B57E22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6180" y="2531047"/>
              <a:ext cx="222467" cy="8033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A1F7D871-F60D-074C-08FC-267C50FEC600}"/>
                </a:ext>
              </a:extLst>
            </p:cNvPr>
            <p:cNvSpPr/>
            <p:nvPr/>
          </p:nvSpPr>
          <p:spPr>
            <a:xfrm>
              <a:off x="6521117" y="3380960"/>
              <a:ext cx="914400" cy="675247"/>
            </a:xfrm>
            <a:prstGeom prst="arc">
              <a:avLst>
                <a:gd name="adj1" fmla="val 12536187"/>
                <a:gd name="adj2" fmla="val 20006097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4B212F-6CE7-9BF8-52A3-0DF749C60730}"/>
              </a:ext>
            </a:extLst>
          </p:cNvPr>
          <p:cNvGrpSpPr/>
          <p:nvPr/>
        </p:nvGrpSpPr>
        <p:grpSpPr>
          <a:xfrm>
            <a:off x="6535915" y="3397344"/>
            <a:ext cx="5457776" cy="2300306"/>
            <a:chOff x="6535915" y="3397344"/>
            <a:chExt cx="5457776" cy="2300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/>
                <p:nvPr/>
              </p:nvSpPr>
              <p:spPr>
                <a:xfrm>
                  <a:off x="7527081" y="4116974"/>
                  <a:ext cx="2421037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∼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7081" y="4116974"/>
                  <a:ext cx="2421037" cy="646331"/>
                </a:xfrm>
                <a:prstGeom prst="rect">
                  <a:avLst/>
                </a:prstGeom>
                <a:blipFill>
                  <a:blip r:embed="rId17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E68AAD-7103-64FA-236B-3B141C291A9C}"/>
                </a:ext>
              </a:extLst>
            </p:cNvPr>
            <p:cNvSpPr txBox="1"/>
            <p:nvPr/>
          </p:nvSpPr>
          <p:spPr>
            <a:xfrm>
              <a:off x="8128182" y="5033244"/>
              <a:ext cx="2249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RNNs with stochastic states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30EAA0-6F73-D140-8522-23BD11FE073B}"/>
                </a:ext>
              </a:extLst>
            </p:cNvPr>
            <p:cNvSpPr txBox="1"/>
            <p:nvPr/>
          </p:nvSpPr>
          <p:spPr>
            <a:xfrm>
              <a:off x="6946626" y="5297540"/>
              <a:ext cx="50470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Recurrent Latent Variable Model for Sequential Data.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Chung et al., NeurIPS 2015.</a:t>
              </a:r>
            </a:p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Sequential Neural Models with Stochastic Layers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</a:t>
              </a:r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Fraccaro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et al., NeurIPS 2016.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52390-E59B-0E8A-42B1-D0C78C0A3E05}"/>
                </a:ext>
              </a:extLst>
            </p:cNvPr>
            <p:cNvSpPr txBox="1"/>
            <p:nvPr/>
          </p:nvSpPr>
          <p:spPr>
            <a:xfrm>
              <a:off x="9722288" y="4401011"/>
              <a:ext cx="1229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neural networks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3EC9940-758A-E566-715C-7B83A1805D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01758" y="4348836"/>
              <a:ext cx="198056" cy="11704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4D65985-AEAB-383F-CFDB-EA5520584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9228" y="4571546"/>
              <a:ext cx="711789" cy="5428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B7EEE4CF-EC97-9172-C4C1-D8BE79981ECF}"/>
                </a:ext>
              </a:extLst>
            </p:cNvPr>
            <p:cNvSpPr/>
            <p:nvPr/>
          </p:nvSpPr>
          <p:spPr>
            <a:xfrm flipV="1">
              <a:off x="6535915" y="3397344"/>
              <a:ext cx="914400" cy="827197"/>
            </a:xfrm>
            <a:prstGeom prst="arc">
              <a:avLst>
                <a:gd name="adj1" fmla="val 12536187"/>
                <a:gd name="adj2" fmla="val 20006097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t-c">
            <a:hlinkClick r:id="" action="ppaction://media"/>
            <a:extLst>
              <a:ext uri="{FF2B5EF4-FFF2-40B4-BE49-F238E27FC236}">
                <a16:creationId xmlns:a16="http://schemas.microsoft.com/office/drawing/2014/main" id="{DC8EF7E1-9859-01E8-A790-B7A5D59C087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63956" y="2032933"/>
            <a:ext cx="1418183" cy="1418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617A3-F2A4-32BC-D0E4-81FA3DBDD440}"/>
              </a:ext>
            </a:extLst>
          </p:cNvPr>
          <p:cNvSpPr txBox="1"/>
          <p:nvPr/>
        </p:nvSpPr>
        <p:spPr>
          <a:xfrm>
            <a:off x="2396116" y="3487129"/>
            <a:ext cx="35791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Neural Constitutive Laws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Ma et al., ICML 2023.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DFDB33-156A-CE03-15AA-B3A96557D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63896F2-BD33-20A6-652E-756E6CDD9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 dirty="0"/>
              <a:t>End-to-end learning geometries</a:t>
            </a:r>
          </a:p>
        </p:txBody>
      </p:sp>
    </p:spTree>
    <p:extLst>
      <p:ext uri="{BB962C8B-B14F-4D97-AF65-F5344CB8AC3E}">
        <p14:creationId xmlns:p14="http://schemas.microsoft.com/office/powerpoint/2010/main" val="10593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DC7D-F2FD-1A6F-3E9E-6E6AED99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Euclidean to geometric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7481F-7894-EC3B-F0D5-55CFC3980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D978B-284F-A3B7-2CFB-234518019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C51E1-6762-1734-39E8-B703F30A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F72B1057-C13F-5804-89FA-926D622B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37" y="2117390"/>
            <a:ext cx="4222427" cy="40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796ED-64E4-95E6-AFAC-675006E0CFEA}"/>
              </a:ext>
            </a:extLst>
          </p:cNvPr>
          <p:cNvSpPr txBox="1"/>
          <p:nvPr/>
        </p:nvSpPr>
        <p:spPr>
          <a:xfrm>
            <a:off x="10410234" y="5847615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3A6CB-C82B-BD81-823E-A7A14396D020}"/>
              </a:ext>
            </a:extLst>
          </p:cNvPr>
          <p:cNvSpPr txBox="1"/>
          <p:nvPr/>
        </p:nvSpPr>
        <p:spPr>
          <a:xfrm>
            <a:off x="7940056" y="1763227"/>
            <a:ext cx="3719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degrees of freedom 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 a rigid body in 3D space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A8EDF240-A771-9A28-8410-FE06F3C9F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 r="132" b="40227"/>
          <a:stretch/>
        </p:blipFill>
        <p:spPr bwMode="auto">
          <a:xfrm>
            <a:off x="1631219" y="2863450"/>
            <a:ext cx="5096318" cy="33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0E933A-2A13-8FD2-6787-AAA8183C464E}"/>
                  </a:ext>
                </a:extLst>
              </p:cNvPr>
              <p:cNvSpPr txBox="1"/>
              <p:nvPr/>
            </p:nvSpPr>
            <p:spPr>
              <a:xfrm>
                <a:off x="1644505" y="1726138"/>
                <a:ext cx="2499550" cy="584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00503000000000000" pitchFamily="2" charset="77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00503000000000000" pitchFamily="2" charset="77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00503000000000000" pitchFamily="2" charset="77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00503000000000000" pitchFamily="2" charset="7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00503000000000000" pitchFamily="2" charset="77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en-US" sz="3200" b="0" i="1" dirty="0">
                    <a:latin typeface="Cambria Math" panose="02000503000000000000" pitchFamily="2" charset="77"/>
                  </a:rPr>
                </a:br>
                <a:endParaRPr lang="en-US" sz="3200" b="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0E933A-2A13-8FD2-6787-AAA8183C4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505" y="1726138"/>
                <a:ext cx="2499550" cy="584840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35C98F-1355-C6CD-BD51-08740D617386}"/>
                  </a:ext>
                </a:extLst>
              </p:cNvPr>
              <p:cNvSpPr txBox="1"/>
              <p:nvPr/>
            </p:nvSpPr>
            <p:spPr>
              <a:xfrm>
                <a:off x="3921254" y="1852193"/>
                <a:ext cx="3409224" cy="39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𝒯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ℳ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35C98F-1355-C6CD-BD51-08740D61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54" y="1852193"/>
                <a:ext cx="3409224" cy="394532"/>
              </a:xfrm>
              <a:prstGeom prst="rect">
                <a:avLst/>
              </a:prstGeom>
              <a:blipFill>
                <a:blip r:embed="rId6"/>
                <a:stretch>
                  <a:fillRect l="-1481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8ED4341-98C5-FA15-F497-779757A378D8}"/>
              </a:ext>
            </a:extLst>
          </p:cNvPr>
          <p:cNvSpPr txBox="1"/>
          <p:nvPr/>
        </p:nvSpPr>
        <p:spPr>
          <a:xfrm>
            <a:off x="1523642" y="1186922"/>
            <a:ext cx="863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why?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modeling rotations, symmetries, obstacles, other parts of the open physical world</a:t>
            </a:r>
          </a:p>
        </p:txBody>
      </p:sp>
    </p:spTree>
    <p:extLst>
      <p:ext uri="{BB962C8B-B14F-4D97-AF65-F5344CB8AC3E}">
        <p14:creationId xmlns:p14="http://schemas.microsoft.com/office/powerpoint/2010/main" val="395188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DBF4-293C-26A6-467B-4CCC3BCA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know the geometry? Learn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4E15-6CC3-F439-D1F7-5737E92D4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setting 1: </a:t>
            </a:r>
            <a:r>
              <a:rPr lang="en-US" dirty="0"/>
              <a:t>geometry is the demonstration manifold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fit a VAE to the observations</a:t>
            </a:r>
          </a:p>
          <a:p>
            <a:pPr marL="457200" indent="-457200">
              <a:buAutoNum type="arabicPeriod"/>
            </a:pPr>
            <a:r>
              <a:rPr lang="en-US" dirty="0"/>
              <a:t>induce a metric from it</a:t>
            </a:r>
          </a:p>
          <a:p>
            <a:pPr marL="457200" indent="-457200">
              <a:buAutoNum type="arabicPeriod"/>
            </a:pPr>
            <a:r>
              <a:rPr lang="en-US" dirty="0"/>
              <a:t>compute geodesics under the induced metric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380C-0F0B-5D56-0E21-FDF3C27FA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42AB-DC88-CD78-706B-9055544E6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B938-5097-5980-F2FB-873FE4E0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F1C071-BEB0-1025-4AB5-905C92F3A8AC}"/>
              </a:ext>
            </a:extLst>
          </p:cNvPr>
          <p:cNvSpPr txBox="1">
            <a:spLocks/>
          </p:cNvSpPr>
          <p:nvPr/>
        </p:nvSpPr>
        <p:spPr>
          <a:xfrm>
            <a:off x="707666" y="1960143"/>
            <a:ext cx="8719132" cy="495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Riemannian Manifolds for Geodesic Motion Skills.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 et al., RSS 2021.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5F0D-A9FE-7B80-2442-A790D9C0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982" y="1861591"/>
            <a:ext cx="2209800" cy="35941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D927A14-77F2-753A-5DC4-3B189AA9FF50}"/>
              </a:ext>
            </a:extLst>
          </p:cNvPr>
          <p:cNvSpPr txBox="1">
            <a:spLocks/>
          </p:cNvSpPr>
          <p:nvPr/>
        </p:nvSpPr>
        <p:spPr>
          <a:xfrm rot="18592176">
            <a:off x="10096261" y="2494300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Euclidean geodesic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BBA726-B1DF-0834-8FF6-0BA752588316}"/>
              </a:ext>
            </a:extLst>
          </p:cNvPr>
          <p:cNvSpPr txBox="1">
            <a:spLocks/>
          </p:cNvSpPr>
          <p:nvPr/>
        </p:nvSpPr>
        <p:spPr>
          <a:xfrm rot="16648883">
            <a:off x="10780549" y="3592328"/>
            <a:ext cx="1411805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learned geodesic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DB9BEE8-3A32-D234-B2C3-4E9DA274CD5F}"/>
              </a:ext>
            </a:extLst>
          </p:cNvPr>
          <p:cNvSpPr txBox="1">
            <a:spLocks/>
          </p:cNvSpPr>
          <p:nvPr/>
        </p:nvSpPr>
        <p:spPr>
          <a:xfrm>
            <a:off x="10382785" y="5116151"/>
            <a:ext cx="1525690" cy="59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</a:t>
            </a:r>
          </a:p>
          <a:p>
            <a:pPr algn="r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(demonstrations)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E29F55-F171-22CC-2CBD-201E368E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059" y="2304795"/>
            <a:ext cx="2809093" cy="2951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DFCC27-89D2-B49F-06CA-624DCCC21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65" y="4440247"/>
            <a:ext cx="62738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43EED1-5D45-DD99-83DB-E5D7FE75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18" y="3830647"/>
            <a:ext cx="70231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B7B13D-3875-1530-1105-0008EAB9630E}"/>
                  </a:ext>
                </a:extLst>
              </p:cNvPr>
              <p:cNvSpPr txBox="1"/>
              <p:nvPr/>
            </p:nvSpPr>
            <p:spPr>
              <a:xfrm>
                <a:off x="499148" y="5320690"/>
                <a:ext cx="5429738" cy="921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≜</m:t>
                          </m:r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</m:sSubSup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B7B13D-3875-1530-1105-0008EAB96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48" y="5320690"/>
                <a:ext cx="5429738" cy="921984"/>
              </a:xfrm>
              <a:prstGeom prst="rect">
                <a:avLst/>
              </a:prstGeom>
              <a:blipFill>
                <a:blip r:embed="rId6"/>
                <a:stretch>
                  <a:fillRect t="-161644" b="-2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5C6FBB5-8B1F-986D-B4BF-2FBC24E38B44}"/>
              </a:ext>
            </a:extLst>
          </p:cNvPr>
          <p:cNvSpPr txBox="1">
            <a:spLocks/>
          </p:cNvSpPr>
          <p:nvPr/>
        </p:nvSpPr>
        <p:spPr>
          <a:xfrm>
            <a:off x="4749149" y="6006891"/>
            <a:ext cx="6517801" cy="42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geodesic solver</a:t>
            </a:r>
            <a:r>
              <a:rPr lang="en-US" dirty="0"/>
              <a:t>: with splines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(usually in 2 or 3 dimensions)</a:t>
            </a:r>
          </a:p>
        </p:txBody>
      </p:sp>
    </p:spTree>
    <p:extLst>
      <p:ext uri="{BB962C8B-B14F-4D97-AF65-F5344CB8AC3E}">
        <p14:creationId xmlns:p14="http://schemas.microsoft.com/office/powerpoint/2010/main" val="32175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DBF4-293C-26A6-467B-4CCC3BCA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know the geometry? Learn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4E15-6CC3-F439-D1F7-5737E92D4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setting 2:</a:t>
            </a:r>
            <a:r>
              <a:rPr lang="en-US" dirty="0"/>
              <a:t> geometry is in the state space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(particle system with unpaired data)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380C-0F0B-5D56-0E21-FDF3C27FA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42AB-DC88-CD78-706B-9055544E6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B938-5097-5980-F2FB-873FE4E0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EFA62B-F088-41BA-E26C-E91D5FC10A00}"/>
              </a:ext>
            </a:extLst>
          </p:cNvPr>
          <p:cNvSpPr txBox="1">
            <a:spLocks/>
          </p:cNvSpPr>
          <p:nvPr/>
        </p:nvSpPr>
        <p:spPr>
          <a:xfrm>
            <a:off x="609600" y="2012866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CC7AE-BD7E-7B87-6125-5DF0D45E0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487" y="2801785"/>
            <a:ext cx="3240786" cy="328895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E88A423-4D59-B12C-E31F-7BEE9E7B2444}"/>
              </a:ext>
            </a:extLst>
          </p:cNvPr>
          <p:cNvSpPr txBox="1">
            <a:spLocks/>
          </p:cNvSpPr>
          <p:nvPr/>
        </p:nvSpPr>
        <p:spPr>
          <a:xfrm>
            <a:off x="8339328" y="2542639"/>
            <a:ext cx="2993011" cy="59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populations of cells over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479505-4CB1-7093-E5D6-4B469208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7" y="3040361"/>
            <a:ext cx="7909642" cy="29315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50107A4-45BC-9F11-9A1F-1E67F1CDA09F}"/>
              </a:ext>
            </a:extLst>
          </p:cNvPr>
          <p:cNvSpPr txBox="1">
            <a:spLocks/>
          </p:cNvSpPr>
          <p:nvPr/>
        </p:nvSpPr>
        <p:spPr>
          <a:xfrm>
            <a:off x="2822448" y="2838817"/>
            <a:ext cx="2993011" cy="59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synthetic data</a:t>
            </a:r>
          </a:p>
        </p:txBody>
      </p:sp>
    </p:spTree>
    <p:extLst>
      <p:ext uri="{BB962C8B-B14F-4D97-AF65-F5344CB8AC3E}">
        <p14:creationId xmlns:p14="http://schemas.microsoft.com/office/powerpoint/2010/main" val="3812356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DBF4-293C-26A6-467B-4CCC3BCA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know the geometry? Learn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4E15-6CC3-F439-D1F7-5737E92D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020966"/>
          </a:xfrm>
        </p:spPr>
        <p:txBody>
          <a:bodyPr/>
          <a:lstStyle/>
          <a:p>
            <a:r>
              <a:rPr lang="en-US" b="1" dirty="0"/>
              <a:t>setting 2:</a:t>
            </a:r>
            <a:r>
              <a:rPr lang="en-US" dirty="0"/>
              <a:t> geometry is in the state space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(particle system with unpaired data)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380C-0F0B-5D56-0E21-FDF3C27FA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42AB-DC88-CD78-706B-9055544E6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B938-5097-5980-F2FB-873FE4E0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EFA62B-F088-41BA-E26C-E91D5FC10A00}"/>
              </a:ext>
            </a:extLst>
          </p:cNvPr>
          <p:cNvSpPr txBox="1">
            <a:spLocks/>
          </p:cNvSpPr>
          <p:nvPr/>
        </p:nvSpPr>
        <p:spPr>
          <a:xfrm>
            <a:off x="609600" y="2012866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9BD54E7-2534-9BAF-5C73-9AB609803E47}"/>
              </a:ext>
            </a:extLst>
          </p:cNvPr>
          <p:cNvSpPr/>
          <p:nvPr/>
        </p:nvSpPr>
        <p:spPr>
          <a:xfrm>
            <a:off x="526211" y="2960949"/>
            <a:ext cx="3482789" cy="49754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the geometry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D793B7-87DB-9A08-F2D5-22FA084A0751}"/>
              </a:ext>
            </a:extLst>
          </p:cNvPr>
          <p:cNvSpPr/>
          <p:nvPr/>
        </p:nvSpPr>
        <p:spPr>
          <a:xfrm>
            <a:off x="4805189" y="2960948"/>
            <a:ext cx="4022161" cy="49754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solve OT problem in that geometry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729BEDD-2106-4E2C-FAFF-E04BD43191E1}"/>
              </a:ext>
            </a:extLst>
          </p:cNvPr>
          <p:cNvSpPr/>
          <p:nvPr/>
        </p:nvSpPr>
        <p:spPr>
          <a:xfrm>
            <a:off x="4117059" y="3014734"/>
            <a:ext cx="631558" cy="365125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8117033-CA26-178F-8EDC-0605CD28F1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869" y="3502707"/>
                <a:ext cx="3858851" cy="11256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via a metric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8117033-CA26-178F-8EDC-0605CD28F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69" y="3502707"/>
                <a:ext cx="3858851" cy="1125677"/>
              </a:xfrm>
              <a:prstGeom prst="rect">
                <a:avLst/>
              </a:prstGeom>
              <a:blipFill>
                <a:blip r:embed="rId2"/>
                <a:stretch>
                  <a:fillRect l="-984"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C6FE262-DE19-0322-8FE7-70BA3DD6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83" y="3598390"/>
            <a:ext cx="5007855" cy="757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3DA0AD-7F9E-1B94-B029-1938F8764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36" y="4337389"/>
            <a:ext cx="4394200" cy="965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926FF2-D2D2-23B7-CF47-6FF360D8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00" y="5225842"/>
            <a:ext cx="4721573" cy="77262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859EA70-986B-6DCB-C7BF-46232FFBA80D}"/>
              </a:ext>
            </a:extLst>
          </p:cNvPr>
          <p:cNvSpPr/>
          <p:nvPr/>
        </p:nvSpPr>
        <p:spPr>
          <a:xfrm>
            <a:off x="9612991" y="2966156"/>
            <a:ext cx="2091330" cy="49754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improve the metric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C945B9F-B72F-2C6C-2A0F-A6F701C83DA5}"/>
              </a:ext>
            </a:extLst>
          </p:cNvPr>
          <p:cNvSpPr/>
          <p:nvPr/>
        </p:nvSpPr>
        <p:spPr>
          <a:xfrm>
            <a:off x="8924860" y="3019942"/>
            <a:ext cx="631558" cy="365125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9E4AD6-3362-A5C9-53FE-A05CB9432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714" y="4065545"/>
            <a:ext cx="2318804" cy="214566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AB1A6C-DC6E-87C3-8BC7-48454E2DDED5}"/>
              </a:ext>
            </a:extLst>
          </p:cNvPr>
          <p:cNvSpPr txBox="1">
            <a:spLocks/>
          </p:cNvSpPr>
          <p:nvPr/>
        </p:nvSpPr>
        <p:spPr>
          <a:xfrm>
            <a:off x="9634686" y="3488662"/>
            <a:ext cx="3858851" cy="1125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 the OT cost is lower</a:t>
            </a:r>
          </a:p>
        </p:txBody>
      </p:sp>
    </p:spTree>
    <p:extLst>
      <p:ext uri="{BB962C8B-B14F-4D97-AF65-F5344CB8AC3E}">
        <p14:creationId xmlns:p14="http://schemas.microsoft.com/office/powerpoint/2010/main" val="295766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DBF4-293C-26A6-467B-4CCC3BCA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know the geometry? Learn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4E15-6CC3-F439-D1F7-5737E92D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020966"/>
          </a:xfrm>
        </p:spPr>
        <p:txBody>
          <a:bodyPr/>
          <a:lstStyle/>
          <a:p>
            <a:r>
              <a:rPr lang="en-US" b="1" dirty="0"/>
              <a:t>setting 2:</a:t>
            </a:r>
            <a:r>
              <a:rPr lang="en-US" dirty="0"/>
              <a:t> geometry is in the state space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(particle system with unpaired data)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380C-0F0B-5D56-0E21-FDF3C27FA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42AB-DC88-CD78-706B-9055544E6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B938-5097-5980-F2FB-873FE4E0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EFA62B-F088-41BA-E26C-E91D5FC10A00}"/>
              </a:ext>
            </a:extLst>
          </p:cNvPr>
          <p:cNvSpPr txBox="1">
            <a:spLocks/>
          </p:cNvSpPr>
          <p:nvPr/>
        </p:nvSpPr>
        <p:spPr>
          <a:xfrm>
            <a:off x="609600" y="2012866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F2C2D-9CD0-04DD-4655-B6736197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33" y="3231400"/>
            <a:ext cx="10603415" cy="184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F9553-D3FC-36B1-0388-C7422121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131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         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D18D-E365-386F-5F83-36774B2C4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307" y="1808505"/>
            <a:ext cx="10972800" cy="966770"/>
          </a:xfrm>
        </p:spPr>
        <p:txBody>
          <a:bodyPr>
            <a:normAutofit/>
          </a:bodyPr>
          <a:lstStyle/>
          <a:p>
            <a:r>
              <a:rPr lang="en-US" dirty="0"/>
              <a:t>My main research is 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(mostly Euclidean)</a:t>
            </a:r>
            <a:r>
              <a:rPr lang="en-US" dirty="0"/>
              <a:t> </a:t>
            </a:r>
            <a:r>
              <a:rPr lang="en-US" b="1" dirty="0"/>
              <a:t>optimization</a:t>
            </a:r>
            <a:r>
              <a:rPr lang="en-US" dirty="0"/>
              <a:t>, </a:t>
            </a:r>
            <a:r>
              <a:rPr lang="en-US" b="1" dirty="0"/>
              <a:t>control</a:t>
            </a:r>
            <a:r>
              <a:rPr lang="en-US" dirty="0"/>
              <a:t>, and </a:t>
            </a:r>
            <a:r>
              <a:rPr lang="en-US" b="1" dirty="0"/>
              <a:t>generative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3158-A50A-53C1-42F2-3F6991264B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FE6C4-0B0E-F699-9665-7267737CF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4261D-D406-C953-A6BE-1E8EE923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Graphic 7" descr="Warning with solid fill">
            <a:extLst>
              <a:ext uri="{FF2B5EF4-FFF2-40B4-BE49-F238E27FC236}">
                <a16:creationId xmlns:a16="http://schemas.microsoft.com/office/drawing/2014/main" id="{993D54F0-0C67-89DB-F0B7-C618370BA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307" y="599969"/>
            <a:ext cx="877345" cy="87734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903182F-39A7-C944-58F4-1B1B38B67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3898361" y="2820938"/>
            <a:ext cx="2193498" cy="21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inal">
            <a:hlinkClick r:id="" action="ppaction://media"/>
            <a:extLst>
              <a:ext uri="{FF2B5EF4-FFF2-40B4-BE49-F238E27FC236}">
                <a16:creationId xmlns:a16="http://schemas.microsoft.com/office/drawing/2014/main" id="{F1BCB006-1880-5D67-8A93-A8D8C4054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0627" y="2818959"/>
            <a:ext cx="1975930" cy="2195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8540ED-4589-C00E-39D1-07678A56AD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343" r="75667" b="11927"/>
          <a:stretch/>
        </p:blipFill>
        <p:spPr>
          <a:xfrm>
            <a:off x="6551660" y="2778618"/>
            <a:ext cx="1854270" cy="1711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72BBC3-F2FA-05A8-3ECD-8D04D17A50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9" r="75666" b="11066"/>
          <a:stretch/>
        </p:blipFill>
        <p:spPr>
          <a:xfrm>
            <a:off x="8488347" y="2758205"/>
            <a:ext cx="1854270" cy="1752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FF012-DAF2-3CA8-8A68-365EE1975D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65" y="4442077"/>
            <a:ext cx="3867076" cy="966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4E68DD-F5B2-521D-1824-7F6B5B88B727}"/>
              </a:ext>
            </a:extLst>
          </p:cNvPr>
          <p:cNvSpPr txBox="1"/>
          <p:nvPr/>
        </p:nvSpPr>
        <p:spPr>
          <a:xfrm>
            <a:off x="2035975" y="2488349"/>
            <a:ext cx="86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BC699-6B8C-1D19-72E0-E31C94E4177E}"/>
              </a:ext>
            </a:extLst>
          </p:cNvPr>
          <p:cNvSpPr txBox="1"/>
          <p:nvPr/>
        </p:nvSpPr>
        <p:spPr>
          <a:xfrm>
            <a:off x="3904089" y="2499823"/>
            <a:ext cx="224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multi-agent dynamics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BEC52-DC39-534E-ED93-C2841B0C8B10}"/>
              </a:ext>
            </a:extLst>
          </p:cNvPr>
          <p:cNvSpPr txBox="1"/>
          <p:nvPr/>
        </p:nvSpPr>
        <p:spPr>
          <a:xfrm>
            <a:off x="6501123" y="2469164"/>
            <a:ext cx="429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generative modeling </a:t>
            </a:r>
            <a:r>
              <a:rPr lang="en-US" dirty="0"/>
              <a:t>and</a:t>
            </a:r>
            <a:r>
              <a:rPr lang="en-US" b="1" dirty="0"/>
              <a:t> optimal transport</a:t>
            </a:r>
          </a:p>
        </p:txBody>
      </p:sp>
      <p:sp>
        <p:nvSpPr>
          <p:cNvPr id="19" name="Google Shape;549;p92">
            <a:extLst>
              <a:ext uri="{FF2B5EF4-FFF2-40B4-BE49-F238E27FC236}">
                <a16:creationId xmlns:a16="http://schemas.microsoft.com/office/drawing/2014/main" id="{1140139A-C345-CE08-A309-1940F89A67C9}"/>
              </a:ext>
            </a:extLst>
          </p:cNvPr>
          <p:cNvSpPr/>
          <p:nvPr/>
        </p:nvSpPr>
        <p:spPr>
          <a:xfrm>
            <a:off x="7921283" y="337421"/>
            <a:ext cx="1725000" cy="112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50;p92">
            <a:extLst>
              <a:ext uri="{FF2B5EF4-FFF2-40B4-BE49-F238E27FC236}">
                <a16:creationId xmlns:a16="http://schemas.microsoft.com/office/drawing/2014/main" id="{46F57EE4-1533-5575-6421-C86F4F95BF50}"/>
              </a:ext>
            </a:extLst>
          </p:cNvPr>
          <p:cNvSpPr txBox="1">
            <a:spLocks/>
          </p:cNvSpPr>
          <p:nvPr/>
        </p:nvSpPr>
        <p:spPr>
          <a:xfrm>
            <a:off x="8013496" y="395596"/>
            <a:ext cx="1725000" cy="9996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300">
                <a:solidFill>
                  <a:schemeClr val="tx1"/>
                </a:solidFill>
              </a:rPr>
              <a:t>abstraction</a:t>
            </a:r>
            <a:br>
              <a:rPr lang="en-US" sz="2300">
                <a:solidFill>
                  <a:schemeClr val="tx1"/>
                </a:solidFill>
              </a:rPr>
            </a:br>
            <a:r>
              <a:rPr lang="en-US" sz="2300">
                <a:solidFill>
                  <a:schemeClr val="tx1"/>
                </a:solidFill>
              </a:rPr>
              <a:t>prediction</a:t>
            </a:r>
          </a:p>
          <a:p>
            <a:pPr algn="l">
              <a:spcBef>
                <a:spcPts val="0"/>
              </a:spcBef>
            </a:pPr>
            <a:r>
              <a:rPr lang="en-US" sz="2300">
                <a:solidFill>
                  <a:schemeClr val="tx1"/>
                </a:solidFill>
              </a:rPr>
              <a:t>modeling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21" name="Google Shape;552;p92">
            <a:extLst>
              <a:ext uri="{FF2B5EF4-FFF2-40B4-BE49-F238E27FC236}">
                <a16:creationId xmlns:a16="http://schemas.microsoft.com/office/drawing/2014/main" id="{2F728139-527F-3FF0-19F6-B187E418607A}"/>
              </a:ext>
            </a:extLst>
          </p:cNvPr>
          <p:cNvSpPr/>
          <p:nvPr/>
        </p:nvSpPr>
        <p:spPr>
          <a:xfrm>
            <a:off x="10481033" y="337902"/>
            <a:ext cx="1625400" cy="112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50505"/>
              </a:solidFill>
            </a:endParaRPr>
          </a:p>
        </p:txBody>
      </p:sp>
      <p:sp>
        <p:nvSpPr>
          <p:cNvPr id="22" name="Google Shape;553;p92">
            <a:extLst>
              <a:ext uri="{FF2B5EF4-FFF2-40B4-BE49-F238E27FC236}">
                <a16:creationId xmlns:a16="http://schemas.microsoft.com/office/drawing/2014/main" id="{1B21A395-7CB2-CE8D-A940-DCEF2580FAE2}"/>
              </a:ext>
            </a:extLst>
          </p:cNvPr>
          <p:cNvSpPr txBox="1">
            <a:spLocks/>
          </p:cNvSpPr>
          <p:nvPr/>
        </p:nvSpPr>
        <p:spPr>
          <a:xfrm>
            <a:off x="7964804" y="34596"/>
            <a:ext cx="2085066" cy="296831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0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23" name="Google Shape;554;p92">
            <a:extLst>
              <a:ext uri="{FF2B5EF4-FFF2-40B4-BE49-F238E27FC236}">
                <a16:creationId xmlns:a16="http://schemas.microsoft.com/office/drawing/2014/main" id="{CC9397A0-92C8-7596-1726-ECC04423B6F3}"/>
              </a:ext>
            </a:extLst>
          </p:cNvPr>
          <p:cNvSpPr txBox="1">
            <a:spLocks/>
          </p:cNvSpPr>
          <p:nvPr/>
        </p:nvSpPr>
        <p:spPr>
          <a:xfrm>
            <a:off x="10593621" y="592890"/>
            <a:ext cx="1802700" cy="7839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300">
                <a:solidFill>
                  <a:schemeClr val="tx1"/>
                </a:solidFill>
              </a:rPr>
              <a:t>reasoning</a:t>
            </a:r>
          </a:p>
          <a:p>
            <a:pPr algn="l">
              <a:spcBef>
                <a:spcPts val="0"/>
              </a:spcBef>
            </a:pPr>
            <a:r>
              <a:rPr lang="en-US" sz="2300">
                <a:solidFill>
                  <a:schemeClr val="tx1"/>
                </a:solidFill>
              </a:rPr>
              <a:t>interaction</a:t>
            </a:r>
            <a:br>
              <a:rPr lang="en-US" sz="2300">
                <a:solidFill>
                  <a:schemeClr val="tx1"/>
                </a:solidFill>
              </a:rPr>
            </a:br>
            <a:r>
              <a:rPr lang="en-US" sz="2300">
                <a:solidFill>
                  <a:schemeClr val="tx1"/>
                </a:solidFill>
              </a:rPr>
              <a:t>control          </a:t>
            </a:r>
          </a:p>
        </p:txBody>
      </p:sp>
      <p:sp>
        <p:nvSpPr>
          <p:cNvPr id="24" name="Google Shape;555;p92">
            <a:extLst>
              <a:ext uri="{FF2B5EF4-FFF2-40B4-BE49-F238E27FC236}">
                <a16:creationId xmlns:a16="http://schemas.microsoft.com/office/drawing/2014/main" id="{7E28C230-DC97-B584-83C2-75999C18B26A}"/>
              </a:ext>
            </a:extLst>
          </p:cNvPr>
          <p:cNvSpPr/>
          <p:nvPr/>
        </p:nvSpPr>
        <p:spPr>
          <a:xfrm rot="10800000">
            <a:off x="9345758" y="86015"/>
            <a:ext cx="1448400" cy="2565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567;p92">
            <a:extLst>
              <a:ext uri="{FF2B5EF4-FFF2-40B4-BE49-F238E27FC236}">
                <a16:creationId xmlns:a16="http://schemas.microsoft.com/office/drawing/2014/main" id="{B497477D-7780-B799-E6DA-A8FFA622850B}"/>
              </a:ext>
            </a:extLst>
          </p:cNvPr>
          <p:cNvSpPr/>
          <p:nvPr/>
        </p:nvSpPr>
        <p:spPr>
          <a:xfrm>
            <a:off x="9346039" y="1473352"/>
            <a:ext cx="1625400" cy="2580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68;p92">
            <a:extLst>
              <a:ext uri="{FF2B5EF4-FFF2-40B4-BE49-F238E27FC236}">
                <a16:creationId xmlns:a16="http://schemas.microsoft.com/office/drawing/2014/main" id="{BCDCEC49-87BD-2691-3551-B3F28BFE088C}"/>
              </a:ext>
            </a:extLst>
          </p:cNvPr>
          <p:cNvSpPr txBox="1">
            <a:spLocks/>
          </p:cNvSpPr>
          <p:nvPr/>
        </p:nvSpPr>
        <p:spPr>
          <a:xfrm>
            <a:off x="10896161" y="-108811"/>
            <a:ext cx="1625400" cy="455053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0" dirty="0">
                <a:solidFill>
                  <a:schemeClr val="tx1"/>
                </a:solidFill>
              </a:rPr>
              <a:t>optimization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24990B-C6CB-3DB5-91AF-2F48818C0FD3}"/>
              </a:ext>
            </a:extLst>
          </p:cNvPr>
          <p:cNvSpPr txBox="1"/>
          <p:nvPr/>
        </p:nvSpPr>
        <p:spPr>
          <a:xfrm>
            <a:off x="821307" y="5877182"/>
            <a:ext cx="857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This talk: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my perspective on intersections with learning graphs/geometry</a:t>
            </a:r>
            <a:endParaRPr lang="en-US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7F02CD-E177-0A0D-1F96-CB704E50D9ED}"/>
              </a:ext>
            </a:extLst>
          </p:cNvPr>
          <p:cNvCxnSpPr/>
          <p:nvPr/>
        </p:nvCxnSpPr>
        <p:spPr>
          <a:xfrm>
            <a:off x="657726" y="5694947"/>
            <a:ext cx="1088537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0619-8E2A-DE6C-1749-A2A46582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end-to-end learning geometries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1D32A8-BDAB-4C48-E5D9-810DB7E11F9B}"/>
              </a:ext>
            </a:extLst>
          </p:cNvPr>
          <p:cNvSpPr txBox="1">
            <a:spLocks/>
          </p:cNvSpPr>
          <p:nvPr/>
        </p:nvSpPr>
        <p:spPr>
          <a:xfrm>
            <a:off x="235211" y="2012860"/>
            <a:ext cx="3866889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6BF29C1-0373-477B-59D4-136983F85ECA}"/>
              </a:ext>
            </a:extLst>
          </p:cNvPr>
          <p:cNvSpPr txBox="1">
            <a:spLocks/>
          </p:cNvSpPr>
          <p:nvPr/>
        </p:nvSpPr>
        <p:spPr>
          <a:xfrm>
            <a:off x="4038600" y="2012860"/>
            <a:ext cx="4464732" cy="130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Riemannian Manifolds for Geodesic Motion Skills.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 et al., RSS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F00795-2913-688D-E8AA-5ED222242230}"/>
              </a:ext>
            </a:extLst>
          </p:cNvPr>
          <p:cNvSpPr txBox="1">
            <a:spLocks/>
          </p:cNvSpPr>
          <p:nvPr/>
        </p:nvSpPr>
        <p:spPr>
          <a:xfrm>
            <a:off x="8140700" y="2012860"/>
            <a:ext cx="8808976" cy="56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Bansal, Chen, Mukadam, Amos, NeurIPS 2023.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A4E8AA-C5F4-DFA8-1580-4AC3D3FA28E4}"/>
              </a:ext>
            </a:extLst>
          </p:cNvPr>
          <p:cNvGrpSpPr/>
          <p:nvPr/>
        </p:nvGrpSpPr>
        <p:grpSpPr>
          <a:xfrm>
            <a:off x="247911" y="2627927"/>
            <a:ext cx="3694355" cy="1718647"/>
            <a:chOff x="8218245" y="1952036"/>
            <a:chExt cx="3694355" cy="171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F9BA0B-3D4A-FD99-774B-BF33E2C27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2000"/>
            </a:blip>
            <a:stretch>
              <a:fillRect/>
            </a:stretch>
          </p:blipFill>
          <p:spPr>
            <a:xfrm>
              <a:off x="8884919" y="2126944"/>
              <a:ext cx="2184175" cy="15437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9F4FF90C-4208-23F4-2633-165D00C71FA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protein graph </a:t>
                  </a:r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embedded in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9F4FF90C-4208-23F4-2633-165D00C71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  <a:blipFill>
                  <a:blip r:embed="rId3"/>
                  <a:stretch>
                    <a:fillRect l="-685" t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3A396441-ADF9-0349-9D0A-2FD01E707365}"/>
                </a:ext>
              </a:extLst>
            </p:cNvPr>
            <p:cNvSpPr txBox="1">
              <a:spLocks/>
            </p:cNvSpPr>
            <p:nvPr/>
          </p:nvSpPr>
          <p:spPr>
            <a:xfrm>
              <a:off x="8652952" y="2528230"/>
              <a:ext cx="1233270" cy="3523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node embeddings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B6D0EBF-6D2C-E13A-4FB0-604B0F9E096C}"/>
                </a:ext>
              </a:extLst>
            </p:cNvPr>
            <p:cNvSpPr txBox="1">
              <a:spLocks/>
            </p:cNvSpPr>
            <p:nvPr/>
          </p:nvSpPr>
          <p:spPr>
            <a:xfrm>
              <a:off x="9253030" y="2338030"/>
              <a:ext cx="1233270" cy="3523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geodesics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ED7ACB-F5DA-C8C3-B176-D50A2F9B8BF8}"/>
              </a:ext>
            </a:extLst>
          </p:cNvPr>
          <p:cNvGrpSpPr/>
          <p:nvPr/>
        </p:nvGrpSpPr>
        <p:grpSpPr>
          <a:xfrm>
            <a:off x="8432800" y="2528694"/>
            <a:ext cx="2844800" cy="2404659"/>
            <a:chOff x="8826303" y="3287188"/>
            <a:chExt cx="2844800" cy="24046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50A69B-B54C-53DC-D9AC-93BB982E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6303" y="3485423"/>
              <a:ext cx="2844800" cy="2206424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6512EB6A-9D93-3D61-830D-4D76CB7AC866}"/>
                </a:ext>
              </a:extLst>
            </p:cNvPr>
            <p:cNvSpPr txBox="1">
              <a:spLocks/>
            </p:cNvSpPr>
            <p:nvPr/>
          </p:nvSpPr>
          <p:spPr>
            <a:xfrm>
              <a:off x="9766200" y="3287188"/>
              <a:ext cx="1637211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linear regression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4E30E-B6D6-118E-198F-9E0167CA486C}"/>
              </a:ext>
            </a:extLst>
          </p:cNvPr>
          <p:cNvGrpSpPr/>
          <p:nvPr/>
        </p:nvGrpSpPr>
        <p:grpSpPr>
          <a:xfrm>
            <a:off x="3376527" y="3389230"/>
            <a:ext cx="4670188" cy="2519066"/>
            <a:chOff x="7371954" y="2947469"/>
            <a:chExt cx="4670188" cy="25190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89FA17-B747-6ADB-054C-79EB8FE0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3000"/>
            </a:blip>
            <a:stretch>
              <a:fillRect/>
            </a:stretch>
          </p:blipFill>
          <p:spPr>
            <a:xfrm rot="13206147" flipH="1" flipV="1">
              <a:off x="9997498" y="3516649"/>
              <a:ext cx="1921331" cy="1949886"/>
            </a:xfrm>
            <a:prstGeom prst="rect">
              <a:avLst/>
            </a:prstGeom>
          </p:spPr>
        </p:pic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9C2A2F1-4A73-0619-DD74-DE5A41026AAF}"/>
                </a:ext>
              </a:extLst>
            </p:cNvPr>
            <p:cNvSpPr txBox="1">
              <a:spLocks/>
            </p:cNvSpPr>
            <p:nvPr/>
          </p:nvSpPr>
          <p:spPr>
            <a:xfrm>
              <a:off x="9049131" y="2972570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cell populations over time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EB826A-7313-E802-AE4A-76C85490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6000"/>
            </a:blip>
            <a:stretch>
              <a:fillRect/>
            </a:stretch>
          </p:blipFill>
          <p:spPr>
            <a:xfrm>
              <a:off x="7937964" y="3197350"/>
              <a:ext cx="1858761" cy="1953135"/>
            </a:xfrm>
            <a:prstGeom prst="rect">
              <a:avLst/>
            </a:prstGeom>
          </p:spPr>
        </p:pic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B41ACB97-6273-CD05-8B9D-75ABD09F4A82}"/>
                </a:ext>
              </a:extLst>
            </p:cNvPr>
            <p:cNvSpPr txBox="1">
              <a:spLocks/>
            </p:cNvSpPr>
            <p:nvPr/>
          </p:nvSpPr>
          <p:spPr>
            <a:xfrm>
              <a:off x="7371954" y="2947469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robot demonstrations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E9751D-374F-D4B0-C785-E01703D15283}"/>
              </a:ext>
            </a:extLst>
          </p:cNvPr>
          <p:cNvCxnSpPr>
            <a:cxnSpLocks/>
          </p:cNvCxnSpPr>
          <p:nvPr/>
        </p:nvCxnSpPr>
        <p:spPr>
          <a:xfrm>
            <a:off x="3820043" y="1585806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FFE6CF7-9A1A-0A38-4ECB-C48A13CA8756}"/>
              </a:ext>
            </a:extLst>
          </p:cNvPr>
          <p:cNvCxnSpPr>
            <a:cxnSpLocks/>
          </p:cNvCxnSpPr>
          <p:nvPr/>
        </p:nvCxnSpPr>
        <p:spPr>
          <a:xfrm>
            <a:off x="8062295" y="1585806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FD9497-0F58-167B-482F-DEBAE7FDB1F0}"/>
              </a:ext>
            </a:extLst>
          </p:cNvPr>
          <p:cNvSpPr txBox="1">
            <a:spLocks/>
          </p:cNvSpPr>
          <p:nvPr/>
        </p:nvSpPr>
        <p:spPr>
          <a:xfrm>
            <a:off x="216061" y="1682356"/>
            <a:ext cx="2344922" cy="62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graph embeddings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5F74BB7-0FC7-8181-2407-6EBF986D11A3}"/>
              </a:ext>
            </a:extLst>
          </p:cNvPr>
          <p:cNvSpPr txBox="1">
            <a:spLocks/>
          </p:cNvSpPr>
          <p:nvPr/>
        </p:nvSpPr>
        <p:spPr>
          <a:xfrm>
            <a:off x="4011660" y="1682356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physical systems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0B18E6E7-2FD3-C070-B3CE-A2C8B7164EBE}"/>
              </a:ext>
            </a:extLst>
          </p:cNvPr>
          <p:cNvSpPr txBox="1">
            <a:spLocks/>
          </p:cNvSpPr>
          <p:nvPr/>
        </p:nvSpPr>
        <p:spPr>
          <a:xfrm>
            <a:off x="8158962" y="1682356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3. regression</a:t>
            </a:r>
          </a:p>
        </p:txBody>
      </p:sp>
    </p:spTree>
    <p:extLst>
      <p:ext uri="{BB962C8B-B14F-4D97-AF65-F5344CB8AC3E}">
        <p14:creationId xmlns:p14="http://schemas.microsoft.com/office/powerpoint/2010/main" val="113046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67E4-703A-4CCF-69C1-186AEC28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geometry of the prediction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D38B-D2EC-89DD-9529-D19A908F3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748" y="2969006"/>
            <a:ext cx="4203700" cy="554651"/>
          </a:xfrm>
        </p:spPr>
        <p:txBody>
          <a:bodyPr>
            <a:normAutofit/>
          </a:bodyPr>
          <a:lstStyle/>
          <a:p>
            <a:r>
              <a:rPr lang="en-US" sz="2400" b="1" dirty="0"/>
              <a:t>linear regression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CFC0-E251-AB86-A078-36C7B0C9B7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776D1-AF07-B5D9-C63F-952DA3ED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24A75-0C32-16CE-B216-71B3C881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900FC7-F62D-235B-7623-8D280724F5DF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EDE955-B9D7-A9E1-BE72-C62131645E6D}"/>
              </a:ext>
            </a:extLst>
          </p:cNvPr>
          <p:cNvGrpSpPr/>
          <p:nvPr/>
        </p:nvGrpSpPr>
        <p:grpSpPr>
          <a:xfrm>
            <a:off x="6030367" y="1691275"/>
            <a:ext cx="5829300" cy="4521200"/>
            <a:chOff x="6030367" y="1691275"/>
            <a:chExt cx="5829300" cy="4521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50B645-C7D8-5E28-BCBA-B3F51800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0367" y="1691275"/>
              <a:ext cx="5829300" cy="4521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4BAE97-ACF0-F90D-7B8B-B9DF142FBE67}"/>
                </a:ext>
              </a:extLst>
            </p:cNvPr>
            <p:cNvSpPr txBox="1"/>
            <p:nvPr/>
          </p:nvSpPr>
          <p:spPr>
            <a:xfrm>
              <a:off x="8375790" y="4404205"/>
              <a:ext cx="1138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Euclidean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906708-B764-FEFF-AD46-618DA6D05F9A}"/>
                </a:ext>
              </a:extLst>
            </p:cNvPr>
            <p:cNvSpPr txBox="1"/>
            <p:nvPr/>
          </p:nvSpPr>
          <p:spPr>
            <a:xfrm>
              <a:off x="8319355" y="4812374"/>
              <a:ext cx="163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non-Euclidean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B4DC23-C14F-2750-A0E6-54D21517D23D}"/>
                </a:ext>
              </a:extLst>
            </p:cNvPr>
            <p:cNvSpPr txBox="1"/>
            <p:nvPr/>
          </p:nvSpPr>
          <p:spPr>
            <a:xfrm>
              <a:off x="6052653" y="4960839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(metric)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0BBAB9-40A2-5C9E-A8DB-439F79A3E1EB}"/>
                  </a:ext>
                </a:extLst>
              </p:cNvPr>
              <p:cNvSpPr txBox="1"/>
              <p:nvPr/>
            </p:nvSpPr>
            <p:spPr>
              <a:xfrm>
                <a:off x="609600" y="3422860"/>
                <a:ext cx="5686738" cy="768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3200" b="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0BBAB9-40A2-5C9E-A8DB-439F79A3E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422860"/>
                <a:ext cx="5686738" cy="768480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883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0CB2-70C8-8CBC-F179-CCCCE290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learn the prediction space geometry?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003F8-14F3-56DB-1B3F-7A9E61BF95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4C1F9-5D2A-1F5C-E12C-E8EBBA0AC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72681-2FF9-A07D-AA35-B0843DE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Google Shape;610;p96">
            <a:extLst>
              <a:ext uri="{FF2B5EF4-FFF2-40B4-BE49-F238E27FC236}">
                <a16:creationId xmlns:a16="http://schemas.microsoft.com/office/drawing/2014/main" id="{0EC7968D-BB1B-838E-E56E-10F57964B8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1842" b="54170"/>
          <a:stretch/>
        </p:blipFill>
        <p:spPr>
          <a:xfrm>
            <a:off x="8051800" y="2458773"/>
            <a:ext cx="3711599" cy="325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11;p96">
            <a:extLst>
              <a:ext uri="{FF2B5EF4-FFF2-40B4-BE49-F238E27FC236}">
                <a16:creationId xmlns:a16="http://schemas.microsoft.com/office/drawing/2014/main" id="{C2C1A905-E05A-E07A-2488-FC754DDBC387}"/>
              </a:ext>
            </a:extLst>
          </p:cNvPr>
          <p:cNvSpPr txBox="1">
            <a:spLocks/>
          </p:cNvSpPr>
          <p:nvPr/>
        </p:nvSpPr>
        <p:spPr>
          <a:xfrm>
            <a:off x="7696369" y="1916253"/>
            <a:ext cx="4821940" cy="73716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Reason 2.</a:t>
            </a:r>
            <a:r>
              <a:rPr lang="en-US" sz="1600" dirty="0">
                <a:solidFill>
                  <a:schemeClr val="tx1"/>
                </a:solidFill>
                <a:cs typeface="Optimistic Display"/>
                <a:sym typeface="Optimistic Display"/>
              </a:rPr>
              <a:t> Emphasize predictions for </a:t>
            </a:r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class 1 over 2</a:t>
            </a:r>
          </a:p>
          <a:p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Reason 3. </a:t>
            </a:r>
            <a:r>
              <a:rPr lang="en-US" sz="1600" dirty="0">
                <a:solidFill>
                  <a:schemeClr val="tx1"/>
                </a:solidFill>
                <a:cs typeface="Optimistic Display"/>
                <a:sym typeface="Optimistic Display"/>
              </a:rPr>
              <a:t>Emphasize predictions for </a:t>
            </a:r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image A over B</a:t>
            </a:r>
          </a:p>
        </p:txBody>
      </p:sp>
      <p:pic>
        <p:nvPicPr>
          <p:cNvPr id="9" name="Google Shape;613;p96">
            <a:extLst>
              <a:ext uri="{FF2B5EF4-FFF2-40B4-BE49-F238E27FC236}">
                <a16:creationId xmlns:a16="http://schemas.microsoft.com/office/drawing/2014/main" id="{2F761F52-D0A3-8088-55A1-A8E3FC285A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1103"/>
            <a:ext cx="7632201" cy="24619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614;p96">
            <a:extLst>
              <a:ext uri="{FF2B5EF4-FFF2-40B4-BE49-F238E27FC236}">
                <a16:creationId xmlns:a16="http://schemas.microsoft.com/office/drawing/2014/main" id="{1F0D5ACD-9933-B9A0-DD02-D7E611E7365D}"/>
              </a:ext>
            </a:extLst>
          </p:cNvPr>
          <p:cNvCxnSpPr/>
          <p:nvPr/>
        </p:nvCxnSpPr>
        <p:spPr>
          <a:xfrm>
            <a:off x="795332" y="2718730"/>
            <a:ext cx="59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615;p96">
            <a:extLst>
              <a:ext uri="{FF2B5EF4-FFF2-40B4-BE49-F238E27FC236}">
                <a16:creationId xmlns:a16="http://schemas.microsoft.com/office/drawing/2014/main" id="{7FA3D034-7772-E566-D95D-66CC02750D71}"/>
              </a:ext>
            </a:extLst>
          </p:cNvPr>
          <p:cNvSpPr txBox="1">
            <a:spLocks/>
          </p:cNvSpPr>
          <p:nvPr/>
        </p:nvSpPr>
        <p:spPr>
          <a:xfrm>
            <a:off x="753978" y="2413216"/>
            <a:ext cx="5876466" cy="30503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Reason 1.</a:t>
            </a:r>
            <a:r>
              <a:rPr lang="en-US" sz="1600" dirty="0">
                <a:solidFill>
                  <a:schemeClr val="tx1"/>
                </a:solidFill>
                <a:cs typeface="Optimistic Display"/>
                <a:sym typeface="Optimistic Display"/>
              </a:rPr>
              <a:t> Emphasize predictions for y</a:t>
            </a:r>
            <a:r>
              <a:rPr lang="en-US" sz="1600" baseline="-25000" dirty="0">
                <a:solidFill>
                  <a:schemeClr val="tx1"/>
                </a:solidFill>
                <a:cs typeface="Optimistic Display"/>
                <a:sym typeface="Optimistic Display"/>
              </a:rPr>
              <a:t>1 </a:t>
            </a:r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by making the loss higher</a:t>
            </a:r>
          </a:p>
        </p:txBody>
      </p:sp>
      <p:sp>
        <p:nvSpPr>
          <p:cNvPr id="12" name="Google Shape;616;p96">
            <a:extLst>
              <a:ext uri="{FF2B5EF4-FFF2-40B4-BE49-F238E27FC236}">
                <a16:creationId xmlns:a16="http://schemas.microsoft.com/office/drawing/2014/main" id="{9140F748-33F5-8A00-68F8-D703CB5DDBF8}"/>
              </a:ext>
            </a:extLst>
          </p:cNvPr>
          <p:cNvSpPr/>
          <p:nvPr/>
        </p:nvSpPr>
        <p:spPr>
          <a:xfrm>
            <a:off x="3796770" y="3817306"/>
            <a:ext cx="265200" cy="283200"/>
          </a:xfrm>
          <a:prstGeom prst="star5">
            <a:avLst>
              <a:gd name="adj" fmla="val 2293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3" name="Google Shape;617;p96">
            <a:extLst>
              <a:ext uri="{FF2B5EF4-FFF2-40B4-BE49-F238E27FC236}">
                <a16:creationId xmlns:a16="http://schemas.microsoft.com/office/drawing/2014/main" id="{8E93C3D9-EB08-ADD9-1E6F-C69A814EFF62}"/>
              </a:ext>
            </a:extLst>
          </p:cNvPr>
          <p:cNvSpPr/>
          <p:nvPr/>
        </p:nvSpPr>
        <p:spPr>
          <a:xfrm>
            <a:off x="6379836" y="3817306"/>
            <a:ext cx="265200" cy="283200"/>
          </a:xfrm>
          <a:prstGeom prst="star5">
            <a:avLst>
              <a:gd name="adj" fmla="val 2293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4" name="Google Shape;620;p96">
            <a:extLst>
              <a:ext uri="{FF2B5EF4-FFF2-40B4-BE49-F238E27FC236}">
                <a16:creationId xmlns:a16="http://schemas.microsoft.com/office/drawing/2014/main" id="{71C6445C-C0F5-54D3-B52E-950FB75292CC}"/>
              </a:ext>
            </a:extLst>
          </p:cNvPr>
          <p:cNvSpPr/>
          <p:nvPr/>
        </p:nvSpPr>
        <p:spPr>
          <a:xfrm>
            <a:off x="1213696" y="3817306"/>
            <a:ext cx="265200" cy="283200"/>
          </a:xfrm>
          <a:prstGeom prst="star5">
            <a:avLst>
              <a:gd name="adj" fmla="val 2293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15" name="Google Shape;621;p96">
            <a:extLst>
              <a:ext uri="{FF2B5EF4-FFF2-40B4-BE49-F238E27FC236}">
                <a16:creationId xmlns:a16="http://schemas.microsoft.com/office/drawing/2014/main" id="{BC3875A9-DDD5-8671-1C05-AAD6172DC8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064" y="3798024"/>
            <a:ext cx="265200" cy="29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22;p96">
            <a:extLst>
              <a:ext uri="{FF2B5EF4-FFF2-40B4-BE49-F238E27FC236}">
                <a16:creationId xmlns:a16="http://schemas.microsoft.com/office/drawing/2014/main" id="{C69E3452-9F3B-9A98-31C1-4E4F32896C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0132" y="2515893"/>
            <a:ext cx="151667" cy="13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23;p96">
            <a:extLst>
              <a:ext uri="{FF2B5EF4-FFF2-40B4-BE49-F238E27FC236}">
                <a16:creationId xmlns:a16="http://schemas.microsoft.com/office/drawing/2014/main" id="{E75BFE61-C42B-879A-624D-421F6675DE8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04099" y="2488748"/>
            <a:ext cx="151667" cy="2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C18D3326-9107-2362-F446-6E3DCE004E22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</p:spTree>
    <p:extLst>
      <p:ext uri="{BB962C8B-B14F-4D97-AF65-F5344CB8AC3E}">
        <p14:creationId xmlns:p14="http://schemas.microsoft.com/office/powerpoint/2010/main" val="97956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0CB2-70C8-8CBC-F179-CCCCE290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learn the prediction space geometry?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003F8-14F3-56DB-1B3F-7A9E61BF95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4C1F9-5D2A-1F5C-E12C-E8EBBA0AC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72681-2FF9-A07D-AA35-B0843DE3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Google Shape;610;p96">
            <a:extLst>
              <a:ext uri="{FF2B5EF4-FFF2-40B4-BE49-F238E27FC236}">
                <a16:creationId xmlns:a16="http://schemas.microsoft.com/office/drawing/2014/main" id="{0EC7968D-BB1B-838E-E56E-10F57964B8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1842" b="54170"/>
          <a:stretch/>
        </p:blipFill>
        <p:spPr>
          <a:xfrm>
            <a:off x="8051800" y="2458773"/>
            <a:ext cx="3711599" cy="325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11;p96">
            <a:extLst>
              <a:ext uri="{FF2B5EF4-FFF2-40B4-BE49-F238E27FC236}">
                <a16:creationId xmlns:a16="http://schemas.microsoft.com/office/drawing/2014/main" id="{C2C1A905-E05A-E07A-2488-FC754DDBC387}"/>
              </a:ext>
            </a:extLst>
          </p:cNvPr>
          <p:cNvSpPr txBox="1">
            <a:spLocks/>
          </p:cNvSpPr>
          <p:nvPr/>
        </p:nvSpPr>
        <p:spPr>
          <a:xfrm>
            <a:off x="7696369" y="1916253"/>
            <a:ext cx="4821940" cy="73716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Reason 2.</a:t>
            </a:r>
            <a:r>
              <a:rPr lang="en-US" sz="1600" dirty="0">
                <a:solidFill>
                  <a:schemeClr val="tx1"/>
                </a:solidFill>
                <a:cs typeface="Optimistic Display"/>
                <a:sym typeface="Optimistic Display"/>
              </a:rPr>
              <a:t> Emphasize predictions for </a:t>
            </a:r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class 1 over 2</a:t>
            </a:r>
          </a:p>
          <a:p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Reason 3. </a:t>
            </a:r>
            <a:r>
              <a:rPr lang="en-US" sz="1600" dirty="0">
                <a:solidFill>
                  <a:schemeClr val="tx1"/>
                </a:solidFill>
                <a:cs typeface="Optimistic Display"/>
                <a:sym typeface="Optimistic Display"/>
              </a:rPr>
              <a:t>Emphasize predictions for </a:t>
            </a:r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image A over B</a:t>
            </a:r>
          </a:p>
        </p:txBody>
      </p:sp>
      <p:pic>
        <p:nvPicPr>
          <p:cNvPr id="9" name="Google Shape;613;p96">
            <a:extLst>
              <a:ext uri="{FF2B5EF4-FFF2-40B4-BE49-F238E27FC236}">
                <a16:creationId xmlns:a16="http://schemas.microsoft.com/office/drawing/2014/main" id="{2F761F52-D0A3-8088-55A1-A8E3FC285A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1103"/>
            <a:ext cx="7632201" cy="24619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614;p96">
            <a:extLst>
              <a:ext uri="{FF2B5EF4-FFF2-40B4-BE49-F238E27FC236}">
                <a16:creationId xmlns:a16="http://schemas.microsoft.com/office/drawing/2014/main" id="{1F0D5ACD-9933-B9A0-DD02-D7E611E7365D}"/>
              </a:ext>
            </a:extLst>
          </p:cNvPr>
          <p:cNvCxnSpPr/>
          <p:nvPr/>
        </p:nvCxnSpPr>
        <p:spPr>
          <a:xfrm>
            <a:off x="795332" y="2718730"/>
            <a:ext cx="59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615;p96">
            <a:extLst>
              <a:ext uri="{FF2B5EF4-FFF2-40B4-BE49-F238E27FC236}">
                <a16:creationId xmlns:a16="http://schemas.microsoft.com/office/drawing/2014/main" id="{7FA3D034-7772-E566-D95D-66CC02750D71}"/>
              </a:ext>
            </a:extLst>
          </p:cNvPr>
          <p:cNvSpPr txBox="1">
            <a:spLocks/>
          </p:cNvSpPr>
          <p:nvPr/>
        </p:nvSpPr>
        <p:spPr>
          <a:xfrm>
            <a:off x="753978" y="2413216"/>
            <a:ext cx="5876466" cy="30503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Reason 1.</a:t>
            </a:r>
            <a:r>
              <a:rPr lang="en-US" sz="1600" dirty="0">
                <a:solidFill>
                  <a:schemeClr val="tx1"/>
                </a:solidFill>
                <a:cs typeface="Optimistic Display"/>
                <a:sym typeface="Optimistic Display"/>
              </a:rPr>
              <a:t> Emphasize predictions for y</a:t>
            </a:r>
            <a:r>
              <a:rPr lang="en-US" sz="1600" baseline="-25000" dirty="0">
                <a:solidFill>
                  <a:schemeClr val="tx1"/>
                </a:solidFill>
                <a:cs typeface="Optimistic Display"/>
                <a:sym typeface="Optimistic Display"/>
              </a:rPr>
              <a:t>1 </a:t>
            </a:r>
            <a:r>
              <a:rPr lang="en-US" sz="1600" b="1" dirty="0">
                <a:solidFill>
                  <a:schemeClr val="tx1"/>
                </a:solidFill>
                <a:cs typeface="Optimistic Display"/>
                <a:sym typeface="Optimistic Display"/>
              </a:rPr>
              <a:t>by making the loss higher</a:t>
            </a:r>
          </a:p>
        </p:txBody>
      </p:sp>
      <p:sp>
        <p:nvSpPr>
          <p:cNvPr id="12" name="Google Shape;616;p96">
            <a:extLst>
              <a:ext uri="{FF2B5EF4-FFF2-40B4-BE49-F238E27FC236}">
                <a16:creationId xmlns:a16="http://schemas.microsoft.com/office/drawing/2014/main" id="{9140F748-33F5-8A00-68F8-D703CB5DDBF8}"/>
              </a:ext>
            </a:extLst>
          </p:cNvPr>
          <p:cNvSpPr/>
          <p:nvPr/>
        </p:nvSpPr>
        <p:spPr>
          <a:xfrm>
            <a:off x="3796770" y="3817306"/>
            <a:ext cx="265200" cy="283200"/>
          </a:xfrm>
          <a:prstGeom prst="star5">
            <a:avLst>
              <a:gd name="adj" fmla="val 2293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3" name="Google Shape;617;p96">
            <a:extLst>
              <a:ext uri="{FF2B5EF4-FFF2-40B4-BE49-F238E27FC236}">
                <a16:creationId xmlns:a16="http://schemas.microsoft.com/office/drawing/2014/main" id="{8E93C3D9-EB08-ADD9-1E6F-C69A814EFF62}"/>
              </a:ext>
            </a:extLst>
          </p:cNvPr>
          <p:cNvSpPr/>
          <p:nvPr/>
        </p:nvSpPr>
        <p:spPr>
          <a:xfrm>
            <a:off x="6379836" y="3817306"/>
            <a:ext cx="265200" cy="283200"/>
          </a:xfrm>
          <a:prstGeom prst="star5">
            <a:avLst>
              <a:gd name="adj" fmla="val 2293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4" name="Google Shape;620;p96">
            <a:extLst>
              <a:ext uri="{FF2B5EF4-FFF2-40B4-BE49-F238E27FC236}">
                <a16:creationId xmlns:a16="http://schemas.microsoft.com/office/drawing/2014/main" id="{71C6445C-C0F5-54D3-B52E-950FB75292CC}"/>
              </a:ext>
            </a:extLst>
          </p:cNvPr>
          <p:cNvSpPr/>
          <p:nvPr/>
        </p:nvSpPr>
        <p:spPr>
          <a:xfrm>
            <a:off x="1213696" y="3817306"/>
            <a:ext cx="265200" cy="283200"/>
          </a:xfrm>
          <a:prstGeom prst="star5">
            <a:avLst>
              <a:gd name="adj" fmla="val 2293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15" name="Google Shape;621;p96">
            <a:extLst>
              <a:ext uri="{FF2B5EF4-FFF2-40B4-BE49-F238E27FC236}">
                <a16:creationId xmlns:a16="http://schemas.microsoft.com/office/drawing/2014/main" id="{BC3875A9-DDD5-8671-1C05-AAD6172DC8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3064" y="3798024"/>
            <a:ext cx="265200" cy="29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22;p96">
            <a:extLst>
              <a:ext uri="{FF2B5EF4-FFF2-40B4-BE49-F238E27FC236}">
                <a16:creationId xmlns:a16="http://schemas.microsoft.com/office/drawing/2014/main" id="{C69E3452-9F3B-9A98-31C1-4E4F32896C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0132" y="2515893"/>
            <a:ext cx="151667" cy="13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23;p96">
            <a:extLst>
              <a:ext uri="{FF2B5EF4-FFF2-40B4-BE49-F238E27FC236}">
                <a16:creationId xmlns:a16="http://schemas.microsoft.com/office/drawing/2014/main" id="{E75BFE61-C42B-879A-624D-421F6675DE8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04099" y="2488748"/>
            <a:ext cx="151667" cy="2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C18D3326-9107-2362-F446-6E3DCE004E22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71D330B-D30C-DBCD-8C62-952D48EE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82" y="1664369"/>
            <a:ext cx="7907417" cy="61598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problem: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where does the geometry come from?</a:t>
            </a:r>
            <a:endParaRPr lang="en-US" sz="2800" b="1" dirty="0"/>
          </a:p>
        </p:txBody>
      </p:sp>
      <p:pic>
        <p:nvPicPr>
          <p:cNvPr id="22" name="Graphic 21" descr="Warning with solid fill">
            <a:extLst>
              <a:ext uri="{FF2B5EF4-FFF2-40B4-BE49-F238E27FC236}">
                <a16:creationId xmlns:a16="http://schemas.microsoft.com/office/drawing/2014/main" id="{019A7CFB-C8E3-FB6F-D861-6DC453D5C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3968" y="1276061"/>
            <a:ext cx="505653" cy="5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47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772B-064A-1269-8F65-EEC120F1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Prediction geometry comes from downstream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551C6-F313-9611-9148-CC3C44F9F7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B0A4F-EA4C-6281-8D24-2E0204E06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FE6C8-2FCC-3665-22AB-99350BF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Google Shape;646;p99">
            <a:extLst>
              <a:ext uri="{FF2B5EF4-FFF2-40B4-BE49-F238E27FC236}">
                <a16:creationId xmlns:a16="http://schemas.microsoft.com/office/drawing/2014/main" id="{46909818-12A9-E92D-2361-16009A438F0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2419" y="1611162"/>
            <a:ext cx="6967621" cy="44088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11F0418-5715-6A39-AB26-0B274BD3BDF4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</p:spTree>
    <p:extLst>
      <p:ext uri="{BB962C8B-B14F-4D97-AF65-F5344CB8AC3E}">
        <p14:creationId xmlns:p14="http://schemas.microsoft.com/office/powerpoint/2010/main" val="637841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70F1-511C-1BEC-8013-D9EF0CD8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use the task information?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29C31-BAE6-2F7D-8844-7B7E6FF327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BF40A-55D4-DE75-1181-2E355E175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8DD8-5DDD-0158-3599-60669F36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3415055-9503-7A79-AA60-CD1827CB0856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  <p:pic>
        <p:nvPicPr>
          <p:cNvPr id="8" name="Google Shape;656;p100">
            <a:extLst>
              <a:ext uri="{FF2B5EF4-FFF2-40B4-BE49-F238E27FC236}">
                <a16:creationId xmlns:a16="http://schemas.microsoft.com/office/drawing/2014/main" id="{43C4B6D5-25DE-ECB4-FAE7-85B3CAC6397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751" y="3099013"/>
            <a:ext cx="4203700" cy="176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57;p100">
            <a:extLst>
              <a:ext uri="{FF2B5EF4-FFF2-40B4-BE49-F238E27FC236}">
                <a16:creationId xmlns:a16="http://schemas.microsoft.com/office/drawing/2014/main" id="{9068F374-1E42-8EBE-D373-90E26C2571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9899" y="2885616"/>
            <a:ext cx="4856467" cy="11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58;p100">
            <a:extLst>
              <a:ext uri="{FF2B5EF4-FFF2-40B4-BE49-F238E27FC236}">
                <a16:creationId xmlns:a16="http://schemas.microsoft.com/office/drawing/2014/main" id="{16A2DE65-C3A6-1D83-643B-1E066C9DABCE}"/>
              </a:ext>
            </a:extLst>
          </p:cNvPr>
          <p:cNvSpPr txBox="1">
            <a:spLocks/>
          </p:cNvSpPr>
          <p:nvPr/>
        </p:nvSpPr>
        <p:spPr>
          <a:xfrm>
            <a:off x="6344133" y="1840415"/>
            <a:ext cx="5568000" cy="3524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2200" dirty="0">
                <a:solidFill>
                  <a:schemeClr val="tx1"/>
                </a:solidFill>
              </a:rPr>
              <a:t>Our approach: TaskMet</a:t>
            </a:r>
          </a:p>
        </p:txBody>
      </p:sp>
      <p:sp>
        <p:nvSpPr>
          <p:cNvPr id="11" name="Google Shape;659;p100">
            <a:extLst>
              <a:ext uri="{FF2B5EF4-FFF2-40B4-BE49-F238E27FC236}">
                <a16:creationId xmlns:a16="http://schemas.microsoft.com/office/drawing/2014/main" id="{3A023568-81AD-D507-622E-FF070DD329A9}"/>
              </a:ext>
            </a:extLst>
          </p:cNvPr>
          <p:cNvSpPr txBox="1">
            <a:spLocks/>
          </p:cNvSpPr>
          <p:nvPr/>
        </p:nvSpPr>
        <p:spPr>
          <a:xfrm>
            <a:off x="359733" y="1830831"/>
            <a:ext cx="6843172" cy="10004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2200" dirty="0">
                <a:solidFill>
                  <a:schemeClr val="tx1"/>
                </a:solidFill>
              </a:rPr>
              <a:t>Standard end-to-end task-based learning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📚 </a:t>
            </a:r>
            <a:r>
              <a:rPr lang="en-US" i="1" dirty="0">
                <a:solidFill>
                  <a:schemeClr val="tx1"/>
                </a:solidFill>
              </a:rPr>
              <a:t>Task-based end-to-end model learning in stochastic optimization</a:t>
            </a:r>
            <a:r>
              <a:rPr lang="en-US" dirty="0">
                <a:solidFill>
                  <a:schemeClr val="tx1"/>
                </a:solidFill>
              </a:rPr>
              <a:t>.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Donti, Amos, and Kolter, NeurIPS 2017.</a:t>
            </a:r>
          </a:p>
          <a:p>
            <a:pPr>
              <a:lnSpc>
                <a:spcPct val="115000"/>
              </a:lnSpc>
              <a:buClr>
                <a:schemeClr val="accent5"/>
              </a:buClr>
              <a:buSzPts val="1100"/>
            </a:pPr>
            <a:r>
              <a:rPr lang="en" dirty="0">
                <a:solidFill>
                  <a:schemeClr val="tx1"/>
                </a:solidFill>
              </a:rPr>
              <a:t>📚 </a:t>
            </a:r>
            <a:r>
              <a:rPr lang="en-US" i="1" dirty="0">
                <a:solidFill>
                  <a:schemeClr val="tx1"/>
                </a:solidFill>
              </a:rPr>
              <a:t>Decision-Focused Learning for Combinatorial Optimization</a:t>
            </a:r>
            <a:r>
              <a:rPr lang="en-US" dirty="0">
                <a:solidFill>
                  <a:schemeClr val="tx1"/>
                </a:solidFill>
              </a:rPr>
              <a:t>. Wilder et al., AAAI 2019.</a:t>
            </a:r>
          </a:p>
          <a:p>
            <a:pPr>
              <a:lnSpc>
                <a:spcPct val="115000"/>
              </a:lnSpc>
              <a:buClr>
                <a:schemeClr val="accent5"/>
              </a:buClr>
              <a:buSzPts val="1100"/>
            </a:pPr>
            <a:r>
              <a:rPr lang="en" dirty="0">
                <a:solidFill>
                  <a:schemeClr val="tx1"/>
                </a:solidFill>
              </a:rPr>
              <a:t>📚 </a:t>
            </a:r>
            <a:r>
              <a:rPr lang="en-US" i="1" dirty="0">
                <a:solidFill>
                  <a:schemeClr val="tx1"/>
                </a:solidFill>
              </a:rPr>
              <a:t>Smart ”Predict, then optimize.” </a:t>
            </a:r>
            <a:r>
              <a:rPr lang="en-US" dirty="0">
                <a:solidFill>
                  <a:schemeClr val="tx1"/>
                </a:solidFill>
              </a:rPr>
              <a:t>Elmachtoub and Grigas, Management Science 2022.</a:t>
            </a:r>
          </a:p>
        </p:txBody>
      </p:sp>
      <p:sp>
        <p:nvSpPr>
          <p:cNvPr id="12" name="Google Shape;660;p100">
            <a:extLst>
              <a:ext uri="{FF2B5EF4-FFF2-40B4-BE49-F238E27FC236}">
                <a16:creationId xmlns:a16="http://schemas.microsoft.com/office/drawing/2014/main" id="{F77B8343-57D0-E496-EBF8-81B09BBD2B19}"/>
              </a:ext>
            </a:extLst>
          </p:cNvPr>
          <p:cNvSpPr txBox="1">
            <a:spLocks/>
          </p:cNvSpPr>
          <p:nvPr/>
        </p:nvSpPr>
        <p:spPr>
          <a:xfrm>
            <a:off x="6391133" y="2178548"/>
            <a:ext cx="5474000" cy="493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1333" dirty="0">
                <a:solidFill>
                  <a:schemeClr val="tx1"/>
                </a:solidFill>
              </a:rPr>
              <a:t>Task information only influences the prediction loss, not the model</a:t>
            </a:r>
          </a:p>
          <a:p>
            <a:pPr>
              <a:buClr>
                <a:schemeClr val="accent5"/>
              </a:buClr>
              <a:buSzPts val="600"/>
            </a:pPr>
            <a:r>
              <a:rPr lang="en-US" sz="1333" b="1" dirty="0">
                <a:solidFill>
                  <a:schemeClr val="tx1"/>
                </a:solidFill>
              </a:rPr>
              <a:t>Why?</a:t>
            </a:r>
            <a:r>
              <a:rPr lang="en-US" sz="1333" dirty="0">
                <a:solidFill>
                  <a:schemeClr val="tx1"/>
                </a:solidFill>
              </a:rPr>
              <a:t> To retain the original prediction task</a:t>
            </a:r>
          </a:p>
        </p:txBody>
      </p:sp>
      <p:sp>
        <p:nvSpPr>
          <p:cNvPr id="13" name="Google Shape;662;p100">
            <a:extLst>
              <a:ext uri="{FF2B5EF4-FFF2-40B4-BE49-F238E27FC236}">
                <a16:creationId xmlns:a16="http://schemas.microsoft.com/office/drawing/2014/main" id="{7993C6E1-7522-5B4B-93D9-86B320DEBD90}"/>
              </a:ext>
            </a:extLst>
          </p:cNvPr>
          <p:cNvSpPr txBox="1">
            <a:spLocks/>
          </p:cNvSpPr>
          <p:nvPr/>
        </p:nvSpPr>
        <p:spPr>
          <a:xfrm>
            <a:off x="6344133" y="4701697"/>
            <a:ext cx="5776400" cy="1415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1600" dirty="0">
                <a:solidFill>
                  <a:schemeClr val="tx1"/>
                </a:solidFill>
              </a:rPr>
              <a:t>✔</a:t>
            </a:r>
            <a:r>
              <a:rPr lang="en-US" sz="1333" dirty="0">
                <a:solidFill>
                  <a:schemeClr val="tx1"/>
                </a:solidFill>
              </a:rPr>
              <a:t> Uses predictive and task information</a:t>
            </a:r>
          </a:p>
          <a:p>
            <a:pPr>
              <a:buClr>
                <a:schemeClr val="accent5"/>
              </a:buClr>
              <a:buSzPts val="600"/>
            </a:pPr>
            <a:r>
              <a:rPr lang="en-US" sz="1600" dirty="0">
                <a:solidFill>
                  <a:schemeClr val="tx1"/>
                </a:solidFill>
              </a:rPr>
              <a:t>✔</a:t>
            </a:r>
            <a:r>
              <a:rPr lang="en-US" sz="1333" dirty="0">
                <a:solidFill>
                  <a:schemeClr val="tx1"/>
                </a:solidFill>
              </a:rPr>
              <a:t> Prediction model is better at predicting</a:t>
            </a:r>
          </a:p>
          <a:p>
            <a:pPr>
              <a:buClr>
                <a:schemeClr val="accent5"/>
              </a:buClr>
              <a:buSzPts val="600"/>
            </a:pPr>
            <a:r>
              <a:rPr lang="en-US" sz="1600" dirty="0">
                <a:solidFill>
                  <a:schemeClr val="tx1"/>
                </a:solidFill>
              </a:rPr>
              <a:t>✔</a:t>
            </a:r>
            <a:r>
              <a:rPr lang="en-US" sz="1333" dirty="0">
                <a:solidFill>
                  <a:schemeClr val="tx1"/>
                </a:solidFill>
              </a:rPr>
              <a:t> Prediction model more likely to generalize to other tasks</a:t>
            </a:r>
          </a:p>
          <a:p>
            <a:pPr>
              <a:buClr>
                <a:schemeClr val="accent5"/>
              </a:buClr>
              <a:buSzPts val="600"/>
            </a:pPr>
            <a:r>
              <a:rPr lang="en-US" sz="1600" dirty="0">
                <a:solidFill>
                  <a:schemeClr val="tx1"/>
                </a:solidFill>
              </a:rPr>
              <a:t>✔</a:t>
            </a:r>
            <a:r>
              <a:rPr lang="en-US" sz="1333" dirty="0">
                <a:solidFill>
                  <a:schemeClr val="tx1"/>
                </a:solidFill>
              </a:rPr>
              <a:t> Competitive performance with other task-based learning methods</a:t>
            </a:r>
          </a:p>
        </p:txBody>
      </p:sp>
      <p:sp>
        <p:nvSpPr>
          <p:cNvPr id="14" name="Google Shape;663;p100">
            <a:extLst>
              <a:ext uri="{FF2B5EF4-FFF2-40B4-BE49-F238E27FC236}">
                <a16:creationId xmlns:a16="http://schemas.microsoft.com/office/drawing/2014/main" id="{E77AB003-E359-F2AC-8FA6-AFA32F68F07A}"/>
              </a:ext>
            </a:extLst>
          </p:cNvPr>
          <p:cNvSpPr txBox="1">
            <a:spLocks/>
          </p:cNvSpPr>
          <p:nvPr/>
        </p:nvSpPr>
        <p:spPr>
          <a:xfrm>
            <a:off x="527067" y="4912084"/>
            <a:ext cx="5568000" cy="857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1600" dirty="0">
                <a:solidFill>
                  <a:schemeClr val="tx1"/>
                </a:solidFill>
              </a:rPr>
              <a:t>✔</a:t>
            </a:r>
            <a:r>
              <a:rPr lang="en-US" sz="1333" dirty="0">
                <a:solidFill>
                  <a:schemeClr val="tx1"/>
                </a:solidFill>
              </a:rPr>
              <a:t> Uses predictive and task information</a:t>
            </a:r>
            <a:endParaRPr lang="en-US" sz="1067" dirty="0">
              <a:solidFill>
                <a:schemeClr val="tx1"/>
              </a:solidFill>
            </a:endParaRPr>
          </a:p>
          <a:p>
            <a:pPr>
              <a:buClr>
                <a:schemeClr val="accent5"/>
              </a:buClr>
              <a:buSzPts val="600"/>
            </a:pPr>
            <a:r>
              <a:rPr lang="en" sz="1067" dirty="0">
                <a:solidFill>
                  <a:schemeClr val="tx1"/>
                </a:solidFill>
              </a:rPr>
              <a:t>❌</a:t>
            </a:r>
            <a:r>
              <a:rPr lang="en" sz="1333" dirty="0">
                <a:solidFill>
                  <a:schemeClr val="tx1"/>
                </a:solidFill>
              </a:rPr>
              <a:t> </a:t>
            </a:r>
            <a:r>
              <a:rPr lang="en-US" sz="1333" dirty="0">
                <a:solidFill>
                  <a:schemeClr val="tx1"/>
                </a:solidFill>
              </a:rPr>
              <a:t>Prediction model may forget about the prediction task</a:t>
            </a:r>
          </a:p>
          <a:p>
            <a:pPr>
              <a:buClr>
                <a:schemeClr val="accent5"/>
              </a:buClr>
              <a:buSzPts val="600"/>
            </a:pPr>
            <a:r>
              <a:rPr lang="en" sz="1067" dirty="0">
                <a:solidFill>
                  <a:schemeClr val="tx1"/>
                </a:solidFill>
              </a:rPr>
              <a:t>❌</a:t>
            </a:r>
            <a:r>
              <a:rPr lang="en" sz="1333" dirty="0">
                <a:solidFill>
                  <a:schemeClr val="tx1"/>
                </a:solidFill>
              </a:rPr>
              <a:t> </a:t>
            </a:r>
            <a:r>
              <a:rPr lang="en-US" sz="1333" dirty="0">
                <a:solidFill>
                  <a:schemeClr val="tx1"/>
                </a:solidFill>
              </a:rPr>
              <a:t>Prediction model may not generalize beyond the training task</a:t>
            </a:r>
          </a:p>
        </p:txBody>
      </p:sp>
    </p:spTree>
    <p:extLst>
      <p:ext uri="{BB962C8B-B14F-4D97-AF65-F5344CB8AC3E}">
        <p14:creationId xmlns:p14="http://schemas.microsoft.com/office/powerpoint/2010/main" val="1599872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38B3-4AB5-037A-E3D9-E786BCF5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Parameterizing the geometry: Mahalanobis metrics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063DD-460F-C32D-BCB6-F80CA4DB4B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1C790-60C4-FAB9-471E-F6CC5E9AE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E8B90-17C3-3160-B3A1-FB2171E9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Google Shape;618;p96">
            <a:extLst>
              <a:ext uri="{FF2B5EF4-FFF2-40B4-BE49-F238E27FC236}">
                <a16:creationId xmlns:a16="http://schemas.microsoft.com/office/drawing/2014/main" id="{1A5B2032-AF23-CF7E-3960-B2E0B4876E6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0526" y="2466359"/>
            <a:ext cx="3349101" cy="60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19;p96">
            <a:extLst>
              <a:ext uri="{FF2B5EF4-FFF2-40B4-BE49-F238E27FC236}">
                <a16:creationId xmlns:a16="http://schemas.microsoft.com/office/drawing/2014/main" id="{2AD66082-713C-C93D-5B9C-795C4E8903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478" y="1741984"/>
            <a:ext cx="5238025" cy="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6922F-28F5-CF97-2A4D-4AD80F83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284" y="3305466"/>
            <a:ext cx="9035716" cy="3050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324517CB-A316-FEA0-5695-0009AC362E0D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732492-4848-13DA-2768-1E2B42C69782}"/>
                  </a:ext>
                </a:extLst>
              </p:cNvPr>
              <p:cNvSpPr txBox="1"/>
              <p:nvPr/>
            </p:nvSpPr>
            <p:spPr>
              <a:xfrm>
                <a:off x="6416843" y="1725942"/>
                <a:ext cx="4844715" cy="1398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800" b="1" dirty="0">
                    <a:solidFill>
                      <a:srgbClr val="1C2B33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  <a:t>1. relative importance of features</a:t>
                </a:r>
                <a:br>
                  <a:rPr lang="en-US" b="1" dirty="0">
                    <a:solidFill>
                      <a:srgbClr val="1C2B33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</a:br>
                <a:r>
                  <a:rPr lang="en-US" b="1" dirty="0">
                    <a:solidFill>
                      <a:srgbClr val="1C2B33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  <a:t>     </a:t>
                </a:r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  <a:t>up/down-weighting based on importance</a:t>
                </a:r>
                <a:br>
                  <a:rPr lang="en-US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</a:br>
                <a:r>
                  <a:rPr lang="en-US" sz="1800" b="1" dirty="0">
                    <a:solidFill>
                      <a:srgbClr val="1C2B33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  <a:t>2. relative importance of samples</a:t>
                </a:r>
                <a:br>
                  <a:rPr lang="en-US" b="1" dirty="0">
                    <a:solidFill>
                      <a:srgbClr val="1C2B33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</a:b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  <a:t>     </a:t>
                </a:r>
                <a:r>
                  <a:rPr 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Optimistic Text" panose="020B0503020203020204" pitchFamily="34" charset="0"/>
                  </a:rPr>
                  <a:t>via heteroscedastic metric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cs typeface="Optimistic Text" panose="020B0503020203020204" pitchFamily="34" charset="0"/>
                      </a:rPr>
                      <m:t>Λ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Optimistic Text" panose="020B0503020203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Optimistic Text" panose="020B0503020203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Optimistic Text" panose="020B050302020302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732492-4848-13DA-2768-1E2B42C69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843" y="1725942"/>
                <a:ext cx="4844715" cy="1398460"/>
              </a:xfrm>
              <a:prstGeom prst="rect">
                <a:avLst/>
              </a:prstGeom>
              <a:blipFill>
                <a:blip r:embed="rId5"/>
                <a:stretch>
                  <a:fillRect l="-1047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141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665D-40A5-A6E2-4B8B-D44D3F92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End-to-end learning the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E3527-F5BF-5003-8EE5-191A81CE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/>
              <a:t>Formulate as a </a:t>
            </a:r>
            <a:r>
              <a:rPr lang="en-US" b="1" dirty="0"/>
              <a:t>bilevel</a:t>
            </a:r>
            <a:r>
              <a:rPr lang="en-US" dirty="0"/>
              <a:t> optimization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1304B-A40C-B9C7-F603-727D4E701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EA87A-09A5-F475-0A49-1DE7AF36F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3DBB8-6B49-8E2F-864C-C1C92983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1A879A-3AF6-E617-CE9B-729C36C1BCC6}"/>
              </a:ext>
            </a:extLst>
          </p:cNvPr>
          <p:cNvGrpSpPr/>
          <p:nvPr/>
        </p:nvGrpSpPr>
        <p:grpSpPr>
          <a:xfrm>
            <a:off x="2974861" y="3644081"/>
            <a:ext cx="3815684" cy="1094573"/>
            <a:chOff x="16511541" y="20890624"/>
            <a:chExt cx="6943738" cy="153839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BF26573-6348-3B2C-B067-8FD767AAE577}"/>
                </a:ext>
              </a:extLst>
            </p:cNvPr>
            <p:cNvSpPr/>
            <p:nvPr/>
          </p:nvSpPr>
          <p:spPr>
            <a:xfrm>
              <a:off x="16511541" y="20890624"/>
              <a:ext cx="6943738" cy="1538393"/>
            </a:xfrm>
            <a:prstGeom prst="roundRect">
              <a:avLst/>
            </a:prstGeom>
            <a:solidFill>
              <a:srgbClr val="F3F4F8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97EC79-3F5B-B0BC-B66F-E9A61BE265F6}"/>
                    </a:ext>
                  </a:extLst>
                </p:cNvPr>
                <p:cNvSpPr txBox="1"/>
                <p:nvPr/>
              </p:nvSpPr>
              <p:spPr>
                <a:xfrm>
                  <a:off x="16752274" y="21010103"/>
                  <a:ext cx="3123227" cy="6252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≔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task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00503000000000000" pitchFamily="2" charset="77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br>
                    <a:rPr lang="en-US" dirty="0"/>
                  </a:br>
                  <a:endParaRPr lang="en-US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97EC79-3F5B-B0BC-B66F-E9A61BE26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274" y="21010103"/>
                  <a:ext cx="3123227" cy="625246"/>
                </a:xfrm>
                <a:prstGeom prst="rect">
                  <a:avLst/>
                </a:prstGeom>
                <a:blipFill>
                  <a:blip r:embed="rId2"/>
                  <a:stretch>
                    <a:fillRect l="-5882" t="-5556" r="-6544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EF306D1-4A97-E7CA-8F96-F8A4284DFC1A}"/>
                    </a:ext>
                  </a:extLst>
                </p:cNvPr>
                <p:cNvSpPr txBox="1"/>
                <p:nvPr/>
              </p:nvSpPr>
              <p:spPr>
                <a:xfrm>
                  <a:off x="16714953" y="21633693"/>
                  <a:ext cx="3600601" cy="5777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>
                            <a:latin typeface="Cambria Math" panose="02000503000000000000" pitchFamily="2" charset="77"/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here</m:t>
                        </m:r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𝜃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00503000000000000" pitchFamily="2" charset="77"/>
                                  </a:rPr>
                                  <m:t>pred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EF306D1-4A97-E7CA-8F96-F8A4284DFC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4953" y="21633693"/>
                  <a:ext cx="3600601" cy="577755"/>
                </a:xfrm>
                <a:prstGeom prst="rect">
                  <a:avLst/>
                </a:prstGeom>
                <a:blipFill>
                  <a:blip r:embed="rId3"/>
                  <a:stretch>
                    <a:fillRect l="-1911" t="-6061" r="-82803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681551-6C3D-1B80-5D86-60858E5556EF}"/>
                  </a:ext>
                </a:extLst>
              </p:cNvPr>
              <p:cNvSpPr txBox="1"/>
              <p:nvPr/>
            </p:nvSpPr>
            <p:spPr>
              <a:xfrm>
                <a:off x="2177860" y="4873730"/>
                <a:ext cx="5882391" cy="6844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task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task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groupChr>
                        <m:groupChrPr>
                          <m:chr m:val="⏟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681551-6C3D-1B80-5D86-60858E555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860" y="4873730"/>
                <a:ext cx="5882391" cy="684483"/>
              </a:xfrm>
              <a:prstGeom prst="rect">
                <a:avLst/>
              </a:prstGeom>
              <a:blipFill>
                <a:blip r:embed="rId4"/>
                <a:stretch>
                  <a:fillRect t="-118182" b="-16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5EE4F51-8948-5934-174D-7A749A6C7D35}"/>
              </a:ext>
            </a:extLst>
          </p:cNvPr>
          <p:cNvSpPr txBox="1"/>
          <p:nvPr/>
        </p:nvSpPr>
        <p:spPr>
          <a:xfrm>
            <a:off x="7691618" y="5048498"/>
            <a:ext cx="28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calculate using the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implicit function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FDE2A8-0226-50EE-5FCA-994D537D5F2E}"/>
                  </a:ext>
                </a:extLst>
              </p:cNvPr>
              <p:cNvSpPr txBox="1"/>
              <p:nvPr/>
            </p:nvSpPr>
            <p:spPr>
              <a:xfrm>
                <a:off x="5223237" y="5673302"/>
                <a:ext cx="4724400" cy="808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pred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pred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FDE2A8-0226-50EE-5FCA-994D537D5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37" y="5673302"/>
                <a:ext cx="4724400" cy="808170"/>
              </a:xfrm>
              <a:prstGeom prst="rect">
                <a:avLst/>
              </a:prstGeom>
              <a:blipFill>
                <a:blip r:embed="rId5"/>
                <a:stretch>
                  <a:fillRect t="-81538" b="-14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14EF62F-F9DB-64F9-823F-1EDDA1F9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232" y="1964476"/>
            <a:ext cx="7123562" cy="15446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253EF4-14AD-7260-5526-0CCAD6E50C06}"/>
              </a:ext>
            </a:extLst>
          </p:cNvPr>
          <p:cNvSpPr txBox="1"/>
          <p:nvPr/>
        </p:nvSpPr>
        <p:spPr>
          <a:xfrm>
            <a:off x="6775047" y="3662292"/>
            <a:ext cx="4844715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o</a:t>
            </a:r>
            <a:r>
              <a:rPr lang="en-US" sz="1800" b="1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ptimize the metric</a:t>
            </a: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with the task loss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2FE4E8-F731-7C37-A7D1-B6F3BAAF9462}"/>
              </a:ext>
            </a:extLst>
          </p:cNvPr>
          <p:cNvSpPr txBox="1"/>
          <p:nvPr/>
        </p:nvSpPr>
        <p:spPr>
          <a:xfrm>
            <a:off x="6782737" y="4141242"/>
            <a:ext cx="4844715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solve the regression problem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under that metric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05B58857-0D77-6B2B-508F-0D44C81B2CA2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</p:spTree>
    <p:extLst>
      <p:ext uri="{BB962C8B-B14F-4D97-AF65-F5344CB8AC3E}">
        <p14:creationId xmlns:p14="http://schemas.microsoft.com/office/powerpoint/2010/main" val="2497892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73;p101">
            <a:extLst>
              <a:ext uri="{FF2B5EF4-FFF2-40B4-BE49-F238E27FC236}">
                <a16:creationId xmlns:a16="http://schemas.microsoft.com/office/drawing/2014/main" id="{5C816464-7AA0-1B83-0F86-21EB59C67298}"/>
              </a:ext>
            </a:extLst>
          </p:cNvPr>
          <p:cNvSpPr txBox="1">
            <a:spLocks/>
          </p:cNvSpPr>
          <p:nvPr/>
        </p:nvSpPr>
        <p:spPr>
          <a:xfrm>
            <a:off x="7537167" y="1679579"/>
            <a:ext cx="4070800" cy="126242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2133" b="1" dirty="0">
                <a:solidFill>
                  <a:schemeClr val="tx1"/>
                </a:solidFill>
              </a:rPr>
              <a:t>Standard DFL settings</a:t>
            </a:r>
            <a:br>
              <a:rPr lang="en-US" sz="2133" b="1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📚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Decision-focused learning without decision-making.</a:t>
            </a:r>
            <a:b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Shah et al., NeurIPS 2022.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i="1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✔ near-optimal task performance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✔ lower prediction error</a:t>
            </a:r>
            <a:endParaRPr lang="en-US" sz="267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885D0-BB43-CDC4-5250-28F06C22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80F2E-9903-4B94-79C0-44C5B773E1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4C405-7630-973D-98A2-4A9368B25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8AC15-D2B2-100F-4ECF-0A745814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Google Shape;670;p101">
            <a:extLst>
              <a:ext uri="{FF2B5EF4-FFF2-40B4-BE49-F238E27FC236}">
                <a16:creationId xmlns:a16="http://schemas.microsoft.com/office/drawing/2014/main" id="{BBA51D46-48D8-B631-2A80-34AA490F56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831" r="1137" b="50377"/>
          <a:stretch/>
        </p:blipFill>
        <p:spPr>
          <a:xfrm>
            <a:off x="3288626" y="3488463"/>
            <a:ext cx="3589133" cy="200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71;p101">
            <a:extLst>
              <a:ext uri="{FF2B5EF4-FFF2-40B4-BE49-F238E27FC236}">
                <a16:creationId xmlns:a16="http://schemas.microsoft.com/office/drawing/2014/main" id="{AB2F60E6-4496-0839-221A-A872E9DB85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953"/>
          <a:stretch/>
        </p:blipFill>
        <p:spPr>
          <a:xfrm>
            <a:off x="6819868" y="3262221"/>
            <a:ext cx="4941801" cy="19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72;p101">
            <a:extLst>
              <a:ext uri="{FF2B5EF4-FFF2-40B4-BE49-F238E27FC236}">
                <a16:creationId xmlns:a16="http://schemas.microsoft.com/office/drawing/2014/main" id="{DBCC8D25-D8DD-141F-E340-BD1CEA08D788}"/>
              </a:ext>
            </a:extLst>
          </p:cNvPr>
          <p:cNvSpPr txBox="1">
            <a:spLocks/>
          </p:cNvSpPr>
          <p:nvPr/>
        </p:nvSpPr>
        <p:spPr>
          <a:xfrm>
            <a:off x="279400" y="1716828"/>
            <a:ext cx="5568000" cy="146683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SzPts val="600"/>
            </a:pPr>
            <a:r>
              <a:rPr lang="en-US" sz="2133" b="1" dirty="0">
                <a:solidFill>
                  <a:schemeClr val="tx1"/>
                </a:solidFill>
              </a:rPr>
              <a:t>Learning MDP dynamics with distractors</a:t>
            </a:r>
            <a:br>
              <a:rPr lang="en-US" sz="2133" b="1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tx1"/>
                </a:solidFill>
              </a:rPr>
              <a:t>📚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Control-oriented model-based reinforcement learning with implicit differentiation.</a:t>
            </a:r>
            <a:b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Nikishin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AAAI 2022.</a:t>
            </a:r>
          </a:p>
          <a:p>
            <a:pPr>
              <a:buClr>
                <a:schemeClr val="accent5"/>
              </a:buClr>
              <a:buSzPts val="600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Clr>
                <a:schemeClr val="accent5"/>
              </a:buClr>
              <a:buSzPts val="600"/>
            </a:pPr>
            <a:r>
              <a:rPr lang="en-US" sz="1600" dirty="0">
                <a:solidFill>
                  <a:schemeClr val="tx1"/>
                </a:solidFill>
              </a:rPr>
              <a:t>✔ state-of-the-art task performance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✔ lower prediction error</a:t>
            </a:r>
            <a:endParaRPr lang="en-US" sz="267" dirty="0">
              <a:solidFill>
                <a:schemeClr val="tx1"/>
              </a:solidFill>
            </a:endParaRPr>
          </a:p>
        </p:txBody>
      </p:sp>
      <p:pic>
        <p:nvPicPr>
          <p:cNvPr id="11" name="Google Shape;674;p101">
            <a:extLst>
              <a:ext uri="{FF2B5EF4-FFF2-40B4-BE49-F238E27FC236}">
                <a16:creationId xmlns:a16="http://schemas.microsoft.com/office/drawing/2014/main" id="{989897CB-2AB3-464A-0A05-E6D348CDED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253" b="30795"/>
          <a:stretch/>
        </p:blipFill>
        <p:spPr>
          <a:xfrm>
            <a:off x="163367" y="3340363"/>
            <a:ext cx="3101567" cy="26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7A367D7-74C8-0912-56B5-FE1DAD2A71FD}"/>
              </a:ext>
            </a:extLst>
          </p:cNvPr>
          <p:cNvSpPr txBox="1">
            <a:spLocks/>
          </p:cNvSpPr>
          <p:nvPr/>
        </p:nvSpPr>
        <p:spPr>
          <a:xfrm>
            <a:off x="1729642" y="1144733"/>
            <a:ext cx="8719132" cy="331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Bansal, Chen, Mukadam, Amos, NeurIPS 2023.</a:t>
            </a:r>
          </a:p>
        </p:txBody>
      </p:sp>
    </p:spTree>
    <p:extLst>
      <p:ext uri="{BB962C8B-B14F-4D97-AF65-F5344CB8AC3E}">
        <p14:creationId xmlns:p14="http://schemas.microsoft.com/office/powerpoint/2010/main" val="1510527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639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End-to-end learning geometries for graphs, dynamical systems, and regression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44307" y="19252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AI, NYC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FCB07-593F-AEF2-7A13-32035846815E}"/>
              </a:ext>
            </a:extLst>
          </p:cNvPr>
          <p:cNvGrpSpPr/>
          <p:nvPr/>
        </p:nvGrpSpPr>
        <p:grpSpPr>
          <a:xfrm>
            <a:off x="7031706" y="1925277"/>
            <a:ext cx="4999872" cy="540210"/>
            <a:chOff x="528458" y="2216999"/>
            <a:chExt cx="4999872" cy="540210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A8BA86B3-6A96-5F38-6919-C91C5D1CB4C4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A9D242-E87B-341D-75EB-93D72CD6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  <p:sp>
        <p:nvSpPr>
          <p:cNvPr id="49" name="Subtitle 2">
            <a:extLst>
              <a:ext uri="{FF2B5EF4-FFF2-40B4-BE49-F238E27FC236}">
                <a16:creationId xmlns:a16="http://schemas.microsoft.com/office/drawing/2014/main" id="{6E0A746D-9213-3001-B119-B130F86A0B2D}"/>
              </a:ext>
            </a:extLst>
          </p:cNvPr>
          <p:cNvSpPr txBox="1">
            <a:spLocks/>
          </p:cNvSpPr>
          <p:nvPr/>
        </p:nvSpPr>
        <p:spPr>
          <a:xfrm>
            <a:off x="315822" y="2811301"/>
            <a:ext cx="3866889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10C37CBE-BC44-CE42-97C2-8D2CF4D376D3}"/>
              </a:ext>
            </a:extLst>
          </p:cNvPr>
          <p:cNvSpPr txBox="1">
            <a:spLocks/>
          </p:cNvSpPr>
          <p:nvPr/>
        </p:nvSpPr>
        <p:spPr>
          <a:xfrm>
            <a:off x="4119211" y="2811301"/>
            <a:ext cx="4464732" cy="130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Riemannian Manifolds for Geodesic Motion Skills.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 et al., RSS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0F9D98F9-6503-AA11-A10E-B5F8C2CE1CE0}"/>
              </a:ext>
            </a:extLst>
          </p:cNvPr>
          <p:cNvSpPr txBox="1">
            <a:spLocks/>
          </p:cNvSpPr>
          <p:nvPr/>
        </p:nvSpPr>
        <p:spPr>
          <a:xfrm>
            <a:off x="8221311" y="2811301"/>
            <a:ext cx="3945289" cy="56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Bansal, Chen, Mukadam, Amos, NeurIPS 2023.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D3C14B-1534-32B6-5F12-5F0DCC716EEA}"/>
              </a:ext>
            </a:extLst>
          </p:cNvPr>
          <p:cNvGrpSpPr/>
          <p:nvPr/>
        </p:nvGrpSpPr>
        <p:grpSpPr>
          <a:xfrm>
            <a:off x="163422" y="3426368"/>
            <a:ext cx="3694355" cy="1718647"/>
            <a:chOff x="8218245" y="1952036"/>
            <a:chExt cx="3694355" cy="1718647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A801266-D49B-0824-59B4-8BE10E223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4919" y="2126944"/>
              <a:ext cx="2184175" cy="15437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Content Placeholder 2">
                  <a:extLst>
                    <a:ext uri="{FF2B5EF4-FFF2-40B4-BE49-F238E27FC236}">
                      <a16:creationId xmlns:a16="http://schemas.microsoft.com/office/drawing/2014/main" id="{601BEAAE-8208-2C50-8996-8E2F4692003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/>
                    <a:t>protein graph </a:t>
                  </a:r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embedded in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54" name="Content Placeholder 2">
                  <a:extLst>
                    <a:ext uri="{FF2B5EF4-FFF2-40B4-BE49-F238E27FC236}">
                      <a16:creationId xmlns:a16="http://schemas.microsoft.com/office/drawing/2014/main" id="{601BEAAE-8208-2C50-8996-8E2F46920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  <a:blipFill>
                  <a:blip r:embed="rId6"/>
                  <a:stretch>
                    <a:fillRect l="-342" t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FA000C66-CC86-C1E8-A583-F504A90768D1}"/>
                </a:ext>
              </a:extLst>
            </p:cNvPr>
            <p:cNvSpPr txBox="1">
              <a:spLocks/>
            </p:cNvSpPr>
            <p:nvPr/>
          </p:nvSpPr>
          <p:spPr>
            <a:xfrm>
              <a:off x="8652952" y="2528230"/>
              <a:ext cx="1233270" cy="3523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node embeddings</a:t>
              </a: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0F51415E-9CA6-25E9-25F3-CDEBD43B54FD}"/>
                </a:ext>
              </a:extLst>
            </p:cNvPr>
            <p:cNvSpPr txBox="1">
              <a:spLocks/>
            </p:cNvSpPr>
            <p:nvPr/>
          </p:nvSpPr>
          <p:spPr>
            <a:xfrm>
              <a:off x="9253030" y="2338030"/>
              <a:ext cx="1233270" cy="3523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geodesics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112AF85-3996-8799-025A-314BCB461C7E}"/>
              </a:ext>
            </a:extLst>
          </p:cNvPr>
          <p:cNvGrpSpPr/>
          <p:nvPr/>
        </p:nvGrpSpPr>
        <p:grpSpPr>
          <a:xfrm>
            <a:off x="8475311" y="3327135"/>
            <a:ext cx="2844800" cy="2404659"/>
            <a:chOff x="8826303" y="3287188"/>
            <a:chExt cx="2844800" cy="240465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0D07EF9-A4E7-8A47-78F6-1851177A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6303" y="3485423"/>
              <a:ext cx="2844800" cy="2206424"/>
            </a:xfrm>
            <a:prstGeom prst="rect">
              <a:avLst/>
            </a:prstGeom>
          </p:spPr>
        </p:pic>
        <p:sp>
          <p:nvSpPr>
            <p:cNvPr id="59" name="Subtitle 2">
              <a:extLst>
                <a:ext uri="{FF2B5EF4-FFF2-40B4-BE49-F238E27FC236}">
                  <a16:creationId xmlns:a16="http://schemas.microsoft.com/office/drawing/2014/main" id="{2A5712E0-F934-1D45-DD35-05DECF5716AE}"/>
                </a:ext>
              </a:extLst>
            </p:cNvPr>
            <p:cNvSpPr txBox="1">
              <a:spLocks/>
            </p:cNvSpPr>
            <p:nvPr/>
          </p:nvSpPr>
          <p:spPr>
            <a:xfrm>
              <a:off x="9766200" y="3287188"/>
              <a:ext cx="1637211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linear regression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023B1AA-C8F1-1B0D-8EDB-8547FC5B61DB}"/>
              </a:ext>
            </a:extLst>
          </p:cNvPr>
          <p:cNvGrpSpPr/>
          <p:nvPr/>
        </p:nvGrpSpPr>
        <p:grpSpPr>
          <a:xfrm>
            <a:off x="3457138" y="4187671"/>
            <a:ext cx="4670188" cy="2519066"/>
            <a:chOff x="7371954" y="2947469"/>
            <a:chExt cx="4670188" cy="2519066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283D50D-B1B3-FE8C-680F-A74307ED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06147" flipH="1" flipV="1">
              <a:off x="9997498" y="3516649"/>
              <a:ext cx="1921331" cy="1949886"/>
            </a:xfrm>
            <a:prstGeom prst="rect">
              <a:avLst/>
            </a:prstGeom>
          </p:spPr>
        </p:pic>
        <p:sp>
          <p:nvSpPr>
            <p:cNvPr id="62" name="Subtitle 2">
              <a:extLst>
                <a:ext uri="{FF2B5EF4-FFF2-40B4-BE49-F238E27FC236}">
                  <a16:creationId xmlns:a16="http://schemas.microsoft.com/office/drawing/2014/main" id="{F5AB8CD9-E991-319C-401E-80039097B89A}"/>
                </a:ext>
              </a:extLst>
            </p:cNvPr>
            <p:cNvSpPr txBox="1">
              <a:spLocks/>
            </p:cNvSpPr>
            <p:nvPr/>
          </p:nvSpPr>
          <p:spPr>
            <a:xfrm>
              <a:off x="9049131" y="2972570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cell populations over time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413B26C-0B8A-0C16-177F-957639A11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37964" y="3197350"/>
              <a:ext cx="1858761" cy="1953135"/>
            </a:xfrm>
            <a:prstGeom prst="rect">
              <a:avLst/>
            </a:prstGeom>
          </p:spPr>
        </p:pic>
        <p:sp>
          <p:nvSpPr>
            <p:cNvPr id="64" name="Subtitle 2">
              <a:extLst>
                <a:ext uri="{FF2B5EF4-FFF2-40B4-BE49-F238E27FC236}">
                  <a16:creationId xmlns:a16="http://schemas.microsoft.com/office/drawing/2014/main" id="{E62692D7-CA88-37A6-3F88-10EEBF995A33}"/>
                </a:ext>
              </a:extLst>
            </p:cNvPr>
            <p:cNvSpPr txBox="1">
              <a:spLocks/>
            </p:cNvSpPr>
            <p:nvPr/>
          </p:nvSpPr>
          <p:spPr>
            <a:xfrm>
              <a:off x="7371954" y="2947469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robot demonstrations</a:t>
              </a: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8438943-17F6-2A15-79A3-496A52994D58}"/>
              </a:ext>
            </a:extLst>
          </p:cNvPr>
          <p:cNvCxnSpPr>
            <a:cxnSpLocks/>
          </p:cNvCxnSpPr>
          <p:nvPr/>
        </p:nvCxnSpPr>
        <p:spPr>
          <a:xfrm>
            <a:off x="3900654" y="2384247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FDF5D93-281E-BD74-F244-25F3A8E16F8A}"/>
              </a:ext>
            </a:extLst>
          </p:cNvPr>
          <p:cNvCxnSpPr>
            <a:cxnSpLocks/>
          </p:cNvCxnSpPr>
          <p:nvPr/>
        </p:nvCxnSpPr>
        <p:spPr>
          <a:xfrm>
            <a:off x="8142906" y="2384247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0C5265B-7D95-5138-E2C5-86213CB26134}"/>
              </a:ext>
            </a:extLst>
          </p:cNvPr>
          <p:cNvSpPr txBox="1">
            <a:spLocks/>
          </p:cNvSpPr>
          <p:nvPr/>
        </p:nvSpPr>
        <p:spPr>
          <a:xfrm>
            <a:off x="296672" y="2480797"/>
            <a:ext cx="2344922" cy="62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1. graph embeddings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78275D5-8A67-FADF-9AE1-14EC61C950B9}"/>
              </a:ext>
            </a:extLst>
          </p:cNvPr>
          <p:cNvSpPr txBox="1">
            <a:spLocks/>
          </p:cNvSpPr>
          <p:nvPr/>
        </p:nvSpPr>
        <p:spPr>
          <a:xfrm>
            <a:off x="4092271" y="2480797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2. physical systems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8A6FC3D-A05C-48A9-D830-236A86ED056C}"/>
              </a:ext>
            </a:extLst>
          </p:cNvPr>
          <p:cNvSpPr txBox="1">
            <a:spLocks/>
          </p:cNvSpPr>
          <p:nvPr/>
        </p:nvSpPr>
        <p:spPr>
          <a:xfrm>
            <a:off x="8239573" y="2480797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3. regression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281AEA0-6301-79B9-B345-D9CE1EECB807}"/>
              </a:ext>
            </a:extLst>
          </p:cNvPr>
          <p:cNvCxnSpPr>
            <a:cxnSpLocks/>
          </p:cNvCxnSpPr>
          <p:nvPr/>
        </p:nvCxnSpPr>
        <p:spPr>
          <a:xfrm>
            <a:off x="0" y="2376587"/>
            <a:ext cx="1219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8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CF5A-6571-B4A0-F076-B6889F83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Why learn geometries?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553D-CADB-8573-3C3D-FB155815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11" y="1847401"/>
            <a:ext cx="11552637" cy="843188"/>
          </a:xfrm>
        </p:spPr>
        <p:txBody>
          <a:bodyPr>
            <a:normAutofit/>
          </a:bodyPr>
          <a:lstStyle/>
          <a:p>
            <a:r>
              <a:rPr lang="en-US" b="1" dirty="0"/>
              <a:t>Our focus: </a:t>
            </a:r>
            <a:r>
              <a:rPr lang="en-US" dirty="0"/>
              <a:t>uncover underlying structure from high-dimensional data for predictions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5FD01-C5D1-F347-28E4-D58AD8A80C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9A12-E4A7-75F4-6FAE-8C64AC3DA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9676-6A49-346E-E9B1-109A3D98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A0A631-0DCB-0EF4-A7ED-BA0B973C665A}"/>
              </a:ext>
            </a:extLst>
          </p:cNvPr>
          <p:cNvSpPr txBox="1">
            <a:spLocks/>
          </p:cNvSpPr>
          <p:nvPr/>
        </p:nvSpPr>
        <p:spPr>
          <a:xfrm>
            <a:off x="609600" y="1104392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Machine learning, a probabilistic perspective.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Murphy, 2014.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Only Bayes should learn a manifold.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Hauberg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2019.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Riemannian Manifolds for Geodesic Motion Skills.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 et al., RSS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6B4C4D-6FC6-42EE-DF05-A09FBA71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0" y="2866230"/>
            <a:ext cx="3108399" cy="314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82BE6A-07F6-8849-0AE9-AFDC88D5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93" y="2882535"/>
            <a:ext cx="3166823" cy="314585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9BDAE5-C20A-6D3E-DC54-8A7B80EDD4FC}"/>
              </a:ext>
            </a:extLst>
          </p:cNvPr>
          <p:cNvSpPr txBox="1">
            <a:spLocks/>
          </p:cNvSpPr>
          <p:nvPr/>
        </p:nvSpPr>
        <p:spPr>
          <a:xfrm>
            <a:off x="479877" y="2592298"/>
            <a:ext cx="3006696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k-means clustering </a:t>
            </a:r>
            <a:r>
              <a:rPr lang="en-US" sz="1600" dirty="0"/>
              <a:t>(Euclidean)</a:t>
            </a:r>
            <a:endParaRPr lang="en-US" sz="16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4B677D-D70C-9970-5C73-182CFFF4C972}"/>
              </a:ext>
            </a:extLst>
          </p:cNvPr>
          <p:cNvSpPr txBox="1">
            <a:spLocks/>
          </p:cNvSpPr>
          <p:nvPr/>
        </p:nvSpPr>
        <p:spPr>
          <a:xfrm>
            <a:off x="3711169" y="2635445"/>
            <a:ext cx="2843932" cy="463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spectral clustering </a:t>
            </a:r>
            <a:r>
              <a:rPr lang="en-US" sz="1600" dirty="0"/>
              <a:t>(geometric)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DADB2B5-CB94-68DB-7F29-9B1DFF74BD46}"/>
              </a:ext>
            </a:extLst>
          </p:cNvPr>
          <p:cNvSpPr txBox="1">
            <a:spLocks/>
          </p:cNvSpPr>
          <p:nvPr/>
        </p:nvSpPr>
        <p:spPr>
          <a:xfrm>
            <a:off x="2314493" y="5816862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Murphy, Fig 24.11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17194-EB5F-922D-B113-415B9531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406" y="2373655"/>
            <a:ext cx="2209800" cy="3594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632896E3-E65C-EB2D-A5B6-94FE5131DBC8}"/>
              </a:ext>
            </a:extLst>
          </p:cNvPr>
          <p:cNvSpPr txBox="1">
            <a:spLocks/>
          </p:cNvSpPr>
          <p:nvPr/>
        </p:nvSpPr>
        <p:spPr>
          <a:xfrm>
            <a:off x="8418976" y="5819605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ECAE1F2-EBCD-4364-BAA4-D5B15F0F9950}"/>
              </a:ext>
            </a:extLst>
          </p:cNvPr>
          <p:cNvSpPr txBox="1">
            <a:spLocks/>
          </p:cNvSpPr>
          <p:nvPr/>
        </p:nvSpPr>
        <p:spPr>
          <a:xfrm rot="18592176">
            <a:off x="10059685" y="3006364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Euclidean geodesic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4FBF274-13BB-ABC4-6E59-42D10DA63F77}"/>
              </a:ext>
            </a:extLst>
          </p:cNvPr>
          <p:cNvSpPr txBox="1">
            <a:spLocks/>
          </p:cNvSpPr>
          <p:nvPr/>
        </p:nvSpPr>
        <p:spPr>
          <a:xfrm rot="16648883">
            <a:off x="10743973" y="4104392"/>
            <a:ext cx="1411805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learned geodesic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74A6EC6-64BD-F077-358C-FBED3FF6D9EA}"/>
              </a:ext>
            </a:extLst>
          </p:cNvPr>
          <p:cNvSpPr txBox="1">
            <a:spLocks/>
          </p:cNvSpPr>
          <p:nvPr/>
        </p:nvSpPr>
        <p:spPr>
          <a:xfrm>
            <a:off x="7429097" y="2355499"/>
            <a:ext cx="4152422" cy="463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Learning motion skills from demonstrations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D9FCC1C-91D9-03B3-1EEB-814D748B97F1}"/>
              </a:ext>
            </a:extLst>
          </p:cNvPr>
          <p:cNvSpPr txBox="1">
            <a:spLocks/>
          </p:cNvSpPr>
          <p:nvPr/>
        </p:nvSpPr>
        <p:spPr>
          <a:xfrm>
            <a:off x="10346209" y="5628215"/>
            <a:ext cx="1525690" cy="590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</a:t>
            </a:r>
          </a:p>
          <a:p>
            <a:pPr algn="r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(demonstrations)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531F8D0-C19B-46AA-2252-B0963496A248}"/>
              </a:ext>
            </a:extLst>
          </p:cNvPr>
          <p:cNvSpPr txBox="1">
            <a:spLocks/>
          </p:cNvSpPr>
          <p:nvPr/>
        </p:nvSpPr>
        <p:spPr>
          <a:xfrm>
            <a:off x="6310982" y="677648"/>
            <a:ext cx="4506297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Manifolds, metrics, geodesic paths)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49D312-F268-6CBC-E540-77FB37822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483" y="2816859"/>
            <a:ext cx="2809093" cy="29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5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4E31-2743-6013-78D3-F0502379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learn geometries?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3DC74-58DF-5FBE-07A6-30C53907AC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CD10B-051D-72DD-EEE1-C135EF805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B0676-146D-1D7E-ABB0-13242120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D1337B-087D-0EB1-FAB3-33A3B649D756}"/>
              </a:ext>
            </a:extLst>
          </p:cNvPr>
          <p:cNvSpPr/>
          <p:nvPr/>
        </p:nvSpPr>
        <p:spPr>
          <a:xfrm>
            <a:off x="2070846" y="2084294"/>
            <a:ext cx="3482789" cy="49754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parameterize the geometry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0F784CC-4A25-90F6-892A-7DD7E35DD138}"/>
              </a:ext>
            </a:extLst>
          </p:cNvPr>
          <p:cNvSpPr/>
          <p:nvPr/>
        </p:nvSpPr>
        <p:spPr>
          <a:xfrm>
            <a:off x="6587568" y="2084293"/>
            <a:ext cx="4022161" cy="49754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measure how well it works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922A170-170A-475E-9295-CD05904E620E}"/>
              </a:ext>
            </a:extLst>
          </p:cNvPr>
          <p:cNvSpPr/>
          <p:nvPr/>
        </p:nvSpPr>
        <p:spPr>
          <a:xfrm>
            <a:off x="5789710" y="2138079"/>
            <a:ext cx="631558" cy="365125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1FFE06-29C1-A7E6-FBFE-F9AF0F901EC6}"/>
              </a:ext>
            </a:extLst>
          </p:cNvPr>
          <p:cNvSpPr txBox="1">
            <a:spLocks/>
          </p:cNvSpPr>
          <p:nvPr/>
        </p:nvSpPr>
        <p:spPr>
          <a:xfrm>
            <a:off x="2030504" y="2626052"/>
            <a:ext cx="3858851" cy="1125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dirty="0"/>
              <a:t>metric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(our focus)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surface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embeddings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latent models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0AAEF1-93F7-6B3A-55C0-D109E5B1DB3F}"/>
              </a:ext>
            </a:extLst>
          </p:cNvPr>
          <p:cNvSpPr txBox="1">
            <a:spLocks/>
          </p:cNvSpPr>
          <p:nvPr/>
        </p:nvSpPr>
        <p:spPr>
          <a:xfrm>
            <a:off x="6587568" y="2626052"/>
            <a:ext cx="4994832" cy="1650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dirty="0"/>
              <a:t>fits to the data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(standard)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geodesic distances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geodesic paths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surface reconstruction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works for a downstream task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(our focus)</a:t>
            </a:r>
          </a:p>
        </p:txBody>
      </p:sp>
    </p:spTree>
    <p:extLst>
      <p:ext uri="{BB962C8B-B14F-4D97-AF65-F5344CB8AC3E}">
        <p14:creationId xmlns:p14="http://schemas.microsoft.com/office/powerpoint/2010/main" val="385872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0619-8E2A-DE6C-1749-A2A46582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end-to-end learning geometries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1D32A8-BDAB-4C48-E5D9-810DB7E11F9B}"/>
              </a:ext>
            </a:extLst>
          </p:cNvPr>
          <p:cNvSpPr txBox="1">
            <a:spLocks/>
          </p:cNvSpPr>
          <p:nvPr/>
        </p:nvSpPr>
        <p:spPr>
          <a:xfrm>
            <a:off x="235211" y="2012860"/>
            <a:ext cx="3866889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6BF29C1-0373-477B-59D4-136983F85ECA}"/>
              </a:ext>
            </a:extLst>
          </p:cNvPr>
          <p:cNvSpPr txBox="1">
            <a:spLocks/>
          </p:cNvSpPr>
          <p:nvPr/>
        </p:nvSpPr>
        <p:spPr>
          <a:xfrm>
            <a:off x="4038600" y="2012860"/>
            <a:ext cx="4464732" cy="1304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Riemannian Manifolds for Geodesic Motion Skills.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-Mohammadi et al., RSS 2021.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Riemannian Metric Learning via Optimal Transport.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Scarvelis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Solomon, ICLR 2023.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Neural Optimal Transport with Lagrangian Costs.</a:t>
            </a:r>
          </a:p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Pooladian, Domingo-Enrich, Chen, Amos,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2023.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F00795-2913-688D-E8AA-5ED222242230}"/>
              </a:ext>
            </a:extLst>
          </p:cNvPr>
          <p:cNvSpPr txBox="1">
            <a:spLocks/>
          </p:cNvSpPr>
          <p:nvPr/>
        </p:nvSpPr>
        <p:spPr>
          <a:xfrm>
            <a:off x="8140700" y="2012860"/>
            <a:ext cx="3945289" cy="56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TaskMet: Task-Driven Metric Learning for Model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 Bansal, Chen, Mukadam, Amos, NeurIPS 2023.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A4E8AA-C5F4-DFA8-1580-4AC3D3FA28E4}"/>
              </a:ext>
            </a:extLst>
          </p:cNvPr>
          <p:cNvGrpSpPr/>
          <p:nvPr/>
        </p:nvGrpSpPr>
        <p:grpSpPr>
          <a:xfrm>
            <a:off x="247911" y="2627927"/>
            <a:ext cx="3694355" cy="1718647"/>
            <a:chOff x="8218245" y="1952036"/>
            <a:chExt cx="3694355" cy="171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F9BA0B-3D4A-FD99-774B-BF33E2C27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4919" y="2126944"/>
              <a:ext cx="2184175" cy="15437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9F4FF90C-4208-23F4-2633-165D00C71FA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/>
                    <a:t>protein graph </a:t>
                  </a:r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embedded in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9F4FF90C-4208-23F4-2633-165D00C71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8245" y="1952036"/>
                  <a:ext cx="3694355" cy="469384"/>
                </a:xfrm>
                <a:prstGeom prst="rect">
                  <a:avLst/>
                </a:prstGeom>
                <a:blipFill>
                  <a:blip r:embed="rId3"/>
                  <a:stretch>
                    <a:fillRect l="-685" t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3A396441-ADF9-0349-9D0A-2FD01E707365}"/>
                </a:ext>
              </a:extLst>
            </p:cNvPr>
            <p:cNvSpPr txBox="1">
              <a:spLocks/>
            </p:cNvSpPr>
            <p:nvPr/>
          </p:nvSpPr>
          <p:spPr>
            <a:xfrm>
              <a:off x="8652952" y="2528230"/>
              <a:ext cx="1233270" cy="3523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node embeddings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B6D0EBF-6D2C-E13A-4FB0-604B0F9E096C}"/>
                </a:ext>
              </a:extLst>
            </p:cNvPr>
            <p:cNvSpPr txBox="1">
              <a:spLocks/>
            </p:cNvSpPr>
            <p:nvPr/>
          </p:nvSpPr>
          <p:spPr>
            <a:xfrm>
              <a:off x="9253030" y="2338030"/>
              <a:ext cx="1233270" cy="3523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geodesics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ED7ACB-F5DA-C8C3-B176-D50A2F9B8BF8}"/>
              </a:ext>
            </a:extLst>
          </p:cNvPr>
          <p:cNvGrpSpPr/>
          <p:nvPr/>
        </p:nvGrpSpPr>
        <p:grpSpPr>
          <a:xfrm>
            <a:off x="8547100" y="2528694"/>
            <a:ext cx="2844800" cy="2404659"/>
            <a:chOff x="8826303" y="3287188"/>
            <a:chExt cx="2844800" cy="24046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50A69B-B54C-53DC-D9AC-93BB982E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6303" y="3485423"/>
              <a:ext cx="2844800" cy="2206424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6512EB6A-9D93-3D61-830D-4D76CB7AC866}"/>
                </a:ext>
              </a:extLst>
            </p:cNvPr>
            <p:cNvSpPr txBox="1">
              <a:spLocks/>
            </p:cNvSpPr>
            <p:nvPr/>
          </p:nvSpPr>
          <p:spPr>
            <a:xfrm>
              <a:off x="9766200" y="3287188"/>
              <a:ext cx="1637211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linear regression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4E30E-B6D6-118E-198F-9E0167CA486C}"/>
              </a:ext>
            </a:extLst>
          </p:cNvPr>
          <p:cNvGrpSpPr/>
          <p:nvPr/>
        </p:nvGrpSpPr>
        <p:grpSpPr>
          <a:xfrm>
            <a:off x="3376527" y="3389230"/>
            <a:ext cx="4670188" cy="2519066"/>
            <a:chOff x="7371954" y="2947469"/>
            <a:chExt cx="4670188" cy="25190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89FA17-B747-6ADB-054C-79EB8FE0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3206147" flipH="1" flipV="1">
              <a:off x="9997498" y="3516649"/>
              <a:ext cx="1921331" cy="1949886"/>
            </a:xfrm>
            <a:prstGeom prst="rect">
              <a:avLst/>
            </a:prstGeom>
          </p:spPr>
        </p:pic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9C2A2F1-4A73-0619-DD74-DE5A41026AAF}"/>
                </a:ext>
              </a:extLst>
            </p:cNvPr>
            <p:cNvSpPr txBox="1">
              <a:spLocks/>
            </p:cNvSpPr>
            <p:nvPr/>
          </p:nvSpPr>
          <p:spPr>
            <a:xfrm>
              <a:off x="9049131" y="2972570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cell populations over time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EB826A-7313-E802-AE4A-76C85490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7964" y="3197350"/>
              <a:ext cx="1858761" cy="1953135"/>
            </a:xfrm>
            <a:prstGeom prst="rect">
              <a:avLst/>
            </a:prstGeom>
          </p:spPr>
        </p:pic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B41ACB97-6273-CD05-8B9D-75ABD09F4A82}"/>
                </a:ext>
              </a:extLst>
            </p:cNvPr>
            <p:cNvSpPr txBox="1">
              <a:spLocks/>
            </p:cNvSpPr>
            <p:nvPr/>
          </p:nvSpPr>
          <p:spPr>
            <a:xfrm>
              <a:off x="7371954" y="2947469"/>
              <a:ext cx="2993011" cy="590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400" b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robot demonstrations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E9751D-374F-D4B0-C785-E01703D15283}"/>
              </a:ext>
            </a:extLst>
          </p:cNvPr>
          <p:cNvCxnSpPr>
            <a:cxnSpLocks/>
          </p:cNvCxnSpPr>
          <p:nvPr/>
        </p:nvCxnSpPr>
        <p:spPr>
          <a:xfrm>
            <a:off x="3820043" y="1585806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FFE6CF7-9A1A-0A38-4ECB-C48A13CA8756}"/>
              </a:ext>
            </a:extLst>
          </p:cNvPr>
          <p:cNvCxnSpPr>
            <a:cxnSpLocks/>
          </p:cNvCxnSpPr>
          <p:nvPr/>
        </p:nvCxnSpPr>
        <p:spPr>
          <a:xfrm>
            <a:off x="8062295" y="1585806"/>
            <a:ext cx="0" cy="47705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FD9497-0F58-167B-482F-DEBAE7FDB1F0}"/>
              </a:ext>
            </a:extLst>
          </p:cNvPr>
          <p:cNvSpPr txBox="1">
            <a:spLocks/>
          </p:cNvSpPr>
          <p:nvPr/>
        </p:nvSpPr>
        <p:spPr>
          <a:xfrm>
            <a:off x="216061" y="1682356"/>
            <a:ext cx="2344922" cy="62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1. graph embeddings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5F74BB7-0FC7-8181-2407-6EBF986D11A3}"/>
              </a:ext>
            </a:extLst>
          </p:cNvPr>
          <p:cNvSpPr txBox="1">
            <a:spLocks/>
          </p:cNvSpPr>
          <p:nvPr/>
        </p:nvSpPr>
        <p:spPr>
          <a:xfrm>
            <a:off x="4011660" y="1682356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2. physical systems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0B18E6E7-2FD3-C070-B3CE-A2C8B7164EBE}"/>
              </a:ext>
            </a:extLst>
          </p:cNvPr>
          <p:cNvSpPr txBox="1">
            <a:spLocks/>
          </p:cNvSpPr>
          <p:nvPr/>
        </p:nvSpPr>
        <p:spPr>
          <a:xfrm>
            <a:off x="8158962" y="1682356"/>
            <a:ext cx="2648738" cy="38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3. regression</a:t>
            </a:r>
          </a:p>
        </p:txBody>
      </p:sp>
    </p:spTree>
    <p:extLst>
      <p:ext uri="{BB962C8B-B14F-4D97-AF65-F5344CB8AC3E}">
        <p14:creationId xmlns:p14="http://schemas.microsoft.com/office/powerpoint/2010/main" val="223739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DD47-8640-29E3-5D6D-65F5840F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79702-7E79-3952-D1DC-5C297A5E00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2C00C-188F-2C8E-0DA9-FFA272AB5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B750E-AE7F-829A-DAD8-3EE7249C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2EAB51-FD58-3471-4EF1-2B6AC8EE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7" y="2316111"/>
            <a:ext cx="5782399" cy="33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4D7D875-DC53-C590-0011-DB88F6AC6890}"/>
              </a:ext>
            </a:extLst>
          </p:cNvPr>
          <p:cNvSpPr txBox="1">
            <a:spLocks/>
          </p:cNvSpPr>
          <p:nvPr/>
        </p:nvSpPr>
        <p:spPr>
          <a:xfrm>
            <a:off x="8453593" y="5807702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source: Masui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209670-125C-98B2-08F4-E6B2224EBA52}"/>
              </a:ext>
            </a:extLst>
          </p:cNvPr>
          <p:cNvSpPr txBox="1">
            <a:spLocks/>
          </p:cNvSpPr>
          <p:nvPr/>
        </p:nvSpPr>
        <p:spPr>
          <a:xfrm>
            <a:off x="763338" y="2415443"/>
            <a:ext cx="806113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graph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C2FAB1F-B9F6-0C72-AAEC-0239EEEEFD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5652" y="2470169"/>
                <a:ext cx="3006696" cy="5467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/>
                  <a:t>node embeddings </a:t>
                </a:r>
                <a:r>
                  <a:rPr lang="en-US" sz="1600" dirty="0"/>
                  <a:t>(e.g.,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C2FAB1F-B9F6-0C72-AAEC-0239EEEEF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52" y="2470169"/>
                <a:ext cx="3006696" cy="546708"/>
              </a:xfrm>
              <a:prstGeom prst="rect">
                <a:avLst/>
              </a:prstGeom>
              <a:blipFill>
                <a:blip r:embed="rId4"/>
                <a:stretch>
                  <a:fillRect l="-84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1FC97F-C4BC-EF4C-DA1A-10999B7F0BE3}"/>
              </a:ext>
            </a:extLst>
          </p:cNvPr>
          <p:cNvSpPr txBox="1">
            <a:spLocks/>
          </p:cNvSpPr>
          <p:nvPr/>
        </p:nvSpPr>
        <p:spPr>
          <a:xfrm>
            <a:off x="7984407" y="1824740"/>
            <a:ext cx="3006696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downstream task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9337E3-DDB1-3929-5EC7-65852940098E}"/>
              </a:ext>
            </a:extLst>
          </p:cNvPr>
          <p:cNvGrpSpPr/>
          <p:nvPr/>
        </p:nvGrpSpPr>
        <p:grpSpPr>
          <a:xfrm>
            <a:off x="204952" y="2747181"/>
            <a:ext cx="1904399" cy="1845070"/>
            <a:chOff x="609600" y="3186670"/>
            <a:chExt cx="1904399" cy="184507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3A95020-1DFB-5604-FA97-D878934614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98" t="58542" r="17731"/>
            <a:stretch/>
          </p:blipFill>
          <p:spPr bwMode="auto">
            <a:xfrm>
              <a:off x="609600" y="3186670"/>
              <a:ext cx="1904399" cy="184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8258D9-FF5A-A44E-A6A4-9A6E74F90C17}"/>
                </a:ext>
              </a:extLst>
            </p:cNvPr>
            <p:cNvSpPr/>
            <p:nvPr/>
          </p:nvSpPr>
          <p:spPr>
            <a:xfrm>
              <a:off x="2167043" y="3827638"/>
              <a:ext cx="268112" cy="268112"/>
            </a:xfrm>
            <a:prstGeom prst="ellipse">
              <a:avLst/>
            </a:prstGeom>
            <a:solidFill>
              <a:srgbClr val="BFBFBF"/>
            </a:solidFill>
            <a:ln w="19050">
              <a:solidFill>
                <a:srgbClr val="7878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860BC7F-25A5-5EC4-F76D-31831F643188}"/>
              </a:ext>
            </a:extLst>
          </p:cNvPr>
          <p:cNvSpPr/>
          <p:nvPr/>
        </p:nvSpPr>
        <p:spPr>
          <a:xfrm>
            <a:off x="2253703" y="3474583"/>
            <a:ext cx="631558" cy="365125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3B75CD0-CA81-5ED9-0E94-0A36F3E6D1B4}"/>
              </a:ext>
            </a:extLst>
          </p:cNvPr>
          <p:cNvSpPr/>
          <p:nvPr/>
        </p:nvSpPr>
        <p:spPr>
          <a:xfrm>
            <a:off x="5201250" y="3494706"/>
            <a:ext cx="631558" cy="365125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989254-F382-C7EF-E8EB-E1464D0DDA7C}"/>
              </a:ext>
            </a:extLst>
          </p:cNvPr>
          <p:cNvCxnSpPr/>
          <p:nvPr/>
        </p:nvCxnSpPr>
        <p:spPr>
          <a:xfrm flipV="1">
            <a:off x="3129202" y="2807601"/>
            <a:ext cx="0" cy="1724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9AA538-265F-4E01-A23D-76161B04AAC6}"/>
              </a:ext>
            </a:extLst>
          </p:cNvPr>
          <p:cNvCxnSpPr>
            <a:cxnSpLocks/>
          </p:cNvCxnSpPr>
          <p:nvPr/>
        </p:nvCxnSpPr>
        <p:spPr>
          <a:xfrm>
            <a:off x="3119042" y="4531829"/>
            <a:ext cx="21278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55E640-69A1-45BB-C692-75E4791A2E9D}"/>
              </a:ext>
            </a:extLst>
          </p:cNvPr>
          <p:cNvGrpSpPr/>
          <p:nvPr/>
        </p:nvGrpSpPr>
        <p:grpSpPr>
          <a:xfrm>
            <a:off x="3344718" y="2983253"/>
            <a:ext cx="1456668" cy="1436348"/>
            <a:chOff x="469438" y="2932453"/>
            <a:chExt cx="1456668" cy="143634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9180FB-62AF-8C02-364A-A3207458A4EF}"/>
                </a:ext>
              </a:extLst>
            </p:cNvPr>
            <p:cNvSpPr/>
            <p:nvPr/>
          </p:nvSpPr>
          <p:spPr>
            <a:xfrm>
              <a:off x="733598" y="293245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4849B18-61FB-A559-C7E5-C552ABB07975}"/>
                </a:ext>
              </a:extLst>
            </p:cNvPr>
            <p:cNvSpPr/>
            <p:nvPr/>
          </p:nvSpPr>
          <p:spPr>
            <a:xfrm>
              <a:off x="1028238" y="353189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ABA73E7-E3F9-8E6F-19AB-FA4885A9B5F5}"/>
                </a:ext>
              </a:extLst>
            </p:cNvPr>
            <p:cNvSpPr/>
            <p:nvPr/>
          </p:nvSpPr>
          <p:spPr>
            <a:xfrm>
              <a:off x="1363518" y="401957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831C92-07F4-9F43-659D-8EEFAF82C65E}"/>
                </a:ext>
              </a:extLst>
            </p:cNvPr>
            <p:cNvSpPr/>
            <p:nvPr/>
          </p:nvSpPr>
          <p:spPr>
            <a:xfrm>
              <a:off x="997758" y="428373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E854AD0-55AD-9D26-C8B8-C5B9FDBDCCD4}"/>
                </a:ext>
              </a:extLst>
            </p:cNvPr>
            <p:cNvSpPr/>
            <p:nvPr/>
          </p:nvSpPr>
          <p:spPr>
            <a:xfrm>
              <a:off x="652318" y="399925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1AD92A-2E41-0C10-0BFC-97FE7FC70820}"/>
                </a:ext>
              </a:extLst>
            </p:cNvPr>
            <p:cNvSpPr/>
            <p:nvPr/>
          </p:nvSpPr>
          <p:spPr>
            <a:xfrm>
              <a:off x="469438" y="343029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BE7740-76B5-2BAE-235F-8FEE7F0B3164}"/>
                </a:ext>
              </a:extLst>
            </p:cNvPr>
            <p:cNvSpPr/>
            <p:nvPr/>
          </p:nvSpPr>
          <p:spPr>
            <a:xfrm>
              <a:off x="1272078" y="294261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DC1D7-6385-981F-8EBD-43286D3ACC1F}"/>
                </a:ext>
              </a:extLst>
            </p:cNvPr>
            <p:cNvSpPr/>
            <p:nvPr/>
          </p:nvSpPr>
          <p:spPr>
            <a:xfrm>
              <a:off x="1841038" y="348109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0774A1-7872-3225-33AC-942B16329889}"/>
              </a:ext>
            </a:extLst>
          </p:cNvPr>
          <p:cNvSpPr txBox="1"/>
          <p:nvPr/>
        </p:nvSpPr>
        <p:spPr>
          <a:xfrm>
            <a:off x="2778184" y="4644057"/>
            <a:ext cx="3523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optimize embeddings to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preserve distances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(or some other loss)</a:t>
            </a:r>
          </a:p>
        </p:txBody>
      </p:sp>
    </p:spTree>
    <p:extLst>
      <p:ext uri="{BB962C8B-B14F-4D97-AF65-F5344CB8AC3E}">
        <p14:creationId xmlns:p14="http://schemas.microsoft.com/office/powerpoint/2010/main" val="75124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>
            <a:extLst>
              <a:ext uri="{FF2B5EF4-FFF2-40B4-BE49-F238E27FC236}">
                <a16:creationId xmlns:a16="http://schemas.microsoft.com/office/drawing/2014/main" id="{C537FFC1-5A31-D835-5228-F7D2B843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96" y="955612"/>
            <a:ext cx="3364866" cy="30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7DD47-8640-29E3-5D6D-65F5840F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the ideal geometry for the embeddings?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79702-7E79-3952-D1DC-5C297A5E00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2C00C-188F-2C8E-0DA9-FFA272AB5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End-to-end learning geometries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B750E-AE7F-829A-DAD8-3EE7249C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2FAB1F-B9F6-0C72-AAEC-0239EEEEFDEC}"/>
              </a:ext>
            </a:extLst>
          </p:cNvPr>
          <p:cNvSpPr txBox="1">
            <a:spLocks/>
          </p:cNvSpPr>
          <p:nvPr/>
        </p:nvSpPr>
        <p:spPr>
          <a:xfrm>
            <a:off x="634869" y="1792728"/>
            <a:ext cx="2886445" cy="524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Euclidean space </a:t>
            </a:r>
            <a:r>
              <a:rPr lang="en-US" sz="1600" dirty="0">
                <a:solidFill>
                  <a:srgbClr val="55A868"/>
                </a:solidFill>
              </a:rPr>
              <a:t>(general)</a:t>
            </a:r>
            <a:endParaRPr lang="en-US" sz="1300" dirty="0">
              <a:solidFill>
                <a:srgbClr val="55A868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989254-F382-C7EF-E8EB-E1464D0DDA7C}"/>
              </a:ext>
            </a:extLst>
          </p:cNvPr>
          <p:cNvCxnSpPr/>
          <p:nvPr/>
        </p:nvCxnSpPr>
        <p:spPr>
          <a:xfrm flipV="1">
            <a:off x="753434" y="2134841"/>
            <a:ext cx="0" cy="1724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9AA538-265F-4E01-A23D-76161B04AAC6}"/>
              </a:ext>
            </a:extLst>
          </p:cNvPr>
          <p:cNvCxnSpPr>
            <a:cxnSpLocks/>
          </p:cNvCxnSpPr>
          <p:nvPr/>
        </p:nvCxnSpPr>
        <p:spPr>
          <a:xfrm>
            <a:off x="743274" y="3859069"/>
            <a:ext cx="21278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55E640-69A1-45BB-C692-75E4791A2E9D}"/>
              </a:ext>
            </a:extLst>
          </p:cNvPr>
          <p:cNvGrpSpPr/>
          <p:nvPr/>
        </p:nvGrpSpPr>
        <p:grpSpPr>
          <a:xfrm>
            <a:off x="968950" y="2310493"/>
            <a:ext cx="1456668" cy="1436348"/>
            <a:chOff x="469438" y="2932453"/>
            <a:chExt cx="1456668" cy="143634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9180FB-62AF-8C02-364A-A3207458A4EF}"/>
                </a:ext>
              </a:extLst>
            </p:cNvPr>
            <p:cNvSpPr/>
            <p:nvPr/>
          </p:nvSpPr>
          <p:spPr>
            <a:xfrm>
              <a:off x="733598" y="293245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4849B18-61FB-A559-C7E5-C552ABB07975}"/>
                </a:ext>
              </a:extLst>
            </p:cNvPr>
            <p:cNvSpPr/>
            <p:nvPr/>
          </p:nvSpPr>
          <p:spPr>
            <a:xfrm>
              <a:off x="1028238" y="353189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ABA73E7-E3F9-8E6F-19AB-FA4885A9B5F5}"/>
                </a:ext>
              </a:extLst>
            </p:cNvPr>
            <p:cNvSpPr/>
            <p:nvPr/>
          </p:nvSpPr>
          <p:spPr>
            <a:xfrm>
              <a:off x="1363518" y="401957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831C92-07F4-9F43-659D-8EEFAF82C65E}"/>
                </a:ext>
              </a:extLst>
            </p:cNvPr>
            <p:cNvSpPr/>
            <p:nvPr/>
          </p:nvSpPr>
          <p:spPr>
            <a:xfrm>
              <a:off x="997758" y="428373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E854AD0-55AD-9D26-C8B8-C5B9FDBDCCD4}"/>
                </a:ext>
              </a:extLst>
            </p:cNvPr>
            <p:cNvSpPr/>
            <p:nvPr/>
          </p:nvSpPr>
          <p:spPr>
            <a:xfrm>
              <a:off x="652318" y="399925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1AD92A-2E41-0C10-0BFC-97FE7FC70820}"/>
                </a:ext>
              </a:extLst>
            </p:cNvPr>
            <p:cNvSpPr/>
            <p:nvPr/>
          </p:nvSpPr>
          <p:spPr>
            <a:xfrm>
              <a:off x="469438" y="343029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BE7740-76B5-2BAE-235F-8FEE7F0B3164}"/>
                </a:ext>
              </a:extLst>
            </p:cNvPr>
            <p:cNvSpPr/>
            <p:nvPr/>
          </p:nvSpPr>
          <p:spPr>
            <a:xfrm>
              <a:off x="1272078" y="294261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DC1D7-6385-981F-8EBD-43286D3ACC1F}"/>
                </a:ext>
              </a:extLst>
            </p:cNvPr>
            <p:cNvSpPr/>
            <p:nvPr/>
          </p:nvSpPr>
          <p:spPr>
            <a:xfrm>
              <a:off x="1841038" y="3481093"/>
              <a:ext cx="85068" cy="850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98728EA-34D6-5F5E-0FE2-BBD662178F1F}"/>
              </a:ext>
            </a:extLst>
          </p:cNvPr>
          <p:cNvSpPr txBox="1">
            <a:spLocks/>
          </p:cNvSpPr>
          <p:nvPr/>
        </p:nvSpPr>
        <p:spPr>
          <a:xfrm>
            <a:off x="1810324" y="1104392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Spherical and hyperbolic embeddings of data.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Wilson et al., TPAMI 2014.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Poincaré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Embeddings for Learning Hierarchical Representations.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Nickel and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Kiela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NeurIPS 2017.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mixed-curvature representations in products of model spaces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Gu et al., ICLR 2019.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51054C-6383-E8E5-1A13-B29923441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61" y="2054325"/>
            <a:ext cx="4190388" cy="409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2C3F55-C10A-5488-3278-2299B8D842C0}"/>
              </a:ext>
            </a:extLst>
          </p:cNvPr>
          <p:cNvSpPr txBox="1">
            <a:spLocks/>
          </p:cNvSpPr>
          <p:nvPr/>
        </p:nvSpPr>
        <p:spPr>
          <a:xfrm>
            <a:off x="4550207" y="1700684"/>
            <a:ext cx="3006696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Hyperbolic space </a:t>
            </a:r>
            <a:r>
              <a:rPr lang="en-US" sz="1600" dirty="0">
                <a:solidFill>
                  <a:srgbClr val="55A868"/>
                </a:solidFill>
              </a:rPr>
              <a:t>(hierarchies)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5043EF9-208F-4A3B-73FB-BD557E52B85F}"/>
              </a:ext>
            </a:extLst>
          </p:cNvPr>
          <p:cNvSpPr txBox="1">
            <a:spLocks/>
          </p:cNvSpPr>
          <p:nvPr/>
        </p:nvSpPr>
        <p:spPr>
          <a:xfrm>
            <a:off x="5242250" y="6117309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Nickel et 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514C00-93DF-F6B9-45D6-F90A31D24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91" y="4247689"/>
            <a:ext cx="18415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0D3D421-D4DD-C10E-72A0-D591DB841F3E}"/>
              </a:ext>
            </a:extLst>
          </p:cNvPr>
          <p:cNvSpPr txBox="1">
            <a:spLocks/>
          </p:cNvSpPr>
          <p:nvPr/>
        </p:nvSpPr>
        <p:spPr>
          <a:xfrm>
            <a:off x="769413" y="4065177"/>
            <a:ext cx="3006696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Spherical space </a:t>
            </a:r>
            <a:r>
              <a:rPr lang="en-US" sz="1600" dirty="0">
                <a:solidFill>
                  <a:srgbClr val="55A868"/>
                </a:solidFill>
              </a:rPr>
              <a:t>(cycles)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6BCE840-F99D-7815-F66B-AD23A6C50073}"/>
              </a:ext>
            </a:extLst>
          </p:cNvPr>
          <p:cNvSpPr txBox="1">
            <a:spLocks/>
          </p:cNvSpPr>
          <p:nvPr/>
        </p:nvSpPr>
        <p:spPr>
          <a:xfrm>
            <a:off x="964097" y="6042377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Gu et al.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68ACE3D-0F60-DC42-8F2A-938E277F3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510" y="4461261"/>
            <a:ext cx="1663787" cy="1489872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82688A9-1FC4-EA18-E73F-BA012B776C00}"/>
              </a:ext>
            </a:extLst>
          </p:cNvPr>
          <p:cNvSpPr txBox="1">
            <a:spLocks/>
          </p:cNvSpPr>
          <p:nvPr/>
        </p:nvSpPr>
        <p:spPr>
          <a:xfrm>
            <a:off x="8379934" y="4187907"/>
            <a:ext cx="3006696" cy="54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Product manifolds </a:t>
            </a:r>
            <a:r>
              <a:rPr lang="en-US" sz="1600" dirty="0">
                <a:solidFill>
                  <a:srgbClr val="55A868"/>
                </a:solidFill>
              </a:rPr>
              <a:t>(mixtures)</a:t>
            </a:r>
            <a:endParaRPr lang="en-US" sz="1600" b="1" dirty="0">
              <a:solidFill>
                <a:srgbClr val="55A868"/>
              </a:solidFill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5DD6B87D-AD42-1F79-6DBF-71B3F77C18E8}"/>
              </a:ext>
            </a:extLst>
          </p:cNvPr>
          <p:cNvSpPr txBox="1">
            <a:spLocks/>
          </p:cNvSpPr>
          <p:nvPr/>
        </p:nvSpPr>
        <p:spPr>
          <a:xfrm>
            <a:off x="8898002" y="6020961"/>
            <a:ext cx="2380659" cy="359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 Gu et al.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D22DDF9-AD19-4537-750A-F8D683FCA9C9}"/>
              </a:ext>
            </a:extLst>
          </p:cNvPr>
          <p:cNvSpPr txBox="1">
            <a:spLocks/>
          </p:cNvSpPr>
          <p:nvPr/>
        </p:nvSpPr>
        <p:spPr>
          <a:xfrm>
            <a:off x="10325874" y="1304681"/>
            <a:ext cx="1113783" cy="39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spherical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9E6F8C2-0304-B331-3455-4E963F88CF22}"/>
              </a:ext>
            </a:extLst>
          </p:cNvPr>
          <p:cNvSpPr txBox="1">
            <a:spLocks/>
          </p:cNvSpPr>
          <p:nvPr/>
        </p:nvSpPr>
        <p:spPr>
          <a:xfrm>
            <a:off x="10783911" y="2011780"/>
            <a:ext cx="1113783" cy="39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hyperbolic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8D13E868-E033-2B21-7F9E-93725DD2336D}"/>
              </a:ext>
            </a:extLst>
          </p:cNvPr>
          <p:cNvSpPr txBox="1">
            <a:spLocks/>
          </p:cNvSpPr>
          <p:nvPr/>
        </p:nvSpPr>
        <p:spPr>
          <a:xfrm>
            <a:off x="10993370" y="2953823"/>
            <a:ext cx="1113783" cy="39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Euclidean</a:t>
            </a:r>
          </a:p>
        </p:txBody>
      </p:sp>
    </p:spTree>
    <p:extLst>
      <p:ext uri="{BB962C8B-B14F-4D97-AF65-F5344CB8AC3E}">
        <p14:creationId xmlns:p14="http://schemas.microsoft.com/office/powerpoint/2010/main" val="88062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E353386-E12E-1CBD-75D4-F0CB57F84ACC}"/>
              </a:ext>
            </a:extLst>
          </p:cNvPr>
          <p:cNvGrpSpPr/>
          <p:nvPr/>
        </p:nvGrpSpPr>
        <p:grpSpPr>
          <a:xfrm>
            <a:off x="9074409" y="1080037"/>
            <a:ext cx="3352015" cy="3123687"/>
            <a:chOff x="8644105" y="1792728"/>
            <a:chExt cx="3352015" cy="31236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16DC1A-17F8-B1E8-8FC0-14A3D75FBAE7}"/>
                </a:ext>
              </a:extLst>
            </p:cNvPr>
            <p:cNvGrpSpPr/>
            <p:nvPr/>
          </p:nvGrpSpPr>
          <p:grpSpPr>
            <a:xfrm>
              <a:off x="8658729" y="1792728"/>
              <a:ext cx="3149519" cy="3123687"/>
              <a:chOff x="7541849" y="2439105"/>
              <a:chExt cx="4040551" cy="4007411"/>
            </a:xfrm>
          </p:grpSpPr>
          <p:pic>
            <p:nvPicPr>
              <p:cNvPr id="5122" name="Picture 2" descr="shorten path to geodesic">
                <a:extLst>
                  <a:ext uri="{FF2B5EF4-FFF2-40B4-BE49-F238E27FC236}">
                    <a16:creationId xmlns:a16="http://schemas.microsoft.com/office/drawing/2014/main" id="{D9DB473F-EB0F-456C-5651-C25A1BBEF5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66" t="3935"/>
              <a:stretch/>
            </p:blipFill>
            <p:spPr bwMode="auto">
              <a:xfrm>
                <a:off x="7541849" y="2439105"/>
                <a:ext cx="4040551" cy="4007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3258A25-2E47-442E-D345-36134077C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1849" y="2502638"/>
                <a:ext cx="800100" cy="584200"/>
              </a:xfrm>
              <a:prstGeom prst="rect">
                <a:avLst/>
              </a:prstGeom>
            </p:spPr>
          </p:pic>
        </p:grp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5976D2D3-38E4-3383-7498-A0DFE5ACF4A7}"/>
                </a:ext>
              </a:extLst>
            </p:cNvPr>
            <p:cNvSpPr txBox="1">
              <a:spLocks/>
            </p:cNvSpPr>
            <p:nvPr/>
          </p:nvSpPr>
          <p:spPr>
            <a:xfrm>
              <a:off x="9578487" y="4537805"/>
              <a:ext cx="1163026" cy="3786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Image source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BFE9123C-83C4-EF92-B4DD-8048B5A1427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91934" y="2973629"/>
                  <a:ext cx="1163026" cy="455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BFE9123C-83C4-EF92-B4DD-8048B5A14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1934" y="2973629"/>
                  <a:ext cx="1163026" cy="4553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F9A4E63F-743C-8C69-34B9-65F48ABBE0F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44105" y="4192313"/>
                  <a:ext cx="1163026" cy="455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2" name="Content Placeholder 2">
                  <a:extLst>
                    <a:ext uri="{FF2B5EF4-FFF2-40B4-BE49-F238E27FC236}">
                      <a16:creationId xmlns:a16="http://schemas.microsoft.com/office/drawing/2014/main" id="{F9A4E63F-743C-8C69-34B9-65F48ABBE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105" y="4192313"/>
                  <a:ext cx="1163026" cy="4553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EF87985D-A715-1149-83F6-82FF8020EBF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833094" y="2990299"/>
                  <a:ext cx="1163026" cy="455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3" name="Content Placeholder 2">
                  <a:extLst>
                    <a:ext uri="{FF2B5EF4-FFF2-40B4-BE49-F238E27FC236}">
                      <a16:creationId xmlns:a16="http://schemas.microsoft.com/office/drawing/2014/main" id="{EF87985D-A715-1149-83F6-82FF8020EB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3094" y="2990299"/>
                  <a:ext cx="1163026" cy="4553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580A0D-211E-2280-CE6E-7AD01393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the embedding geometry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EF848-A93A-41DE-7D4D-DF12FBAFBB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Idea: </a:t>
                </a:r>
                <a:r>
                  <a:rPr lang="en-US" dirty="0"/>
                  <a:t>fix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equip with a parameterized </a:t>
                </a:r>
                <a:r>
                  <a:rPr lang="en-US" i="1" dirty="0"/>
                  <a:t>Riemannian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i="1" dirty="0"/>
              </a:p>
              <a:p>
                <a:r>
                  <a:rPr lang="en-US" i="1" dirty="0"/>
                  <a:t>             </a:t>
                </a:r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from downstream task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distortion)</a:t>
                </a:r>
              </a:p>
              <a:p>
                <a:endParaRPr lang="en-US" b="1" i="1" dirty="0"/>
              </a:p>
              <a:p>
                <a:r>
                  <a:rPr lang="en-US" b="1" dirty="0"/>
                  <a:t>Geodesic distance </a:t>
                </a:r>
                <a:r>
                  <a:rPr lang="en-US" dirty="0"/>
                  <a:t>given by                                                                       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with minimizer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dirty="0"/>
                  <a:t>We can </a:t>
                </a:r>
                <a:r>
                  <a:rPr lang="en-US" b="1" dirty="0"/>
                  <a:t>differentiate the manifold operations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w.r.t.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EF848-A93A-41DE-7D4D-DF12FBAFBB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D342-C59E-F88D-3588-EC80171C81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20C3-4C77-1D94-1B5F-6899A457A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61C86-1EB0-8F41-14D1-FB9083B9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A06E585-DB95-8219-25F7-2341740CC1BA}"/>
              </a:ext>
            </a:extLst>
          </p:cNvPr>
          <p:cNvSpPr txBox="1">
            <a:spLocks/>
          </p:cNvSpPr>
          <p:nvPr/>
        </p:nvSpPr>
        <p:spPr>
          <a:xfrm>
            <a:off x="1810324" y="1117839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844D96-D20B-7192-1706-34E92FDE6417}"/>
                  </a:ext>
                </a:extLst>
              </p:cNvPr>
              <p:cNvSpPr txBox="1"/>
              <p:nvPr/>
            </p:nvSpPr>
            <p:spPr>
              <a:xfrm>
                <a:off x="3654240" y="2346293"/>
                <a:ext cx="3324785" cy="714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≜</m:t>
                          </m:r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844D96-D20B-7192-1706-34E92FDE6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240" y="2346293"/>
                <a:ext cx="3324785" cy="714555"/>
              </a:xfrm>
              <a:prstGeom prst="rect">
                <a:avLst/>
              </a:prstGeom>
              <a:blipFill>
                <a:blip r:embed="rId9"/>
                <a:stretch>
                  <a:fillRect t="-152632" r="-5323" b="-22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512BB02-390A-14B4-BBB7-62F67C10EF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909" y="3502598"/>
            <a:ext cx="5757135" cy="285375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1857810-E080-88C8-BA0C-BF24D8072C79}"/>
              </a:ext>
            </a:extLst>
          </p:cNvPr>
          <p:cNvSpPr txBox="1">
            <a:spLocks/>
          </p:cNvSpPr>
          <p:nvPr/>
        </p:nvSpPr>
        <p:spPr>
          <a:xfrm>
            <a:off x="1150921" y="2797028"/>
            <a:ext cx="1771837" cy="368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(numerically solved)</a:t>
            </a:r>
          </a:p>
        </p:txBody>
      </p:sp>
      <p:pic>
        <p:nvPicPr>
          <p:cNvPr id="21" name="Graphic 20" descr="Warning with solid fill">
            <a:extLst>
              <a:ext uri="{FF2B5EF4-FFF2-40B4-BE49-F238E27FC236}">
                <a16:creationId xmlns:a16="http://schemas.microsoft.com/office/drawing/2014/main" id="{6C589E5D-316D-358C-237A-3AFB289D6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4168" y="2811773"/>
            <a:ext cx="239941" cy="23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80A0D-211E-2280-CE6E-7AD01393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embedding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D342-C59E-F88D-3588-EC80171C81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20C3-4C77-1D94-1B5F-6899A457A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End-to-end learning geometries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61C86-1EB0-8F41-14D1-FB9083B9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A06E585-DB95-8219-25F7-2341740CC1BA}"/>
              </a:ext>
            </a:extLst>
          </p:cNvPr>
          <p:cNvSpPr txBox="1">
            <a:spLocks/>
          </p:cNvSpPr>
          <p:nvPr/>
        </p:nvSpPr>
        <p:spPr>
          <a:xfrm>
            <a:off x="1810324" y="1117839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Riemannian Manifold Learning.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Lou, Nickel, Amos, NeurIPS 2020 Geo4dl workshop.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69D27C-7165-3E85-FA78-CE96F221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05" y="1537087"/>
            <a:ext cx="6748769" cy="1293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A7ECA4-BBAF-D68F-B438-68B35D26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675" y="2739285"/>
            <a:ext cx="8972527" cy="10729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99E-9984-72E2-7260-C01043D15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12" y="3805679"/>
            <a:ext cx="3608049" cy="265647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3DB1DB1-580B-A22F-F69B-2208975EABA8}"/>
              </a:ext>
            </a:extLst>
          </p:cNvPr>
          <p:cNvGrpSpPr/>
          <p:nvPr/>
        </p:nvGrpSpPr>
        <p:grpSpPr>
          <a:xfrm>
            <a:off x="1706741" y="4051924"/>
            <a:ext cx="3756510" cy="2247448"/>
            <a:chOff x="1706741" y="4051924"/>
            <a:chExt cx="3756510" cy="22474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5DEB338-EF95-6056-2A5E-C7C6073CE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9692" y="4152671"/>
              <a:ext cx="3037283" cy="214670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Content Placeholder 2">
                  <a:extLst>
                    <a:ext uri="{FF2B5EF4-FFF2-40B4-BE49-F238E27FC236}">
                      <a16:creationId xmlns:a16="http://schemas.microsoft.com/office/drawing/2014/main" id="{086E43B5-AC73-1473-9DD5-5D09637C4C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06741" y="4051924"/>
                  <a:ext cx="3756510" cy="52473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0" indent="0" algn="l" defTabSz="457200" rtl="0" eaLnBrk="1" latinLnBrk="0" hangingPunct="1">
                    <a:spcBef>
                      <a:spcPts val="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Source Sans Pro" panose="020B0503030403020204" pitchFamily="34" charset="0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1" dirty="0"/>
                    <a:t>Protein graph </a:t>
                  </a:r>
                  <a:r>
                    <a:rPr lang="en-US" sz="1600" dirty="0"/>
                    <a:t>embedded in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4" name="Content Placeholder 2">
                  <a:extLst>
                    <a:ext uri="{FF2B5EF4-FFF2-40B4-BE49-F238E27FC236}">
                      <a16:creationId xmlns:a16="http://schemas.microsoft.com/office/drawing/2014/main" id="{086E43B5-AC73-1473-9DD5-5D09637C4C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741" y="4051924"/>
                  <a:ext cx="3756510" cy="524739"/>
                </a:xfrm>
                <a:prstGeom prst="rect">
                  <a:avLst/>
                </a:prstGeom>
                <a:blipFill>
                  <a:blip r:embed="rId6"/>
                  <a:stretch>
                    <a:fillRect l="-673" t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D4455AC1-C7F6-6D04-AFE5-3CBD728D1DED}"/>
                </a:ext>
              </a:extLst>
            </p:cNvPr>
            <p:cNvSpPr txBox="1">
              <a:spLocks/>
            </p:cNvSpPr>
            <p:nvPr/>
          </p:nvSpPr>
          <p:spPr>
            <a:xfrm>
              <a:off x="2164318" y="4738663"/>
              <a:ext cx="1378712" cy="3939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node embeddings</a:t>
              </a: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4002ABE-4313-4D4B-3CE6-E711A7229305}"/>
                </a:ext>
              </a:extLst>
            </p:cNvPr>
            <p:cNvSpPr txBox="1">
              <a:spLocks/>
            </p:cNvSpPr>
            <p:nvPr/>
          </p:nvSpPr>
          <p:spPr>
            <a:xfrm>
              <a:off x="2835164" y="4469241"/>
              <a:ext cx="1378712" cy="3939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Source Sans Pro" panose="020B0503030403020204" pitchFamily="34" charset="0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geodesics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465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139457</TotalTime>
  <Words>2640</Words>
  <Application>Microsoft Macintosh PowerPoint</Application>
  <PresentationFormat>Widescreen</PresentationFormat>
  <Paragraphs>384</Paragraphs>
  <Slides>29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Cambria Math</vt:lpstr>
      <vt:lpstr>Helvetica Neue Light</vt:lpstr>
      <vt:lpstr>Lucida Grande</vt:lpstr>
      <vt:lpstr>Menlo</vt:lpstr>
      <vt:lpstr>Optimistic Display</vt:lpstr>
      <vt:lpstr>Optimistic Text</vt:lpstr>
      <vt:lpstr>Source Sans Pro</vt:lpstr>
      <vt:lpstr>Times New Roman</vt:lpstr>
      <vt:lpstr>Wingdings</vt:lpstr>
      <vt:lpstr>Office Theme</vt:lpstr>
      <vt:lpstr>PowerPoint Presentation</vt:lpstr>
      <vt:lpstr>          Disclaimer</vt:lpstr>
      <vt:lpstr>Why learn geometries?</vt:lpstr>
      <vt:lpstr>How to learn geometries?</vt:lpstr>
      <vt:lpstr>This talk: end-to-end learning geometries</vt:lpstr>
      <vt:lpstr>Graph embeddings</vt:lpstr>
      <vt:lpstr>What’s the ideal geometry for the embeddings?</vt:lpstr>
      <vt:lpstr>Learning the embedding geometry</vt:lpstr>
      <vt:lpstr>Graph embedding results</vt:lpstr>
      <vt:lpstr>Scaling issues beyond ~10 dimensions</vt:lpstr>
      <vt:lpstr>This talk: end-to-end learning geometries</vt:lpstr>
      <vt:lpstr>Modeling dynamical systems</vt:lpstr>
      <vt:lpstr>Controlled dynamical systems and robotics</vt:lpstr>
      <vt:lpstr>Machine learning way of learning dynamics</vt:lpstr>
      <vt:lpstr>From Euclidean to geometric systems</vt:lpstr>
      <vt:lpstr>What if we don’t know the geometry? Learn it!</vt:lpstr>
      <vt:lpstr>What if we don’t know the geometry? Learn it!</vt:lpstr>
      <vt:lpstr>What if we don’t know the geometry? Learn it!</vt:lpstr>
      <vt:lpstr>What if we don’t know the geometry? Learn it!</vt:lpstr>
      <vt:lpstr>This talk: end-to-end learning geometries</vt:lpstr>
      <vt:lpstr>The geometry of the prediction space</vt:lpstr>
      <vt:lpstr>Why learn the prediction space geometry?</vt:lpstr>
      <vt:lpstr>Why learn the prediction space geometry?</vt:lpstr>
      <vt:lpstr>Prediction geometry comes from downstream tasks</vt:lpstr>
      <vt:lpstr>How to use the task information?</vt:lpstr>
      <vt:lpstr>Parameterizing the geometry: Mahalanobis metrics</vt:lpstr>
      <vt:lpstr>End-to-end learning the geometry</vt:lpstr>
      <vt:lpstr>Experimental results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979</cp:revision>
  <cp:lastPrinted>2019-05-02T03:49:05Z</cp:lastPrinted>
  <dcterms:created xsi:type="dcterms:W3CDTF">2016-09-04T10:19:12Z</dcterms:created>
  <dcterms:modified xsi:type="dcterms:W3CDTF">2024-03-01T18:12:59Z</dcterms:modified>
  <cp:category/>
</cp:coreProperties>
</file>