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26" r:id="rId2"/>
    <p:sldId id="789" r:id="rId3"/>
    <p:sldId id="657" r:id="rId4"/>
    <p:sldId id="787" r:id="rId5"/>
    <p:sldId id="788" r:id="rId6"/>
    <p:sldId id="778" r:id="rId7"/>
    <p:sldId id="790" r:id="rId8"/>
    <p:sldId id="796" r:id="rId9"/>
    <p:sldId id="792" r:id="rId10"/>
    <p:sldId id="791" r:id="rId11"/>
    <p:sldId id="740" r:id="rId12"/>
    <p:sldId id="821" r:id="rId13"/>
    <p:sldId id="798" r:id="rId14"/>
    <p:sldId id="793" r:id="rId15"/>
    <p:sldId id="801" r:id="rId16"/>
    <p:sldId id="799" r:id="rId17"/>
    <p:sldId id="802" r:id="rId18"/>
    <p:sldId id="803" r:id="rId19"/>
    <p:sldId id="806" r:id="rId20"/>
    <p:sldId id="804" r:id="rId21"/>
    <p:sldId id="805" r:id="rId22"/>
    <p:sldId id="783" r:id="rId23"/>
    <p:sldId id="812" r:id="rId24"/>
    <p:sldId id="809" r:id="rId25"/>
    <p:sldId id="810" r:id="rId26"/>
    <p:sldId id="808" r:id="rId27"/>
    <p:sldId id="813" r:id="rId28"/>
    <p:sldId id="815" r:id="rId29"/>
    <p:sldId id="817" r:id="rId30"/>
    <p:sldId id="818" r:id="rId31"/>
    <p:sldId id="811" r:id="rId32"/>
    <p:sldId id="819" r:id="rId33"/>
    <p:sldId id="807" r:id="rId34"/>
    <p:sldId id="733" r:id="rId35"/>
    <p:sldId id="735" r:id="rId36"/>
    <p:sldId id="688" r:id="rId37"/>
    <p:sldId id="759" r:id="rId38"/>
    <p:sldId id="766" r:id="rId39"/>
    <p:sldId id="767" r:id="rId40"/>
    <p:sldId id="768" r:id="rId41"/>
    <p:sldId id="785" r:id="rId42"/>
    <p:sldId id="820" r:id="rId4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C0D49FF-6E2A-B949-964A-2A633E290980}">
          <p14:sldIdLst>
            <p14:sldId id="326"/>
            <p14:sldId id="789"/>
            <p14:sldId id="657"/>
            <p14:sldId id="787"/>
            <p14:sldId id="788"/>
            <p14:sldId id="778"/>
            <p14:sldId id="790"/>
            <p14:sldId id="796"/>
            <p14:sldId id="792"/>
            <p14:sldId id="791"/>
            <p14:sldId id="740"/>
            <p14:sldId id="821"/>
            <p14:sldId id="798"/>
            <p14:sldId id="793"/>
            <p14:sldId id="801"/>
            <p14:sldId id="799"/>
            <p14:sldId id="802"/>
            <p14:sldId id="803"/>
            <p14:sldId id="806"/>
            <p14:sldId id="804"/>
            <p14:sldId id="805"/>
            <p14:sldId id="783"/>
            <p14:sldId id="812"/>
            <p14:sldId id="809"/>
            <p14:sldId id="810"/>
            <p14:sldId id="808"/>
            <p14:sldId id="813"/>
            <p14:sldId id="815"/>
            <p14:sldId id="817"/>
            <p14:sldId id="818"/>
            <p14:sldId id="811"/>
            <p14:sldId id="819"/>
            <p14:sldId id="807"/>
            <p14:sldId id="733"/>
            <p14:sldId id="735"/>
            <p14:sldId id="688"/>
            <p14:sldId id="759"/>
            <p14:sldId id="766"/>
            <p14:sldId id="767"/>
            <p14:sldId id="768"/>
            <p14:sldId id="785"/>
            <p14:sldId id="8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C81"/>
    <a:srgbClr val="98202C"/>
    <a:srgbClr val="AB0000"/>
    <a:srgbClr val="4EB648"/>
    <a:srgbClr val="FFD528"/>
    <a:srgbClr val="FFDE59"/>
    <a:srgbClr val="C44E52"/>
    <a:srgbClr val="55A868"/>
    <a:srgbClr val="B5C1E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8"/>
    <p:restoredTop sz="77526"/>
  </p:normalViewPr>
  <p:slideViewPr>
    <p:cSldViewPr snapToGrid="0" snapToObjects="1">
      <p:cViewPr varScale="1">
        <p:scale>
          <a:sx n="73" d="100"/>
          <a:sy n="73" d="100"/>
        </p:scale>
        <p:origin x="216" y="7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notesViewPr>
    <p:cSldViewPr snapToGrid="0" snapToObjects="1">
      <p:cViewPr varScale="1">
        <p:scale>
          <a:sx n="157" d="100"/>
          <a:sy n="157" d="100"/>
        </p:scale>
        <p:origin x="16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1091E-FDCD-4145-A679-1F1A90C0D88A}" type="datetimeFigureOut">
              <a:rPr lang="en-US" smtClean="0">
                <a:latin typeface="Helvetica Neue Light" charset="0"/>
              </a:rPr>
              <a:t>10/31/24</a:t>
            </a:fld>
            <a:endParaRPr lang="en-US">
              <a:latin typeface="Helvetica Neue Light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Helvetica Neue Light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1AB7-2BE7-BC40-9295-2DB9D2C59213}" type="slidenum">
              <a:rPr lang="en-US" smtClean="0">
                <a:latin typeface="Helvetica Neue Light" charset="0"/>
              </a:rPr>
              <a:t>‹#›</a:t>
            </a:fld>
            <a:endParaRPr lang="en-US">
              <a:latin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0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43C01EC3-0FB3-424E-9D2A-A8BF9B5BD2FE}" type="datetimeFigureOut">
              <a:rPr lang="en-US" smtClean="0"/>
              <a:pPr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Helvetica Neue Light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Helvetica Neue Light" charset="0"/>
              </a:defRPr>
            </a:lvl1pPr>
          </a:lstStyle>
          <a:p>
            <a:fld id="{AF3E5D23-4290-1E4F-BA55-6527BFB90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Helvetica Neue Light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2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00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90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9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1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4DB9B-FB89-FBBF-3B93-ADAC9F8DB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C6F6F3-63CA-70E8-4D03-61159DF48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CC306-851B-D2FC-85EC-54B29636A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5B426-C792-3EFB-4DFC-FB4715874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1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4CD96-3392-21BA-B727-846833F1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75F87-1FE5-54AA-2F19-4E77E2D50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A91BF0-5EDB-818A-7E27-C36C2F8FD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D356F-902C-1D8F-29E8-C7FBDE645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75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BCD93-BA6F-FA14-5B42-EF6AF783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5A8EF-1579-F6FC-11BB-90A3D00D0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95E4B-14A6-4C87-6947-B9DE93817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D7BB-7434-55E5-369C-6BEFD95B11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69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96E72-1930-B8A0-288B-C4C7ACAAE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52ED0-2FDD-0AE0-CDDA-D7BB7D74B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EA9124-8DC4-CE4A-DF25-070D77CE8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E9A0F-1D2F-655A-3DA3-A5A3CE23B2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8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BBD09-E100-93CB-3225-F33D57408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3C8FE2-85D3-0B99-7295-6CD8CB8C8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22D04E-2FAF-B617-ED03-602DA93E6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0B370-C1CA-FB42-CE96-3F228D3D5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80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63153-746C-E988-B1D9-08E4FB209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7BF00C-AD54-BB8F-4803-73E35D727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0BF4CB-7E01-E285-B183-7144EEA1B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7050E-3CF1-1771-4D6B-F73BD07A81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1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E196-4F5C-A1C9-EB61-BBDD71D4D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598D7-FA77-FA2B-5187-7C52F6E7B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0BB9CA-731B-49F7-542E-54C4955AB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9C9C5-3B36-1E73-113F-DD6386E618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3C990-6E0C-B42D-2CAD-2098DC01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D72B34-BB6B-FBA0-A03C-C99A2F324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D8427A-BAEA-BBE0-C4AE-84CDBEA77B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tasks we can quantify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B9615-AEEE-5976-B280-0E1EF69AB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E5D23-4290-1E4F-BA55-6527BFB9007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235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LLM prompt optimization and amortization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5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58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	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2283" y="6356350"/>
            <a:ext cx="42074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r>
              <a:rPr lang="en-US"/>
              <a:t>On LLM prompt optimization and amortization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</a:lstStyle>
          <a:p>
            <a:fld id="{F813B43C-900A-1C44-BF45-66CB67BC66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2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chemeClr val="accent1">
              <a:lumMod val="75000"/>
            </a:schemeClr>
          </a:solidFill>
          <a:latin typeface="Source Sans Pro" panose="020B0503030403020204" pitchFamily="34" charset="0"/>
          <a:ea typeface="Source Sans Pro" panose="020B0503030403020204" pitchFamily="34" charset="0"/>
          <a:cs typeface="Helvetica Neue Bold Condensed"/>
        </a:defRPr>
      </a:lvl1pPr>
    </p:titleStyle>
    <p:bodyStyle>
      <a:lvl1pPr marL="0" indent="0" algn="l" defTabSz="457200" rtl="0" eaLnBrk="1" latinLnBrk="0" hangingPunct="1">
        <a:spcBef>
          <a:spcPts val="0"/>
        </a:spcBef>
        <a:buFontTx/>
        <a:buNone/>
        <a:defRPr sz="2000" b="0" i="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Source Sans Pro" panose="020B0503030403020204" pitchFamily="34" charset="0"/>
        </a:defRPr>
      </a:lvl1pPr>
      <a:lvl2pPr marL="4572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2pPr>
      <a:lvl3pPr marL="914400" indent="0" algn="l" defTabSz="457200" rtl="0" eaLnBrk="1" latinLnBrk="0" hangingPunct="1">
        <a:spcBef>
          <a:spcPct val="20000"/>
        </a:spcBef>
        <a:buFont typeface="Lucida Grande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3pPr>
      <a:lvl4pPr marL="1371600" indent="0" algn="l" defTabSz="457200" rtl="0" eaLnBrk="1" latinLnBrk="0" hangingPunct="1">
        <a:spcBef>
          <a:spcPct val="20000"/>
        </a:spcBef>
        <a:buFont typeface="Wingdings" charset="2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4pPr>
      <a:lvl5pPr marL="1828800" indent="0" algn="l" defTabSz="457200" rtl="0" eaLnBrk="1" latinLnBrk="0" hangingPunct="1">
        <a:spcBef>
          <a:spcPts val="0"/>
        </a:spcBef>
        <a:buFont typeface="Arial"/>
        <a:buNone/>
        <a:defRPr sz="2000" b="0" i="0" kern="1200">
          <a:solidFill>
            <a:schemeClr val="tx1"/>
          </a:solidFill>
          <a:latin typeface="Helvetica Neue Light"/>
          <a:ea typeface="+mn-ea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ellerr.com/blog/reinforcement-learning-with-human-feedback-for-llm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papers.nips.cc/paper/9152-differentiable-convex-optimization-layers" TargetMode="External"/><Relationship Id="rId13" Type="http://schemas.openxmlformats.org/officeDocument/2006/relationships/hyperlink" Target="https://arxiv.org/abs/2105.02343" TargetMode="External"/><Relationship Id="rId18" Type="http://schemas.openxmlformats.org/officeDocument/2006/relationships/hyperlink" Target="https://arxiv.org/abs/2307.05213" TargetMode="External"/><Relationship Id="rId3" Type="http://schemas.openxmlformats.org/officeDocument/2006/relationships/image" Target="../media/image5.png"/><Relationship Id="rId7" Type="http://schemas.openxmlformats.org/officeDocument/2006/relationships/hyperlink" Target="Differentiable%20MPC%20for%20End-to-end%20Planning%20and%20Control" TargetMode="External"/><Relationship Id="rId12" Type="http://schemas.openxmlformats.org/officeDocument/2006/relationships/hyperlink" Target="https://arxiv.org/abs/1909.12830" TargetMode="External"/><Relationship Id="rId17" Type="http://schemas.openxmlformats.org/officeDocument/2006/relationships/hyperlink" Target="https://arxiv.org/abs/2307.08964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arxiv.org/abs/2312.05250" TargetMode="Externa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pers.nips.cc/paper/7132-task-based-end-to-end-model-learning-in-stochastic-optimization" TargetMode="External"/><Relationship Id="rId11" Type="http://schemas.openxmlformats.org/officeDocument/2006/relationships/hyperlink" Target="https://arxiv.org/abs/1910.01727" TargetMode="External"/><Relationship Id="rId5" Type="http://schemas.openxmlformats.org/officeDocument/2006/relationships/hyperlink" Target="https://arxiv.org/abs/1609.07152" TargetMode="External"/><Relationship Id="rId15" Type="http://schemas.openxmlformats.org/officeDocument/2006/relationships/hyperlink" Target="https://arxiv.org/abs/2203.06832" TargetMode="External"/><Relationship Id="rId10" Type="http://schemas.openxmlformats.org/officeDocument/2006/relationships/hyperlink" Target="https://arxiv.org/abs/1906.08707" TargetMode="External"/><Relationship Id="rId19" Type="http://schemas.openxmlformats.org/officeDocument/2006/relationships/image" Target="../media/image6.png"/><Relationship Id="rId4" Type="http://schemas.openxmlformats.org/officeDocument/2006/relationships/hyperlink" Target="https://arxiv.org/abs/1703.00443" TargetMode="External"/><Relationship Id="rId9" Type="http://schemas.openxmlformats.org/officeDocument/2006/relationships/hyperlink" Target="https://github.com/bamos/thesis" TargetMode="External"/><Relationship Id="rId14" Type="http://schemas.openxmlformats.org/officeDocument/2006/relationships/hyperlink" Target="https://arxiv.org/abs/2207.09442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Differentiable%20MPC%20for%20End-to-end%20Planning%20and%20Control" TargetMode="External"/><Relationship Id="rId13" Type="http://schemas.openxmlformats.org/officeDocument/2006/relationships/hyperlink" Target="https://arxiv.org/abs/1909.12830" TargetMode="External"/><Relationship Id="rId18" Type="http://schemas.openxmlformats.org/officeDocument/2006/relationships/hyperlink" Target="https://arxiv.org/abs/2307.08964" TargetMode="External"/><Relationship Id="rId26" Type="http://schemas.openxmlformats.org/officeDocument/2006/relationships/hyperlink" Target="https://arxiv.org/abs/2202.00665" TargetMode="External"/><Relationship Id="rId3" Type="http://schemas.openxmlformats.org/officeDocument/2006/relationships/image" Target="../media/image5.png"/><Relationship Id="rId21" Type="http://schemas.openxmlformats.org/officeDocument/2006/relationships/hyperlink" Target="https://arxiv.org/abs/2008.12775" TargetMode="External"/><Relationship Id="rId7" Type="http://schemas.openxmlformats.org/officeDocument/2006/relationships/hyperlink" Target="http://papers.nips.cc/paper/7132-task-based-end-to-end-model-learning-in-stochastic-optimization" TargetMode="External"/><Relationship Id="rId12" Type="http://schemas.openxmlformats.org/officeDocument/2006/relationships/hyperlink" Target="https://arxiv.org/abs/1910.01727" TargetMode="External"/><Relationship Id="rId17" Type="http://schemas.openxmlformats.org/officeDocument/2006/relationships/hyperlink" Target="https://arxiv.org/abs/2312.05250" TargetMode="External"/><Relationship Id="rId25" Type="http://schemas.openxmlformats.org/officeDocument/2006/relationships/hyperlink" Target="https://arxiv.org/abs/2212.08260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arxiv.org/abs/2203.06832" TargetMode="External"/><Relationship Id="rId20" Type="http://schemas.openxmlformats.org/officeDocument/2006/relationships/image" Target="../media/image9.png"/><Relationship Id="rId29" Type="http://schemas.openxmlformats.org/officeDocument/2006/relationships/hyperlink" Target="https://arxiv.org/abs/2404.168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9.07152" TargetMode="External"/><Relationship Id="rId11" Type="http://schemas.openxmlformats.org/officeDocument/2006/relationships/hyperlink" Target="https://arxiv.org/abs/1906.08707" TargetMode="External"/><Relationship Id="rId24" Type="http://schemas.openxmlformats.org/officeDocument/2006/relationships/hyperlink" Target="https://arxiv.org/abs/2210.12153" TargetMode="External"/><Relationship Id="rId5" Type="http://schemas.openxmlformats.org/officeDocument/2006/relationships/hyperlink" Target="https://arxiv.org/abs/1703.00443" TargetMode="External"/><Relationship Id="rId15" Type="http://schemas.openxmlformats.org/officeDocument/2006/relationships/hyperlink" Target="https://arxiv.org/abs/2207.09442" TargetMode="External"/><Relationship Id="rId23" Type="http://schemas.openxmlformats.org/officeDocument/2006/relationships/hyperlink" Target="https://arxiv.org/abs/2206.05262" TargetMode="External"/><Relationship Id="rId28" Type="http://schemas.openxmlformats.org/officeDocument/2006/relationships/hyperlink" Target="https://arxiv.org/abs/2408.14608" TargetMode="External"/><Relationship Id="rId10" Type="http://schemas.openxmlformats.org/officeDocument/2006/relationships/hyperlink" Target="https://github.com/bamos/thesis" TargetMode="External"/><Relationship Id="rId19" Type="http://schemas.openxmlformats.org/officeDocument/2006/relationships/hyperlink" Target="https://arxiv.org/abs/2307.05213" TargetMode="External"/><Relationship Id="rId31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hyperlink" Target="http://papers.nips.cc/paper/9152-differentiable-convex-optimization-layers" TargetMode="External"/><Relationship Id="rId14" Type="http://schemas.openxmlformats.org/officeDocument/2006/relationships/hyperlink" Target="https://arxiv.org/abs/2105.02343" TargetMode="External"/><Relationship Id="rId22" Type="http://schemas.openxmlformats.org/officeDocument/2006/relationships/hyperlink" Target="https://arxiv.org/abs/2109.15316" TargetMode="External"/><Relationship Id="rId27" Type="http://schemas.openxmlformats.org/officeDocument/2006/relationships/hyperlink" Target="https://arxiv.org/abs/2406.00288" TargetMode="External"/><Relationship Id="rId30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Differentiable%20MPC%20for%20End-to-end%20Planning%20and%20Control" TargetMode="External"/><Relationship Id="rId13" Type="http://schemas.openxmlformats.org/officeDocument/2006/relationships/hyperlink" Target="https://arxiv.org/abs/1909.12830" TargetMode="External"/><Relationship Id="rId18" Type="http://schemas.openxmlformats.org/officeDocument/2006/relationships/hyperlink" Target="https://arxiv.org/abs/2307.08964" TargetMode="External"/><Relationship Id="rId26" Type="http://schemas.openxmlformats.org/officeDocument/2006/relationships/hyperlink" Target="https://arxiv.org/abs/2202.00665" TargetMode="External"/><Relationship Id="rId3" Type="http://schemas.openxmlformats.org/officeDocument/2006/relationships/image" Target="../media/image5.png"/><Relationship Id="rId21" Type="http://schemas.openxmlformats.org/officeDocument/2006/relationships/hyperlink" Target="https://arxiv.org/abs/2008.12775" TargetMode="External"/><Relationship Id="rId7" Type="http://schemas.openxmlformats.org/officeDocument/2006/relationships/hyperlink" Target="http://papers.nips.cc/paper/7132-task-based-end-to-end-model-learning-in-stochastic-optimization" TargetMode="External"/><Relationship Id="rId12" Type="http://schemas.openxmlformats.org/officeDocument/2006/relationships/hyperlink" Target="https://arxiv.org/abs/1910.01727" TargetMode="External"/><Relationship Id="rId17" Type="http://schemas.openxmlformats.org/officeDocument/2006/relationships/hyperlink" Target="https://arxiv.org/abs/2312.05250" TargetMode="External"/><Relationship Id="rId25" Type="http://schemas.openxmlformats.org/officeDocument/2006/relationships/hyperlink" Target="https://arxiv.org/abs/2212.08260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arxiv.org/abs/2203.06832" TargetMode="External"/><Relationship Id="rId20" Type="http://schemas.openxmlformats.org/officeDocument/2006/relationships/image" Target="../media/image12.png"/><Relationship Id="rId29" Type="http://schemas.openxmlformats.org/officeDocument/2006/relationships/hyperlink" Target="https://arxiv.org/abs/2404.1687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609.07152" TargetMode="External"/><Relationship Id="rId11" Type="http://schemas.openxmlformats.org/officeDocument/2006/relationships/hyperlink" Target="https://arxiv.org/abs/1906.08707" TargetMode="External"/><Relationship Id="rId24" Type="http://schemas.openxmlformats.org/officeDocument/2006/relationships/hyperlink" Target="https://arxiv.org/abs/2210.12153" TargetMode="External"/><Relationship Id="rId5" Type="http://schemas.openxmlformats.org/officeDocument/2006/relationships/hyperlink" Target="https://arxiv.org/abs/1703.00443" TargetMode="External"/><Relationship Id="rId15" Type="http://schemas.openxmlformats.org/officeDocument/2006/relationships/hyperlink" Target="https://arxiv.org/abs/2207.09442" TargetMode="External"/><Relationship Id="rId23" Type="http://schemas.openxmlformats.org/officeDocument/2006/relationships/hyperlink" Target="https://arxiv.org/abs/2206.05262" TargetMode="External"/><Relationship Id="rId28" Type="http://schemas.openxmlformats.org/officeDocument/2006/relationships/hyperlink" Target="https://arxiv.org/abs/2408.14608" TargetMode="External"/><Relationship Id="rId10" Type="http://schemas.openxmlformats.org/officeDocument/2006/relationships/hyperlink" Target="https://github.com/bamos/thesis" TargetMode="External"/><Relationship Id="rId19" Type="http://schemas.openxmlformats.org/officeDocument/2006/relationships/hyperlink" Target="https://arxiv.org/abs/2307.05213" TargetMode="External"/><Relationship Id="rId31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hyperlink" Target="http://papers.nips.cc/paper/9152-differentiable-convex-optimization-layers" TargetMode="External"/><Relationship Id="rId14" Type="http://schemas.openxmlformats.org/officeDocument/2006/relationships/hyperlink" Target="https://arxiv.org/abs/2105.02343" TargetMode="External"/><Relationship Id="rId22" Type="http://schemas.openxmlformats.org/officeDocument/2006/relationships/hyperlink" Target="https://arxiv.org/abs/2109.15316" TargetMode="External"/><Relationship Id="rId27" Type="http://schemas.openxmlformats.org/officeDocument/2006/relationships/hyperlink" Target="https://arxiv.org/abs/2406.00288" TargetMode="External"/><Relationship Id="rId30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9DC6BD-B027-BD37-D772-12F06D386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DA7E1D6D-0FDD-1912-6222-D439574F3DA3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1FF7CD-6F88-2447-A919-25CEA9D70228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92595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LLM prompt optimization and amortization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E1265E5-CEE1-7A48-B8B9-BA6EB2CA20ED}"/>
              </a:ext>
            </a:extLst>
          </p:cNvPr>
          <p:cNvSpPr txBox="1">
            <a:spLocks/>
          </p:cNvSpPr>
          <p:nvPr/>
        </p:nvSpPr>
        <p:spPr>
          <a:xfrm>
            <a:off x="457007" y="20060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8C4D6-0597-09D8-5B70-4823C2570E87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A9D242-E87B-341D-75EB-93D72CD6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87875"/>
            <a:ext cx="297184" cy="2853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C592B1A-2A08-39D1-14E7-ADA933A41B3A}"/>
              </a:ext>
            </a:extLst>
          </p:cNvPr>
          <p:cNvSpPr/>
          <p:nvPr/>
        </p:nvSpPr>
        <p:spPr>
          <a:xfrm>
            <a:off x="2430061" y="3884453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FE05DDE-E2C8-147B-DC60-91E8B01694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9720" y="3938738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3FE05DDE-E2C8-147B-DC60-91E8B0169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20" y="3938738"/>
                <a:ext cx="3973265" cy="904222"/>
              </a:xfrm>
              <a:prstGeom prst="rect">
                <a:avLst/>
              </a:prstGeom>
              <a:blipFill>
                <a:blip r:embed="rId5"/>
                <a:stretch>
                  <a:fillRect t="-2778" r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D574E6F-8939-A1F7-4C9D-4584DEFCCAA0}"/>
              </a:ext>
            </a:extLst>
          </p:cNvPr>
          <p:cNvSpPr txBox="1">
            <a:spLocks/>
          </p:cNvSpPr>
          <p:nvPr/>
        </p:nvSpPr>
        <p:spPr>
          <a:xfrm>
            <a:off x="2395628" y="4553360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528C3E-A39F-3E98-25EA-20A6972AD22B}"/>
              </a:ext>
            </a:extLst>
          </p:cNvPr>
          <p:cNvCxnSpPr>
            <a:cxnSpLocks/>
          </p:cNvCxnSpPr>
          <p:nvPr/>
        </p:nvCxnSpPr>
        <p:spPr>
          <a:xfrm>
            <a:off x="3582823" y="441062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225D5EB0-3982-0E89-0A59-A7FBA345147D}"/>
              </a:ext>
            </a:extLst>
          </p:cNvPr>
          <p:cNvSpPr txBox="1">
            <a:spLocks/>
          </p:cNvSpPr>
          <p:nvPr/>
        </p:nvSpPr>
        <p:spPr>
          <a:xfrm>
            <a:off x="5252389" y="346459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8F978D-AA8B-4C8E-B731-AE3E52DA2DF9}"/>
              </a:ext>
            </a:extLst>
          </p:cNvPr>
          <p:cNvCxnSpPr>
            <a:cxnSpLocks/>
          </p:cNvCxnSpPr>
          <p:nvPr/>
        </p:nvCxnSpPr>
        <p:spPr>
          <a:xfrm>
            <a:off x="5509603" y="3793529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6A69F07B-919E-274D-6DF1-A5CE76CAC167}"/>
              </a:ext>
            </a:extLst>
          </p:cNvPr>
          <p:cNvSpPr txBox="1">
            <a:spLocks/>
          </p:cNvSpPr>
          <p:nvPr/>
        </p:nvSpPr>
        <p:spPr>
          <a:xfrm>
            <a:off x="4734197" y="4651023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3728F1-05C3-FA63-CCE5-2D65EF355FA1}"/>
              </a:ext>
            </a:extLst>
          </p:cNvPr>
          <p:cNvCxnSpPr>
            <a:cxnSpLocks/>
          </p:cNvCxnSpPr>
          <p:nvPr/>
        </p:nvCxnSpPr>
        <p:spPr>
          <a:xfrm>
            <a:off x="4910729" y="454965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FD414D0C-6F45-9C61-0AAC-2CE7676678E3}"/>
              </a:ext>
            </a:extLst>
          </p:cNvPr>
          <p:cNvSpPr txBox="1">
            <a:spLocks/>
          </p:cNvSpPr>
          <p:nvPr/>
        </p:nvSpPr>
        <p:spPr>
          <a:xfrm>
            <a:off x="3062766" y="348027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6F8CAD-263D-D01D-08CF-145C80A5AFE2}"/>
              </a:ext>
            </a:extLst>
          </p:cNvPr>
          <p:cNvCxnSpPr>
            <a:cxnSpLocks/>
          </p:cNvCxnSpPr>
          <p:nvPr/>
        </p:nvCxnSpPr>
        <p:spPr>
          <a:xfrm>
            <a:off x="3945933" y="3803670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7">
            <a:extLst>
              <a:ext uri="{FF2B5EF4-FFF2-40B4-BE49-F238E27FC236}">
                <a16:creationId xmlns:a16="http://schemas.microsoft.com/office/drawing/2014/main" id="{D0ED6216-A137-A205-AE0A-D0A065FC068E}"/>
              </a:ext>
            </a:extLst>
          </p:cNvPr>
          <p:cNvSpPr txBox="1">
            <a:spLocks/>
          </p:cNvSpPr>
          <p:nvPr/>
        </p:nvSpPr>
        <p:spPr>
          <a:xfrm>
            <a:off x="1479769" y="354619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amortization</a:t>
            </a:r>
          </a:p>
        </p:txBody>
      </p:sp>
    </p:spTree>
    <p:extLst>
      <p:ext uri="{BB962C8B-B14F-4D97-AF65-F5344CB8AC3E}">
        <p14:creationId xmlns:p14="http://schemas.microsoft.com/office/powerpoint/2010/main" val="209392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6E9C2-AEDB-51BF-FF33-A15C1A547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9A58E-FB11-7F7D-950E-6E4C009F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Parameter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fine-tuning)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Shampoo: Preconditioned Stochastic Tensor Optimization.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SOAP: Improving and stabilizing Shampoo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Learning-Rate-Free Learning by D-Adaptation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road less scheduled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Low-Rank Adaptation of Large Language Models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GaLore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Memory-Efficient LLM Training by Gradient Low-Rank Projection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Solving optimization problems with LLMs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Language Models as Optimizers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Capabilities of Large Language Models in Control Engineering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 a Robot to Walk with Large Language Models</a:t>
            </a:r>
          </a:p>
          <a:p>
            <a:endParaRPr lang="en-US" b="1" dirty="0"/>
          </a:p>
          <a:p>
            <a:r>
              <a:rPr lang="en-US" b="1" dirty="0"/>
              <a:t>3. Prompt  optimization </a:t>
            </a:r>
            <a:r>
              <a:rPr lang="en-US" dirty="0"/>
              <a:t>— this talk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36448-5C3A-EC5F-A206-32C6165C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language models (LLMs) and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3AAF7-139A-2082-068C-9E5DF1E26CE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7FB60-7BA5-82C0-8904-84271CCB8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1C6BC29-8A4F-3DF6-D549-26F2D9057053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F2449-DD77-6A9A-68EC-D3C5AA24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23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Prompt optimization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98822" y="2806900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8822" y="2806900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6B2B6D-81F4-C7F6-EB42-0FB78167C7D9}"/>
              </a:ext>
            </a:extLst>
          </p:cNvPr>
          <p:cNvSpPr/>
          <p:nvPr/>
        </p:nvSpPr>
        <p:spPr>
          <a:xfrm>
            <a:off x="1174954" y="2336870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B5AC97D-FE72-4303-2EC7-476959EDF664}"/>
              </a:ext>
            </a:extLst>
          </p:cNvPr>
          <p:cNvSpPr/>
          <p:nvPr/>
        </p:nvSpPr>
        <p:spPr>
          <a:xfrm>
            <a:off x="1403239" y="3017435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3882F2-C758-58A9-BF37-9ED2E3059286}"/>
              </a:ext>
            </a:extLst>
          </p:cNvPr>
          <p:cNvSpPr txBox="1">
            <a:spLocks/>
          </p:cNvSpPr>
          <p:nvPr/>
        </p:nvSpPr>
        <p:spPr>
          <a:xfrm>
            <a:off x="1167711" y="2308633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EA0943-F5E1-C6CE-1687-3E4D270FA81B}"/>
              </a:ext>
            </a:extLst>
          </p:cNvPr>
          <p:cNvSpPr txBox="1">
            <a:spLocks/>
          </p:cNvSpPr>
          <p:nvPr/>
        </p:nvSpPr>
        <p:spPr>
          <a:xfrm>
            <a:off x="1838578" y="3637499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8AD52451-9854-69BC-AB67-1AAEAE35CD9D}"/>
              </a:ext>
            </a:extLst>
          </p:cNvPr>
          <p:cNvSpPr/>
          <p:nvPr/>
        </p:nvSpPr>
        <p:spPr>
          <a:xfrm>
            <a:off x="1573493" y="3289068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2A0B5D48-1DF5-B15A-67B4-C1901A0D1752}"/>
              </a:ext>
            </a:extLst>
          </p:cNvPr>
          <p:cNvSpPr txBox="1">
            <a:spLocks/>
          </p:cNvSpPr>
          <p:nvPr/>
        </p:nvSpPr>
        <p:spPr>
          <a:xfrm>
            <a:off x="4893744" y="342152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F7611-4139-610F-0A3D-144E6D353875}"/>
              </a:ext>
            </a:extLst>
          </p:cNvPr>
          <p:cNvCxnSpPr>
            <a:cxnSpLocks/>
          </p:cNvCxnSpPr>
          <p:nvPr/>
        </p:nvCxnSpPr>
        <p:spPr>
          <a:xfrm>
            <a:off x="6080939" y="32787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63CF2E4C-DCAE-DC25-5B12-1D7CCB3B4E2C}"/>
              </a:ext>
            </a:extLst>
          </p:cNvPr>
          <p:cNvSpPr txBox="1">
            <a:spLocks/>
          </p:cNvSpPr>
          <p:nvPr/>
        </p:nvSpPr>
        <p:spPr>
          <a:xfrm>
            <a:off x="7750505" y="233275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574144-D7E8-8B2B-EA48-D5F34CCC7915}"/>
              </a:ext>
            </a:extLst>
          </p:cNvPr>
          <p:cNvCxnSpPr>
            <a:cxnSpLocks/>
          </p:cNvCxnSpPr>
          <p:nvPr/>
        </p:nvCxnSpPr>
        <p:spPr>
          <a:xfrm>
            <a:off x="8007719" y="266169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9FCEACD9-31F1-9E1D-9691-2BCE4BB139E9}"/>
              </a:ext>
            </a:extLst>
          </p:cNvPr>
          <p:cNvSpPr txBox="1">
            <a:spLocks/>
          </p:cNvSpPr>
          <p:nvPr/>
        </p:nvSpPr>
        <p:spPr>
          <a:xfrm>
            <a:off x="7114329" y="3519185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8B2A86-7B4F-CCC4-EC14-3AA9483060DB}"/>
              </a:ext>
            </a:extLst>
          </p:cNvPr>
          <p:cNvCxnSpPr>
            <a:cxnSpLocks/>
          </p:cNvCxnSpPr>
          <p:nvPr/>
        </p:nvCxnSpPr>
        <p:spPr>
          <a:xfrm>
            <a:off x="7290861" y="341781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27AA2964-701B-4AFD-C757-5541AAC0C1E5}"/>
              </a:ext>
            </a:extLst>
          </p:cNvPr>
          <p:cNvSpPr txBox="1">
            <a:spLocks/>
          </p:cNvSpPr>
          <p:nvPr/>
        </p:nvSpPr>
        <p:spPr>
          <a:xfrm>
            <a:off x="5560882" y="234843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FADC8E-5B1A-4E60-C552-5CD36A35A0E8}"/>
              </a:ext>
            </a:extLst>
          </p:cNvPr>
          <p:cNvCxnSpPr>
            <a:cxnSpLocks/>
          </p:cNvCxnSpPr>
          <p:nvPr/>
        </p:nvCxnSpPr>
        <p:spPr>
          <a:xfrm>
            <a:off x="6444049" y="267183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59BEE0AC-AC46-B043-1319-45230B53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569677" cy="1419820"/>
          </a:xfrm>
        </p:spPr>
        <p:txBody>
          <a:bodyPr/>
          <a:lstStyle/>
          <a:p>
            <a:r>
              <a:rPr lang="en-US" b="1" dirty="0"/>
              <a:t>Search over the prompt space to improve the output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45CCC-D371-5F1C-05D3-0E40EE6A07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D2DF5F9-1626-A6DF-F633-6933BD838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7C3EC-D574-7937-1276-0D6D1C426AE5}"/>
                  </a:ext>
                </a:extLst>
              </p:cNvPr>
              <p:cNvSpPr txBox="1"/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𝒬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often a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sequence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𝒏</m:t>
                    </m:r>
                  </m:oMath>
                </a14:m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tokens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(from a vocabulary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𝒱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</a:p>
              <a:p>
                <a:r>
                  <a:rPr lang="en-US" dirty="0">
                    <a:ea typeface="Source Sans Pro" panose="020B0503030403020204" pitchFamily="34" charset="0"/>
                  </a:rPr>
                  <a:t>A large </a:t>
                </a:r>
                <a:r>
                  <a:rPr lang="en-US" b="0" dirty="0">
                    <a:ea typeface="Source Sans Pro" panose="020B0503030403020204" pitchFamily="34" charset="0"/>
                  </a:rPr>
                  <a:t>space: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𝒬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𝒱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(often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100,000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97C3EC-D574-7937-1276-0D6D1C426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blipFill>
                <a:blip r:embed="rId5"/>
                <a:stretch>
                  <a:fillRect l="-1157" t="-545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389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8001-5F6C-B15F-2F93-B1519F06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78BBEA-4898-2021-CC60-B0C6011A7516}"/>
              </a:ext>
            </a:extLst>
          </p:cNvPr>
          <p:cNvSpPr/>
          <p:nvPr/>
        </p:nvSpPr>
        <p:spPr>
          <a:xfrm>
            <a:off x="4908208" y="2831215"/>
            <a:ext cx="1056344" cy="430364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41E429-F918-1A20-434F-EC778D5B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Prompt optimization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F8EA2-ACDE-9757-774D-BABB81103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4ACB469-B611-A62F-7B8C-AF953F8CC2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97378" y="2806900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𝒬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4ACB469-B611-A62F-7B8C-AF953F8CC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7378" y="2806900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1370" r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D5FD094-CC80-C9CF-C4FE-7E68D6B2175E}"/>
              </a:ext>
            </a:extLst>
          </p:cNvPr>
          <p:cNvSpPr/>
          <p:nvPr/>
        </p:nvSpPr>
        <p:spPr>
          <a:xfrm>
            <a:off x="1174954" y="2336870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C3B7497-AB16-9CAA-BA9B-633FAB502D88}"/>
              </a:ext>
            </a:extLst>
          </p:cNvPr>
          <p:cNvSpPr/>
          <p:nvPr/>
        </p:nvSpPr>
        <p:spPr>
          <a:xfrm>
            <a:off x="1403239" y="3017435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0553CCE-D732-1ED1-91C1-055E0BD6B43D}"/>
              </a:ext>
            </a:extLst>
          </p:cNvPr>
          <p:cNvSpPr txBox="1">
            <a:spLocks/>
          </p:cNvSpPr>
          <p:nvPr/>
        </p:nvSpPr>
        <p:spPr>
          <a:xfrm>
            <a:off x="1167711" y="2308633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07AB37A-7DC7-1C85-E5DA-662CF90BF4EC}"/>
              </a:ext>
            </a:extLst>
          </p:cNvPr>
          <p:cNvSpPr txBox="1">
            <a:spLocks/>
          </p:cNvSpPr>
          <p:nvPr/>
        </p:nvSpPr>
        <p:spPr>
          <a:xfrm>
            <a:off x="1838578" y="3637499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9D88FD37-9C46-03C9-0B39-1D367F54748D}"/>
              </a:ext>
            </a:extLst>
          </p:cNvPr>
          <p:cNvSpPr/>
          <p:nvPr/>
        </p:nvSpPr>
        <p:spPr>
          <a:xfrm>
            <a:off x="1573493" y="3289068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09C71E43-C932-4EF6-7A16-CD2081AA906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09C71E43-C932-4EF6-7A16-CD2081AA90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393" y="3025555"/>
                <a:ext cx="466789" cy="425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E411FA57-6961-747A-0F5D-D214A72DA2DF}"/>
              </a:ext>
            </a:extLst>
          </p:cNvPr>
          <p:cNvSpPr txBox="1">
            <a:spLocks/>
          </p:cNvSpPr>
          <p:nvPr/>
        </p:nvSpPr>
        <p:spPr>
          <a:xfrm>
            <a:off x="4893744" y="342152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8E6245-25B8-E1A0-568E-93066AACD54F}"/>
              </a:ext>
            </a:extLst>
          </p:cNvPr>
          <p:cNvCxnSpPr>
            <a:cxnSpLocks/>
          </p:cNvCxnSpPr>
          <p:nvPr/>
        </p:nvCxnSpPr>
        <p:spPr>
          <a:xfrm>
            <a:off x="6080939" y="327878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987344AB-F09C-C48D-34CA-F7FD1148AB50}"/>
              </a:ext>
            </a:extLst>
          </p:cNvPr>
          <p:cNvSpPr txBox="1">
            <a:spLocks/>
          </p:cNvSpPr>
          <p:nvPr/>
        </p:nvSpPr>
        <p:spPr>
          <a:xfrm>
            <a:off x="7750505" y="233275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D23290-072D-AB5C-D56F-E1527B513493}"/>
              </a:ext>
            </a:extLst>
          </p:cNvPr>
          <p:cNvCxnSpPr>
            <a:cxnSpLocks/>
          </p:cNvCxnSpPr>
          <p:nvPr/>
        </p:nvCxnSpPr>
        <p:spPr>
          <a:xfrm>
            <a:off x="8007719" y="266169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0620D1C8-0D29-81A4-DCD3-D81662E74A85}"/>
              </a:ext>
            </a:extLst>
          </p:cNvPr>
          <p:cNvSpPr txBox="1">
            <a:spLocks/>
          </p:cNvSpPr>
          <p:nvPr/>
        </p:nvSpPr>
        <p:spPr>
          <a:xfrm>
            <a:off x="7114329" y="3519185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6F6E11F-0C5C-12EA-46F2-A26E883DB6B4}"/>
              </a:ext>
            </a:extLst>
          </p:cNvPr>
          <p:cNvCxnSpPr>
            <a:cxnSpLocks/>
          </p:cNvCxnSpPr>
          <p:nvPr/>
        </p:nvCxnSpPr>
        <p:spPr>
          <a:xfrm>
            <a:off x="7290861" y="341781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8AA1CF2A-EE1D-D14C-8952-D15F9DD90842}"/>
              </a:ext>
            </a:extLst>
          </p:cNvPr>
          <p:cNvSpPr txBox="1">
            <a:spLocks/>
          </p:cNvSpPr>
          <p:nvPr/>
        </p:nvSpPr>
        <p:spPr>
          <a:xfrm>
            <a:off x="5560882" y="234843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352555-AC6F-173D-66A4-656CA6E9AFC3}"/>
              </a:ext>
            </a:extLst>
          </p:cNvPr>
          <p:cNvCxnSpPr>
            <a:cxnSpLocks/>
          </p:cNvCxnSpPr>
          <p:nvPr/>
        </p:nvCxnSpPr>
        <p:spPr>
          <a:xfrm>
            <a:off x="6444049" y="267183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12D89985-B60B-6F4B-7FA5-DC24918AC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569677" cy="596325"/>
          </a:xfrm>
        </p:spPr>
        <p:txBody>
          <a:bodyPr/>
          <a:lstStyle/>
          <a:p>
            <a:r>
              <a:rPr lang="en-US" b="1" dirty="0"/>
              <a:t>Search over the prompt space to improve the output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0056EC-5AAA-AAD6-09A2-19809C3468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CB656A-CC63-04F9-60A7-0CBC8346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222A7-FDBC-1730-5A2F-F62652B49A4B}"/>
                  </a:ext>
                </a:extLst>
              </p:cNvPr>
              <p:cNvSpPr txBox="1"/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𝒬</m:t>
                    </m:r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often a </a:t>
                </a:r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sequence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𝒏</m:t>
                    </m:r>
                  </m:oMath>
                </a14:m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tokens</a:t>
                </a:r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(from a vocabulary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𝒱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</a:p>
              <a:p>
                <a:r>
                  <a:rPr lang="en-US" dirty="0">
                    <a:ea typeface="Source Sans Pro" panose="020B0503030403020204" pitchFamily="34" charset="0"/>
                  </a:rPr>
                  <a:t>A large </a:t>
                </a:r>
                <a:r>
                  <a:rPr lang="en-US" b="0" dirty="0">
                    <a:ea typeface="Source Sans Pro" panose="020B0503030403020204" pitchFamily="34" charset="0"/>
                  </a:rPr>
                  <a:t>space: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𝒬</m:t>
                        </m:r>
                      </m:e>
                    </m:d>
                    <m:r>
                      <a:rPr lang="en-US" b="0" i="1" smtClean="0"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𝒱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(often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00503000000000000" pitchFamily="2" charset="77"/>
                        <a:ea typeface="Source Sans Pro" panose="020B0503030403020204" pitchFamily="34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  <m:t>100,000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)</a:t>
                </a:r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222A7-FDBC-1730-5A2F-F62652B49A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3681" y="4015472"/>
                <a:ext cx="5484194" cy="681533"/>
              </a:xfrm>
              <a:prstGeom prst="rect">
                <a:avLst/>
              </a:prstGeom>
              <a:blipFill>
                <a:blip r:embed="rId5"/>
                <a:stretch>
                  <a:fillRect l="-1157" t="-545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1967C58-A7DA-1671-E2DD-58A1612B4833}"/>
              </a:ext>
            </a:extLst>
          </p:cNvPr>
          <p:cNvSpPr txBox="1"/>
          <p:nvPr/>
        </p:nvSpPr>
        <p:spPr>
          <a:xfrm>
            <a:off x="6631274" y="1030815"/>
            <a:ext cx="3246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374C8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with amortization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FBA944E-148B-3B60-D79C-F8FEBE6909D2}"/>
              </a:ext>
            </a:extLst>
          </p:cNvPr>
          <p:cNvSpPr/>
          <p:nvPr/>
        </p:nvSpPr>
        <p:spPr>
          <a:xfrm>
            <a:off x="5329578" y="1504339"/>
            <a:ext cx="1543170" cy="1297858"/>
          </a:xfrm>
          <a:custGeom>
            <a:avLst/>
            <a:gdLst>
              <a:gd name="connsiteX0" fmla="*/ 1017638 w 1017638"/>
              <a:gd name="connsiteY0" fmla="*/ 0 h 1120877"/>
              <a:gd name="connsiteX1" fmla="*/ 0 w 1017638"/>
              <a:gd name="connsiteY1" fmla="*/ 1120877 h 1120877"/>
              <a:gd name="connsiteX0" fmla="*/ 1533832 w 1533832"/>
              <a:gd name="connsiteY0" fmla="*/ 0 h 1297858"/>
              <a:gd name="connsiteX1" fmla="*/ 0 w 1533832"/>
              <a:gd name="connsiteY1" fmla="*/ 1297858 h 1297858"/>
              <a:gd name="connsiteX0" fmla="*/ 1535385 w 1535385"/>
              <a:gd name="connsiteY0" fmla="*/ 0 h 1297858"/>
              <a:gd name="connsiteX1" fmla="*/ 1553 w 1535385"/>
              <a:gd name="connsiteY1" fmla="*/ 1297858 h 1297858"/>
              <a:gd name="connsiteX0" fmla="*/ 1535140 w 1535140"/>
              <a:gd name="connsiteY0" fmla="*/ 0 h 1297858"/>
              <a:gd name="connsiteX1" fmla="*/ 1308 w 1535140"/>
              <a:gd name="connsiteY1" fmla="*/ 1297858 h 1297858"/>
              <a:gd name="connsiteX0" fmla="*/ 1543082 w 1543082"/>
              <a:gd name="connsiteY0" fmla="*/ 0 h 1297858"/>
              <a:gd name="connsiteX1" fmla="*/ 9250 w 1543082"/>
              <a:gd name="connsiteY1" fmla="*/ 1297858 h 1297858"/>
              <a:gd name="connsiteX0" fmla="*/ 1543170 w 1543170"/>
              <a:gd name="connsiteY0" fmla="*/ 0 h 1297858"/>
              <a:gd name="connsiteX1" fmla="*/ 9338 w 1543170"/>
              <a:gd name="connsiteY1" fmla="*/ 1297858 h 129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3170" h="1297858">
                <a:moveTo>
                  <a:pt x="1543170" y="0"/>
                </a:moveTo>
                <a:cubicBezTo>
                  <a:pt x="1297363" y="974622"/>
                  <a:pt x="-128313" y="459658"/>
                  <a:pt x="9338" y="1297858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3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C9E1-EEF4-2D7B-2B15-696B35B02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2E08-8451-D962-DE12-D2D6086D7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sz="3200" dirty="0"/>
              <a:t>Applications</a:t>
            </a:r>
          </a:p>
          <a:p>
            <a:r>
              <a:rPr lang="en-US" dirty="0"/>
              <a:t>Improved performance</a:t>
            </a:r>
          </a:p>
          <a:p>
            <a:r>
              <a:rPr lang="en-US" dirty="0"/>
              <a:t>Jailbreaking, finding harmful outputs</a:t>
            </a:r>
          </a:p>
          <a:p>
            <a:r>
              <a:rPr lang="en-US" dirty="0"/>
              <a:t>Prompt inversion and recovery</a:t>
            </a:r>
          </a:p>
          <a:p>
            <a:endParaRPr lang="en-US" sz="3200" dirty="0"/>
          </a:p>
          <a:p>
            <a:r>
              <a:rPr lang="en-US" sz="3200" dirty="0"/>
              <a:t>Methods</a:t>
            </a:r>
          </a:p>
          <a:p>
            <a:r>
              <a:rPr lang="en-US" b="1" dirty="0"/>
              <a:t>Relaxation</a:t>
            </a:r>
            <a:r>
              <a:rPr lang="en-US" dirty="0"/>
              <a:t> (soft prompting), </a:t>
            </a:r>
            <a:r>
              <a:rPr lang="en-US" b="1" dirty="0" err="1"/>
              <a:t>relaxation+projection</a:t>
            </a:r>
            <a:r>
              <a:rPr lang="en-US" b="1" dirty="0"/>
              <a:t> </a:t>
            </a:r>
            <a:r>
              <a:rPr lang="en-US" dirty="0"/>
              <a:t>(PGD, COLD Attack), </a:t>
            </a:r>
            <a:r>
              <a:rPr lang="en-US" b="1" dirty="0"/>
              <a:t>parameterize a categorical</a:t>
            </a:r>
            <a:r>
              <a:rPr lang="en-US" dirty="0"/>
              <a:t> (GBDA), </a:t>
            </a:r>
            <a:r>
              <a:rPr lang="en-US" b="1" dirty="0"/>
              <a:t>prompting another LLM</a:t>
            </a:r>
            <a:r>
              <a:rPr lang="en-US" dirty="0"/>
              <a:t> (LLM as optimizer, “gradients”, </a:t>
            </a:r>
            <a:r>
              <a:rPr lang="en-US" dirty="0" err="1"/>
              <a:t>RePrompt</a:t>
            </a:r>
            <a:r>
              <a:rPr lang="en-US" dirty="0"/>
              <a:t>), </a:t>
            </a:r>
            <a:r>
              <a:rPr lang="en-US" b="1" dirty="0"/>
              <a:t>greedy coordinate methods</a:t>
            </a:r>
            <a:r>
              <a:rPr lang="en-US" dirty="0"/>
              <a:t> (GCG, </a:t>
            </a:r>
            <a:r>
              <a:rPr lang="en-US" dirty="0" err="1"/>
              <a:t>AutoDAN</a:t>
            </a:r>
            <a:r>
              <a:rPr lang="en-US" dirty="0"/>
              <a:t>)</a:t>
            </a:r>
          </a:p>
          <a:p>
            <a:endParaRPr lang="en-US" sz="3200" dirty="0"/>
          </a:p>
          <a:p>
            <a:r>
              <a:rPr lang="en-US" sz="3200" dirty="0"/>
              <a:t>Amortized prompt optimization</a:t>
            </a:r>
          </a:p>
          <a:p>
            <a:r>
              <a:rPr lang="en-US" dirty="0"/>
              <a:t>📚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3E161-A7A6-00FE-5C42-9C23D155D6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7D2B7-9F98-96BC-1EC4-C8F749B3D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7EB8E-B0DB-4A48-0EFE-686D22D4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5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C208-8748-6685-A8A0-38A979C3C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AD22D8F-5ABF-AD8C-58B5-9973A96B4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quantifiable tasks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Zero-Shot Reasoners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as Optimizers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Automatic Prompt Optimization with “Gradient Descent” and Beam Search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Human-Level Prompt Engineers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REPROMPT: Planning by Automatic Prompt Engineering for LLM Agents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540BE-4BF5-2738-F462-6AB336F2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prompt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D3CAC-A1E0-E4A2-FF68-DA4190C35D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44468-3856-C24C-8F91-F4932A81B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6EC490-6307-AC27-E767-9F936FC9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F4250B-959B-9FA7-7EAC-22E3ACE418F5}"/>
              </a:ext>
            </a:extLst>
          </p:cNvPr>
          <p:cNvGrpSpPr/>
          <p:nvPr/>
        </p:nvGrpSpPr>
        <p:grpSpPr>
          <a:xfrm>
            <a:off x="7059005" y="1647824"/>
            <a:ext cx="5044507" cy="3966006"/>
            <a:chOff x="561671" y="1769511"/>
            <a:chExt cx="5800708" cy="45605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675185-7C6D-1A01-75D7-7157237B7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671" y="2038118"/>
              <a:ext cx="5727700" cy="207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13FB96-AC7A-A618-86E7-F8E1DA550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671" y="4259945"/>
              <a:ext cx="5800708" cy="20701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501C45-789F-F027-4243-EBE4924E1B1C}"/>
                </a:ext>
              </a:extLst>
            </p:cNvPr>
            <p:cNvSpPr txBox="1"/>
            <p:nvPr/>
          </p:nvSpPr>
          <p:spPr>
            <a:xfrm>
              <a:off x="2594982" y="1769511"/>
              <a:ext cx="1699504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original prompt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57466B-1C3C-89EE-1A00-671044680AB3}"/>
                </a:ext>
              </a:extLst>
            </p:cNvPr>
            <p:cNvSpPr txBox="1"/>
            <p:nvPr/>
          </p:nvSpPr>
          <p:spPr>
            <a:xfrm>
              <a:off x="2329511" y="3986917"/>
              <a:ext cx="2227079" cy="4246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optimized prompt</a:t>
              </a:r>
            </a:p>
          </p:txBody>
        </p:sp>
      </p:grpSp>
      <p:sp>
        <p:nvSpPr>
          <p:cNvPr id="22" name="Subtitle 2">
            <a:extLst>
              <a:ext uri="{FF2B5EF4-FFF2-40B4-BE49-F238E27FC236}">
                <a16:creationId xmlns:a16="http://schemas.microsoft.com/office/drawing/2014/main" id="{4F4926D0-547D-4E34-0C09-8795D2602712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F13CF-0AB4-56D9-75FE-1298C20FB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3E11272-6084-11D2-B0A3-460DFC9B0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quantifiable tasks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Zero-Shot Reasoners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as Optimizers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Automatic Prompt Optimization with “Gradient Descent” and Beam Search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Human-Level Prompt Engineers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REPROMPT: Planning by Automatic Prompt Engineering for LLM Agents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B7D58-32C8-4CE3-6617-0B974097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prompt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1A5F6-83F4-8FEC-2FFE-8B883E4CD9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75CB-30AA-13A8-24B5-4E4204329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3F11D7C-8CE2-4F7C-9C66-874ED304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12A61-F641-CF76-E4BB-F2BF232A01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682"/>
          <a:stretch/>
        </p:blipFill>
        <p:spPr>
          <a:xfrm>
            <a:off x="5907061" y="1588832"/>
            <a:ext cx="6284939" cy="4525963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077C6A5-DBF2-07EE-6D78-5B8AD6C06604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12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C3BB-5131-D9D2-A974-40395F766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1CC1962-7211-F46C-80A4-891F28D42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quantifiable tasks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Zero-Shot Reasoners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as Optimizers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Automatic Prompt Optimization with “Gradient Descent” and Beam Search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Human-Level Prompt Engineers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REPROMPT: Planning by Automatic Prompt Engineering for LLM Agents</a:t>
            </a:r>
          </a:p>
          <a:p>
            <a:pPr defTabSz="914400">
              <a:defRPr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2. Jailbreaking and finding harmful outputs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Gradient-based Adversarial Attacks against Text Transformers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GCG: Universal and Transferable Adversarial Attacks on Aligned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COLD-Attack: Jailbreaking LLMs with Stealthiness and Controllability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Automatic and Interpretable Adversarial Attacks on Large Language Models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 Black Box Large Language Models in Twenty Queries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F796B-0DFD-2513-32AD-8BCCF4746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prompt optimization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2C593-6E71-53F5-DEFD-5144BE7E9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720" y="1432386"/>
            <a:ext cx="3639574" cy="1716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068E3-7AEB-3E7A-3285-6B8C6E6ED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712" y="3363686"/>
            <a:ext cx="3341330" cy="296039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6376E9E3-C2C1-7CC5-1DEF-C2CCBE1A1BDC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30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59A08-6706-90BF-0834-67603851F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548360-716B-AB5B-3982-9AACDBDB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749548" cy="561176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quantifiable tasks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Zero-Shot Reasoners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as Optimizers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Automatic Prompt Optimization with “Gradient Descent” and Beam Search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Human-Level Prompt Engineers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REPROMPT: Planning by Automatic Prompt Engineering for LLM Agents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Jailbreaking and finding harmful outputs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Gradient-based Adversarial Attacks against Text Transformers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GCG: Universal and Transferable Adversarial Attacks on Aligned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COLD-Attack: Jailbreaking LLMs with Stealthiness and Controllability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Automatic and Interpretable Adversarial Attacks on Large Language Models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 Black Box Large Language Models in Twenty Queries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Prompt inversion and recovery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Prompting Hard or Hardly Prompting: Prompt Inversion for Text-to-Image Diffusion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 Prompts Made Easy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Prompts have evil twins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Language Models as Black-Box Optimizers for Vision-Language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624F7-A1D6-CAA6-F515-410E52F34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prompt optimization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8EFDF-FDDB-D6AB-ED97-8B0C76BC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374" y="1844472"/>
            <a:ext cx="5509765" cy="1795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5B9BCB-A846-424D-0F07-32BA84280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225" y="3639986"/>
            <a:ext cx="3671026" cy="284504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264018F-4370-7F9B-CB6C-677769139AA4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6B351-D6E8-0874-CA3F-F887BED5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CF91F7-9F3D-76CB-2D1E-C0FB0BEE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749548" cy="561176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Improved performance on quantifiable tasks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Zero-Shot Reasoners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as Optimizers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InstructZero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Efficient Instruction Optimization for Black-Box LLMs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Automatic Prompt Optimization with “Gradient Descent” and Beam Search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Large Language Models Are Human-Level Prompt Engineers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REPROMPT: Planning by Automatic Prompt Engineering for LLM Agents</a:t>
            </a:r>
          </a:p>
          <a:p>
            <a:pPr defTabSz="914400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Jailbreaking and finding harmful outputs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Gradient-based Adversarial Attacks against Text Transformers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GCG: Universal and Transferable Adversarial Attacks on Aligned Language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COLD-Attack: Jailbreaking LLMs with Stealthiness and Controllability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Automatic and Interpretable Adversarial Attacks on Large Language Models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 Black Box Large Language Models in Twenty Queries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AdvPrompter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Fast Adaptive Adversarial Prompting for LLMs</a:t>
            </a:r>
            <a:endParaRPr lang="en-US" sz="1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3. Prompt inversion and recovery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Prompting Hard or Hardly Prompting: Prompt Inversion for Text-to-Image Diffusion Models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 Prompts Made Easy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Prompts have evil twins</a:t>
            </a:r>
          </a:p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Language Models as Black-Box Optimizers for Vision-Language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66506-FBCC-9A2B-A45B-321CF96FA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prompt optimization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99795-8FE0-6552-D996-7282FFFBA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800" y="1600201"/>
            <a:ext cx="4029588" cy="448643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3C8ADFBE-5A29-C795-955E-6B9BB8C25E93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46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34526-A42E-5B24-FF7E-94C123754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270B26-CDEE-F1E0-38A4-71C07555B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3B742-FD9A-9053-37C5-7C17B734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08" y="0"/>
            <a:ext cx="6931741" cy="68537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436FD8-CCB4-EC95-814D-878D7EBD1AE5}"/>
              </a:ext>
            </a:extLst>
          </p:cNvPr>
          <p:cNvSpPr txBox="1"/>
          <p:nvPr/>
        </p:nvSpPr>
        <p:spPr>
          <a:xfrm>
            <a:off x="2625214" y="1731964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&amp; many more!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6E46F2-9CF1-2E3A-F77D-B06839D2BC7E}"/>
              </a:ext>
            </a:extLst>
          </p:cNvPr>
          <p:cNvSpPr txBox="1"/>
          <p:nvPr/>
        </p:nvSpPr>
        <p:spPr>
          <a:xfrm>
            <a:off x="799486" y="1992934"/>
            <a:ext cx="8538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Systematic Survey of Prompt Engineering in Large Language Models</a:t>
            </a:r>
          </a:p>
        </p:txBody>
      </p:sp>
    </p:spTree>
    <p:extLst>
      <p:ext uri="{BB962C8B-B14F-4D97-AF65-F5344CB8AC3E}">
        <p14:creationId xmlns:p14="http://schemas.microsoft.com/office/powerpoint/2010/main" val="111821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2AAAF-15AE-4C35-4B95-1ACB3FB2D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E8ED-1D4D-0B51-BD6F-4DABD2F1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Machine learning and optimization</a:t>
            </a:r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33FF1CD-7979-1377-2D45-76D12F554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2CFBF97-2A5B-D47E-453F-74306B9940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CBAFA-B081-5EF2-130E-B542B3D9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00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76B2-E752-13BE-5C46-AF52B463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Prompt optimization and training/alignment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532CD04-D96E-7FEB-1D74-F803020C7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23221"/>
            <a:ext cx="10972800" cy="4525963"/>
          </a:xfrm>
        </p:spPr>
        <p:txBody>
          <a:bodyPr/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Add optimized prompts into the preference dataset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4EA51-D127-C46D-9C52-923B3FAED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990C0-AC68-48F8-D6DD-4A5EE5A8B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2181" y="6356350"/>
            <a:ext cx="5135419" cy="365125"/>
          </a:xfrm>
        </p:spPr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205DC-92B3-733F-6267-581BE7BD1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813B43C-900A-1C44-BF45-66CB67BC66D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2" descr="Reinforcement learning with human feedback (RLHF) for LLMs">
            <a:extLst>
              <a:ext uri="{FF2B5EF4-FFF2-40B4-BE49-F238E27FC236}">
                <a16:creationId xmlns:a16="http://schemas.microsoft.com/office/drawing/2014/main" id="{1F227770-01E9-C7DF-4020-33FB9A2B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66" y="1801086"/>
            <a:ext cx="8535891" cy="423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5CE9C7-9DF5-38F5-BF82-8A2C037237F0}"/>
              </a:ext>
            </a:extLst>
          </p:cNvPr>
          <p:cNvSpPr txBox="1"/>
          <p:nvPr/>
        </p:nvSpPr>
        <p:spPr>
          <a:xfrm>
            <a:off x="1851483" y="6004474"/>
            <a:ext cx="80922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source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: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https://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www.labellerr.com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/blog/reinforcement-learning-with-human-feedback-for-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llms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8DFB4EE-B748-468A-7B27-73AF08D50775}"/>
              </a:ext>
            </a:extLst>
          </p:cNvPr>
          <p:cNvSpPr/>
          <p:nvPr/>
        </p:nvSpPr>
        <p:spPr>
          <a:xfrm>
            <a:off x="6194323" y="1622323"/>
            <a:ext cx="353961" cy="722671"/>
          </a:xfrm>
          <a:custGeom>
            <a:avLst/>
            <a:gdLst>
              <a:gd name="connsiteX0" fmla="*/ 0 w 353961"/>
              <a:gd name="connsiteY0" fmla="*/ 0 h 722671"/>
              <a:gd name="connsiteX1" fmla="*/ 353961 w 353961"/>
              <a:gd name="connsiteY1" fmla="*/ 722671 h 722671"/>
              <a:gd name="connsiteX0" fmla="*/ 0 w 353961"/>
              <a:gd name="connsiteY0" fmla="*/ 0 h 722671"/>
              <a:gd name="connsiteX1" fmla="*/ 353961 w 353961"/>
              <a:gd name="connsiteY1" fmla="*/ 722671 h 722671"/>
              <a:gd name="connsiteX0" fmla="*/ 0 w 353961"/>
              <a:gd name="connsiteY0" fmla="*/ 0 h 722671"/>
              <a:gd name="connsiteX1" fmla="*/ 353961 w 353961"/>
              <a:gd name="connsiteY1" fmla="*/ 722671 h 72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961" h="722671">
                <a:moveTo>
                  <a:pt x="0" y="0"/>
                </a:moveTo>
                <a:cubicBezTo>
                  <a:pt x="426474" y="190500"/>
                  <a:pt x="307258" y="336755"/>
                  <a:pt x="353961" y="722671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31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E63B2-6674-F4D0-3B1D-7F2D34CFA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E8AC2-97EB-4A13-5B2C-34B11680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5B40B-FCDD-5E17-3B8F-E5584B24E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Improved performance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Jailbreaking, finding harmful outputs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 inversion and recovery</a:t>
            </a:r>
          </a:p>
          <a:p>
            <a:endParaRPr lang="en-US" sz="3200" dirty="0"/>
          </a:p>
          <a:p>
            <a:r>
              <a:rPr lang="en-US" sz="3200" dirty="0"/>
              <a:t>Methods</a:t>
            </a:r>
          </a:p>
          <a:p>
            <a:r>
              <a:rPr lang="en-US" b="1" dirty="0"/>
              <a:t>Relaxation</a:t>
            </a:r>
            <a:r>
              <a:rPr lang="en-US" dirty="0"/>
              <a:t> (soft prompting), </a:t>
            </a:r>
            <a:r>
              <a:rPr lang="en-US" b="1" dirty="0" err="1"/>
              <a:t>relaxation+projection</a:t>
            </a:r>
            <a:r>
              <a:rPr lang="en-US" b="1" dirty="0"/>
              <a:t> </a:t>
            </a:r>
            <a:r>
              <a:rPr lang="en-US" dirty="0"/>
              <a:t>(PGD, COLD Attack), </a:t>
            </a:r>
            <a:r>
              <a:rPr lang="en-US" b="1" dirty="0"/>
              <a:t>parameterize a categorical</a:t>
            </a:r>
            <a:r>
              <a:rPr lang="en-US" dirty="0"/>
              <a:t> (GBDA), </a:t>
            </a:r>
            <a:r>
              <a:rPr lang="en-US" b="1" dirty="0"/>
              <a:t>prompting another LLM</a:t>
            </a:r>
            <a:r>
              <a:rPr lang="en-US" dirty="0"/>
              <a:t> (LLM as optimizer, “gradients”, </a:t>
            </a:r>
            <a:r>
              <a:rPr lang="en-US" dirty="0" err="1"/>
              <a:t>RePrompt</a:t>
            </a:r>
            <a:r>
              <a:rPr lang="en-US" dirty="0"/>
              <a:t>), </a:t>
            </a:r>
            <a:r>
              <a:rPr lang="en-US" b="1" dirty="0"/>
              <a:t>greedy coordinate methods</a:t>
            </a:r>
            <a:r>
              <a:rPr lang="en-US" dirty="0"/>
              <a:t> (GCG, </a:t>
            </a:r>
            <a:r>
              <a:rPr lang="en-US" dirty="0" err="1"/>
              <a:t>AutoDAN</a:t>
            </a:r>
            <a:r>
              <a:rPr lang="en-US" dirty="0"/>
              <a:t>)</a:t>
            </a:r>
          </a:p>
          <a:p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Amortized prompt optimization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130B2-57F8-6E96-9C32-3755DDF8E1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D952D-2916-23FE-7084-29CE68AF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6E521-9CB5-429B-6BB3-62047B93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07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CD6EE-1961-E036-C869-98D2059F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prompting (relaxation)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D7784-E6B3-28AA-2C00-850115D654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0B4A3-5165-5EE8-6F85-A8F62939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5AE20-0347-F943-768B-E431B57AF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FE5D9-A815-0FB5-6868-80CF8365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13" y="2905286"/>
            <a:ext cx="6350336" cy="3431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34796-E9F6-F27C-1F00-094403E5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13" y="1345083"/>
            <a:ext cx="5870548" cy="1766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1D2998-B2D4-FC7C-CBF1-4044934B8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596" y="1287037"/>
            <a:ext cx="4372804" cy="50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14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ED32-5F05-B127-A017-F318AE271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optimization over soft prompts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451B7-6517-50F8-23FD-7E82ED7810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6EDA0-32B1-7892-89B2-DA6F5EF04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6EF51-6178-62AF-CC43-01C2B7DE6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F1700E-467C-0155-CC99-FC68563B23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12"/>
          <a:stretch/>
        </p:blipFill>
        <p:spPr>
          <a:xfrm>
            <a:off x="582624" y="3646174"/>
            <a:ext cx="6981595" cy="2710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1DD5A6-9D2A-A07D-9AE7-2D73B331C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4" y="1147047"/>
            <a:ext cx="7772400" cy="2497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28A59-DE9B-9B6A-6240-D6F79C177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61" y="3096852"/>
            <a:ext cx="4343705" cy="2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5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195E-E7C5-0DAD-FBB3-8595CB5D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prompts with projection/decoding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92ADF7-5874-7082-95E1-50B7D19EB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3033556"/>
            <a:ext cx="6665301" cy="29198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DC0E0-8078-535A-4A71-6197C1CEFA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1462A-6C78-7282-3C31-A058D0004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A1A05-FA78-C54A-831D-9046304A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7E4AF-C9B5-332A-E33A-2A2DE1E7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64" y="1218093"/>
            <a:ext cx="6759557" cy="1331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A499E-CA21-B492-DA14-315F387C1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901" y="1242442"/>
            <a:ext cx="4857722" cy="2644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B26F12-0F3C-E883-BB7F-FA520A65C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725" y="4203819"/>
            <a:ext cx="2667000" cy="419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51B71-973E-5E9B-CB96-DD3FD277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9649" y="4691540"/>
            <a:ext cx="4597400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A6FF90-0733-054A-22BB-0B59AC043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6274" y="5333445"/>
            <a:ext cx="3251200" cy="482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0056EB-6AAE-1190-C93D-D77D935F0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8675" y="5857597"/>
            <a:ext cx="32131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93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0F34-AA5B-2D75-B687-8ACB4213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+ Gumbel </a:t>
            </a:r>
            <a:r>
              <a:rPr lang="en-US" dirty="0" err="1"/>
              <a:t>Softmax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0A6F4-0109-B338-88F4-1D15CE1208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A1D01-A9C6-5A3E-2EEE-C33C561AA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99177-434C-41F9-E05E-245F690D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6C7AC-01D1-B316-EDC3-B3BDFC3F6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49" y="1444346"/>
            <a:ext cx="7302500" cy="158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4EBFBA-960E-F93B-EEAF-6AA493DE4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883" y="3079543"/>
            <a:ext cx="6940233" cy="31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93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2C3CC-DEBD-414A-D871-147BD820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E51CF-EE36-1490-0A6B-B15882500D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38D7-F201-8143-897D-6721ECEB4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9FAF6-DB7C-31DF-1949-EF7AF94BC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F66519-D5C4-9075-B0DD-FCE95FB7A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018"/>
          <a:stretch/>
        </p:blipFill>
        <p:spPr>
          <a:xfrm>
            <a:off x="223661" y="1587861"/>
            <a:ext cx="502676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961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68D85-E66B-D614-20C8-D3087D0C5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BCA68-67D1-20DA-8552-60843B73C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F8546-9F93-C2E3-B333-5601CE80E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96D57-AE68-C32B-42BD-CAD281BE32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9365-FA22-5EE5-A4EF-476E72A95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5D242-5041-1627-D653-18630F07F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EADC6F-EA30-9E2A-9588-C95AEA726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60" y="1587861"/>
            <a:ext cx="11695091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042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99E34-9A69-D3DF-3A64-305A9AA66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A629F-56F9-6EDA-A3E6-13237059E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561" y="1170292"/>
            <a:ext cx="6997700" cy="2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FE76C-FEC8-740E-8956-040A46AD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1B8C3-F1A1-2617-6122-98AB271C55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6863E-85D9-66BC-4260-977A21237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47BA9-5465-BB71-079A-1451A1EB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15833-1F1E-2C42-6C3F-7BC80336E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0" y="3429000"/>
            <a:ext cx="5135419" cy="292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10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F8760-A943-62BC-C2A0-E969A6749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2A9B-2F1F-0AB4-3D70-83EF4C78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5776C-E6C7-445F-0975-EBB4DD8B10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F33A8-0C63-573F-390B-EC1E44F1B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44F02-8391-2A06-DAEC-9E2D6A981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1EF4D-B1EB-6536-887A-0B59D388B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41" y="1417638"/>
            <a:ext cx="5051117" cy="1831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25D39-11D5-F13E-2D2A-6DBA7AD66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849" y="3285663"/>
            <a:ext cx="4058778" cy="3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2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8FB2-0B27-025B-C4E6-26AC9421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Machine learning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Key:</a:t>
                </a:r>
                <a:r>
                  <a:rPr lang="en-US" dirty="0"/>
                  <a:t> view optimization as a function from the context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  <m:sup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p>
                    <m:r>
                      <a:rPr lang="en-US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00503000000000000" pitchFamily="2" charset="77"/>
                              </a:rPr>
                              <m:t>argmin</m:t>
                            </m:r>
                          </m:e>
                          <m:lim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𝑦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∈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𝒞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(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>
                            <a:latin typeface="Cambria Math" panose="02000503000000000000" pitchFamily="2" charset="77"/>
                          </a:rPr>
                          <m:t>𝑓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𝑦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;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35CAEAC2-CDEF-3963-BA2E-C5217CBA89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  <a:blipFill>
                <a:blip r:embed="rId2"/>
                <a:stretch>
                  <a:fillRect l="-578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36E4BF3-AAAD-F6CE-8AE5-05DD18A5D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2E15F5D-3B49-DF04-5857-4726C9652EF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66770FC-2B00-C67A-AFE1-8C1722A58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" name="Content Placeholder 38">
            <a:extLst>
              <a:ext uri="{FF2B5EF4-FFF2-40B4-BE49-F238E27FC236}">
                <a16:creationId xmlns:a16="http://schemas.microsoft.com/office/drawing/2014/main" id="{2022CC32-F316-1893-F6CB-800ABED49C7A}"/>
              </a:ext>
            </a:extLst>
          </p:cNvPr>
          <p:cNvSpPr txBox="1">
            <a:spLocks/>
          </p:cNvSpPr>
          <p:nvPr/>
        </p:nvSpPr>
        <p:spPr>
          <a:xfrm>
            <a:off x="5496232" y="1448488"/>
            <a:ext cx="1612491" cy="51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(parameters)</a:t>
            </a:r>
          </a:p>
        </p:txBody>
      </p:sp>
    </p:spTree>
    <p:extLst>
      <p:ext uri="{BB962C8B-B14F-4D97-AF65-F5344CB8AC3E}">
        <p14:creationId xmlns:p14="http://schemas.microsoft.com/office/powerpoint/2010/main" val="1633472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F1599-198D-01C9-4918-2E6C5821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B10E-73D4-D704-A41C-55194248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Prompting another LLM (“gradients”)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8C8E-82CF-CF0D-D069-F86B0E3BD3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BB3F4-B5C2-93F2-5E4E-242E5A11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5141C-7950-DE24-F645-3B47B8C5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929F4-45E9-95D3-48DE-AD28073FA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421"/>
            <a:ext cx="6083300" cy="219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565BDA-A50B-3531-C96F-5DC4C1A36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85522"/>
            <a:ext cx="3962400" cy="222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7A8240-2AE3-6F65-ED92-42546706CA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5682"/>
          <a:stretch/>
        </p:blipFill>
        <p:spPr>
          <a:xfrm>
            <a:off x="6169890" y="1600855"/>
            <a:ext cx="6022110" cy="43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8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7D734-CCE6-2509-41AD-E71732095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Coordinate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AD36-74CC-D5D7-AE4E-9E9348C24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5A372-CADF-92B2-AB5D-788098B7A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33341-851F-AF05-C7DC-1E11DC34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4ABB4-E259-14E7-BC04-D2F78494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5" y="3980166"/>
            <a:ext cx="5709934" cy="191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A972F-70AE-B734-C77D-5074CA4F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81" y="1537098"/>
            <a:ext cx="5789297" cy="2135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08565-6D91-D99A-16F0-EB090886A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90" y="1929634"/>
            <a:ext cx="5842218" cy="41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0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67B24-F3BD-EB33-4430-9C7CE2CB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6828-3F5D-1C3E-5943-058F3868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Greedy Coordinate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1CD02-5AC8-A280-311D-E5D5A8DAB98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A0685-D6FF-F70E-A4DA-85D156FE9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8F21A-6756-EE14-9B26-157DBE51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AC5AD6-D831-EDF0-6EB7-8D389A10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469" y="1303707"/>
            <a:ext cx="72771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FED58-0C70-7435-AF5B-7EE83438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26009"/>
            <a:ext cx="5135419" cy="2854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29719-FB7D-A53C-599A-5F3056C76C8D}"/>
              </a:ext>
            </a:extLst>
          </p:cNvPr>
          <p:cNvSpPr txBox="1"/>
          <p:nvPr/>
        </p:nvSpPr>
        <p:spPr>
          <a:xfrm>
            <a:off x="3454400" y="5498743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greedily construct attack string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267B626-F2AD-91A6-58CB-120B6904644E}"/>
              </a:ext>
            </a:extLst>
          </p:cNvPr>
          <p:cNvSpPr/>
          <p:nvPr/>
        </p:nvSpPr>
        <p:spPr>
          <a:xfrm>
            <a:off x="1666568" y="5766619"/>
            <a:ext cx="1769806" cy="235975"/>
          </a:xfrm>
          <a:custGeom>
            <a:avLst/>
            <a:gdLst>
              <a:gd name="connsiteX0" fmla="*/ 1769806 w 1769806"/>
              <a:gd name="connsiteY0" fmla="*/ 0 h 287085"/>
              <a:gd name="connsiteX1" fmla="*/ 0 w 1769806"/>
              <a:gd name="connsiteY1" fmla="*/ 235975 h 287085"/>
              <a:gd name="connsiteX0" fmla="*/ 1769806 w 1769806"/>
              <a:gd name="connsiteY0" fmla="*/ 0 h 235975"/>
              <a:gd name="connsiteX1" fmla="*/ 0 w 1769806"/>
              <a:gd name="connsiteY1" fmla="*/ 235975 h 235975"/>
              <a:gd name="connsiteX0" fmla="*/ 1769806 w 1769806"/>
              <a:gd name="connsiteY0" fmla="*/ 0 h 235975"/>
              <a:gd name="connsiteX1" fmla="*/ 0 w 1769806"/>
              <a:gd name="connsiteY1" fmla="*/ 235975 h 23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9806" h="235975">
                <a:moveTo>
                  <a:pt x="1769806" y="0"/>
                </a:moveTo>
                <a:cubicBezTo>
                  <a:pt x="1048365" y="205248"/>
                  <a:pt x="990600" y="233517"/>
                  <a:pt x="0" y="235975"/>
                </a:cubicBezTo>
              </a:path>
            </a:pathLst>
          </a:custGeom>
          <a:noFill/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0DA0DA-14A0-B8B5-ACB9-6D0D2DE89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491" y="3361107"/>
            <a:ext cx="5486400" cy="275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30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2C8E9-1534-6D1F-DC5A-5A9DB213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1181-3C2F-E559-653C-5DC4EC8A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F523A-EDC3-71E5-CA34-95966DB13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361"/>
            <a:ext cx="10972800" cy="50879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Applications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Improved performance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Jailbreaking, finding harmful outputs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 inversion and recovery</a:t>
            </a:r>
          </a:p>
          <a:p>
            <a:endParaRPr lang="en-US" sz="3200" dirty="0"/>
          </a:p>
          <a:p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Methods</a:t>
            </a:r>
          </a:p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Relaxation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(soft prompting),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relaxation+projection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(PGD, COLD Attack),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parameterize a categorical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(GBDA),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prompting another LLM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(LLM as optimizer, “gradients”,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RePrompt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greedy coordinate methods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(GCG,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AutoDAN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b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3200" dirty="0"/>
              <a:t>Amortized prompt optimization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AdvPrompter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Fast Adaptive Adversarial Prompting for LLMs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16508-AE7C-33A0-9208-A922C5E580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Brandon Amos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514DF-E005-052C-5E9D-E0A50E36B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16D75-1244-D708-715D-E99FB517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8FEFA-F523-D1A1-7349-617B4CD93690}"/>
              </a:ext>
            </a:extLst>
          </p:cNvPr>
          <p:cNvGrpSpPr/>
          <p:nvPr/>
        </p:nvGrpSpPr>
        <p:grpSpPr>
          <a:xfrm>
            <a:off x="5957653" y="3810373"/>
            <a:ext cx="3897223" cy="1951777"/>
            <a:chOff x="6487092" y="3116340"/>
            <a:chExt cx="3897223" cy="195177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5109BC-A802-5AE9-5840-635BD073E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917" b="47507"/>
            <a:stretch/>
          </p:blipFill>
          <p:spPr>
            <a:xfrm>
              <a:off x="6491641" y="3116340"/>
              <a:ext cx="3892674" cy="1951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59FD22-56B5-2CBE-C6C9-A2E26E7F0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929"/>
            <a:stretch/>
          </p:blipFill>
          <p:spPr>
            <a:xfrm>
              <a:off x="6487092" y="3451994"/>
              <a:ext cx="374322" cy="5461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89063E-A4C8-FFA8-A143-AD6706162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crash course on amortized optimization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ABF65-0E08-8851-53DE-363588DDC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DBA8-592C-2FED-2DA0-3BE68C89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4000"/>
          </a:blip>
          <a:stretch>
            <a:fillRect/>
          </a:stretch>
        </p:blipFill>
        <p:spPr>
          <a:xfrm>
            <a:off x="480390" y="1503948"/>
            <a:ext cx="4879104" cy="4525963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7EA5639-EE65-A12F-611D-D2A6722C5316}"/>
              </a:ext>
            </a:extLst>
          </p:cNvPr>
          <p:cNvSpPr txBox="1">
            <a:spLocks/>
          </p:cNvSpPr>
          <p:nvPr/>
        </p:nvSpPr>
        <p:spPr>
          <a:xfrm>
            <a:off x="701689" y="5987717"/>
            <a:ext cx="4436507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path towards autonomous machine intelligence.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LeCun, 2022.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/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𝒞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C57476-BA2E-9DA6-F3B4-77CC8F6D3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240" y="2303778"/>
                <a:ext cx="3599190" cy="694870"/>
              </a:xfrm>
              <a:prstGeom prst="rect">
                <a:avLst/>
              </a:prstGeom>
              <a:blipFill>
                <a:blip r:embed="rId6"/>
                <a:stretch>
                  <a:fillRect l="-3509" t="-5357" r="-9474" b="-3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D51C4D-7716-1849-FF4B-8C9059976465}"/>
              </a:ext>
            </a:extLst>
          </p:cNvPr>
          <p:cNvGrpSpPr/>
          <p:nvPr/>
        </p:nvGrpSpPr>
        <p:grpSpPr>
          <a:xfrm>
            <a:off x="5708304" y="3086388"/>
            <a:ext cx="4076680" cy="563956"/>
            <a:chOff x="2715710" y="4740455"/>
            <a:chExt cx="4076680" cy="563956"/>
          </a:xfrm>
        </p:grpSpPr>
        <p:sp>
          <p:nvSpPr>
            <p:cNvPr id="25" name="Content Placeholder 7">
              <a:extLst>
                <a:ext uri="{FF2B5EF4-FFF2-40B4-BE49-F238E27FC236}">
                  <a16:creationId xmlns:a16="http://schemas.microsoft.com/office/drawing/2014/main" id="{28C2905F-9DAF-A700-8B08-B60E73F3D832}"/>
                </a:ext>
              </a:extLst>
            </p:cNvPr>
            <p:cNvSpPr txBox="1">
              <a:spLocks/>
            </p:cNvSpPr>
            <p:nvPr/>
          </p:nvSpPr>
          <p:spPr>
            <a:xfrm>
              <a:off x="2715710" y="4875198"/>
              <a:ext cx="2537792" cy="4292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actions</a:t>
              </a:r>
            </a:p>
          </p:txBody>
        </p:sp>
        <p:sp>
          <p:nvSpPr>
            <p:cNvPr id="26" name="Content Placeholder 7">
              <a:extLst>
                <a:ext uri="{FF2B5EF4-FFF2-40B4-BE49-F238E27FC236}">
                  <a16:creationId xmlns:a16="http://schemas.microsoft.com/office/drawing/2014/main" id="{014F32ED-C0EA-0880-7D49-D446492B50BC}"/>
                </a:ext>
              </a:extLst>
            </p:cNvPr>
            <p:cNvSpPr txBox="1">
              <a:spLocks/>
            </p:cNvSpPr>
            <p:nvPr/>
          </p:nvSpPr>
          <p:spPr>
            <a:xfrm>
              <a:off x="5212315" y="4880904"/>
              <a:ext cx="1580075" cy="3921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action space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E04B7A-531B-3BC3-F94D-07DE7D1799CE}"/>
                </a:ext>
              </a:extLst>
            </p:cNvPr>
            <p:cNvCxnSpPr>
              <a:cxnSpLocks/>
            </p:cNvCxnSpPr>
            <p:nvPr/>
          </p:nvCxnSpPr>
          <p:spPr>
            <a:xfrm>
              <a:off x="5028705" y="475569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247C00-85C1-3AE6-4961-BB5A9E4562BB}"/>
                </a:ext>
              </a:extLst>
            </p:cNvPr>
            <p:cNvCxnSpPr>
              <a:cxnSpLocks/>
            </p:cNvCxnSpPr>
            <p:nvPr/>
          </p:nvCxnSpPr>
          <p:spPr>
            <a:xfrm>
              <a:off x="5394465" y="4740455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D80689D-7CF2-AEBF-0206-0993BEDDE323}"/>
              </a:ext>
            </a:extLst>
          </p:cNvPr>
          <p:cNvGrpSpPr/>
          <p:nvPr/>
        </p:nvGrpSpPr>
        <p:grpSpPr>
          <a:xfrm>
            <a:off x="5759412" y="1838234"/>
            <a:ext cx="2146853" cy="653350"/>
            <a:chOff x="2766818" y="3492301"/>
            <a:chExt cx="2146853" cy="653350"/>
          </a:xfrm>
        </p:grpSpPr>
        <p:sp>
          <p:nvSpPr>
            <p:cNvPr id="30" name="Content Placeholder 7">
              <a:extLst>
                <a:ext uri="{FF2B5EF4-FFF2-40B4-BE49-F238E27FC236}">
                  <a16:creationId xmlns:a16="http://schemas.microsoft.com/office/drawing/2014/main" id="{53796B06-BCB4-F4CA-1B0B-2435687B39A6}"/>
                </a:ext>
              </a:extLst>
            </p:cNvPr>
            <p:cNvSpPr txBox="1">
              <a:spLocks/>
            </p:cNvSpPr>
            <p:nvPr/>
          </p:nvSpPr>
          <p:spPr>
            <a:xfrm>
              <a:off x="2766818" y="3492301"/>
              <a:ext cx="2146853" cy="653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Tx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1pPr>
              <a:lvl2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Lucida Grande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3pPr>
              <a:lvl4pPr marL="914400" indent="0" algn="l" defTabSz="457200" rtl="0" eaLnBrk="1" latinLnBrk="0" hangingPunct="1">
                <a:spcBef>
                  <a:spcPct val="20000"/>
                </a:spcBef>
                <a:buFont typeface="Wingdings" charset="2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4pPr>
              <a:lvl5pPr marL="91440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b="0" i="0" kern="1200">
                  <a:solidFill>
                    <a:schemeClr val="tx1"/>
                  </a:solidFill>
                  <a:latin typeface="Helvetica Neue Light"/>
                  <a:ea typeface="+mn-ea"/>
                  <a:cs typeface="Helvetica Neue Light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rPr>
                <a:t>optimal action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4067FD8-B1CA-0555-77D8-2C0102BF6042}"/>
                </a:ext>
              </a:extLst>
            </p:cNvPr>
            <p:cNvCxnSpPr>
              <a:cxnSpLocks/>
            </p:cNvCxnSpPr>
            <p:nvPr/>
          </p:nvCxnSpPr>
          <p:spPr>
            <a:xfrm>
              <a:off x="3618417" y="3821237"/>
              <a:ext cx="0" cy="17804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373E1C48-ACF5-1FC6-44E2-6C59BD39038B}"/>
              </a:ext>
            </a:extLst>
          </p:cNvPr>
          <p:cNvSpPr/>
          <p:nvPr/>
        </p:nvSpPr>
        <p:spPr>
          <a:xfrm>
            <a:off x="2176585" y="3286638"/>
            <a:ext cx="765907" cy="570253"/>
          </a:xfrm>
          <a:prstGeom prst="ellipse">
            <a:avLst/>
          </a:prstGeom>
          <a:solidFill>
            <a:srgbClr val="FFD528"/>
          </a:solidFill>
          <a:ln w="127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272C171-88A1-8EE5-B19C-A13B986955CD}"/>
              </a:ext>
            </a:extLst>
          </p:cNvPr>
          <p:cNvSpPr txBox="1"/>
          <p:nvPr/>
        </p:nvSpPr>
        <p:spPr>
          <a:xfrm>
            <a:off x="2176610" y="3348978"/>
            <a:ext cx="8054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" dirty="0">
                <a:latin typeface="Calibri Light" panose="020F0302020204030204" pitchFamily="34" charset="0"/>
                <a:cs typeface="Calibri Light" panose="020F0302020204030204" pitchFamily="34" charset="0"/>
              </a:rPr>
              <a:t>Actor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EE50D1B-B203-4716-0848-6CE58A92FE59}"/>
              </a:ext>
            </a:extLst>
          </p:cNvPr>
          <p:cNvSpPr txBox="1">
            <a:spLocks/>
          </p:cNvSpPr>
          <p:nvPr/>
        </p:nvSpPr>
        <p:spPr>
          <a:xfrm>
            <a:off x="6766560" y="4083700"/>
            <a:ext cx="5440680" cy="5015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slow thinking: </a:t>
            </a:r>
            <a:r>
              <a:rPr lang="en-US" sz="1600" dirty="0"/>
              <a:t>solve from scratch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(e.g., with search, planning)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79A1DC-DB31-1BE6-5F41-C869DD673CA1}"/>
              </a:ext>
            </a:extLst>
          </p:cNvPr>
          <p:cNvSpPr txBox="1">
            <a:spLocks/>
          </p:cNvSpPr>
          <p:nvPr/>
        </p:nvSpPr>
        <p:spPr>
          <a:xfrm>
            <a:off x="8467632" y="5198319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fast thinking: </a:t>
            </a:r>
            <a:r>
              <a:rPr lang="en-US" sz="1600" dirty="0"/>
              <a:t>rapidly predict the solution</a:t>
            </a: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E4FA07A0-A4BD-7682-B009-0529C990C5C9}"/>
              </a:ext>
            </a:extLst>
          </p:cNvPr>
          <p:cNvSpPr/>
          <p:nvPr/>
        </p:nvSpPr>
        <p:spPr>
          <a:xfrm flipH="1">
            <a:off x="8467632" y="4430665"/>
            <a:ext cx="469560" cy="1159745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27C6E0DE-0643-637A-DFA0-DC6DBE3AF561}"/>
              </a:ext>
            </a:extLst>
          </p:cNvPr>
          <p:cNvSpPr/>
          <p:nvPr/>
        </p:nvSpPr>
        <p:spPr>
          <a:xfrm rot="18356041" flipH="1" flipV="1">
            <a:off x="7422571" y="3812754"/>
            <a:ext cx="469560" cy="1237950"/>
          </a:xfrm>
          <a:prstGeom prst="arc">
            <a:avLst>
              <a:gd name="adj1" fmla="val 20053353"/>
              <a:gd name="adj2" fmla="val 3645690"/>
            </a:avLst>
          </a:prstGeom>
          <a:ln>
            <a:solidFill>
              <a:schemeClr val="tx1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A396D45-6C5B-53A9-D9E7-EE86436BC931}"/>
              </a:ext>
            </a:extLst>
          </p:cNvPr>
          <p:cNvSpPr txBox="1">
            <a:spLocks/>
          </p:cNvSpPr>
          <p:nvPr/>
        </p:nvSpPr>
        <p:spPr>
          <a:xfrm>
            <a:off x="8522448" y="5439497"/>
            <a:ext cx="4684542" cy="501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why? </a:t>
            </a:r>
            <a:r>
              <a:rPr lang="en-US" sz="1600" dirty="0"/>
              <a:t>can be 25,000+ times faster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(in VAEs)</a:t>
            </a:r>
          </a:p>
        </p:txBody>
      </p:sp>
      <p:sp>
        <p:nvSpPr>
          <p:cNvPr id="50" name="Content Placeholder 7">
            <a:extLst>
              <a:ext uri="{FF2B5EF4-FFF2-40B4-BE49-F238E27FC236}">
                <a16:creationId xmlns:a16="http://schemas.microsoft.com/office/drawing/2014/main" id="{54C1085C-ECE1-5353-ABE3-147F90B7A640}"/>
              </a:ext>
            </a:extLst>
          </p:cNvPr>
          <p:cNvSpPr txBox="1">
            <a:spLocks/>
          </p:cNvSpPr>
          <p:nvPr/>
        </p:nvSpPr>
        <p:spPr>
          <a:xfrm>
            <a:off x="9471950" y="1836903"/>
            <a:ext cx="2959273" cy="68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context (state of the world)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6A3824-7120-E189-EA19-F8D24562DDD0}"/>
              </a:ext>
            </a:extLst>
          </p:cNvPr>
          <p:cNvCxnSpPr>
            <a:cxnSpLocks/>
          </p:cNvCxnSpPr>
          <p:nvPr/>
        </p:nvCxnSpPr>
        <p:spPr>
          <a:xfrm>
            <a:off x="9895160" y="216717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ontent Placeholder 7">
            <a:extLst>
              <a:ext uri="{FF2B5EF4-FFF2-40B4-BE49-F238E27FC236}">
                <a16:creationId xmlns:a16="http://schemas.microsoft.com/office/drawing/2014/main" id="{C8AEBBC6-07D1-B355-0BC1-09206DB85F3D}"/>
              </a:ext>
            </a:extLst>
          </p:cNvPr>
          <p:cNvSpPr txBox="1">
            <a:spLocks/>
          </p:cNvSpPr>
          <p:nvPr/>
        </p:nvSpPr>
        <p:spPr>
          <a:xfrm>
            <a:off x="8899186" y="1831911"/>
            <a:ext cx="784024" cy="44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cost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5C0913B-5F73-E72D-2C7D-5D02C14246A7}"/>
              </a:ext>
            </a:extLst>
          </p:cNvPr>
          <p:cNvCxnSpPr>
            <a:cxnSpLocks/>
          </p:cNvCxnSpPr>
          <p:nvPr/>
        </p:nvCxnSpPr>
        <p:spPr>
          <a:xfrm>
            <a:off x="9187915" y="215287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Subtitle 2">
            <a:extLst>
              <a:ext uri="{FF2B5EF4-FFF2-40B4-BE49-F238E27FC236}">
                <a16:creationId xmlns:a16="http://schemas.microsoft.com/office/drawing/2014/main" id="{0E5D8EB7-9003-97F9-4348-63443BD680C2}"/>
              </a:ext>
            </a:extLst>
          </p:cNvPr>
          <p:cNvSpPr txBox="1">
            <a:spLocks/>
          </p:cNvSpPr>
          <p:nvPr/>
        </p:nvSpPr>
        <p:spPr>
          <a:xfrm>
            <a:off x="894431" y="5828644"/>
            <a:ext cx="1391570" cy="275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Image source: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1614DC-8EAA-0DFD-AA1F-1E6CC9AB7679}"/>
              </a:ext>
            </a:extLst>
          </p:cNvPr>
          <p:cNvSpPr txBox="1">
            <a:spLocks/>
          </p:cNvSpPr>
          <p:nvPr/>
        </p:nvSpPr>
        <p:spPr>
          <a:xfrm>
            <a:off x="8813458" y="4991761"/>
            <a:ext cx="1524230" cy="35927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(amortization)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DD4912-351E-A8B3-E460-5CDCE84D37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61035-497A-F7CC-78BD-655D972C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85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</p:spPr>
            <p:txBody>
              <a:bodyPr/>
              <a:lstStyle/>
              <a:p>
                <a:r>
                  <a:rPr lang="en-US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1. Define an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amortization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acc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approximate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dirty="0"/>
                  <a:t>     Example: </a:t>
                </a:r>
                <a:r>
                  <a:rPr lang="en-US" dirty="0"/>
                  <a:t>a neural network mapping from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to the solution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2. Define a </a:t>
                </a:r>
                <a:r>
                  <a:rPr lang="en-US" b="1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loss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that measures how well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/>
                  <a:t> fits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⋆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</a:t>
                </a:r>
                <a:r>
                  <a:rPr lang="en-US" b="1" dirty="0"/>
                  <a:t>Regression: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00503000000000000" pitchFamily="2" charset="77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s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⋆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i="1" dirty="0">
                                    <a:latin typeface="Cambria Math" panose="02000503000000000000" pitchFamily="2" charset="77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  </a:t>
                </a:r>
                <a:r>
                  <a:rPr lang="en-US" b="1" dirty="0"/>
                  <a:t>   Objective: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 smtClean="0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00503000000000000" pitchFamily="2" charset="77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3. Learn the model with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</m:lim>
                    </m:limLow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ℒ</m:t>
                    </m:r>
                    <m:d>
                      <m:d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00503000000000000" pitchFamily="2" charset="77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F97508FB-9A71-6B4A-BB38-A1CF23DDC8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2017059"/>
                <a:ext cx="10972800" cy="4109105"/>
              </a:xfrm>
              <a:blipFill>
                <a:blip r:embed="rId3"/>
                <a:stretch>
                  <a:fillRect l="-578" t="-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172B34E-0ECD-29DE-E775-D1840F8F2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Amortization: going from slow to fast thinking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F768E-0563-EDC4-7E28-8DF528B4F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2F3D3375-557B-B91A-D914-665B981D6DFF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E2782E-5B96-3E30-614B-881DA3119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361"/>
          <a:stretch/>
        </p:blipFill>
        <p:spPr>
          <a:xfrm>
            <a:off x="8239004" y="1393171"/>
            <a:ext cx="3043080" cy="2546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03786-2D96-D92E-23F5-B1C1AA1225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53"/>
          <a:stretch/>
        </p:blipFill>
        <p:spPr>
          <a:xfrm>
            <a:off x="8160433" y="3965441"/>
            <a:ext cx="2924728" cy="25468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BCB22-07C4-E4A9-B179-EB21B3BAE3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B9AAB-0345-A1A3-902C-C5246168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66D38B8-65A3-B35C-8F0F-50B47B4CB6E6}"/>
              </a:ext>
            </a:extLst>
          </p:cNvPr>
          <p:cNvSpPr/>
          <p:nvPr/>
        </p:nvSpPr>
        <p:spPr>
          <a:xfrm>
            <a:off x="2995754" y="1451425"/>
            <a:ext cx="5623812" cy="3874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590A3-6EB3-0680-C219-F69C3D2EF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call it </a:t>
            </a:r>
            <a:r>
              <a:rPr lang="en-US" i="1" dirty="0"/>
              <a:t>amortized</a:t>
            </a:r>
            <a:r>
              <a:rPr lang="en-US" dirty="0"/>
              <a:t> optimization?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E6864-76C5-2CFC-2529-56EF22B36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5CA845-F2A0-E0A7-59A0-1DFE420647F5}"/>
              </a:ext>
            </a:extLst>
          </p:cNvPr>
          <p:cNvSpPr/>
          <p:nvPr/>
        </p:nvSpPr>
        <p:spPr>
          <a:xfrm>
            <a:off x="788078" y="3753451"/>
            <a:ext cx="2329715" cy="45503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6FAE96-3C7F-589A-AFD8-184A1BD56836}"/>
              </a:ext>
            </a:extLst>
          </p:cNvPr>
          <p:cNvSpPr txBox="1">
            <a:spLocks/>
          </p:cNvSpPr>
          <p:nvPr/>
        </p:nvSpPr>
        <p:spPr>
          <a:xfrm>
            <a:off x="788078" y="3787356"/>
            <a:ext cx="2329715" cy="435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training the model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8C27C3-A1CA-2110-5782-FA83A30CE329}"/>
              </a:ext>
            </a:extLst>
          </p:cNvPr>
          <p:cNvSpPr txBox="1">
            <a:spLocks/>
          </p:cNvSpPr>
          <p:nvPr/>
        </p:nvSpPr>
        <p:spPr>
          <a:xfrm>
            <a:off x="2995753" y="1426817"/>
            <a:ext cx="6269271" cy="560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to amortize:</a:t>
            </a:r>
            <a:r>
              <a:rPr lang="en-US" dirty="0"/>
              <a:t> </a:t>
            </a:r>
            <a:r>
              <a:rPr lang="en-US" i="1" dirty="0"/>
              <a:t>to spread out an upfront cost over time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AD9F7F3-0622-2128-2AAB-999247D4BB23}"/>
              </a:ext>
            </a:extLst>
          </p:cNvPr>
          <p:cNvSpPr/>
          <p:nvPr/>
        </p:nvSpPr>
        <p:spPr>
          <a:xfrm>
            <a:off x="3729439" y="3765759"/>
            <a:ext cx="2980643" cy="4421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A6463B-EB5A-5860-D759-4686495E96CA}"/>
              </a:ext>
            </a:extLst>
          </p:cNvPr>
          <p:cNvSpPr txBox="1">
            <a:spLocks/>
          </p:cNvSpPr>
          <p:nvPr/>
        </p:nvSpPr>
        <p:spPr>
          <a:xfrm>
            <a:off x="3729439" y="3786216"/>
            <a:ext cx="3329689" cy="672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</a:rPr>
              <a:t>fast approximate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/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latin typeface="Cambria Math" panose="02000503000000000000" pitchFamily="2" charset="77"/>
                              <a:ea typeface="Source Sans Pro" panose="020B0503030403020204" pitchFamily="34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i="1">
                                  <a:latin typeface="Cambria Math" panose="02000503000000000000" pitchFamily="2" charset="77"/>
                                  <a:ea typeface="Source Sans Pro" panose="020B0503030403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i="1" dirty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(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𝑥</m:t>
                      </m:r>
                      <m:r>
                        <a:rPr lang="en-US" sz="2000" i="1" dirty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)≈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00503000000000000" pitchFamily="2" charset="77"/>
                                </a:rPr>
                                <m:t>𝒴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67464F-E857-9277-071E-86E68996C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144" y="2385205"/>
                <a:ext cx="3753528" cy="560025"/>
              </a:xfrm>
              <a:prstGeom prst="rect">
                <a:avLst/>
              </a:prstGeom>
              <a:blipFill>
                <a:blip r:embed="rId2"/>
                <a:stretch>
                  <a:fillRect l="-1010" t="-6667" r="-235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1DBA5-598B-3F7B-6F64-B6770CCE9A92}"/>
              </a:ext>
            </a:extLst>
          </p:cNvPr>
          <p:cNvSpPr txBox="1">
            <a:spLocks/>
          </p:cNvSpPr>
          <p:nvPr/>
        </p:nvSpPr>
        <p:spPr>
          <a:xfrm>
            <a:off x="788078" y="3436559"/>
            <a:ext cx="3387845" cy="3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98202C"/>
                </a:solidFill>
              </a:rPr>
              <a:t>expensive upfront cost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B62B09-6E8B-B32F-1688-6001E15D9248}"/>
              </a:ext>
            </a:extLst>
          </p:cNvPr>
          <p:cNvSpPr txBox="1">
            <a:spLocks/>
          </p:cNvSpPr>
          <p:nvPr/>
        </p:nvSpPr>
        <p:spPr>
          <a:xfrm>
            <a:off x="1665424" y="1081098"/>
            <a:ext cx="4174933" cy="307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Tutorial on amortized optimization.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Amos.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FnT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in ML, 2023.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Optimistic Text" panose="020B0503020203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84AAF03-F950-E717-9EAF-2F9EE9BA20AE}"/>
              </a:ext>
            </a:extLst>
          </p:cNvPr>
          <p:cNvCxnSpPr>
            <a:cxnSpLocks/>
          </p:cNvCxnSpPr>
          <p:nvPr/>
        </p:nvCxnSpPr>
        <p:spPr>
          <a:xfrm>
            <a:off x="3117793" y="3997378"/>
            <a:ext cx="62048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40281F-1707-6428-F36B-FA4F40F833AD}"/>
              </a:ext>
            </a:extLst>
          </p:cNvPr>
          <p:cNvGrpSpPr/>
          <p:nvPr/>
        </p:nvGrpSpPr>
        <p:grpSpPr>
          <a:xfrm>
            <a:off x="7892665" y="2995232"/>
            <a:ext cx="2875957" cy="2423689"/>
            <a:chOff x="7340274" y="3633585"/>
            <a:chExt cx="2875957" cy="242368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E2BA394-70F0-3C1A-8AEA-BAB4B5BB6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80"/>
            <a:stretch/>
          </p:blipFill>
          <p:spPr>
            <a:xfrm>
              <a:off x="7340274" y="3761546"/>
              <a:ext cx="2875957" cy="2295728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30BF30C-E35D-AF07-8CDD-E2A85C343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7520" y="3633585"/>
              <a:ext cx="0" cy="2374035"/>
            </a:xfrm>
            <a:prstGeom prst="line">
              <a:avLst/>
            </a:prstGeom>
            <a:ln w="50800">
              <a:prstDash val="sysDot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8A55367-ACD8-98FF-9635-BF32FB342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44" y="1060758"/>
            <a:ext cx="3020432" cy="307519"/>
          </a:xfrm>
        </p:spPr>
        <p:txBody>
          <a:bodyPr>
            <a:norm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*also referred to as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learned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optimization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DF4EEE-0F98-2CDF-A533-0A42CBA0A27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9159E-2B2C-AD89-29AA-E86C7B0C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2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1859B-BD31-BD43-B0B8-489AF5019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b="1" dirty="0">
                <a:cs typeface="Helvetica Neue" panose="02000503000000020004" pitchFamily="2" charset="0"/>
              </a:rPr>
              <a:t>Reinforcement learning </a:t>
            </a:r>
            <a:r>
              <a:rPr lang="en-US" dirty="0">
                <a:cs typeface="Helvetica Neue" panose="02000503000000020004" pitchFamily="2" charset="0"/>
              </a:rPr>
              <a:t>and</a:t>
            </a:r>
            <a:r>
              <a:rPr lang="en-US" b="1" dirty="0">
                <a:cs typeface="Helvetica Neue" panose="02000503000000020004" pitchFamily="2" charset="0"/>
              </a:rPr>
              <a:t> control </a:t>
            </a:r>
            <a:r>
              <a:rPr lang="en-US" dirty="0"/>
              <a:t>(actor-critic methods, SAC, DDPG, GPS, BC)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Variational inference </a:t>
            </a:r>
            <a:r>
              <a:rPr lang="en-US" dirty="0"/>
              <a:t>(VAEs, semi-amortized VAEs)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Meta-learning</a:t>
            </a:r>
            <a:r>
              <a:rPr lang="en-US" dirty="0"/>
              <a:t> (</a:t>
            </a:r>
            <a:r>
              <a:rPr lang="en-US" dirty="0" err="1"/>
              <a:t>HyperNets</a:t>
            </a:r>
            <a:r>
              <a:rPr lang="en-US" dirty="0"/>
              <a:t>, MAML)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Sparse coding </a:t>
            </a:r>
            <a:r>
              <a:rPr lang="en-US" dirty="0"/>
              <a:t>(PSD, LISTA)</a:t>
            </a:r>
          </a:p>
          <a:p>
            <a:pPr>
              <a:spcBef>
                <a:spcPts val="2000"/>
              </a:spcBef>
            </a:pPr>
            <a:r>
              <a:rPr lang="en-US" b="1" dirty="0"/>
              <a:t>Roots, fixed points, and convex optimization </a:t>
            </a:r>
            <a:r>
              <a:rPr lang="en-US" dirty="0"/>
              <a:t>(</a:t>
            </a:r>
            <a:r>
              <a:rPr lang="en-US" dirty="0" err="1"/>
              <a:t>NeuralDEQs</a:t>
            </a:r>
            <a:r>
              <a:rPr lang="en-US" dirty="0"/>
              <a:t>, RLQP, </a:t>
            </a:r>
            <a:r>
              <a:rPr lang="en-US" dirty="0" err="1"/>
              <a:t>NeuralSCS</a:t>
            </a:r>
            <a:r>
              <a:rPr lang="en-US" dirty="0"/>
              <a:t>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EA886-6BE9-E846-9678-50007CE3F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08AE98B-7C58-473E-D947-6786697E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Existing, widely-deployed uses of amortization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A8C48-2E4B-1862-2542-1C43C4ABAC6A}"/>
              </a:ext>
            </a:extLst>
          </p:cNvPr>
          <p:cNvSpPr txBox="1"/>
          <p:nvPr/>
        </p:nvSpPr>
        <p:spPr>
          <a:xfrm>
            <a:off x="5640258" y="4980237"/>
            <a:ext cx="4636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Foundations and Trends® in Machine Learning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7B700-6578-4AFA-EFB1-B8A9B83EA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820" y="5322675"/>
            <a:ext cx="7772400" cy="18221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F7118A81-985B-90C9-B740-7A66976880C7}"/>
              </a:ext>
            </a:extLst>
          </p:cNvPr>
          <p:cNvSpPr txBox="1">
            <a:spLocks/>
          </p:cNvSpPr>
          <p:nvPr/>
        </p:nvSpPr>
        <p:spPr>
          <a:xfrm>
            <a:off x="1786896" y="1104113"/>
            <a:ext cx="8634571" cy="4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Tutorial on amortized optimization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Amos, Foundations and Trends in Machine Learning 2023.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7049-A207-D7BB-F47C-2F0767269B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EF9AFA-B62D-D1E2-E07E-AC99960D1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49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2B1FC3E4-9ADE-C584-1149-91330186A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01" b="57224"/>
          <a:stretch/>
        </p:blipFill>
        <p:spPr>
          <a:xfrm>
            <a:off x="6678288" y="4363056"/>
            <a:ext cx="2693593" cy="210935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B9AA093-6B07-849C-5D1A-67608CF2E698}"/>
              </a:ext>
            </a:extLst>
          </p:cNvPr>
          <p:cNvSpPr/>
          <p:nvPr/>
        </p:nvSpPr>
        <p:spPr>
          <a:xfrm>
            <a:off x="8113305" y="4007294"/>
            <a:ext cx="870256" cy="399637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A537EDF-7EC4-06E8-93C0-864E064F0406}"/>
              </a:ext>
            </a:extLst>
          </p:cNvPr>
          <p:cNvSpPr/>
          <p:nvPr/>
        </p:nvSpPr>
        <p:spPr>
          <a:xfrm>
            <a:off x="5202757" y="2591516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AdvPrompter</a:t>
            </a:r>
            <a:r>
              <a:rPr lang="en-US" dirty="0"/>
              <a:t>: amortized prompt optimization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62416" y="2645801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C26304C-1510-5F37-7431-8E2175D45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16" y="2645801"/>
                <a:ext cx="3973265" cy="904222"/>
              </a:xfrm>
              <a:prstGeom prst="rect">
                <a:avLst/>
              </a:prstGeom>
              <a:blipFill>
                <a:blip r:embed="rId4"/>
                <a:stretch>
                  <a:fillRect t="-2778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066B2B6D-81F4-C7F6-EB42-0FB78167C7D9}"/>
              </a:ext>
            </a:extLst>
          </p:cNvPr>
          <p:cNvSpPr/>
          <p:nvPr/>
        </p:nvSpPr>
        <p:spPr>
          <a:xfrm>
            <a:off x="1473584" y="2814753"/>
            <a:ext cx="3132282" cy="241709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B5AC97D-FE72-4303-2EC7-476959EDF664}"/>
              </a:ext>
            </a:extLst>
          </p:cNvPr>
          <p:cNvSpPr/>
          <p:nvPr/>
        </p:nvSpPr>
        <p:spPr>
          <a:xfrm>
            <a:off x="1701869" y="3495318"/>
            <a:ext cx="1999031" cy="1500208"/>
          </a:xfrm>
          <a:custGeom>
            <a:avLst/>
            <a:gdLst>
              <a:gd name="connsiteX0" fmla="*/ 1890194 w 1999031"/>
              <a:gd name="connsiteY0" fmla="*/ 1196635 h 1500208"/>
              <a:gd name="connsiteX1" fmla="*/ 903058 w 1999031"/>
              <a:gd name="connsiteY1" fmla="*/ 1497972 h 1500208"/>
              <a:gd name="connsiteX2" fmla="*/ 217258 w 1999031"/>
              <a:gd name="connsiteY2" fmla="*/ 1258981 h 1500208"/>
              <a:gd name="connsiteX3" fmla="*/ 9440 w 1999031"/>
              <a:gd name="connsiteY3" fmla="*/ 105590 h 1500208"/>
              <a:gd name="connsiteX4" fmla="*/ 466640 w 1999031"/>
              <a:gd name="connsiteY4" fmla="*/ 115981 h 1500208"/>
              <a:gd name="connsiteX5" fmla="*/ 622504 w 1999031"/>
              <a:gd name="connsiteY5" fmla="*/ 666699 h 1500208"/>
              <a:gd name="connsiteX6" fmla="*/ 1349867 w 1999031"/>
              <a:gd name="connsiteY6" fmla="*/ 375753 h 1500208"/>
              <a:gd name="connsiteX7" fmla="*/ 1910976 w 1999031"/>
              <a:gd name="connsiteY7" fmla="*/ 770608 h 1500208"/>
              <a:gd name="connsiteX8" fmla="*/ 1890194 w 1999031"/>
              <a:gd name="connsiteY8" fmla="*/ 1196635 h 1500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9031" h="1500208">
                <a:moveTo>
                  <a:pt x="1890194" y="1196635"/>
                </a:moveTo>
                <a:cubicBezTo>
                  <a:pt x="1722208" y="1317862"/>
                  <a:pt x="1181881" y="1487581"/>
                  <a:pt x="903058" y="1497972"/>
                </a:cubicBezTo>
                <a:cubicBezTo>
                  <a:pt x="624235" y="1508363"/>
                  <a:pt x="366194" y="1491045"/>
                  <a:pt x="217258" y="1258981"/>
                </a:cubicBezTo>
                <a:cubicBezTo>
                  <a:pt x="68322" y="1026917"/>
                  <a:pt x="-32124" y="296090"/>
                  <a:pt x="9440" y="105590"/>
                </a:cubicBezTo>
                <a:cubicBezTo>
                  <a:pt x="51004" y="-84910"/>
                  <a:pt x="364463" y="22463"/>
                  <a:pt x="466640" y="115981"/>
                </a:cubicBezTo>
                <a:cubicBezTo>
                  <a:pt x="568817" y="209499"/>
                  <a:pt x="475299" y="623404"/>
                  <a:pt x="622504" y="666699"/>
                </a:cubicBezTo>
                <a:cubicBezTo>
                  <a:pt x="769708" y="709994"/>
                  <a:pt x="1135122" y="358435"/>
                  <a:pt x="1349867" y="375753"/>
                </a:cubicBezTo>
                <a:cubicBezTo>
                  <a:pt x="1564612" y="393071"/>
                  <a:pt x="1817458" y="628599"/>
                  <a:pt x="1910976" y="770608"/>
                </a:cubicBezTo>
                <a:cubicBezTo>
                  <a:pt x="2004494" y="912617"/>
                  <a:pt x="2058180" y="1075408"/>
                  <a:pt x="1890194" y="11966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3882F2-C758-58A9-BF37-9ED2E3059286}"/>
              </a:ext>
            </a:extLst>
          </p:cNvPr>
          <p:cNvSpPr txBox="1">
            <a:spLocks/>
          </p:cNvSpPr>
          <p:nvPr/>
        </p:nvSpPr>
        <p:spPr>
          <a:xfrm>
            <a:off x="1466341" y="2786516"/>
            <a:ext cx="3082241" cy="617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prompt space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BEA0943-F5E1-C6CE-1687-3E4D270FA81B}"/>
              </a:ext>
            </a:extLst>
          </p:cNvPr>
          <p:cNvSpPr txBox="1">
            <a:spLocks/>
          </p:cNvSpPr>
          <p:nvPr/>
        </p:nvSpPr>
        <p:spPr>
          <a:xfrm>
            <a:off x="2137208" y="4115382"/>
            <a:ext cx="1740505" cy="79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semantically similar prompts</a:t>
            </a:r>
          </a:p>
        </p:txBody>
      </p:sp>
      <p:sp>
        <p:nvSpPr>
          <p:cNvPr id="22" name="Connector 21">
            <a:extLst>
              <a:ext uri="{FF2B5EF4-FFF2-40B4-BE49-F238E27FC236}">
                <a16:creationId xmlns:a16="http://schemas.microsoft.com/office/drawing/2014/main" id="{8AD52451-9854-69BC-AB67-1AAEAE35CD9D}"/>
              </a:ext>
            </a:extLst>
          </p:cNvPr>
          <p:cNvSpPr/>
          <p:nvPr/>
        </p:nvSpPr>
        <p:spPr>
          <a:xfrm>
            <a:off x="1872123" y="3766951"/>
            <a:ext cx="75708" cy="75708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00503000000000000" pitchFamily="2" charset="77"/>
                          <a:ea typeface="Source Sans Pro" panose="020B0503030403020204" pitchFamily="34" charset="0"/>
                        </a:rPr>
                        <m:t>𝑥</m:t>
                      </m:r>
                    </m:oMath>
                  </m:oMathPara>
                </a14:m>
                <a:endParaRPr lang="en-US" sz="1800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23" name="Content Placeholder 2">
                <a:extLst>
                  <a:ext uri="{FF2B5EF4-FFF2-40B4-BE49-F238E27FC236}">
                    <a16:creationId xmlns:a16="http://schemas.microsoft.com/office/drawing/2014/main" id="{11D8EAD5-7894-BC8F-5307-3E2D017EC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023" y="3503438"/>
                <a:ext cx="466789" cy="4254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7">
            <a:extLst>
              <a:ext uri="{FF2B5EF4-FFF2-40B4-BE49-F238E27FC236}">
                <a16:creationId xmlns:a16="http://schemas.microsoft.com/office/drawing/2014/main" id="{2A0B5D48-1DF5-B15A-67B4-C1901A0D1752}"/>
              </a:ext>
            </a:extLst>
          </p:cNvPr>
          <p:cNvSpPr txBox="1">
            <a:spLocks/>
          </p:cNvSpPr>
          <p:nvPr/>
        </p:nvSpPr>
        <p:spPr>
          <a:xfrm>
            <a:off x="5168324" y="326042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3F7611-4139-610F-0A3D-144E6D353875}"/>
              </a:ext>
            </a:extLst>
          </p:cNvPr>
          <p:cNvCxnSpPr>
            <a:cxnSpLocks/>
          </p:cNvCxnSpPr>
          <p:nvPr/>
        </p:nvCxnSpPr>
        <p:spPr>
          <a:xfrm>
            <a:off x="6355519" y="3117684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7">
            <a:extLst>
              <a:ext uri="{FF2B5EF4-FFF2-40B4-BE49-F238E27FC236}">
                <a16:creationId xmlns:a16="http://schemas.microsoft.com/office/drawing/2014/main" id="{63CF2E4C-DCAE-DC25-5B12-1D7CCB3B4E2C}"/>
              </a:ext>
            </a:extLst>
          </p:cNvPr>
          <p:cNvSpPr txBox="1">
            <a:spLocks/>
          </p:cNvSpPr>
          <p:nvPr/>
        </p:nvSpPr>
        <p:spPr>
          <a:xfrm>
            <a:off x="8025085" y="2171656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1574144-D7E8-8B2B-EA48-D5F34CCC7915}"/>
              </a:ext>
            </a:extLst>
          </p:cNvPr>
          <p:cNvCxnSpPr>
            <a:cxnSpLocks/>
          </p:cNvCxnSpPr>
          <p:nvPr/>
        </p:nvCxnSpPr>
        <p:spPr>
          <a:xfrm>
            <a:off x="8282299" y="250059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7">
            <a:extLst>
              <a:ext uri="{FF2B5EF4-FFF2-40B4-BE49-F238E27FC236}">
                <a16:creationId xmlns:a16="http://schemas.microsoft.com/office/drawing/2014/main" id="{9FCEACD9-31F1-9E1D-9691-2BCE4BB139E9}"/>
              </a:ext>
            </a:extLst>
          </p:cNvPr>
          <p:cNvSpPr txBox="1">
            <a:spLocks/>
          </p:cNvSpPr>
          <p:nvPr/>
        </p:nvSpPr>
        <p:spPr>
          <a:xfrm>
            <a:off x="7506893" y="3358086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8B2A86-7B4F-CCC4-EC14-3AA9483060DB}"/>
              </a:ext>
            </a:extLst>
          </p:cNvPr>
          <p:cNvCxnSpPr>
            <a:cxnSpLocks/>
          </p:cNvCxnSpPr>
          <p:nvPr/>
        </p:nvCxnSpPr>
        <p:spPr>
          <a:xfrm>
            <a:off x="7683425" y="325671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7">
            <a:extLst>
              <a:ext uri="{FF2B5EF4-FFF2-40B4-BE49-F238E27FC236}">
                <a16:creationId xmlns:a16="http://schemas.microsoft.com/office/drawing/2014/main" id="{27AA2964-701B-4AFD-C757-5541AAC0C1E5}"/>
              </a:ext>
            </a:extLst>
          </p:cNvPr>
          <p:cNvSpPr txBox="1">
            <a:spLocks/>
          </p:cNvSpPr>
          <p:nvPr/>
        </p:nvSpPr>
        <p:spPr>
          <a:xfrm>
            <a:off x="5835462" y="2187335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FADC8E-5B1A-4E60-C552-5CD36A35A0E8}"/>
              </a:ext>
            </a:extLst>
          </p:cNvPr>
          <p:cNvCxnSpPr>
            <a:cxnSpLocks/>
          </p:cNvCxnSpPr>
          <p:nvPr/>
        </p:nvCxnSpPr>
        <p:spPr>
          <a:xfrm>
            <a:off x="6718629" y="2510733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/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675A8D0-23D3-3C72-F4F6-4E49468E0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702" y="4020675"/>
                <a:ext cx="383438" cy="369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/>
              <p:nvPr/>
            </p:nvSpPr>
            <p:spPr>
              <a:xfrm>
                <a:off x="8177058" y="4000135"/>
                <a:ext cx="806503" cy="389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(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𝑥</m:t>
                      </m:r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7B67F65-8EE1-1D18-DD5F-3A23A4211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7058" y="4000135"/>
                <a:ext cx="806503" cy="389145"/>
              </a:xfrm>
              <a:prstGeom prst="rect">
                <a:avLst/>
              </a:prstGeom>
              <a:blipFill>
                <a:blip r:embed="rId7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59BEE0AC-AC46-B043-1319-45230B53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554650"/>
          </a:xfrm>
        </p:spPr>
        <p:txBody>
          <a:bodyPr/>
          <a:lstStyle/>
          <a:p>
            <a:r>
              <a:rPr lang="en-US" dirty="0"/>
              <a:t>Train another LLM to </a:t>
            </a:r>
            <a:r>
              <a:rPr lang="en-US" b="1" dirty="0"/>
              <a:t>amortize the prompt optimization</a:t>
            </a: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8BB1CDE0-C398-DE35-C2DA-4CC69FBAFF3C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A831D-5722-07EE-B0C1-0AB84A3232BF}"/>
              </a:ext>
            </a:extLst>
          </p:cNvPr>
          <p:cNvSpPr txBox="1"/>
          <p:nvPr/>
        </p:nvSpPr>
        <p:spPr>
          <a:xfrm>
            <a:off x="4396801" y="2272509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BF4C0-BB22-7373-5CBA-427CADEB38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1CAE3D6-7A66-28EB-4FE6-4CC0999D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92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27EDE-ABAB-A84A-1E49-9A23E1DE6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075894" cy="1143000"/>
          </a:xfrm>
        </p:spPr>
        <p:txBody>
          <a:bodyPr>
            <a:normAutofit/>
          </a:bodyPr>
          <a:lstStyle/>
          <a:p>
            <a:r>
              <a:rPr lang="en-US" dirty="0"/>
              <a:t>Fast, SOTA LLM jailbreaking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FDE8E-E7A1-348C-551F-5A9957C0F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8BB1CDE0-C398-DE35-C2DA-4CC69FBAFF3C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pic>
        <p:nvPicPr>
          <p:cNvPr id="11" name="Google Shape;1302;p205">
            <a:extLst>
              <a:ext uri="{FF2B5EF4-FFF2-40B4-BE49-F238E27FC236}">
                <a16:creationId xmlns:a16="http://schemas.microsoft.com/office/drawing/2014/main" id="{D66A2528-AFED-D39B-A4A0-5F84F8FDA7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80" y="1708635"/>
            <a:ext cx="7218705" cy="237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308;p206">
            <a:extLst>
              <a:ext uri="{FF2B5EF4-FFF2-40B4-BE49-F238E27FC236}">
                <a16:creationId xmlns:a16="http://schemas.microsoft.com/office/drawing/2014/main" id="{F387D234-6377-D2C5-13CD-35355FA8A3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8158" y="2440640"/>
            <a:ext cx="4111018" cy="30235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1403;p212">
            <a:extLst>
              <a:ext uri="{FF2B5EF4-FFF2-40B4-BE49-F238E27FC236}">
                <a16:creationId xmlns:a16="http://schemas.microsoft.com/office/drawing/2014/main" id="{9ECB0436-2146-42B1-7FAE-7C75B732C92A}"/>
              </a:ext>
            </a:extLst>
          </p:cNvPr>
          <p:cNvGrpSpPr/>
          <p:nvPr/>
        </p:nvGrpSpPr>
        <p:grpSpPr>
          <a:xfrm>
            <a:off x="17229" y="4289862"/>
            <a:ext cx="7790329" cy="1981669"/>
            <a:chOff x="1634914" y="4821008"/>
            <a:chExt cx="10720835" cy="2727119"/>
          </a:xfrm>
        </p:grpSpPr>
        <p:pic>
          <p:nvPicPr>
            <p:cNvPr id="14" name="Google Shape;1404;p212">
              <a:extLst>
                <a:ext uri="{FF2B5EF4-FFF2-40B4-BE49-F238E27FC236}">
                  <a16:creationId xmlns:a16="http://schemas.microsoft.com/office/drawing/2014/main" id="{3E031BD5-ADE7-2621-6E95-DFB118DB203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4914" y="4821008"/>
              <a:ext cx="10720835" cy="27271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405;p212">
              <a:extLst>
                <a:ext uri="{FF2B5EF4-FFF2-40B4-BE49-F238E27FC236}">
                  <a16:creationId xmlns:a16="http://schemas.microsoft.com/office/drawing/2014/main" id="{062A2146-EB13-F056-A09B-0515D28975DE}"/>
                </a:ext>
              </a:extLst>
            </p:cNvPr>
            <p:cNvSpPr txBox="1"/>
            <p:nvPr/>
          </p:nvSpPr>
          <p:spPr>
            <a:xfrm>
              <a:off x="2208581" y="5270835"/>
              <a:ext cx="5484791" cy="381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67" tIns="30467" rIns="60967" bIns="30467" anchor="t" anchorCtr="0">
              <a:spAutoFit/>
            </a:bodyPr>
            <a:lstStyle/>
            <a:p>
              <a:r>
                <a:rPr lang="en" sz="1400" dirty="0">
                  <a:solidFill>
                    <a:srgbClr val="AB0000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/>
                  <a:sym typeface="Arial"/>
                </a:rPr>
                <a:t>ASR@N: Attack success rate in N trials</a:t>
              </a:r>
              <a:endParaRPr sz="900" dirty="0">
                <a:solidFill>
                  <a:srgbClr val="AB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20" name="Google Shape;1406;p212">
              <a:extLst>
                <a:ext uri="{FF2B5EF4-FFF2-40B4-BE49-F238E27FC236}">
                  <a16:creationId xmlns:a16="http://schemas.microsoft.com/office/drawing/2014/main" id="{4FFA9C05-8000-CBD0-CBA7-261D2DFB7379}"/>
                </a:ext>
              </a:extLst>
            </p:cNvPr>
            <p:cNvSpPr/>
            <p:nvPr/>
          </p:nvSpPr>
          <p:spPr>
            <a:xfrm>
              <a:off x="6261405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407;p212">
              <a:extLst>
                <a:ext uri="{FF2B5EF4-FFF2-40B4-BE49-F238E27FC236}">
                  <a16:creationId xmlns:a16="http://schemas.microsoft.com/office/drawing/2014/main" id="{BD247EBE-DDBD-77F5-EF1E-60AF433DAC81}"/>
                </a:ext>
              </a:extLst>
            </p:cNvPr>
            <p:cNvSpPr/>
            <p:nvPr/>
          </p:nvSpPr>
          <p:spPr>
            <a:xfrm>
              <a:off x="8531363" y="5272257"/>
              <a:ext cx="1953476" cy="318837"/>
            </a:xfrm>
            <a:prstGeom prst="rect">
              <a:avLst/>
            </a:prstGeom>
            <a:noFill/>
            <a:ln w="28575" cap="flat" cmpd="sng">
              <a:solidFill>
                <a:srgbClr val="AB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algn="ctr"/>
              <a:endParaRPr sz="933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416;p213">
            <a:extLst>
              <a:ext uri="{FF2B5EF4-FFF2-40B4-BE49-F238E27FC236}">
                <a16:creationId xmlns:a16="http://schemas.microsoft.com/office/drawing/2014/main" id="{4C4E63F3-2A5A-5681-6928-8BF3BCA334DE}"/>
              </a:ext>
            </a:extLst>
          </p:cNvPr>
          <p:cNvSpPr/>
          <p:nvPr/>
        </p:nvSpPr>
        <p:spPr>
          <a:xfrm>
            <a:off x="6568656" y="4415965"/>
            <a:ext cx="1203719" cy="231684"/>
          </a:xfrm>
          <a:prstGeom prst="rect">
            <a:avLst/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7" tIns="30467" rIns="60967" bIns="30467" anchor="ctr" anchorCtr="0">
            <a:noAutofit/>
          </a:bodyPr>
          <a:lstStyle/>
          <a:p>
            <a:pPr algn="ctr"/>
            <a:endParaRPr sz="933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F3CF3-AAD7-88B0-371C-F5F3F067F4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7BB34-6510-5812-6284-DDDE26E9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0084C-0170-DF42-72F4-0F326ECE8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2791A-491D-51C8-3805-DF7FE42A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Machine learning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C9FF966A-D46C-FD94-1980-950A7D42E3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Key:</a:t>
                </a:r>
                <a:r>
                  <a:rPr lang="en-US" dirty="0"/>
                  <a:t> view optimization as a function from the context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  <m:sup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p>
                    <m:r>
                      <a:rPr lang="en-US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00503000000000000" pitchFamily="2" charset="77"/>
                              </a:rPr>
                              <m:t>argmin</m:t>
                            </m:r>
                          </m:e>
                          <m:lim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𝑦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∈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𝒞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(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>
                            <a:latin typeface="Cambria Math" panose="02000503000000000000" pitchFamily="2" charset="77"/>
                          </a:rPr>
                          <m:t>𝑓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𝑦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;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C9FF966A-D46C-FD94-1980-950A7D42E3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  <a:blipFill>
                <a:blip r:embed="rId2"/>
                <a:stretch>
                  <a:fillRect l="-578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547E54A-1700-9637-70BA-3863F7A0B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76" y="4834686"/>
            <a:ext cx="1725854" cy="1518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E234F6C4-C950-BCA3-3401-B92ADF9270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ctr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QPs: OptNet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Input-convex neural networks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Task-based Model Learning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2018]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MPC for End-to-end Planning and Control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Convex Optimization Layers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[Ph.D. Thesis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Optimization-Based Modeling for ML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Top-k and Multi-Label Projection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Generalized Inner Loop Meta-Learning: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hlinkClick r:id="rId11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∇</m:t>
                    </m:r>
                  </m:oMath>
                </a14:m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higher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2020]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Cross-Entropy Method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2021]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Combinatorial Optimization: CombOptNet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Theseus: Differentiable Nonlinear Optimization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Voronoi tessellation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TaskMet: metric learning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LANCER: Surrogates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</a:t>
                </a:r>
                <a:r>
                  <a:rPr lang="en-US" sz="14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arxiv</a:t>
                </a: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2024]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REINFORCE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E234F6C4-C950-BCA3-3401-B92ADF9270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  <a:blipFill>
                <a:blip r:embed="rId19"/>
                <a:stretch>
                  <a:fillRect l="-215" t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D0C684-133A-D195-3127-DC2AEF43AF2E}"/>
                  </a:ext>
                </a:extLst>
              </p:cNvPr>
              <p:cNvSpPr txBox="1"/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BD0C684-133A-D195-3127-DC2AEF43A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blipFill>
                <a:blip r:embed="rId20"/>
                <a:stretch>
                  <a:fillRect l="-10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F45F0C88-7BA6-A6BA-C6E9-0BF2AF7649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296590E-C30A-2875-252E-490C3A2A3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60F36A77-8CD8-E6C3-EA92-9BC8E45AF10B}"/>
              </a:ext>
            </a:extLst>
          </p:cNvPr>
          <p:cNvSpPr/>
          <p:nvPr/>
        </p:nvSpPr>
        <p:spPr>
          <a:xfrm>
            <a:off x="5235283" y="5281896"/>
            <a:ext cx="1301942" cy="365125"/>
          </a:xfrm>
          <a:custGeom>
            <a:avLst/>
            <a:gdLst>
              <a:gd name="connsiteX0" fmla="*/ 1939637 w 1939637"/>
              <a:gd name="connsiteY0" fmla="*/ 304800 h 304800"/>
              <a:gd name="connsiteX1" fmla="*/ 0 w 1939637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9637" h="304800">
                <a:moveTo>
                  <a:pt x="1939637" y="304800"/>
                </a:moveTo>
                <a:cubicBezTo>
                  <a:pt x="1197264" y="236682"/>
                  <a:pt x="454891" y="168564"/>
                  <a:pt x="0" y="0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B14C-1665-5F1E-7C71-C5A39660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38">
            <a:extLst>
              <a:ext uri="{FF2B5EF4-FFF2-40B4-BE49-F238E27FC236}">
                <a16:creationId xmlns:a16="http://schemas.microsoft.com/office/drawing/2014/main" id="{C5847C94-0433-6DFD-8FD0-D84763B56949}"/>
              </a:ext>
            </a:extLst>
          </p:cNvPr>
          <p:cNvSpPr txBox="1">
            <a:spLocks/>
          </p:cNvSpPr>
          <p:nvPr/>
        </p:nvSpPr>
        <p:spPr>
          <a:xfrm>
            <a:off x="5496232" y="1448488"/>
            <a:ext cx="1612491" cy="51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(parameters)</a:t>
            </a:r>
          </a:p>
        </p:txBody>
      </p:sp>
    </p:spTree>
    <p:extLst>
      <p:ext uri="{BB962C8B-B14F-4D97-AF65-F5344CB8AC3E}">
        <p14:creationId xmlns:p14="http://schemas.microsoft.com/office/powerpoint/2010/main" val="3778281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5EA9-0E62-3218-BE2B-3FEBFAF9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LLM alignment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50EF5-B7A1-3DC9-0E87-04FFC8FD1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43605C9F-7790-B307-750B-E54E7196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554650"/>
          </a:xfrm>
        </p:spPr>
        <p:txBody>
          <a:bodyPr/>
          <a:lstStyle/>
          <a:p>
            <a:r>
              <a:rPr lang="en-US" dirty="0"/>
              <a:t>Generate synthetic data with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AdvPrompter</a:t>
            </a:r>
            <a:r>
              <a:rPr lang="en-US" dirty="0"/>
              <a:t>, fine-tune model on it for better alignment</a:t>
            </a:r>
            <a:endParaRPr lang="en-US" b="1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107FB69-0F1C-504E-D013-7E333F0D957A}"/>
              </a:ext>
            </a:extLst>
          </p:cNvPr>
          <p:cNvSpPr txBox="1">
            <a:spLocks/>
          </p:cNvSpPr>
          <p:nvPr/>
        </p:nvSpPr>
        <p:spPr>
          <a:xfrm>
            <a:off x="2522164" y="1126282"/>
            <a:ext cx="8222036" cy="37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📚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AdvPrompter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: Fast adaptive adversarial prompting for LLMs.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Paulus*,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Zharmagambetov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*, Guo, Amos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Tian</a:t>
            </a:r>
            <a:r>
              <a: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†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arXiv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 2024.</a:t>
            </a:r>
          </a:p>
        </p:txBody>
      </p:sp>
      <p:pic>
        <p:nvPicPr>
          <p:cNvPr id="9" name="Google Shape;1431;p215">
            <a:extLst>
              <a:ext uri="{FF2B5EF4-FFF2-40B4-BE49-F238E27FC236}">
                <a16:creationId xmlns:a16="http://schemas.microsoft.com/office/drawing/2014/main" id="{C8D301D0-63E1-21F1-873B-3D07927286B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22164" y="2061914"/>
            <a:ext cx="7171165" cy="4315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33;p215">
            <a:extLst>
              <a:ext uri="{FF2B5EF4-FFF2-40B4-BE49-F238E27FC236}">
                <a16:creationId xmlns:a16="http://schemas.microsoft.com/office/drawing/2014/main" id="{053238EF-51D4-930F-14C5-820D3062F47C}"/>
              </a:ext>
            </a:extLst>
          </p:cNvPr>
          <p:cNvSpPr txBox="1"/>
          <p:nvPr/>
        </p:nvSpPr>
        <p:spPr>
          <a:xfrm>
            <a:off x="4617859" y="6146341"/>
            <a:ext cx="2875600" cy="21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(</a:t>
            </a:r>
            <a:r>
              <a:rPr lang="en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AdvPrompter</a:t>
            </a:r>
            <a:r>
              <a:rPr lang="e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 training iterations)</a:t>
            </a:r>
            <a:endParaRPr sz="5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Google Shape;1436;p215">
            <a:extLst>
              <a:ext uri="{FF2B5EF4-FFF2-40B4-BE49-F238E27FC236}">
                <a16:creationId xmlns:a16="http://schemas.microsoft.com/office/drawing/2014/main" id="{DE4D6879-5768-DCD5-1738-97D52C2A6499}"/>
              </a:ext>
            </a:extLst>
          </p:cNvPr>
          <p:cNvSpPr txBox="1"/>
          <p:nvPr/>
        </p:nvSpPr>
        <p:spPr>
          <a:xfrm>
            <a:off x="6911602" y="5231543"/>
            <a:ext cx="3357112" cy="28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7" tIns="30467" rIns="60967" bIns="30467" anchor="t" anchorCtr="0">
            <a:spAutoFit/>
          </a:bodyPr>
          <a:lstStyle/>
          <a:p>
            <a:r>
              <a:rPr lang="en" sz="1467" dirty="0">
                <a:solidFill>
                  <a:srgbClr val="00B05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sym typeface="Arial"/>
              </a:rPr>
              <a:t>More robust after adv training</a:t>
            </a:r>
            <a:endParaRPr sz="933" dirty="0">
              <a:solidFill>
                <a:srgbClr val="00B05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7959B0-B282-A063-6D9F-3D7868B05F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06FBA55-60D2-13DA-3374-4240EB23D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717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AA39-7FA7-C6E0-6DC9-E04ADD21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general settings: discussion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9FE8F-FFCB-42EF-FA12-8F46E5B0DE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3183199"/>
                <a:ext cx="10972800" cy="2942965"/>
              </a:xfrm>
            </p:spPr>
            <p:txBody>
              <a:bodyPr/>
              <a:lstStyle/>
              <a:p>
                <a:r>
                  <a:rPr lang="en-US" b="1" dirty="0"/>
                  <a:t>Formulation, applications, and problem design </a:t>
                </a:r>
                <a:r>
                  <a:rPr lang="en-US" dirty="0"/>
                  <a:t>— a lot is happening here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00503000000000000" pitchFamily="2" charset="77"/>
                      </a:rPr>
                      <m:t>ℒ</m:t>
                    </m:r>
                  </m:oMath>
                </a14:m>
                <a:endParaRPr lang="en-US" b="0" dirty="0"/>
              </a:p>
              <a:p>
                <a:pPr marL="457200" indent="-457200">
                  <a:buAutoNum type="arabicPeriod"/>
                </a:pPr>
                <a:r>
                  <a:rPr lang="en-US" dirty="0"/>
                  <a:t>constraints/</a:t>
                </a:r>
                <a:r>
                  <a:rPr lang="en-US" dirty="0" err="1"/>
                  <a:t>regularizers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natural language)</a:t>
                </a:r>
              </a:p>
              <a:p>
                <a:pPr marL="457200" indent="-457200">
                  <a:buAutoNum type="arabicPeriod"/>
                </a:pPr>
                <a:r>
                  <a:rPr lang="en-US" dirty="0"/>
                  <a:t>downstream uses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(e.g., alignment)</a:t>
                </a:r>
              </a:p>
              <a:p>
                <a:pPr marL="457200" indent="-457200">
                  <a:buAutoNum type="arabicPeriod"/>
                </a:pPr>
                <a:endParaRPr lang="en-US" dirty="0"/>
              </a:p>
              <a:p>
                <a:r>
                  <a:rPr lang="en-US" b="1" dirty="0"/>
                  <a:t>New optimization methods?  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(also most methods can be amortized)</a:t>
                </a:r>
                <a:endPara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endParaRPr lang="en-US" dirty="0"/>
              </a:p>
              <a:p>
                <a:r>
                  <a:rPr lang="en-US" b="1" dirty="0"/>
                  <a:t>Extensions: </a:t>
                </a:r>
                <a:r>
                  <a:rPr lang="en-US" dirty="0"/>
                  <a:t>multi-modal, vision-language models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A9FE8F-FFCB-42EF-FA12-8F46E5B0DE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3183199"/>
                <a:ext cx="10972800" cy="2942965"/>
              </a:xfrm>
              <a:blipFill>
                <a:blip r:embed="rId2"/>
                <a:stretch>
                  <a:fillRect l="-694" t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1D70D-D5CF-E8B1-E454-02E0D0EF8A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77F74-3974-0954-D9C8-4039A6A29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280B7-F577-10D4-29D4-E033708E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7F8A138-6E08-E420-8BD4-F20FED74C5D7}"/>
              </a:ext>
            </a:extLst>
          </p:cNvPr>
          <p:cNvSpPr/>
          <p:nvPr/>
        </p:nvSpPr>
        <p:spPr>
          <a:xfrm>
            <a:off x="3344461" y="1725330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4A23D9-F227-1137-9A06-DF5849B2F5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04120" y="1779615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A4A23D9-F227-1137-9A06-DF5849B2F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120" y="1779615"/>
                <a:ext cx="3973265" cy="904222"/>
              </a:xfrm>
              <a:prstGeom prst="rect">
                <a:avLst/>
              </a:prstGeom>
              <a:blipFill>
                <a:blip r:embed="rId3"/>
                <a:stretch>
                  <a:fillRect t="-2778" r="-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4E7F7E2-E3CA-A58D-2795-E208E675D9F8}"/>
              </a:ext>
            </a:extLst>
          </p:cNvPr>
          <p:cNvSpPr txBox="1">
            <a:spLocks/>
          </p:cNvSpPr>
          <p:nvPr/>
        </p:nvSpPr>
        <p:spPr>
          <a:xfrm>
            <a:off x="3310028" y="2394237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E96746-1EE8-02D9-C1DE-67FC88545B19}"/>
              </a:ext>
            </a:extLst>
          </p:cNvPr>
          <p:cNvCxnSpPr>
            <a:cxnSpLocks/>
          </p:cNvCxnSpPr>
          <p:nvPr/>
        </p:nvCxnSpPr>
        <p:spPr>
          <a:xfrm>
            <a:off x="4497223" y="2251498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ABEE9A8A-E39F-722F-53AD-29C47F0F388B}"/>
              </a:ext>
            </a:extLst>
          </p:cNvPr>
          <p:cNvSpPr txBox="1">
            <a:spLocks/>
          </p:cNvSpPr>
          <p:nvPr/>
        </p:nvSpPr>
        <p:spPr>
          <a:xfrm>
            <a:off x="6166789" y="1305470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5051AE-83B3-F5DC-CA2C-0BA9D92C3D51}"/>
              </a:ext>
            </a:extLst>
          </p:cNvPr>
          <p:cNvCxnSpPr>
            <a:cxnSpLocks/>
          </p:cNvCxnSpPr>
          <p:nvPr/>
        </p:nvCxnSpPr>
        <p:spPr>
          <a:xfrm>
            <a:off x="6424003" y="1634406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CB9BDE31-C7C8-6339-F14E-8A1B7ED68F5C}"/>
              </a:ext>
            </a:extLst>
          </p:cNvPr>
          <p:cNvSpPr txBox="1">
            <a:spLocks/>
          </p:cNvSpPr>
          <p:nvPr/>
        </p:nvSpPr>
        <p:spPr>
          <a:xfrm>
            <a:off x="5648597" y="2491900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07F31B-C60F-559F-CD04-07D4BC34C5E3}"/>
              </a:ext>
            </a:extLst>
          </p:cNvPr>
          <p:cNvCxnSpPr>
            <a:cxnSpLocks/>
          </p:cNvCxnSpPr>
          <p:nvPr/>
        </p:nvCxnSpPr>
        <p:spPr>
          <a:xfrm>
            <a:off x="5825129" y="2390532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AE9DF282-CA08-42E6-471A-9D0B494B3766}"/>
              </a:ext>
            </a:extLst>
          </p:cNvPr>
          <p:cNvSpPr txBox="1">
            <a:spLocks/>
          </p:cNvSpPr>
          <p:nvPr/>
        </p:nvSpPr>
        <p:spPr>
          <a:xfrm>
            <a:off x="3977166" y="1321149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29E17A-4659-A28F-1349-F4FFE17F15E4}"/>
              </a:ext>
            </a:extLst>
          </p:cNvPr>
          <p:cNvCxnSpPr>
            <a:cxnSpLocks/>
          </p:cNvCxnSpPr>
          <p:nvPr/>
        </p:nvCxnSpPr>
        <p:spPr>
          <a:xfrm>
            <a:off x="4860333" y="1644547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62FAC39A-3BED-0D3D-A304-3F98D434713B}"/>
              </a:ext>
            </a:extLst>
          </p:cNvPr>
          <p:cNvSpPr txBox="1">
            <a:spLocks/>
          </p:cNvSpPr>
          <p:nvPr/>
        </p:nvSpPr>
        <p:spPr>
          <a:xfrm>
            <a:off x="2373009" y="1394734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amortization</a:t>
            </a:r>
          </a:p>
        </p:txBody>
      </p:sp>
    </p:spTree>
    <p:extLst>
      <p:ext uri="{BB962C8B-B14F-4D97-AF65-F5344CB8AC3E}">
        <p14:creationId xmlns:p14="http://schemas.microsoft.com/office/powerpoint/2010/main" val="13844337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DC75E-2E87-992D-54DE-1E7A49A0F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A940D3-D443-E201-8862-725F381A3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451" y="4958117"/>
            <a:ext cx="1705736" cy="170573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F20AF19-6358-2C24-0898-90C2BFF2BB11}"/>
              </a:ext>
            </a:extLst>
          </p:cNvPr>
          <p:cNvSpPr txBox="1">
            <a:spLocks/>
          </p:cNvSpPr>
          <p:nvPr/>
        </p:nvSpPr>
        <p:spPr>
          <a:xfrm>
            <a:off x="10456490" y="4855445"/>
            <a:ext cx="1429800" cy="448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slides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124BD4-F8BC-3213-9EC5-3AC62AA4A971}"/>
              </a:ext>
            </a:extLst>
          </p:cNvPr>
          <p:cNvSpPr txBox="1">
            <a:spLocks/>
          </p:cNvSpPr>
          <p:nvPr/>
        </p:nvSpPr>
        <p:spPr>
          <a:xfrm>
            <a:off x="526404" y="955965"/>
            <a:ext cx="11326091" cy="925958"/>
          </a:xfrm>
          <a:prstGeom prst="rect">
            <a:avLst/>
          </a:prstGeom>
          <a:ln w="76200">
            <a:solidFill>
              <a:srgbClr val="374D8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accent1">
                    <a:lumMod val="75000"/>
                  </a:schemeClr>
                </a:solidFill>
                <a:latin typeface="Helvetica Neue Bold Condensed"/>
                <a:ea typeface="+mj-ea"/>
                <a:cs typeface="Helvetica Neue Bold Condensed"/>
              </a:defRPr>
            </a:lvl1pPr>
          </a:lstStyle>
          <a:p>
            <a:r>
              <a:rPr lang="en-US" sz="42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On LLM prompt optimization and amortization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1F01A2A-6749-E3EA-4923-33129CCFD08A}"/>
              </a:ext>
            </a:extLst>
          </p:cNvPr>
          <p:cNvSpPr txBox="1">
            <a:spLocks/>
          </p:cNvSpPr>
          <p:nvPr/>
        </p:nvSpPr>
        <p:spPr>
          <a:xfrm>
            <a:off x="457007" y="2006097"/>
            <a:ext cx="5221925" cy="540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rPr>
              <a:t>Brandon Amos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• Meta, NYC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4CC2B1-56F0-8610-B8EC-C0A88DECC019}"/>
              </a:ext>
            </a:extLst>
          </p:cNvPr>
          <p:cNvSpPr txBox="1">
            <a:spLocks/>
          </p:cNvSpPr>
          <p:nvPr/>
        </p:nvSpPr>
        <p:spPr>
          <a:xfrm>
            <a:off x="8691313" y="6470289"/>
            <a:ext cx="3499805" cy="34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bamos.github.io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/presentations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910964-89F5-EE74-B8AD-A92ED9D3E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42" y="6487875"/>
            <a:ext cx="297184" cy="28530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3B6ECB1-1456-5FDD-1DAD-B7755F43F790}"/>
              </a:ext>
            </a:extLst>
          </p:cNvPr>
          <p:cNvSpPr/>
          <p:nvPr/>
        </p:nvSpPr>
        <p:spPr>
          <a:xfrm>
            <a:off x="2430061" y="3884453"/>
            <a:ext cx="749901" cy="581623"/>
          </a:xfrm>
          <a:prstGeom prst="roundRect">
            <a:avLst/>
          </a:prstGeom>
          <a:solidFill>
            <a:srgbClr val="F9F2E6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3856A4B-226C-9224-C6DC-80747F3CB9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89720" y="3938738"/>
                <a:ext cx="3973265" cy="9042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200" rtl="0" eaLnBrk="1" latinLnBrk="0" hangingPunct="1">
                  <a:spcBef>
                    <a:spcPts val="0"/>
                  </a:spcBef>
                  <a:buFontTx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Source Sans Pro" panose="020B0503030403020204" pitchFamily="34" charset="0"/>
                  </a:defRPr>
                </a:lvl1pPr>
                <a:lvl2pPr marL="4572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Helvetica Neue Light"/>
                  </a:defRPr>
                </a:lvl2pPr>
                <a:lvl3pPr marL="914400" indent="0" algn="l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l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l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/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00503000000000000" pitchFamily="2" charset="77"/>
                            </a:rPr>
                            <m:t>q</m:t>
                          </m:r>
                        </m:e>
                        <m:sub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00503000000000000" pitchFamily="2" charset="77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⋆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00503000000000000" pitchFamily="2" charset="77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00503000000000000" pitchFamily="2" charset="77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00503000000000000" pitchFamily="2" charset="77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00503000000000000" pitchFamily="2" charset="77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00503000000000000" pitchFamily="2" charset="77"/>
                                </a:rPr>
                                <m:t>𝑞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ℒ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(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𝑥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,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𝑞</m:t>
                          </m:r>
                          <m:r>
                            <a:rPr lang="en-US" i="1">
                              <a:latin typeface="Cambria Math" panose="02000503000000000000" pitchFamily="2" charset="77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D3856A4B-226C-9224-C6DC-80747F3CB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720" y="3938738"/>
                <a:ext cx="3973265" cy="904222"/>
              </a:xfrm>
              <a:prstGeom prst="rect">
                <a:avLst/>
              </a:prstGeom>
              <a:blipFill>
                <a:blip r:embed="rId5"/>
                <a:stretch>
                  <a:fillRect t="-2778" r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1A29A5-CCA9-CFEA-7E78-FD9D37E1DAD7}"/>
              </a:ext>
            </a:extLst>
          </p:cNvPr>
          <p:cNvSpPr txBox="1">
            <a:spLocks/>
          </p:cNvSpPr>
          <p:nvPr/>
        </p:nvSpPr>
        <p:spPr>
          <a:xfrm>
            <a:off x="2395628" y="4553360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optimal modification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45B292-45B2-13F2-0C74-504B70E5D74D}"/>
              </a:ext>
            </a:extLst>
          </p:cNvPr>
          <p:cNvCxnSpPr>
            <a:cxnSpLocks/>
          </p:cNvCxnSpPr>
          <p:nvPr/>
        </p:nvCxnSpPr>
        <p:spPr>
          <a:xfrm>
            <a:off x="3582823" y="4410621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5AABAAFF-D016-6F9D-03A7-D5557BA78B2D}"/>
              </a:ext>
            </a:extLst>
          </p:cNvPr>
          <p:cNvSpPr txBox="1">
            <a:spLocks/>
          </p:cNvSpPr>
          <p:nvPr/>
        </p:nvSpPr>
        <p:spPr>
          <a:xfrm>
            <a:off x="5252389" y="346459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quality of LLM response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C1BF7D-959E-0501-06ED-5D7143721F02}"/>
              </a:ext>
            </a:extLst>
          </p:cNvPr>
          <p:cNvCxnSpPr>
            <a:cxnSpLocks/>
          </p:cNvCxnSpPr>
          <p:nvPr/>
        </p:nvCxnSpPr>
        <p:spPr>
          <a:xfrm>
            <a:off x="5509603" y="3793529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7D946A7B-53D3-5A77-3373-33987C8BBC22}"/>
              </a:ext>
            </a:extLst>
          </p:cNvPr>
          <p:cNvSpPr txBox="1">
            <a:spLocks/>
          </p:cNvSpPr>
          <p:nvPr/>
        </p:nvSpPr>
        <p:spPr>
          <a:xfrm>
            <a:off x="4734197" y="4651023"/>
            <a:ext cx="3828977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prompt modifications (suffixes)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F55E4F4-A6C7-A5DD-3CFA-86B3DE160C33}"/>
              </a:ext>
            </a:extLst>
          </p:cNvPr>
          <p:cNvCxnSpPr>
            <a:cxnSpLocks/>
          </p:cNvCxnSpPr>
          <p:nvPr/>
        </p:nvCxnSpPr>
        <p:spPr>
          <a:xfrm>
            <a:off x="4910729" y="4549655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2160956-5CD0-2622-6CE8-C303CE6C3E8C}"/>
              </a:ext>
            </a:extLst>
          </p:cNvPr>
          <p:cNvSpPr txBox="1">
            <a:spLocks/>
          </p:cNvSpPr>
          <p:nvPr/>
        </p:nvSpPr>
        <p:spPr>
          <a:xfrm>
            <a:off x="3062766" y="3480272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input prompt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CCD4834-A85C-52E8-3288-FB5F34FF7ABF}"/>
              </a:ext>
            </a:extLst>
          </p:cNvPr>
          <p:cNvCxnSpPr>
            <a:cxnSpLocks/>
          </p:cNvCxnSpPr>
          <p:nvPr/>
        </p:nvCxnSpPr>
        <p:spPr>
          <a:xfrm>
            <a:off x="3945933" y="3803670"/>
            <a:ext cx="0" cy="17804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EFF80DE2-DCF0-E77C-AAF8-4486986B6BB9}"/>
              </a:ext>
            </a:extLst>
          </p:cNvPr>
          <p:cNvSpPr txBox="1">
            <a:spLocks/>
          </p:cNvSpPr>
          <p:nvPr/>
        </p:nvSpPr>
        <p:spPr>
          <a:xfrm>
            <a:off x="1479769" y="3546193"/>
            <a:ext cx="2693593" cy="65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9144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9144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amortization</a:t>
            </a:r>
          </a:p>
        </p:txBody>
      </p:sp>
    </p:spTree>
    <p:extLst>
      <p:ext uri="{BB962C8B-B14F-4D97-AF65-F5344CB8AC3E}">
        <p14:creationId xmlns:p14="http://schemas.microsoft.com/office/powerpoint/2010/main" val="133867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E231F-3333-BE12-69C8-E3212DF58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5AE9-72E2-F2BB-AC42-24B5C9EE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Machine learning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8DA80792-7279-B272-2D07-62D608466A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Key:</a:t>
                </a:r>
                <a:r>
                  <a:rPr lang="en-US" dirty="0"/>
                  <a:t> view optimization as a function from the context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  <m:sup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p>
                    <m:r>
                      <a:rPr lang="en-US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00503000000000000" pitchFamily="2" charset="77"/>
                              </a:rPr>
                              <m:t>argmin</m:t>
                            </m:r>
                          </m:e>
                          <m:lim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𝑦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∈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𝒞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(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>
                            <a:latin typeface="Cambria Math" panose="02000503000000000000" pitchFamily="2" charset="77"/>
                          </a:rPr>
                          <m:t>𝑓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𝑦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;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8DA80792-7279-B272-2D07-62D608466A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  <a:blipFill>
                <a:blip r:embed="rId2"/>
                <a:stretch>
                  <a:fillRect l="-578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50E6B49-831D-DBA1-F8B5-EA03E1F08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76" y="4834686"/>
            <a:ext cx="1725854" cy="151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9472EC-1A0F-74EC-3535-D271FFE54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214" y="4837485"/>
            <a:ext cx="1782518" cy="1518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1E557DDD-1DC4-CC43-5204-2A8BE07D60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ctr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QPs: OptNet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Input-convex neural networks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2017]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Task-based Model Learning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2018]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MPC for End-to-end Planning and Control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2019]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Convex Optimization Layers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[Ph.D. Thesis 2019]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Optimization-Based Modeling for ML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Top-k and Multi-Label Projection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Generalized Inner Loop Meta-Learning: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hlinkClick r:id="rId1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∇</m:t>
                    </m:r>
                  </m:oMath>
                </a14:m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higher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2020]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Cross-Entropy Method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2021]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Combinatorial Optimization: CombOptNet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Theseus: Differentiable Nonlinear Optimization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Voronoi tessellation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TaskMet: metric learning for DFL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LANCER: Surrogates for DFL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</a:t>
                </a:r>
                <a:r>
                  <a:rPr lang="en-US" sz="1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arxiv</a:t>
                </a:r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2024]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REINFORCE for DFL</a:t>
                </a:r>
                <a:endParaRPr lang="en-US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1E557DDD-1DC4-CC43-5204-2A8BE07D6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  <a:blipFill>
                <a:blip r:embed="rId20"/>
                <a:stretch>
                  <a:fillRect l="-215" t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ubtitle 2">
            <a:extLst>
              <a:ext uri="{FF2B5EF4-FFF2-40B4-BE49-F238E27FC236}">
                <a16:creationId xmlns:a16="http://schemas.microsoft.com/office/drawing/2014/main" id="{8AC12235-958E-F303-5CAD-9D6D8CCD8401}"/>
              </a:ext>
            </a:extLst>
          </p:cNvPr>
          <p:cNvSpPr txBox="1">
            <a:spLocks/>
          </p:cNvSpPr>
          <p:nvPr/>
        </p:nvSpPr>
        <p:spPr>
          <a:xfrm>
            <a:off x="6301677" y="2692265"/>
            <a:ext cx="5890323" cy="2292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2021]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model-based stochastic value gradient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2021]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planning via RL amortization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[ICML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Optimal Transport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amortizing convex conjugates for optimal transport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Learning to Warm-Start for QPs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FnT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 ML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on amortized optimization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[UAI 2024]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Lagrangian OT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2024]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Flow Matching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2024]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AdvPrompter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amortized LLM prompt optimization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615DF7-22BA-EECD-2734-F7326DCB9702}"/>
                  </a:ext>
                </a:extLst>
              </p:cNvPr>
              <p:cNvSpPr txBox="1"/>
              <p:nvPr/>
            </p:nvSpPr>
            <p:spPr>
              <a:xfrm>
                <a:off x="6301677" y="2301832"/>
                <a:ext cx="4620707" cy="389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 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615DF7-22BA-EECD-2734-F7326DCB9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677" y="2301832"/>
                <a:ext cx="4620707" cy="389145"/>
              </a:xfrm>
              <a:prstGeom prst="rect">
                <a:avLst/>
              </a:prstGeom>
              <a:blipFill>
                <a:blip r:embed="rId30"/>
                <a:stretch>
                  <a:fillRect l="-1096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0776CD-48C3-E671-FAD8-601CB19E7C3F}"/>
                  </a:ext>
                </a:extLst>
              </p:cNvPr>
              <p:cNvSpPr txBox="1"/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10776CD-48C3-E671-FAD8-601CB19E7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blipFill>
                <a:blip r:embed="rId31"/>
                <a:stretch>
                  <a:fillRect l="-10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CA1424ED-AC78-FBEF-F642-C15EDD57F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406D59A2-5058-3281-AA7E-4BE33FDC12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0BA2CBF-C956-087B-4A2A-C55A58538996}"/>
              </a:ext>
            </a:extLst>
          </p:cNvPr>
          <p:cNvSpPr/>
          <p:nvPr/>
        </p:nvSpPr>
        <p:spPr>
          <a:xfrm>
            <a:off x="5235283" y="5281896"/>
            <a:ext cx="1301942" cy="365125"/>
          </a:xfrm>
          <a:custGeom>
            <a:avLst/>
            <a:gdLst>
              <a:gd name="connsiteX0" fmla="*/ 1939637 w 1939637"/>
              <a:gd name="connsiteY0" fmla="*/ 304800 h 304800"/>
              <a:gd name="connsiteX1" fmla="*/ 0 w 1939637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9637" h="304800">
                <a:moveTo>
                  <a:pt x="1939637" y="304800"/>
                </a:moveTo>
                <a:cubicBezTo>
                  <a:pt x="1197264" y="236682"/>
                  <a:pt x="454891" y="168564"/>
                  <a:pt x="0" y="0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9538DBD-8C53-A148-EB9A-CAD76895025B}"/>
              </a:ext>
            </a:extLst>
          </p:cNvPr>
          <p:cNvSpPr/>
          <p:nvPr/>
        </p:nvSpPr>
        <p:spPr>
          <a:xfrm>
            <a:off x="10183712" y="4689801"/>
            <a:ext cx="369836" cy="879475"/>
          </a:xfrm>
          <a:custGeom>
            <a:avLst/>
            <a:gdLst>
              <a:gd name="connsiteX0" fmla="*/ 1939637 w 1939637"/>
              <a:gd name="connsiteY0" fmla="*/ 304800 h 304800"/>
              <a:gd name="connsiteX1" fmla="*/ 0 w 1939637"/>
              <a:gd name="connsiteY1" fmla="*/ 0 h 304800"/>
              <a:gd name="connsiteX0" fmla="*/ 1088215 w 1088215"/>
              <a:gd name="connsiteY0" fmla="*/ 352508 h 352508"/>
              <a:gd name="connsiteX1" fmla="*/ 0 w 1088215"/>
              <a:gd name="connsiteY1" fmla="*/ 0 h 352508"/>
              <a:gd name="connsiteX0" fmla="*/ 186187 w 813681"/>
              <a:gd name="connsiteY0" fmla="*/ 734171 h 734171"/>
              <a:gd name="connsiteX1" fmla="*/ 736960 w 813681"/>
              <a:gd name="connsiteY1" fmla="*/ 0 h 734171"/>
              <a:gd name="connsiteX0" fmla="*/ 0 w 687291"/>
              <a:gd name="connsiteY0" fmla="*/ 734171 h 734171"/>
              <a:gd name="connsiteX1" fmla="*/ 550773 w 687291"/>
              <a:gd name="connsiteY1" fmla="*/ 0 h 734171"/>
              <a:gd name="connsiteX0" fmla="*/ 0 w 550899"/>
              <a:gd name="connsiteY0" fmla="*/ 734171 h 734171"/>
              <a:gd name="connsiteX1" fmla="*/ 550773 w 550899"/>
              <a:gd name="connsiteY1" fmla="*/ 0 h 734171"/>
              <a:gd name="connsiteX0" fmla="*/ 0 w 550982"/>
              <a:gd name="connsiteY0" fmla="*/ 734171 h 734171"/>
              <a:gd name="connsiteX1" fmla="*/ 550773 w 550982"/>
              <a:gd name="connsiteY1" fmla="*/ 0 h 73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982" h="734171">
                <a:moveTo>
                  <a:pt x="0" y="734171"/>
                </a:moveTo>
                <a:cubicBezTo>
                  <a:pt x="343189" y="666053"/>
                  <a:pt x="558667" y="550227"/>
                  <a:pt x="550773" y="0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C3D2F-D29F-C1D6-5591-C76CEF2C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Content Placeholder 38">
            <a:extLst>
              <a:ext uri="{FF2B5EF4-FFF2-40B4-BE49-F238E27FC236}">
                <a16:creationId xmlns:a16="http://schemas.microsoft.com/office/drawing/2014/main" id="{03399082-A8C1-3C31-4B88-63E9E87712FA}"/>
              </a:ext>
            </a:extLst>
          </p:cNvPr>
          <p:cNvSpPr txBox="1">
            <a:spLocks/>
          </p:cNvSpPr>
          <p:nvPr/>
        </p:nvSpPr>
        <p:spPr>
          <a:xfrm>
            <a:off x="5496232" y="1448488"/>
            <a:ext cx="1612491" cy="51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(parameters)</a:t>
            </a:r>
          </a:p>
        </p:txBody>
      </p:sp>
    </p:spTree>
    <p:extLst>
      <p:ext uri="{BB962C8B-B14F-4D97-AF65-F5344CB8AC3E}">
        <p14:creationId xmlns:p14="http://schemas.microsoft.com/office/powerpoint/2010/main" val="391826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F58BE-EE2C-F42B-3B79-0D5E1F567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1E849-A232-BFA8-7123-42868B5A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Machine learning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CB51E651-FF99-D663-6168-25D675AD03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Key:</a:t>
                </a:r>
                <a:r>
                  <a:rPr lang="en-US" dirty="0"/>
                  <a:t> view optimization as a function from the context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</m:oMath>
                </a14:m>
                <a:r>
                  <a:rPr lang="en-US" dirty="0"/>
                  <a:t> to the solution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00503000000000000" pitchFamily="2" charset="77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𝑦</m:t>
                        </m:r>
                      </m:e>
                      <m:sup>
                        <m:r>
                          <a:rPr lang="en-US" smtClean="0">
                            <a:latin typeface="Cambria Math" panose="02000503000000000000" pitchFamily="2" charset="77"/>
                          </a:rPr>
                          <m:t>⋆</m:t>
                        </m:r>
                      </m:sup>
                    </m:sSup>
                    <m:r>
                      <a:rPr lang="en-US" smtClean="0">
                        <a:latin typeface="Cambria Math" panose="02000503000000000000" pitchFamily="2" charset="77"/>
                      </a:rPr>
                      <m:t>(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𝑥</m:t>
                    </m:r>
                    <m:r>
                      <a:rPr lang="en-US" smtClean="0">
                        <a:latin typeface="Cambria Math" panose="02000503000000000000" pitchFamily="2" charset="77"/>
                      </a:rPr>
                      <m:t>)∈</m:t>
                    </m:r>
                    <m:func>
                      <m:funcPr>
                        <m:ctrlPr>
                          <a:rPr lang="en-US" i="1">
                            <a:latin typeface="Cambria Math" panose="02000503000000000000" pitchFamily="2" charset="7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00503000000000000" pitchFamily="2" charset="77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00503000000000000" pitchFamily="2" charset="77"/>
                              </a:rPr>
                              <m:t>argmin</m:t>
                            </m:r>
                          </m:e>
                          <m:lim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𝑦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∈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𝒞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(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𝑥</m:t>
                            </m:r>
                            <m:r>
                              <a:rPr lang="en-US">
                                <a:latin typeface="Cambria Math" panose="02000503000000000000" pitchFamily="2" charset="77"/>
                              </a:rPr>
                              <m:t>)</m:t>
                            </m:r>
                          </m:lim>
                        </m:limLow>
                      </m:fName>
                      <m:e>
                        <m:r>
                          <a:rPr lang="en-US">
                            <a:latin typeface="Cambria Math" panose="02000503000000000000" pitchFamily="2" charset="77"/>
                          </a:rPr>
                          <m:t>𝑓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(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𝑦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;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𝑥</m:t>
                        </m:r>
                        <m:r>
                          <a:rPr lang="en-US">
                            <a:latin typeface="Cambria Math" panose="02000503000000000000" pitchFamily="2" charset="77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Content Placeholder 38">
                <a:extLst>
                  <a:ext uri="{FF2B5EF4-FFF2-40B4-BE49-F238E27FC236}">
                    <a16:creationId xmlns:a16="http://schemas.microsoft.com/office/drawing/2014/main" id="{CB51E651-FF99-D663-6168-25D675AD03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1"/>
                <a:ext cx="10972800" cy="701632"/>
              </a:xfrm>
              <a:blipFill>
                <a:blip r:embed="rId2"/>
                <a:stretch>
                  <a:fillRect l="-578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5522E38-1406-66B0-6FC8-9D7B7E62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376" y="4834686"/>
            <a:ext cx="1725854" cy="151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AFDBD9-50A1-BAB2-CFBF-BAA35170E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214" y="4837485"/>
            <a:ext cx="1782518" cy="15188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F66411AF-B9A4-9EE1-FF48-D7FFDA8EF2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457200" rtl="0" eaLnBrk="1" latinLnBrk="0" hangingPunct="1">
                  <a:spcBef>
                    <a:spcPts val="2800"/>
                  </a:spcBef>
                  <a:buFontTx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1pPr>
                <a:lvl2pPr marL="457200" indent="0" algn="ctr" defTabSz="457200" rtl="0" eaLnBrk="1" latinLnBrk="0" hangingPunct="1">
                  <a:spcBef>
                    <a:spcPts val="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2pPr>
                <a:lvl3pPr marL="914400" indent="0" algn="ctr" defTabSz="457200" rtl="0" eaLnBrk="1" latinLnBrk="0" hangingPunct="1">
                  <a:spcBef>
                    <a:spcPct val="20000"/>
                  </a:spcBef>
                  <a:buFont typeface="Lucida Grande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3pPr>
                <a:lvl4pPr marL="1371600" indent="0" algn="ctr" defTabSz="457200" rtl="0" eaLnBrk="1" latinLnBrk="0" hangingPunct="1">
                  <a:spcBef>
                    <a:spcPct val="20000"/>
                  </a:spcBef>
                  <a:buFont typeface="Wingdings" charset="2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4pPr>
                <a:lvl5pPr marL="18288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b="0" i="0" kern="1200">
                    <a:solidFill>
                      <a:schemeClr val="tx1">
                        <a:tint val="75000"/>
                      </a:schemeClr>
                    </a:solidFill>
                    <a:latin typeface="Helvetica Neue Light"/>
                    <a:ea typeface="+mn-ea"/>
                    <a:cs typeface="Helvetica Neue Light"/>
                  </a:defRPr>
                </a:lvl5pPr>
                <a:lvl6pPr marL="22860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457200" rtl="0" eaLnBrk="1" latinLnBrk="0" hangingPunct="1">
                  <a:spcBef>
                    <a:spcPct val="20000"/>
                  </a:spcBef>
                  <a:buFont typeface="Arial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QPs: OptNet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Input-convex neural networks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2017]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Task-based Model Learning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2018]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MPC for End-to-end Planning and Control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Convex Optimization Layers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[Ph.D. Thesis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0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Optimization-Based Modeling for ML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1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Top-k and Multi-Label Projection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[arXiv 2019]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Generalized Inner Loop Meta-Learning: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hlinkClick r:id="rId12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rPr>
                      <m:t>∇</m:t>
                    </m:r>
                  </m:oMath>
                </a14:m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higher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2020]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Cross-Entropy Method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[ICML 2021]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Combinatorial Optimization: CombOptNet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Theseus: Differentiable Nonlinear Optimization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2022]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Differentiable Voronoi tessellation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7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Metric learning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[NeurIPS 2023]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8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LANCER: Surrogates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[</a:t>
                </a:r>
                <a:r>
                  <a:rPr lang="en-US" sz="1400" dirty="0" err="1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arxiv</a:t>
                </a:r>
                <a:r>
                  <a:rPr lang="en-US" sz="1400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2024]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  <a:r>
                  <a:rPr lang="en-US" sz="1400" i="1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hlinkClick r:id="rId1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REINFORCE for DFL</a:t>
                </a:r>
                <a:endParaRPr lang="en-US" sz="1400" i="1" dirty="0">
                  <a:solidFill>
                    <a:schemeClr val="tx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9" name="Subtitle 2">
                <a:extLst>
                  <a:ext uri="{FF2B5EF4-FFF2-40B4-BE49-F238E27FC236}">
                    <a16:creationId xmlns:a16="http://schemas.microsoft.com/office/drawing/2014/main" id="{F66411AF-B9A4-9EE1-FF48-D7FFDA8EF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692265"/>
                <a:ext cx="5890323" cy="3352790"/>
              </a:xfrm>
              <a:prstGeom prst="rect">
                <a:avLst/>
              </a:prstGeom>
              <a:blipFill>
                <a:blip r:embed="rId20"/>
                <a:stretch>
                  <a:fillRect l="-215" t="-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ubtitle 2">
            <a:extLst>
              <a:ext uri="{FF2B5EF4-FFF2-40B4-BE49-F238E27FC236}">
                <a16:creationId xmlns:a16="http://schemas.microsoft.com/office/drawing/2014/main" id="{EF86F51A-D605-BC26-5047-8EA092B9640B}"/>
              </a:ext>
            </a:extLst>
          </p:cNvPr>
          <p:cNvSpPr txBox="1">
            <a:spLocks/>
          </p:cNvSpPr>
          <p:nvPr/>
        </p:nvSpPr>
        <p:spPr>
          <a:xfrm>
            <a:off x="6301677" y="2692265"/>
            <a:ext cx="5890323" cy="2292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2021]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the model-based stochastic value gradient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[NeurIPS 2021]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planning via RL amortization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[ICML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Optimal Transport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[ICLR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 amortizing convex conjugates for optimal transport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[L4DC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End-to-End Learning to Warm-Start for QPs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FnT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in ML 2023]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on amortized optimization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[UAI 2024]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Lagrangian OT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2024]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Meta Flow Matching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[</a:t>
            </a:r>
            <a:r>
              <a:rPr lang="en-US" sz="1400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arXiv</a:t>
            </a:r>
            <a:r>
              <a:rPr lang="en-US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2024]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400" i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AdvPrompter</a:t>
            </a:r>
            <a:r>
              <a:rPr lang="en-US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amortized LLM prompt optimization</a:t>
            </a:r>
            <a:endParaRPr lang="en-US" sz="1400" i="1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FC3EAF-916B-3EAC-7B9F-C343A1284C5B}"/>
                  </a:ext>
                </a:extLst>
              </p:cNvPr>
              <p:cNvSpPr txBox="1"/>
              <p:nvPr/>
            </p:nvSpPr>
            <p:spPr>
              <a:xfrm>
                <a:off x="6301677" y="2301832"/>
                <a:ext cx="4620707" cy="3891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Amortized optimization 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—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00503000000000000" pitchFamily="2" charset="77"/>
                                <a:ea typeface="Source Sans Pro" panose="020B0503030403020204" pitchFamily="34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𝜃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)≈</m:t>
                    </m:r>
                    <m:sSup>
                      <m:sSupPr>
                        <m:ctrlPr>
                          <a:rPr lang="en-US" i="1" dirty="0" smtClean="0"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>
                  <a:latin typeface="Source Sans Pro" panose="020B0503030403020204" pitchFamily="34" charset="0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FC3EAF-916B-3EAC-7B9F-C343A1284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677" y="2301832"/>
                <a:ext cx="4620707" cy="389145"/>
              </a:xfrm>
              <a:prstGeom prst="rect">
                <a:avLst/>
              </a:prstGeom>
              <a:blipFill>
                <a:blip r:embed="rId30"/>
                <a:stretch>
                  <a:fillRect l="-1096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7B99E1-4F1A-1364-C020-BD54C6C9964B}"/>
                  </a:ext>
                </a:extLst>
              </p:cNvPr>
              <p:cNvSpPr txBox="1"/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Differentiable optimization </a:t>
                </a:r>
                <a:r>
                  <a:rPr lang="en-US" dirty="0">
                    <a:solidFill>
                      <a:schemeClr val="tx1"/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—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𝑥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00503000000000000" pitchFamily="2" charset="77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⋆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7B99E1-4F1A-1364-C020-BD54C6C996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72" y="2301832"/>
                <a:ext cx="4736162" cy="449547"/>
              </a:xfrm>
              <a:prstGeom prst="rect">
                <a:avLst/>
              </a:prstGeom>
              <a:blipFill>
                <a:blip r:embed="rId31"/>
                <a:stretch>
                  <a:fillRect l="-1070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4A7D5EA-588B-20B8-E426-6AAA1E192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C7A21CA-7852-FEC6-FDA3-FB0FDD28C9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4722ED5-6FBF-3909-ED30-CB6097C7B418}"/>
              </a:ext>
            </a:extLst>
          </p:cNvPr>
          <p:cNvSpPr/>
          <p:nvPr/>
        </p:nvSpPr>
        <p:spPr>
          <a:xfrm>
            <a:off x="5235283" y="5281896"/>
            <a:ext cx="1301942" cy="365125"/>
          </a:xfrm>
          <a:custGeom>
            <a:avLst/>
            <a:gdLst>
              <a:gd name="connsiteX0" fmla="*/ 1939637 w 1939637"/>
              <a:gd name="connsiteY0" fmla="*/ 304800 h 304800"/>
              <a:gd name="connsiteX1" fmla="*/ 0 w 1939637"/>
              <a:gd name="connsiteY1" fmla="*/ 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9637" h="304800">
                <a:moveTo>
                  <a:pt x="1939637" y="304800"/>
                </a:moveTo>
                <a:cubicBezTo>
                  <a:pt x="1197264" y="236682"/>
                  <a:pt x="454891" y="168564"/>
                  <a:pt x="0" y="0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2916F9A-6DFD-4D34-9EB7-B74E6A6C83C5}"/>
              </a:ext>
            </a:extLst>
          </p:cNvPr>
          <p:cNvSpPr/>
          <p:nvPr/>
        </p:nvSpPr>
        <p:spPr>
          <a:xfrm>
            <a:off x="10183712" y="4689801"/>
            <a:ext cx="369836" cy="879475"/>
          </a:xfrm>
          <a:custGeom>
            <a:avLst/>
            <a:gdLst>
              <a:gd name="connsiteX0" fmla="*/ 1939637 w 1939637"/>
              <a:gd name="connsiteY0" fmla="*/ 304800 h 304800"/>
              <a:gd name="connsiteX1" fmla="*/ 0 w 1939637"/>
              <a:gd name="connsiteY1" fmla="*/ 0 h 304800"/>
              <a:gd name="connsiteX0" fmla="*/ 1088215 w 1088215"/>
              <a:gd name="connsiteY0" fmla="*/ 352508 h 352508"/>
              <a:gd name="connsiteX1" fmla="*/ 0 w 1088215"/>
              <a:gd name="connsiteY1" fmla="*/ 0 h 352508"/>
              <a:gd name="connsiteX0" fmla="*/ 186187 w 813681"/>
              <a:gd name="connsiteY0" fmla="*/ 734171 h 734171"/>
              <a:gd name="connsiteX1" fmla="*/ 736960 w 813681"/>
              <a:gd name="connsiteY1" fmla="*/ 0 h 734171"/>
              <a:gd name="connsiteX0" fmla="*/ 0 w 687291"/>
              <a:gd name="connsiteY0" fmla="*/ 734171 h 734171"/>
              <a:gd name="connsiteX1" fmla="*/ 550773 w 687291"/>
              <a:gd name="connsiteY1" fmla="*/ 0 h 734171"/>
              <a:gd name="connsiteX0" fmla="*/ 0 w 550899"/>
              <a:gd name="connsiteY0" fmla="*/ 734171 h 734171"/>
              <a:gd name="connsiteX1" fmla="*/ 550773 w 550899"/>
              <a:gd name="connsiteY1" fmla="*/ 0 h 734171"/>
              <a:gd name="connsiteX0" fmla="*/ 0 w 550982"/>
              <a:gd name="connsiteY0" fmla="*/ 734171 h 734171"/>
              <a:gd name="connsiteX1" fmla="*/ 550773 w 550982"/>
              <a:gd name="connsiteY1" fmla="*/ 0 h 73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0982" h="734171">
                <a:moveTo>
                  <a:pt x="0" y="734171"/>
                </a:moveTo>
                <a:cubicBezTo>
                  <a:pt x="343189" y="666053"/>
                  <a:pt x="558667" y="550227"/>
                  <a:pt x="550773" y="0"/>
                </a:cubicBezTo>
              </a:path>
            </a:pathLst>
          </a:cu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12CAC-F3B9-1E98-BCE7-20DE66968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38">
            <a:extLst>
              <a:ext uri="{FF2B5EF4-FFF2-40B4-BE49-F238E27FC236}">
                <a16:creationId xmlns:a16="http://schemas.microsoft.com/office/drawing/2014/main" id="{48BF6519-C72E-99BF-7D52-9544754CF818}"/>
              </a:ext>
            </a:extLst>
          </p:cNvPr>
          <p:cNvSpPr txBox="1">
            <a:spLocks/>
          </p:cNvSpPr>
          <p:nvPr/>
        </p:nvSpPr>
        <p:spPr>
          <a:xfrm>
            <a:off x="5496232" y="1448488"/>
            <a:ext cx="1612491" cy="517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 marL="4572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 Light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l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(parameters)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4EA87FE-FEFE-F1FC-2C17-3BEE3C7024A4}"/>
              </a:ext>
            </a:extLst>
          </p:cNvPr>
          <p:cNvSpPr/>
          <p:nvPr/>
        </p:nvSpPr>
        <p:spPr>
          <a:xfrm rot="21110328">
            <a:off x="274819" y="3598555"/>
            <a:ext cx="11416937" cy="101613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this talk: LLMs 🙃</a:t>
            </a:r>
          </a:p>
        </p:txBody>
      </p:sp>
    </p:spTree>
    <p:extLst>
      <p:ext uri="{BB962C8B-B14F-4D97-AF65-F5344CB8AC3E}">
        <p14:creationId xmlns:p14="http://schemas.microsoft.com/office/powerpoint/2010/main" val="503524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A30C8-9920-B82B-2DE3-420484DCF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79D95-5C34-49B4-9E09-8C595051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language models (LLMs) and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57941-0EE4-6F2E-9E81-93027A36B4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56978-E479-53A1-CC6A-2825CE9B67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C2E518B-AEA1-D327-70F6-15388C3325B6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A01A925-74A3-CDD1-0CD5-32722AFC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35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EEA42-0301-F162-0DF3-7C9ABA359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70F14-76A8-C711-BA38-4687D8797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 Parameter optimization </a:t>
            </a:r>
            <a:r>
              <a:rPr lang="en-US" dirty="0"/>
              <a:t>(and fine-tuning)</a:t>
            </a:r>
          </a:p>
          <a:p>
            <a:endParaRPr lang="en-US" b="1" dirty="0"/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Shampoo: Preconditioned Stochastic Tensor Optimization.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SOAP: Improving and stabilizing Shampoo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Learning-Rate-Free Learning by D-Adaptation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road less scheduled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Low-Rank Adaptation of Large Language Models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GaLore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Memory-Efficient LLM Training by Gradient Low-Rank Projection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8CA18-FE07-52BF-8D4E-EE70C5A8A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language models (LLMs) and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0B6C1-23F9-C433-BE38-1161D94D8D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8F12D-DEAE-4FF1-3F3C-F5DA1168D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C52EAC1-5FE8-BF3E-4C8B-E65AF1768FA9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7484172-56FD-DDF4-75EB-CF3A330CB42D}"/>
              </a:ext>
            </a:extLst>
          </p:cNvPr>
          <p:cNvGrpSpPr/>
          <p:nvPr/>
        </p:nvGrpSpPr>
        <p:grpSpPr>
          <a:xfrm>
            <a:off x="6463992" y="1969785"/>
            <a:ext cx="5246227" cy="3442873"/>
            <a:chOff x="6436140" y="1191901"/>
            <a:chExt cx="3460529" cy="22709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9695F8-CE54-55DD-86EE-9DB948C55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6140" y="1208550"/>
              <a:ext cx="3460529" cy="225434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152457-5308-083E-B9BF-B0B6CD59D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3285" y="1191901"/>
              <a:ext cx="2023775" cy="54019"/>
            </a:xfrm>
            <a:prstGeom prst="rect">
              <a:avLst/>
            </a:prstGeom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00E028E-9456-1DA9-34A9-65903205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9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D5210-5E15-6BF7-EEA0-EDFF1D6BE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DA8E-A34B-8497-1A68-BB16DCE2D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Parameter optimization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(and fine-tuning)</a:t>
            </a:r>
          </a:p>
          <a:p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Shampoo: Preconditioned Stochastic Tensor Optimization.</a:t>
            </a:r>
            <a:b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SOAP: Improving and stabilizing Shampoo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Learning-Rate-Free Learning by D-Adaptation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road less scheduled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LoRA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Low-Rank Adaptation of Large Language Models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GaLore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Memory-Efficient LLM Training by Gradient Low-Rank Projection</a:t>
            </a:r>
          </a:p>
          <a:p>
            <a:endParaRPr lang="en-US" b="1" dirty="0"/>
          </a:p>
          <a:p>
            <a:r>
              <a:rPr lang="en-US" b="1" dirty="0"/>
              <a:t>2. Solving optimization problems with LLMs</a:t>
            </a:r>
          </a:p>
          <a:p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Large Language Models as Optimizers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Capabilities of Large Language Models in Control Engineering</a:t>
            </a:r>
          </a:p>
          <a:p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📚 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Prompt a Robot to Walk with Large Language Models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E37725-7AF4-BCD4-4B6E-C38B71EF6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Large language models (LLMs) and 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4085F-9417-F8C2-68C8-E73D09F4CE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Brandon Amos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8057-18A5-ECC1-BCB0-00E278250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On LLM prompt optimization and amortization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44659F6-7956-9A98-F87E-A9149F395C2D}"/>
              </a:ext>
            </a:extLst>
          </p:cNvPr>
          <p:cNvSpPr txBox="1">
            <a:spLocks/>
          </p:cNvSpPr>
          <p:nvPr/>
        </p:nvSpPr>
        <p:spPr>
          <a:xfrm>
            <a:off x="4751035" y="1070311"/>
            <a:ext cx="2660987" cy="418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ts val="2800"/>
              </a:spcBef>
              <a:buFontTx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1pPr>
            <a:lvl2pPr marL="457200" indent="0" algn="ctr" defTabSz="457200" rtl="0" eaLnBrk="1" latinLnBrk="0" hangingPunct="1">
              <a:spcBef>
                <a:spcPts val="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Wingdings" charset="2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+mn-ea"/>
                <a:cs typeface="Helvetica Neue Light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timistic Text" panose="020B0503020203020204" pitchFamily="34" charset="0"/>
              </a:rPr>
              <a:t>(a non-exhaustive list)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0F985-457F-8D11-65E0-2D0BEBC03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696" y="2213311"/>
            <a:ext cx="5968304" cy="2739346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26B836C-42E2-8501-231D-8755A7448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3B43C-900A-1C44-BF45-66CB67BC66D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4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EA0CC651-CE14-B04F-B36B-0C3B774C7EB4}" vid="{ED412E48-FE1E-3141-946D-241282344A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145449</TotalTime>
  <Words>3068</Words>
  <Application>Microsoft Macintosh PowerPoint</Application>
  <PresentationFormat>Widescreen</PresentationFormat>
  <Paragraphs>510</Paragraphs>
  <Slides>42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 Light</vt:lpstr>
      <vt:lpstr>Cambria Math</vt:lpstr>
      <vt:lpstr>Helvetica Neue</vt:lpstr>
      <vt:lpstr>Helvetica Neue Light</vt:lpstr>
      <vt:lpstr>Lucida Grande</vt:lpstr>
      <vt:lpstr>Menlo</vt:lpstr>
      <vt:lpstr>Source Sans Pro</vt:lpstr>
      <vt:lpstr>Wingdings</vt:lpstr>
      <vt:lpstr>Office Theme</vt:lpstr>
      <vt:lpstr>PowerPoint Presentation</vt:lpstr>
      <vt:lpstr>Machine learning and optimization</vt:lpstr>
      <vt:lpstr>Machine learning and optimization</vt:lpstr>
      <vt:lpstr>Machine learning and optimization</vt:lpstr>
      <vt:lpstr>Machine learning and optimization</vt:lpstr>
      <vt:lpstr>Machine learning and optimization</vt:lpstr>
      <vt:lpstr>Large language models (LLMs) and optimization</vt:lpstr>
      <vt:lpstr>Large language models (LLMs) and optimization</vt:lpstr>
      <vt:lpstr>Large language models (LLMs) and optimization</vt:lpstr>
      <vt:lpstr>Large language models (LLMs) and optimization</vt:lpstr>
      <vt:lpstr>Prompt optimization</vt:lpstr>
      <vt:lpstr>Prompt optimization</vt:lpstr>
      <vt:lpstr>This talk</vt:lpstr>
      <vt:lpstr>Applications of prompt optimization</vt:lpstr>
      <vt:lpstr>Applications of prompt optimization</vt:lpstr>
      <vt:lpstr>Applications of prompt optimization</vt:lpstr>
      <vt:lpstr>Applications of prompt optimization</vt:lpstr>
      <vt:lpstr>Applications of prompt optimization</vt:lpstr>
      <vt:lpstr>PowerPoint Presentation</vt:lpstr>
      <vt:lpstr>Prompt optimization and training/alignment</vt:lpstr>
      <vt:lpstr>This talk</vt:lpstr>
      <vt:lpstr>Soft prompting (relaxation)</vt:lpstr>
      <vt:lpstr>Bayesian optimization over soft prompts</vt:lpstr>
      <vt:lpstr>Soft prompts with projection/decoding</vt:lpstr>
      <vt:lpstr>Categorical + Gumbel Softmax</vt:lpstr>
      <vt:lpstr>Prompting another LLM (“gradients”)</vt:lpstr>
      <vt:lpstr>Prompting another LLM (“gradients”)</vt:lpstr>
      <vt:lpstr>Prompting another LLM (“gradients”)</vt:lpstr>
      <vt:lpstr>Prompting another LLM (“gradients”)</vt:lpstr>
      <vt:lpstr>Prompting another LLM (“gradients”)</vt:lpstr>
      <vt:lpstr>Greedy Coordinate Methods</vt:lpstr>
      <vt:lpstr>Greedy Coordinate Methods</vt:lpstr>
      <vt:lpstr>This talk</vt:lpstr>
      <vt:lpstr>A crash course on amortized optimization</vt:lpstr>
      <vt:lpstr>Amortization: going from slow to fast thinking</vt:lpstr>
      <vt:lpstr>Why call it amortized optimization?</vt:lpstr>
      <vt:lpstr>Existing, widely-deployed uses of amortization</vt:lpstr>
      <vt:lpstr>AdvPrompter: amortized prompt optimization</vt:lpstr>
      <vt:lpstr>Fast, SOTA LLM jailbreaking</vt:lpstr>
      <vt:lpstr>Improving LLM alignment</vt:lpstr>
      <vt:lpstr>Back to general settings: discussion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Differentiable Optimization-Based Modeling for Machine Learning</dc:title>
  <dc:subject/>
  <dc:creator>Brandon Amos</dc:creator>
  <cp:keywords/>
  <dc:description/>
  <cp:lastModifiedBy>Brandon Amos</cp:lastModifiedBy>
  <cp:revision>997</cp:revision>
  <cp:lastPrinted>2024-10-31T11:14:22Z</cp:lastPrinted>
  <dcterms:created xsi:type="dcterms:W3CDTF">2016-09-04T10:19:12Z</dcterms:created>
  <dcterms:modified xsi:type="dcterms:W3CDTF">2024-10-31T11:14:27Z</dcterms:modified>
  <cp:category/>
</cp:coreProperties>
</file>