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6" r:id="rId2"/>
    <p:sldId id="822" r:id="rId3"/>
    <p:sldId id="825" r:id="rId4"/>
    <p:sldId id="826" r:id="rId5"/>
    <p:sldId id="828" r:id="rId6"/>
    <p:sldId id="829" r:id="rId7"/>
    <p:sldId id="830" r:id="rId8"/>
    <p:sldId id="831" r:id="rId9"/>
    <p:sldId id="832" r:id="rId10"/>
    <p:sldId id="833" r:id="rId11"/>
    <p:sldId id="686" r:id="rId12"/>
    <p:sldId id="685" r:id="rId13"/>
    <p:sldId id="835" r:id="rId14"/>
    <p:sldId id="837" r:id="rId15"/>
    <p:sldId id="840" r:id="rId16"/>
    <p:sldId id="839" r:id="rId17"/>
    <p:sldId id="841" r:id="rId18"/>
    <p:sldId id="842" r:id="rId19"/>
    <p:sldId id="844" r:id="rId20"/>
    <p:sldId id="843" r:id="rId21"/>
    <p:sldId id="836" r:id="rId22"/>
    <p:sldId id="733" r:id="rId23"/>
    <p:sldId id="759" r:id="rId24"/>
    <p:sldId id="735" r:id="rId25"/>
    <p:sldId id="688" r:id="rId26"/>
    <p:sldId id="848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849" r:id="rId35"/>
    <p:sldId id="257" r:id="rId36"/>
    <p:sldId id="259" r:id="rId37"/>
    <p:sldId id="260" r:id="rId38"/>
    <p:sldId id="261" r:id="rId39"/>
    <p:sldId id="854" r:id="rId40"/>
    <p:sldId id="855" r:id="rId41"/>
    <p:sldId id="272" r:id="rId42"/>
    <p:sldId id="856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850" r:id="rId53"/>
    <p:sldId id="851" r:id="rId54"/>
    <p:sldId id="858" r:id="rId55"/>
    <p:sldId id="859" r:id="rId56"/>
    <p:sldId id="857" r:id="rId57"/>
    <p:sldId id="860" r:id="rId58"/>
    <p:sldId id="861" r:id="rId59"/>
    <p:sldId id="862" r:id="rId60"/>
    <p:sldId id="852" r:id="rId6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822"/>
            <p14:sldId id="825"/>
            <p14:sldId id="826"/>
            <p14:sldId id="828"/>
            <p14:sldId id="829"/>
            <p14:sldId id="830"/>
            <p14:sldId id="831"/>
            <p14:sldId id="832"/>
            <p14:sldId id="833"/>
            <p14:sldId id="686"/>
            <p14:sldId id="685"/>
            <p14:sldId id="835"/>
            <p14:sldId id="837"/>
            <p14:sldId id="840"/>
            <p14:sldId id="839"/>
            <p14:sldId id="841"/>
            <p14:sldId id="842"/>
            <p14:sldId id="844"/>
            <p14:sldId id="843"/>
            <p14:sldId id="836"/>
            <p14:sldId id="733"/>
            <p14:sldId id="759"/>
            <p14:sldId id="735"/>
            <p14:sldId id="688"/>
          </p14:sldIdLst>
        </p14:section>
        <p14:section name="Meta OT" id="{F8636DC4-E43C-0E49-8272-AAE659F40CEB}">
          <p14:sldIdLst>
            <p14:sldId id="848"/>
            <p14:sldId id="707"/>
            <p14:sldId id="708"/>
            <p14:sldId id="709"/>
            <p14:sldId id="710"/>
            <p14:sldId id="711"/>
            <p14:sldId id="712"/>
            <p14:sldId id="713"/>
          </p14:sldIdLst>
        </p14:section>
        <p14:section name="meta flow matching" id="{95CCAA1C-510F-454C-842C-00EC7F6E6CE3}">
          <p14:sldIdLst>
            <p14:sldId id="849"/>
            <p14:sldId id="257"/>
            <p14:sldId id="259"/>
            <p14:sldId id="260"/>
            <p14:sldId id="261"/>
            <p14:sldId id="854"/>
            <p14:sldId id="855"/>
            <p14:sldId id="272"/>
            <p14:sldId id="856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wasserstein flow matching" id="{EA37C93B-6B8E-B44C-9475-EF0C2F13B526}">
          <p14:sldIdLst>
            <p14:sldId id="850"/>
            <p14:sldId id="851"/>
            <p14:sldId id="858"/>
            <p14:sldId id="859"/>
            <p14:sldId id="857"/>
            <p14:sldId id="860"/>
            <p14:sldId id="861"/>
            <p14:sldId id="862"/>
            <p14:sldId id="8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5D"/>
    <a:srgbClr val="374C81"/>
    <a:srgbClr val="98202C"/>
    <a:srgbClr val="AB0000"/>
    <a:srgbClr val="4EB648"/>
    <a:srgbClr val="FFD528"/>
    <a:srgbClr val="FFDE59"/>
    <a:srgbClr val="C44E52"/>
    <a:srgbClr val="55A868"/>
    <a:srgbClr val="B5C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8"/>
    <p:restoredTop sz="85219"/>
  </p:normalViewPr>
  <p:slideViewPr>
    <p:cSldViewPr snapToGrid="0" snapToObjects="1">
      <p:cViewPr>
        <p:scale>
          <a:sx n="95" d="100"/>
          <a:sy n="95" d="100"/>
        </p:scale>
        <p:origin x="872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11/5/24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1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6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6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278F-01A7-CAAD-4DDB-371C514B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2775D-E501-4E3B-3177-11B35A5A3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2D675-7583-0FCE-EB15-F3FB7C874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4686-9A8C-B6AB-8CE3-D64A5317F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2" name="Screenshot 2022-12-13 at 10.16.47 AM.png" descr="Screenshot 2022-12-13 at 10.16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428" y="6518615"/>
            <a:ext cx="659691" cy="298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Utoronto_coa.svg.png" descr="Utoronto_coa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946" y="6477000"/>
            <a:ext cx="343410" cy="34341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7704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Transport and flows between distributions over distributions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7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cml.cc/media/icml-2023/Slides/21559_VFbdtkE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110.02999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cml.cc/media/icml-2023/Slides/21559_VFbdtkE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5.pn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15.png"/><Relationship Id="rId7" Type="http://schemas.openxmlformats.org/officeDocument/2006/relationships/image" Target="../media/image10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3.png"/><Relationship Id="rId2" Type="http://schemas.openxmlformats.org/officeDocument/2006/relationships/image" Target="../media/image117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1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25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4.png"/><Relationship Id="rId7" Type="http://schemas.openxmlformats.org/officeDocument/2006/relationships/image" Target="../media/image11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25.png"/><Relationship Id="rId9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log.evjang.com/2019/07/nf-jax.html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29.png"/><Relationship Id="rId4" Type="http://schemas.openxmlformats.org/officeDocument/2006/relationships/image" Target="../media/image6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em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10.png"/><Relationship Id="rId5" Type="http://schemas.openxmlformats.org/officeDocument/2006/relationships/image" Target="../media/image910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emf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DC6BD-B027-BD37-D772-12F06D38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1325126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Transport and flows between distributions over distributions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3108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72635"/>
            <a:ext cx="297184" cy="285303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F030977-BF3C-568A-C480-255D45811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025" y="3086824"/>
            <a:ext cx="3379127" cy="329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C96F-9B85-E055-DB9F-0D53E4C7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C6D0-4702-C750-FB3F-931D159E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38CD4-232D-9A32-6D6B-218D8CC73F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B036A-BC52-221A-A714-AAE081A82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94DA8-1962-8266-7081-7C3D173D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B76C49E-1C63-475A-630C-E8E13E5B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4C72234E-3B29-A8A2-F9A1-3FB719623F28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9E7B5-F54E-C0A0-0069-0409044EDA54}"/>
              </a:ext>
            </a:extLst>
          </p:cNvPr>
          <p:cNvSpPr txBox="1"/>
          <p:nvPr/>
        </p:nvSpPr>
        <p:spPr>
          <a:xfrm>
            <a:off x="5656147" y="1914828"/>
            <a:ext cx="487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 the ODE directly, generalize diffusion path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240DD6-ABB6-95DB-8597-6BDF8CD9406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025588" y="2099494"/>
            <a:ext cx="2630559" cy="32097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BE2C99-FEB1-FA2F-0222-42BC537C40A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069541" y="2084294"/>
            <a:ext cx="586606" cy="152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BC1684-DB18-CE42-5D23-56CD9499B50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836894" y="1766047"/>
            <a:ext cx="1819253" cy="33344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FE88FE-2F80-FED5-C2FF-99325AFAE724}"/>
              </a:ext>
            </a:extLst>
          </p:cNvPr>
          <p:cNvSpPr txBox="1"/>
          <p:nvPr/>
        </p:nvSpPr>
        <p:spPr>
          <a:xfrm>
            <a:off x="5678938" y="2296657"/>
            <a:ext cx="6008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Still use a ground-truth reference path (or interpolant)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flow with an unconstrained neural network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(invertibility comes because the reference path is invertible!)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DB911E-C70B-077C-B200-D30CEEAD80C0}"/>
              </a:ext>
            </a:extLst>
          </p:cNvPr>
          <p:cNvGrpSpPr/>
          <p:nvPr/>
        </p:nvGrpSpPr>
        <p:grpSpPr>
          <a:xfrm>
            <a:off x="5830959" y="3292100"/>
            <a:ext cx="4947035" cy="2790787"/>
            <a:chOff x="5817512" y="3265206"/>
            <a:chExt cx="4947035" cy="27907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D206E3-697E-3258-8C07-4C9CDBEE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7512" y="3265206"/>
              <a:ext cx="4840272" cy="27907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786BC6-6CF5-4F3C-85E2-2C551497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4647" y="3644697"/>
              <a:ext cx="469900" cy="520700"/>
            </a:xfrm>
            <a:prstGeom prst="rect">
              <a:avLst/>
            </a:prstGeom>
          </p:spPr>
        </p:pic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BDD46AF7-86F8-04A2-5790-B0011512CC19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4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328DA-E098-D9D2-D5F6-48EDA8705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949" y="1082390"/>
            <a:ext cx="5761220" cy="532363"/>
          </a:xfrm>
        </p:spPr>
        <p:txBody>
          <a:bodyPr/>
          <a:lstStyle/>
          <a:p>
            <a:r>
              <a:rPr lang="en-US" dirty="0"/>
              <a:t>another way of </a:t>
            </a:r>
            <a:r>
              <a:rPr lang="en-US" b="1" dirty="0"/>
              <a:t>connecting probability measures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0A2500E-9723-4174-7924-9DEFEBB9C4A7}"/>
              </a:ext>
            </a:extLst>
          </p:cNvPr>
          <p:cNvSpPr/>
          <p:nvPr/>
        </p:nvSpPr>
        <p:spPr>
          <a:xfrm>
            <a:off x="2266621" y="3823418"/>
            <a:ext cx="3416653" cy="9254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26C26-B6A5-A8AF-CF0C-1677D945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optimal transport?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D128E-3DE7-3CAF-0F7F-D9844EC26B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200A-BDD9-7977-87D3-14203D540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D086-5368-7E13-DA88-38570519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CA9B4-BA68-472E-D381-EC9716CA4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343" r="75667" b="11927"/>
          <a:stretch/>
        </p:blipFill>
        <p:spPr>
          <a:xfrm>
            <a:off x="6957096" y="2973429"/>
            <a:ext cx="1854270" cy="171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16AF4-7DC8-1950-6396-6F32D92D9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9" r="75666" b="11066"/>
          <a:stretch/>
        </p:blipFill>
        <p:spPr>
          <a:xfrm>
            <a:off x="8893783" y="2953016"/>
            <a:ext cx="1854270" cy="175277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41F145D-01D5-74B7-092C-2CCFFA7A282E}"/>
              </a:ext>
            </a:extLst>
          </p:cNvPr>
          <p:cNvSpPr txBox="1">
            <a:spLocks/>
          </p:cNvSpPr>
          <p:nvPr/>
        </p:nvSpPr>
        <p:spPr>
          <a:xfrm>
            <a:off x="6543956" y="5582239"/>
            <a:ext cx="4930118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ICLR 2023.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E76AFCD-40F4-C9AC-69D3-02A04DF023DD}"/>
              </a:ext>
            </a:extLst>
          </p:cNvPr>
          <p:cNvSpPr txBox="1">
            <a:spLocks/>
          </p:cNvSpPr>
          <p:nvPr/>
        </p:nvSpPr>
        <p:spPr>
          <a:xfrm>
            <a:off x="1795561" y="1576782"/>
            <a:ext cx="11103428" cy="134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transport: old and new.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Villani, 2009.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in Learning, Control, and Dynamical Systems.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Cuturi, ICML 2023 Tutorial.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Computational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Peyré and Cuturi, Foundations and Trends in Machine Learning, 2019.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for Applied Mathematicians.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Santambrogio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Birkhäuser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2015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Transport in Systems and Control.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Chen, Georgiou,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Pavon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Annual Review of Control, Robotics, and Autonomous Systems,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Optimal mass transport: Signal processing and machine-learning applications.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Kolouri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2017.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EDC2F7-BC8A-2F6D-0599-4EA40697AD4A}"/>
                  </a:ext>
                </a:extLst>
              </p:cNvPr>
              <p:cNvSpPr txBox="1"/>
              <p:nvPr/>
            </p:nvSpPr>
            <p:spPr>
              <a:xfrm>
                <a:off x="2329025" y="3887420"/>
                <a:ext cx="3354249" cy="792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𝒯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𝒳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EDC2F7-BC8A-2F6D-0599-4EA40697A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025" y="3887420"/>
                <a:ext cx="3354249" cy="792076"/>
              </a:xfrm>
              <a:prstGeom prst="rect">
                <a:avLst/>
              </a:prstGeom>
              <a:blipFill>
                <a:blip r:embed="rId4"/>
                <a:stretch>
                  <a:fillRect l="-4151" t="-160317" r="-1132" b="-23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28C2977-926C-8415-7011-B571FAD5D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501" y="4609566"/>
            <a:ext cx="3867076" cy="96676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8A1A79-9B95-025C-C960-B8155BFC51D5}"/>
              </a:ext>
            </a:extLst>
          </p:cNvPr>
          <p:cNvSpPr txBox="1">
            <a:spLocks/>
          </p:cNvSpPr>
          <p:nvPr/>
        </p:nvSpPr>
        <p:spPr>
          <a:xfrm>
            <a:off x="1857966" y="3423943"/>
            <a:ext cx="4722206" cy="49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Monge’s problem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(squared Euclidean)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818FB6E-FDC6-5191-11B5-F4C392875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152" y="4974833"/>
                <a:ext cx="6009012" cy="53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00" dirty="0"/>
                  <a:t>find a map connecting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𝛼</m:t>
                    </m:r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𝛽</m:t>
                    </m:r>
                  </m:oMath>
                </a14:m>
                <a:r>
                  <a:rPr lang="en-US" sz="1700" dirty="0"/>
                  <a:t>   that   minimally displaces mass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818FB6E-FDC6-5191-11B5-F4C392875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52" y="4974833"/>
                <a:ext cx="6009012" cy="532363"/>
              </a:xfrm>
              <a:prstGeom prst="rect">
                <a:avLst/>
              </a:prstGeom>
              <a:blipFill>
                <a:blip r:embed="rId7"/>
                <a:stretch>
                  <a:fillRect l="-84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EB6DD954-BB74-D1CC-416E-EB53CA6DC9EB}"/>
              </a:ext>
            </a:extLst>
          </p:cNvPr>
          <p:cNvSpPr/>
          <p:nvPr/>
        </p:nvSpPr>
        <p:spPr>
          <a:xfrm rot="5400000">
            <a:off x="1946921" y="3566461"/>
            <a:ext cx="206362" cy="2848129"/>
          </a:xfrm>
          <a:prstGeom prst="leftBrace">
            <a:avLst>
              <a:gd name="adj1" fmla="val 45898"/>
              <a:gd name="adj2" fmla="val 2286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84C30734-2931-F5BD-9276-CCC4ABDD7B57}"/>
              </a:ext>
            </a:extLst>
          </p:cNvPr>
          <p:cNvSpPr/>
          <p:nvPr/>
        </p:nvSpPr>
        <p:spPr>
          <a:xfrm rot="5400000">
            <a:off x="5111092" y="3838168"/>
            <a:ext cx="206362" cy="2340963"/>
          </a:xfrm>
          <a:prstGeom prst="leftBrace">
            <a:avLst>
              <a:gd name="adj1" fmla="val 45898"/>
              <a:gd name="adj2" fmla="val 865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31884-2925-64AB-B78A-4714AD8A9F61}"/>
              </a:ext>
            </a:extLst>
          </p:cNvPr>
          <p:cNvCxnSpPr>
            <a:cxnSpLocks/>
          </p:cNvCxnSpPr>
          <p:nvPr/>
        </p:nvCxnSpPr>
        <p:spPr>
          <a:xfrm flipV="1">
            <a:off x="2821795" y="4582438"/>
            <a:ext cx="0" cy="304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D10024-677C-E2D3-A8DF-0E0219E0155D}"/>
              </a:ext>
            </a:extLst>
          </p:cNvPr>
          <p:cNvCxnSpPr>
            <a:cxnSpLocks/>
          </p:cNvCxnSpPr>
          <p:nvPr/>
        </p:nvCxnSpPr>
        <p:spPr>
          <a:xfrm flipV="1">
            <a:off x="4353290" y="4496239"/>
            <a:ext cx="0" cy="40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4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284B-5CCE-B9AB-4D7E-FF30A627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197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Why optimal transport?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E6E7-5577-5748-222C-99550D89D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25AE-E551-4D06-F7FE-DCCD63A45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0B29A-4B2E-B028-1CAC-400FECA8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995A94-9352-DB5E-761B-C94C6C00FD6C}"/>
              </a:ext>
            </a:extLst>
          </p:cNvPr>
          <p:cNvSpPr txBox="1">
            <a:spLocks/>
          </p:cNvSpPr>
          <p:nvPr/>
        </p:nvSpPr>
        <p:spPr>
          <a:xfrm>
            <a:off x="7052591" y="594289"/>
            <a:ext cx="4401475" cy="56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(selected ML-focused highlights)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923C0E-83CE-9C97-3B86-835A74F6C22A}"/>
              </a:ext>
            </a:extLst>
          </p:cNvPr>
          <p:cNvGrpSpPr/>
          <p:nvPr/>
        </p:nvGrpSpPr>
        <p:grpSpPr>
          <a:xfrm>
            <a:off x="633028" y="4421226"/>
            <a:ext cx="11536737" cy="2185526"/>
            <a:chOff x="633028" y="4421226"/>
            <a:chExt cx="11536737" cy="21855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2E98DDE-A728-13DC-D334-2D1FED553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4690" y="4421226"/>
              <a:ext cx="4565075" cy="2009010"/>
            </a:xfrm>
            <a:prstGeom prst="rect">
              <a:avLst/>
            </a:prstGeom>
          </p:spPr>
        </p:pic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9980B916-1701-AB01-AB95-64E5F6E76785}"/>
                </a:ext>
              </a:extLst>
            </p:cNvPr>
            <p:cNvSpPr txBox="1">
              <a:spLocks/>
            </p:cNvSpPr>
            <p:nvPr/>
          </p:nvSpPr>
          <p:spPr>
            <a:xfrm>
              <a:off x="8864385" y="6257316"/>
              <a:ext cx="2486112" cy="3494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: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Bunne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and Cuturi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82049AD0-3587-D547-D327-DF7CA6CF2E31}"/>
                </a:ext>
              </a:extLst>
            </p:cNvPr>
            <p:cNvSpPr txBox="1">
              <a:spLocks/>
            </p:cNvSpPr>
            <p:nvPr/>
          </p:nvSpPr>
          <p:spPr>
            <a:xfrm>
              <a:off x="633028" y="4873018"/>
              <a:ext cx="6117396" cy="6238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/>
                <a:t>Finds interpolating paths </a:t>
              </a:r>
              <a:r>
                <a:rPr lang="en-US" sz="1800" dirty="0"/>
                <a:t>between populations</a:t>
              </a:r>
              <a:br>
                <a:rPr lang="en-US" sz="1800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for cell populations or multi-agent systems)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08D37504-CA5D-59D4-BCA2-85CD81C63143}"/>
                </a:ext>
              </a:extLst>
            </p:cNvPr>
            <p:cNvSpPr txBox="1">
              <a:spLocks/>
            </p:cNvSpPr>
            <p:nvPr/>
          </p:nvSpPr>
          <p:spPr>
            <a:xfrm>
              <a:off x="633028" y="5392966"/>
              <a:ext cx="7492621" cy="1011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Optimal-transport analysis of single-cell gene expression.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Schiebinger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Cell 2019.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Learning single-cell perturbation responses using neural optimal transport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Bunne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Nature Methods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Likelihood Training of Schrödinger Bridge.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Liu,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Horng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Theodorou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ICLR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Trajectorynet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: A dynamic optimal transport network for modeling cellular dynamics.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Tong et al., ICML 2020.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37E420-6C33-D486-0FA7-2F2FD1BE208E}"/>
              </a:ext>
            </a:extLst>
          </p:cNvPr>
          <p:cNvGrpSpPr/>
          <p:nvPr/>
        </p:nvGrpSpPr>
        <p:grpSpPr>
          <a:xfrm>
            <a:off x="630117" y="1772344"/>
            <a:ext cx="11405177" cy="2939310"/>
            <a:chOff x="630117" y="1772344"/>
            <a:chExt cx="11405177" cy="2939310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C0CAD3D-D70B-01FB-B872-C039A7337144}"/>
                </a:ext>
              </a:extLst>
            </p:cNvPr>
            <p:cNvSpPr txBox="1">
              <a:spLocks/>
            </p:cNvSpPr>
            <p:nvPr/>
          </p:nvSpPr>
          <p:spPr>
            <a:xfrm>
              <a:off x="630117" y="3228655"/>
              <a:ext cx="5196563" cy="7433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/>
                <a:t>Couples measures without pairwise data</a:t>
              </a:r>
              <a:br>
                <a:rPr lang="en-US" sz="1800" b="1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for generative modeling, domain adaptation)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89F02076-E4C2-6F9E-EA11-F1CB011E0A4F}"/>
                </a:ext>
              </a:extLst>
            </p:cNvPr>
            <p:cNvSpPr txBox="1">
              <a:spLocks/>
            </p:cNvSpPr>
            <p:nvPr/>
          </p:nvSpPr>
          <p:spPr>
            <a:xfrm>
              <a:off x="660790" y="3790979"/>
              <a:ext cx="7009915" cy="9206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Generative modeling via OT maps.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Rout, Korotin,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Burnaev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ICLR 2022.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Optimal Transport.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Korotin et al., ICLR 2023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Neural Monge map estimation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Jiaojiao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Fan et al., TMLR 2023.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Joint distribution optimal transportation for domain adaptation.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Courty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2017.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Geometric Dataset Distances via Optimal Transport.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Alvarez-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Melis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2020.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3F3DFF-F9B7-1623-1375-74CC1AECE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634" r="-3"/>
            <a:stretch/>
          </p:blipFill>
          <p:spPr>
            <a:xfrm>
              <a:off x="9868545" y="1772344"/>
              <a:ext cx="2166749" cy="196169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A5F8A2-05E5-7EB4-1DDC-3F6E83FA5818}"/>
              </a:ext>
            </a:extLst>
          </p:cNvPr>
          <p:cNvGrpSpPr/>
          <p:nvPr/>
        </p:nvGrpSpPr>
        <p:grpSpPr>
          <a:xfrm>
            <a:off x="630117" y="1632181"/>
            <a:ext cx="11669459" cy="2339854"/>
            <a:chOff x="630117" y="1632181"/>
            <a:chExt cx="11669459" cy="2339854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F0BBBF58-EDCC-C085-21C0-EF6BE7A9C7E7}"/>
                </a:ext>
              </a:extLst>
            </p:cNvPr>
            <p:cNvSpPr txBox="1">
              <a:spLocks/>
            </p:cNvSpPr>
            <p:nvPr/>
          </p:nvSpPr>
          <p:spPr>
            <a:xfrm>
              <a:off x="630117" y="2182502"/>
              <a:ext cx="6316579" cy="9775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Wasserstein GAN.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Arjovsky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Chintala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Bottou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, ICML 2017.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Generalized sliced Wasserstein distances.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Kolouri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NeurIPS 2019.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Sliced </a:t>
              </a:r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wasserstein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distance for learning GMMs.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Kolouri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et al.,  CVPR 2018.</a:t>
              </a:r>
            </a:p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📚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Convolutional Wasserstein Distances on Geometric Domains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. Solomon et al.,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ToG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2015.</a:t>
              </a: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C65CB49C-15CA-4972-9159-2A7B7B7E1AAB}"/>
                </a:ext>
              </a:extLst>
            </p:cNvPr>
            <p:cNvSpPr txBox="1">
              <a:spLocks/>
            </p:cNvSpPr>
            <p:nvPr/>
          </p:nvSpPr>
          <p:spPr>
            <a:xfrm>
              <a:off x="6858000" y="3697965"/>
              <a:ext cx="5441576" cy="2740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rPr>
                <a:t> Generative Modeling with Optimal Transport Maps by Rout et al.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A3229D-AE9C-630C-7818-0821DE832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9752"/>
            <a:stretch/>
          </p:blipFill>
          <p:spPr>
            <a:xfrm>
              <a:off x="6649837" y="1767861"/>
              <a:ext cx="3233752" cy="1961690"/>
            </a:xfrm>
            <a:prstGeom prst="rect">
              <a:avLst/>
            </a:prstGeom>
          </p:spPr>
        </p:pic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C9149BA-26AE-FF4F-435C-E27F859D3A27}"/>
                </a:ext>
              </a:extLst>
            </p:cNvPr>
            <p:cNvSpPr txBox="1">
              <a:spLocks/>
            </p:cNvSpPr>
            <p:nvPr/>
          </p:nvSpPr>
          <p:spPr>
            <a:xfrm>
              <a:off x="647343" y="1632181"/>
              <a:ext cx="5196563" cy="74338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Defines a </a:t>
              </a:r>
              <a:r>
                <a:rPr lang="en-US" sz="1800" b="1" dirty="0"/>
                <a:t>metric on the space of measures</a:t>
              </a:r>
              <a:br>
                <a:rPr lang="en-US" sz="1800" b="1" dirty="0"/>
              </a:b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(metricizes the space of weak convergence)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68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A8D7-66F2-8503-210D-6706C759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Flows = “suboptimal”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E8D0C-7349-8416-CC15-56C8DBEC1C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7D1-EB7D-BB5B-6A73-C69FCA8E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98C32-0CBB-6A38-B3A8-40A0D648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3E7DA13F-B355-368D-0331-353773A1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638"/>
            <a:ext cx="4479909" cy="462809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F04606-AEC3-1B80-5D2D-ABE00AD5F95A}"/>
              </a:ext>
            </a:extLst>
          </p:cNvPr>
          <p:cNvSpPr/>
          <p:nvPr/>
        </p:nvSpPr>
        <p:spPr>
          <a:xfrm>
            <a:off x="7269102" y="4677161"/>
            <a:ext cx="3416653" cy="9254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665829-3CCD-0317-55CD-01B97E134066}"/>
                  </a:ext>
                </a:extLst>
              </p:cNvPr>
              <p:cNvSpPr txBox="1"/>
              <p:nvPr/>
            </p:nvSpPr>
            <p:spPr>
              <a:xfrm>
                <a:off x="7331506" y="4741163"/>
                <a:ext cx="3354249" cy="792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𝒯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𝒳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665829-3CCD-0317-55CD-01B97E134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506" y="4741163"/>
                <a:ext cx="3354249" cy="792076"/>
              </a:xfrm>
              <a:prstGeom prst="rect">
                <a:avLst/>
              </a:prstGeom>
              <a:blipFill>
                <a:blip r:embed="rId3"/>
                <a:stretch>
                  <a:fillRect l="-4151" t="-160317" r="-1132" b="-23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4E5383-D117-E5E2-DB85-DA9CEB829A12}"/>
              </a:ext>
            </a:extLst>
          </p:cNvPr>
          <p:cNvSpPr txBox="1">
            <a:spLocks/>
          </p:cNvSpPr>
          <p:nvPr/>
        </p:nvSpPr>
        <p:spPr>
          <a:xfrm>
            <a:off x="6860447" y="4277686"/>
            <a:ext cx="4722206" cy="49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Monge’s problem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(squared Euclidean)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89EA861-7ED8-E5C1-47AF-C765CB6481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633" y="5828576"/>
                <a:ext cx="6009012" cy="53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00" dirty="0"/>
                  <a:t>find a map connecting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𝛼</m:t>
                    </m:r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𝛽</m:t>
                    </m:r>
                  </m:oMath>
                </a14:m>
                <a:r>
                  <a:rPr lang="en-US" sz="1700" dirty="0"/>
                  <a:t>   that   minimally displaces mass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89EA861-7ED8-E5C1-47AF-C765CB648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633" y="5828576"/>
                <a:ext cx="6009012" cy="532363"/>
              </a:xfrm>
              <a:prstGeom prst="rect">
                <a:avLst/>
              </a:prstGeom>
              <a:blipFill>
                <a:blip r:embed="rId4"/>
                <a:stretch>
                  <a:fillRect l="-63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C240CC92-C102-84AB-3FEF-7475A07C8E52}"/>
              </a:ext>
            </a:extLst>
          </p:cNvPr>
          <p:cNvSpPr/>
          <p:nvPr/>
        </p:nvSpPr>
        <p:spPr>
          <a:xfrm rot="5400000">
            <a:off x="6949402" y="4420204"/>
            <a:ext cx="206362" cy="2848129"/>
          </a:xfrm>
          <a:prstGeom prst="leftBrace">
            <a:avLst>
              <a:gd name="adj1" fmla="val 45898"/>
              <a:gd name="adj2" fmla="val 2286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4999A82-3F99-F4E0-FE81-E23322D13982}"/>
              </a:ext>
            </a:extLst>
          </p:cNvPr>
          <p:cNvSpPr/>
          <p:nvPr/>
        </p:nvSpPr>
        <p:spPr>
          <a:xfrm rot="5400000">
            <a:off x="10113573" y="4691911"/>
            <a:ext cx="206362" cy="2340963"/>
          </a:xfrm>
          <a:prstGeom prst="leftBrace">
            <a:avLst>
              <a:gd name="adj1" fmla="val 45898"/>
              <a:gd name="adj2" fmla="val 865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F57691-19EC-BA53-7BAA-EB7281C59234}"/>
              </a:ext>
            </a:extLst>
          </p:cNvPr>
          <p:cNvCxnSpPr>
            <a:cxnSpLocks/>
          </p:cNvCxnSpPr>
          <p:nvPr/>
        </p:nvCxnSpPr>
        <p:spPr>
          <a:xfrm flipV="1">
            <a:off x="7824276" y="5436181"/>
            <a:ext cx="0" cy="304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9C5646-557E-0AF5-DF38-95F9910D5601}"/>
              </a:ext>
            </a:extLst>
          </p:cNvPr>
          <p:cNvCxnSpPr>
            <a:cxnSpLocks/>
          </p:cNvCxnSpPr>
          <p:nvPr/>
        </p:nvCxnSpPr>
        <p:spPr>
          <a:xfrm flipV="1">
            <a:off x="9355771" y="5349982"/>
            <a:ext cx="0" cy="40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B7802-9A9F-4A68-7571-E378E431E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08" y="1241929"/>
            <a:ext cx="4861641" cy="1132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184CA-EFEC-8160-831A-B273D9DFF1F9}"/>
              </a:ext>
            </a:extLst>
          </p:cNvPr>
          <p:cNvSpPr txBox="1"/>
          <p:nvPr/>
        </p:nvSpPr>
        <p:spPr>
          <a:xfrm>
            <a:off x="6011590" y="195796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(data)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0320F-F6B7-D33A-F081-B25E26F2B648}"/>
              </a:ext>
            </a:extLst>
          </p:cNvPr>
          <p:cNvSpPr txBox="1"/>
          <p:nvPr/>
        </p:nvSpPr>
        <p:spPr>
          <a:xfrm>
            <a:off x="7300739" y="195132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(base)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06BFE-99DD-492F-1E9C-02D544829ED6}"/>
              </a:ext>
            </a:extLst>
          </p:cNvPr>
          <p:cNvSpPr txBox="1"/>
          <p:nvPr/>
        </p:nvSpPr>
        <p:spPr>
          <a:xfrm>
            <a:off x="5194841" y="2694739"/>
            <a:ext cx="6875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Flows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“just” care about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matching samples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from the data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Transport path usually chosen to be easy and decomposable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searching over the entire transport space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Challenging optimization problem, no nice decompositions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7DB38-D567-5973-4F13-C05017F3B0B0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9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828F-A77D-CA54-1803-799731620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22DB37-C7E9-263D-873D-20623A4DA5FA}"/>
              </a:ext>
            </a:extLst>
          </p:cNvPr>
          <p:cNvSpPr/>
          <p:nvPr/>
        </p:nvSpPr>
        <p:spPr>
          <a:xfrm>
            <a:off x="7269102" y="4677161"/>
            <a:ext cx="3416653" cy="9254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D76E8-FC6D-E1AC-B15B-7BB0A2A7C25A}"/>
                  </a:ext>
                </a:extLst>
              </p:cNvPr>
              <p:cNvSpPr txBox="1"/>
              <p:nvPr/>
            </p:nvSpPr>
            <p:spPr>
              <a:xfrm>
                <a:off x="7331506" y="4741163"/>
                <a:ext cx="3354249" cy="792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𝒯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𝒳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00503000000000000" pitchFamily="2" charset="77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D76E8-FC6D-E1AC-B15B-7BB0A2A7C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506" y="4741163"/>
                <a:ext cx="3354249" cy="792076"/>
              </a:xfrm>
              <a:prstGeom prst="rect">
                <a:avLst/>
              </a:prstGeom>
              <a:blipFill>
                <a:blip r:embed="rId2"/>
                <a:stretch>
                  <a:fillRect l="-4151" t="-160317" r="-1132" b="-23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2017EE-3B67-2EE1-4EB5-CBC459CE3B90}"/>
              </a:ext>
            </a:extLst>
          </p:cNvPr>
          <p:cNvSpPr txBox="1">
            <a:spLocks/>
          </p:cNvSpPr>
          <p:nvPr/>
        </p:nvSpPr>
        <p:spPr>
          <a:xfrm>
            <a:off x="6860447" y="4277686"/>
            <a:ext cx="4722206" cy="49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Monge’s problem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(squared Euclidean)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0213963-1712-318B-D542-8D3E5C7F1C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633" y="5828576"/>
                <a:ext cx="6009012" cy="53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00" dirty="0"/>
                  <a:t>find a map connecting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𝛼</m:t>
                    </m:r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00503000000000000" pitchFamily="2" charset="77"/>
                      </a:rPr>
                      <m:t>𝛽</m:t>
                    </m:r>
                  </m:oMath>
                </a14:m>
                <a:r>
                  <a:rPr lang="en-US" sz="1700" dirty="0"/>
                  <a:t>   that   minimally displaces mass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0213963-1712-318B-D542-8D3E5C7F1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633" y="5828576"/>
                <a:ext cx="6009012" cy="532363"/>
              </a:xfrm>
              <a:prstGeom prst="rect">
                <a:avLst/>
              </a:prstGeom>
              <a:blipFill>
                <a:blip r:embed="rId3"/>
                <a:stretch>
                  <a:fillRect l="-63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F3287B7F-B948-E2A1-6E1C-D2331D0C9676}"/>
              </a:ext>
            </a:extLst>
          </p:cNvPr>
          <p:cNvSpPr/>
          <p:nvPr/>
        </p:nvSpPr>
        <p:spPr>
          <a:xfrm rot="5400000">
            <a:off x="6949402" y="4420204"/>
            <a:ext cx="206362" cy="2848129"/>
          </a:xfrm>
          <a:prstGeom prst="leftBrace">
            <a:avLst>
              <a:gd name="adj1" fmla="val 45898"/>
              <a:gd name="adj2" fmla="val 2286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6C94BDF-EE07-F154-4603-16E8DF257703}"/>
              </a:ext>
            </a:extLst>
          </p:cNvPr>
          <p:cNvSpPr/>
          <p:nvPr/>
        </p:nvSpPr>
        <p:spPr>
          <a:xfrm rot="5400000">
            <a:off x="10113573" y="4691911"/>
            <a:ext cx="206362" cy="2340963"/>
          </a:xfrm>
          <a:prstGeom prst="leftBrace">
            <a:avLst>
              <a:gd name="adj1" fmla="val 45898"/>
              <a:gd name="adj2" fmla="val 8657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E85AF6-F703-17BA-3959-C73CF4E71D60}"/>
              </a:ext>
            </a:extLst>
          </p:cNvPr>
          <p:cNvCxnSpPr>
            <a:cxnSpLocks/>
          </p:cNvCxnSpPr>
          <p:nvPr/>
        </p:nvCxnSpPr>
        <p:spPr>
          <a:xfrm flipV="1">
            <a:off x="7824276" y="5436181"/>
            <a:ext cx="0" cy="304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30BD5E-31B2-B7C7-DC87-69541CB28C1B}"/>
              </a:ext>
            </a:extLst>
          </p:cNvPr>
          <p:cNvCxnSpPr>
            <a:cxnSpLocks/>
          </p:cNvCxnSpPr>
          <p:nvPr/>
        </p:nvCxnSpPr>
        <p:spPr>
          <a:xfrm flipV="1">
            <a:off x="9355771" y="5349982"/>
            <a:ext cx="0" cy="409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F7298-01E7-6C63-63CA-7033AE9A4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08" y="1241929"/>
            <a:ext cx="4861641" cy="1132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A6654B-2899-3C7A-74A0-B7F40618AAB9}"/>
              </a:ext>
            </a:extLst>
          </p:cNvPr>
          <p:cNvSpPr txBox="1"/>
          <p:nvPr/>
        </p:nvSpPr>
        <p:spPr>
          <a:xfrm>
            <a:off x="6011590" y="195796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(data)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52FAD8-7A35-045F-C73A-607BB45250F8}"/>
              </a:ext>
            </a:extLst>
          </p:cNvPr>
          <p:cNvSpPr txBox="1"/>
          <p:nvPr/>
        </p:nvSpPr>
        <p:spPr>
          <a:xfrm>
            <a:off x="7300739" y="1951321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(base)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21FAEB-0F18-B269-4086-80413BD8AB25}"/>
              </a:ext>
            </a:extLst>
          </p:cNvPr>
          <p:cNvSpPr txBox="1"/>
          <p:nvPr/>
        </p:nvSpPr>
        <p:spPr>
          <a:xfrm>
            <a:off x="5194841" y="2694739"/>
            <a:ext cx="6875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Flows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“just” care about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matching samples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from the data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Transport path usually chosen to be easy and decomposable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searching over the entire transport space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Challenging optimization problem, no nice decompositions</a:t>
            </a:r>
          </a:p>
        </p:txBody>
      </p:sp>
      <p:pic>
        <p:nvPicPr>
          <p:cNvPr id="7" name="Content Placeholder 17">
            <a:extLst>
              <a:ext uri="{FF2B5EF4-FFF2-40B4-BE49-F238E27FC236}">
                <a16:creationId xmlns:a16="http://schemas.microsoft.com/office/drawing/2014/main" id="{96C24FC3-523D-99B6-EDAD-2442760B4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17638"/>
            <a:ext cx="4479909" cy="46280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F781EB-41E1-F440-FAE2-9AECE58D7B6B}"/>
              </a:ext>
            </a:extLst>
          </p:cNvPr>
          <p:cNvSpPr/>
          <p:nvPr/>
        </p:nvSpPr>
        <p:spPr>
          <a:xfrm>
            <a:off x="67236" y="497061"/>
            <a:ext cx="12003206" cy="5859289"/>
          </a:xfrm>
          <a:prstGeom prst="rect">
            <a:avLst/>
          </a:prstGeom>
          <a:solidFill>
            <a:schemeClr val="bg1">
              <a:lumMod val="85000"/>
              <a:alpha val="46136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8E401-0499-8A61-D924-D03DEA6C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Flows = “suboptimal”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489D-4A31-E037-836C-6CC9F36576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4F65-94DE-9D77-FAC7-90B5AE17A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6A6EA-46A1-2065-22A0-33E7C62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CB2F04B-3A5E-1825-FE51-EA7B7FAE2A2A}"/>
              </a:ext>
            </a:extLst>
          </p:cNvPr>
          <p:cNvSpPr/>
          <p:nvPr/>
        </p:nvSpPr>
        <p:spPr>
          <a:xfrm rot="21393547">
            <a:off x="1380147" y="3271017"/>
            <a:ext cx="9821132" cy="659730"/>
          </a:xfrm>
          <a:prstGeom prst="roundRect">
            <a:avLst/>
          </a:prstGeom>
          <a:solidFill>
            <a:srgbClr val="374C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of this: single distribution to single distribution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E6CBF28-6CBA-92A8-41FF-5CA8480EDEDB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4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DEDC-CF9F-B9F0-D929-F98BA410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distributions over distributions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3CCABD-4831-DD37-CA22-7B405B398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9071" y="2006468"/>
            <a:ext cx="3459182" cy="33720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D09B5-8518-6B7F-737B-0493150462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814F9-A2F8-F343-7B23-38AFEEDEE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48543-C837-9027-8760-1E5DD3A5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C017B-729F-95F5-EE7D-5309BD3D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664" y="2006468"/>
            <a:ext cx="3459182" cy="3372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92B5E2-74AC-FCE7-63C4-68AB928893AE}"/>
              </a:ext>
            </a:extLst>
          </p:cNvPr>
          <p:cNvSpPr txBox="1"/>
          <p:nvPr/>
        </p:nvSpPr>
        <p:spPr>
          <a:xfrm>
            <a:off x="2891116" y="1612136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single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72CCC0-F73A-6FCB-6109-B8300B8E50FA}"/>
                  </a:ext>
                </a:extLst>
              </p:cNvPr>
              <p:cNvSpPr txBox="1"/>
              <p:nvPr/>
            </p:nvSpPr>
            <p:spPr>
              <a:xfrm>
                <a:off x="6893467" y="5413753"/>
                <a:ext cx="4252639" cy="68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parameterized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  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over distributions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72CCC0-F73A-6FCB-6109-B8300B8E5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467" y="5413753"/>
                <a:ext cx="4252639" cy="683457"/>
              </a:xfrm>
              <a:prstGeom prst="rect">
                <a:avLst/>
              </a:prstGeom>
              <a:blipFill>
                <a:blip r:embed="rId4"/>
                <a:stretch>
                  <a:fillRect l="-595" t="-1818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099A2D6-F1AB-D7F3-D449-9E3884FF57C3}"/>
              </a:ext>
            </a:extLst>
          </p:cNvPr>
          <p:cNvSpPr txBox="1"/>
          <p:nvPr/>
        </p:nvSpPr>
        <p:spPr>
          <a:xfrm>
            <a:off x="7998682" y="161213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multiple flows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882BF-81E0-E131-50CB-F46494AE9E6A}"/>
              </a:ext>
            </a:extLst>
          </p:cNvPr>
          <p:cNvSpPr txBox="1"/>
          <p:nvPr/>
        </p:nvSpPr>
        <p:spPr>
          <a:xfrm>
            <a:off x="658904" y="2428076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(Wasserstein manifold)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D1405B-BDBC-0E1B-09CB-17906A36A92F}"/>
                  </a:ext>
                </a:extLst>
              </p:cNvPr>
              <p:cNvSpPr txBox="1"/>
              <p:nvPr/>
            </p:nvSpPr>
            <p:spPr>
              <a:xfrm>
                <a:off x="1987578" y="5462846"/>
                <a:ext cx="3074624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=1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distributions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D1405B-BDBC-0E1B-09CB-17906A36A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578" y="5462846"/>
                <a:ext cx="3074624" cy="390941"/>
              </a:xfrm>
              <a:prstGeom prst="rect">
                <a:avLst/>
              </a:prstGeom>
              <a:blipFill>
                <a:blip r:embed="rId5"/>
                <a:stretch>
                  <a:fillRect t="-3226" r="-82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A0B609B0-8755-B4D5-07AE-AF21602F6EED}"/>
              </a:ext>
            </a:extLst>
          </p:cNvPr>
          <p:cNvSpPr/>
          <p:nvPr/>
        </p:nvSpPr>
        <p:spPr>
          <a:xfrm>
            <a:off x="5580656" y="3369763"/>
            <a:ext cx="1259149" cy="683457"/>
          </a:xfrm>
          <a:prstGeom prst="rightArrow">
            <a:avLst>
              <a:gd name="adj1" fmla="val 21991"/>
              <a:gd name="adj2" fmla="val 95833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1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54FE-307E-3069-8BDE-7DBE8F4E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93C0-E816-33EB-EE4A-7263745A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distributions over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7F7DE-AA92-D5D0-670B-59BD8AE82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/>
              <a:t>Text to image, video, or other media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text prompts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A4D6-FE5C-F837-B1B8-C457A27861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FB2F6-9FF8-16EB-3BAB-65EF5C0A2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FB908-036C-5360-80F1-C957A32F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EFAC-F508-0E75-2574-B2464D60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5E7-C231-58AC-2B37-972B4435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distributions over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879E-9FD1-4E97-F7E8-174950F83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/>
              <a:t>Text to image, video, or other media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text prompts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Image editing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pairs of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D16A1-5705-3DE5-9CB0-49E4B8DA1E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D8A1F-CEAD-1ED4-C552-98450BF9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4E859-F842-4E70-98C8-5CBB179E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A2D5F-3B8D-EB54-12AA-FEFEBA95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15" y="1352085"/>
            <a:ext cx="5049969" cy="477407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E1B504-CE49-F707-2AC0-696F18A213D8}"/>
              </a:ext>
            </a:extLst>
          </p:cNvPr>
          <p:cNvSpPr txBox="1">
            <a:spLocks/>
          </p:cNvSpPr>
          <p:nvPr/>
        </p:nvSpPr>
        <p:spPr>
          <a:xfrm>
            <a:off x="7247559" y="6118414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25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DB77-34FD-9B12-9353-12DB5FAC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30FB-91C4-474B-4026-7B986AD7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distributions over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952EA-FA0D-C07F-5ED9-9AF197C78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/>
              <a:t>Text to image, video, or other media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text prompts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Image editing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pairs of images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Scheduling and supply-demand allocations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initial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0AB0-A010-C789-9BCC-9339408154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58595-1034-1889-0CA2-AA4D64BBC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E6997-71D6-5505-3D90-D5EEBD94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7629551-3CBD-A53D-81A3-5D3CB782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90" y="1417638"/>
            <a:ext cx="5500527" cy="50077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3FB5EDA-3E96-7A5C-8A75-6EEC2571539E}"/>
              </a:ext>
            </a:extLst>
          </p:cNvPr>
          <p:cNvSpPr txBox="1">
            <a:spLocks/>
          </p:cNvSpPr>
          <p:nvPr/>
        </p:nvSpPr>
        <p:spPr>
          <a:xfrm>
            <a:off x="7247559" y="6118414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3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300FD-A8C3-94BA-5671-5E401051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88DB-3A71-9D01-96F3-9C5775F0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distributions over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EF7F-6F4F-B556-BA6D-2EAE6CF7E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/>
              <a:t>Text to image, video, or other media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text prompts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Image editing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pairs of images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Scheduling and supply-demand allocations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initial conditions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Point cloud generation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point cloud is an empirical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D39E8-6707-07E5-CDE0-14FCA051CD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C91F3-149B-0527-5DFA-23C61B6B4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B7DE-CC08-1186-56C8-7ACB5C78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43B1D-367E-5FFF-BB37-7D55F80C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25"/>
          <a:stretch/>
        </p:blipFill>
        <p:spPr>
          <a:xfrm>
            <a:off x="7362823" y="2823887"/>
            <a:ext cx="3663763" cy="983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C8C73E-3483-361F-374E-41748884A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67"/>
          <a:stretch/>
        </p:blipFill>
        <p:spPr>
          <a:xfrm>
            <a:off x="7362823" y="1653989"/>
            <a:ext cx="3663763" cy="1219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376E1-9B91-1681-72F7-C68EE8CA6C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28"/>
          <a:stretch/>
        </p:blipFill>
        <p:spPr>
          <a:xfrm>
            <a:off x="7652428" y="3782569"/>
            <a:ext cx="3111446" cy="141894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C37C4C4-BCE8-C201-54C7-559A3B5CD6B0}"/>
              </a:ext>
            </a:extLst>
          </p:cNvPr>
          <p:cNvSpPr txBox="1">
            <a:spLocks/>
          </p:cNvSpPr>
          <p:nvPr/>
        </p:nvSpPr>
        <p:spPr>
          <a:xfrm>
            <a:off x="6983100" y="5130569"/>
            <a:ext cx="4599300" cy="299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Wasserstein Flow Matching.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Haviv*, Pooladian*,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Pe’er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Amos. 2024.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93C5-ABF4-0A6E-125A-E5A922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 and media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F1184-B775-518F-C37F-49334D0F7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761" y="4876800"/>
            <a:ext cx="5197906" cy="1143000"/>
          </a:xfrm>
        </p:spPr>
        <p:txBody>
          <a:bodyPr>
            <a:normAutofit/>
          </a:bodyPr>
          <a:lstStyle/>
          <a:p>
            <a:pPr algn="just"/>
            <a:r>
              <a:rPr lang="en-US" sz="1400" b="1" dirty="0"/>
              <a:t>Prompt: </a:t>
            </a:r>
            <a:r>
              <a:rPr lang="en-US" sz="1400" i="1" dirty="0"/>
              <a:t>A red-faced monkey with white fur is bathing in a natural hot spring. The monkey is playing in the water with a miniature sail ship in front of it, made of wood with a white sail and a small rudder. The hot spring is surrounded by lush greenery, with rocks and trees.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9620-DCB5-67B2-0385-D881843FA8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C3EF-3B9B-CAFF-64CF-9ECAFC475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BE16-981F-140A-9849-31F07307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64E356-42F6-2FDC-A55A-29353C058E83}"/>
              </a:ext>
            </a:extLst>
          </p:cNvPr>
          <p:cNvSpPr txBox="1">
            <a:spLocks/>
          </p:cNvSpPr>
          <p:nvPr/>
        </p:nvSpPr>
        <p:spPr>
          <a:xfrm>
            <a:off x="3455031" y="1153449"/>
            <a:ext cx="5197905" cy="429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Movie Gen: A Cast of Media Foundation Models.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Meta, Oct 2024.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10" name="optimized_moviegen_2">
            <a:hlinkClick r:id="" action="ppaction://media"/>
            <a:extLst>
              <a:ext uri="{FF2B5EF4-FFF2-40B4-BE49-F238E27FC236}">
                <a16:creationId xmlns:a16="http://schemas.microsoft.com/office/drawing/2014/main" id="{0AB278FB-39E0-CBA3-0895-1B4037E78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9693" y="1981200"/>
            <a:ext cx="5105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28C64-8704-75DE-6AE0-28308D4A7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8B0C-E500-7091-C4CB-4095D1C0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distributions over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B9F3-B8CE-420B-11A2-C239A6AF0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/>
              <a:t>Text to image, video, or other media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text prompts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Image editing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pairs of images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Scheduling and supply-demand allocations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many initial conditions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Point cloud generation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point cloud is an empirical distribution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b="1" dirty="0"/>
              <a:t>Cellular transport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many pairs of untreated to treated populations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CB9C1-651A-0E18-9D50-AE2F4F54E4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1BD68-B797-BECD-48BC-6F6FAB4C0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D8EFD-FDDE-B313-8293-E91FB5F9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05B9D-75EA-0113-CABC-8EBF0E23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744" y="2043953"/>
            <a:ext cx="6016254" cy="328108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B0C4B34-6F12-A691-76F8-02A5692E24F5}"/>
              </a:ext>
            </a:extLst>
          </p:cNvPr>
          <p:cNvSpPr txBox="1">
            <a:spLocks/>
          </p:cNvSpPr>
          <p:nvPr/>
        </p:nvSpPr>
        <p:spPr>
          <a:xfrm>
            <a:off x="7794405" y="5392269"/>
            <a:ext cx="3895571" cy="309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Flow Matching.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Atanackovic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et al., 2024.</a:t>
            </a:r>
          </a:p>
        </p:txBody>
      </p:sp>
    </p:spTree>
    <p:extLst>
      <p:ext uri="{BB962C8B-B14F-4D97-AF65-F5344CB8AC3E}">
        <p14:creationId xmlns:p14="http://schemas.microsoft.com/office/powerpoint/2010/main" val="154943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F4F6-5D78-6A01-576F-A9416A7C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E8DEB-BE93-4185-2380-58D65F097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📚 Primer on</a:t>
            </a:r>
            <a:r>
              <a:rPr lang="en-US" b="1" dirty="0"/>
              <a:t> amortized optimization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[Foundations and Trends in ML,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📚 </a:t>
            </a:r>
            <a:r>
              <a:rPr lang="en-US" b="1" dirty="0"/>
              <a:t>Meta 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📚 </a:t>
            </a:r>
            <a:r>
              <a:rPr lang="en-US" b="1" dirty="0"/>
              <a:t>Meta Flow Matching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[2024]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📚 </a:t>
            </a:r>
            <a:r>
              <a:rPr lang="en-US" b="1" dirty="0"/>
              <a:t>Wasserstein Flow Matching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[2024]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81E1-D24B-F374-2222-1B83A14AB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34904"/>
            <a:ext cx="2232770" cy="286572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B2CB9-5F56-881E-4714-04C869CBD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B6D97-55C9-B8FB-D867-EC0D657B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CE8AE-1495-1EB5-FE78-9BB57E590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0"/>
          <a:stretch/>
        </p:blipFill>
        <p:spPr>
          <a:xfrm>
            <a:off x="1043110" y="3176090"/>
            <a:ext cx="559534" cy="55797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25EDA-4193-421B-9DD6-E8D95B6DE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96" y="3194732"/>
            <a:ext cx="559534" cy="50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88658-1F48-44B1-1E35-5C36B38F9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82" y="3176963"/>
            <a:ext cx="559534" cy="555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4FE71-4C16-7A13-C788-08633CC83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968" y="3178424"/>
            <a:ext cx="559535" cy="55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347B2-8395-CCAA-5183-5148EA2E6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566" y="5606791"/>
            <a:ext cx="559535" cy="544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32F75-2DB1-1A5F-5E3A-D595BE371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670" y="5593816"/>
            <a:ext cx="559534" cy="5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4CF90-CB91-F693-CA04-07641570B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118" y="5605549"/>
            <a:ext cx="559535" cy="547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33ED9F-D2FA-9513-BCA3-FE80F2B36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778" y="4414955"/>
            <a:ext cx="559535" cy="57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88B367-5A58-F10A-A6B5-63021CADCE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4779" y="4413340"/>
            <a:ext cx="559533" cy="5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C9D818-C584-6A69-6C4E-867B2BBBF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878" y="4419400"/>
            <a:ext cx="559535" cy="559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5F3D61-9B02-66E7-1110-18E8D1F7B0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0679" y="4422303"/>
            <a:ext cx="559535" cy="551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2B3918-2CB8-F4BC-D578-1ACF627C119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3066"/>
          <a:stretch/>
        </p:blipFill>
        <p:spPr>
          <a:xfrm>
            <a:off x="3058480" y="4430295"/>
            <a:ext cx="446367" cy="529521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1E6B24-647D-2E54-D0F4-7865981415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4213" y="4430528"/>
            <a:ext cx="559534" cy="528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62118-0ED8-1A54-ABC6-ABAF596E56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3679" y="4410636"/>
            <a:ext cx="559535" cy="58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0D989C-4CAB-9F64-8684-2D7420B2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0"/>
          <a:stretch/>
        </p:blipFill>
        <p:spPr>
          <a:xfrm>
            <a:off x="2389580" y="4419969"/>
            <a:ext cx="559534" cy="55797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BD1A0B-425B-FE19-FF98-04FFC000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0"/>
          <a:stretch/>
        </p:blipFill>
        <p:spPr>
          <a:xfrm>
            <a:off x="3028220" y="5601796"/>
            <a:ext cx="559534" cy="55797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10AC97-4ED2-3F6B-8695-4229B9104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0"/>
          <a:stretch/>
        </p:blipFill>
        <p:spPr>
          <a:xfrm>
            <a:off x="1021118" y="1954855"/>
            <a:ext cx="559534" cy="5579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321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crash course on amortized optimization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9388D7-E5A1-91DD-C3FD-9E2E9F99021E}"/>
              </a:ext>
            </a:extLst>
          </p:cNvPr>
          <p:cNvGrpSpPr/>
          <p:nvPr/>
        </p:nvGrpSpPr>
        <p:grpSpPr>
          <a:xfrm>
            <a:off x="609600" y="1775246"/>
            <a:ext cx="7447578" cy="4109096"/>
            <a:chOff x="609600" y="1775246"/>
            <a:chExt cx="7447578" cy="41090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D8FEFA-F523-D1A1-7349-617B4CD93690}"/>
                </a:ext>
              </a:extLst>
            </p:cNvPr>
            <p:cNvGrpSpPr/>
            <p:nvPr/>
          </p:nvGrpSpPr>
          <p:grpSpPr>
            <a:xfrm>
              <a:off x="807841" y="3753708"/>
              <a:ext cx="3897223" cy="1951777"/>
              <a:chOff x="6487092" y="3116340"/>
              <a:chExt cx="3897223" cy="195177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55109BC-A802-5AE9-5840-635BD073E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917" b="47507"/>
              <a:stretch/>
            </p:blipFill>
            <p:spPr>
              <a:xfrm>
                <a:off x="6491641" y="3116340"/>
                <a:ext cx="3892674" cy="195177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959FD22-56B5-2CBE-C6C9-A2E26E7F07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1929"/>
              <a:stretch/>
            </p:blipFill>
            <p:spPr>
              <a:xfrm>
                <a:off x="6487092" y="3451994"/>
                <a:ext cx="374322" cy="5461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DC57476-BA2E-9DA6-F3B4-77CC8F6D3D3A}"/>
                    </a:ext>
                  </a:extLst>
                </p:cNvPr>
                <p:cNvSpPr txBox="1"/>
                <p:nvPr/>
              </p:nvSpPr>
              <p:spPr>
                <a:xfrm>
                  <a:off x="1277428" y="2247113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00503000000000000" pitchFamily="2" charset="77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DC57476-BA2E-9DA6-F3B4-77CC8F6D3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7428" y="2247113"/>
                  <a:ext cx="3599190" cy="694870"/>
                </a:xfrm>
                <a:prstGeom prst="rect">
                  <a:avLst/>
                </a:prstGeom>
                <a:blipFill>
                  <a:blip r:embed="rId5"/>
                  <a:stretch>
                    <a:fillRect l="-3521" t="-7273" r="-9507" b="-3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D51C4D-7716-1849-FF4B-8C9059976465}"/>
                </a:ext>
              </a:extLst>
            </p:cNvPr>
            <p:cNvGrpSpPr/>
            <p:nvPr/>
          </p:nvGrpSpPr>
          <p:grpSpPr>
            <a:xfrm>
              <a:off x="3055097" y="3029723"/>
              <a:ext cx="1580075" cy="532552"/>
              <a:chOff x="5212315" y="4740455"/>
              <a:chExt cx="1580075" cy="532552"/>
            </a:xfrm>
          </p:grpSpPr>
          <p:sp>
            <p:nvSpPr>
              <p:cNvPr id="26" name="Content Placeholder 7">
                <a:extLst>
                  <a:ext uri="{FF2B5EF4-FFF2-40B4-BE49-F238E27FC236}">
                    <a16:creationId xmlns:a16="http://schemas.microsoft.com/office/drawing/2014/main" id="{014F32ED-C0EA-0880-7D49-D446492B5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2315" y="4880904"/>
                <a:ext cx="1580075" cy="3921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domain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4247C00-85C1-3AE6-4961-BB5A9E456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465" y="4740455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80689D-7CF2-AEBF-0206-0993BEDDE323}"/>
                </a:ext>
              </a:extLst>
            </p:cNvPr>
            <p:cNvGrpSpPr/>
            <p:nvPr/>
          </p:nvGrpSpPr>
          <p:grpSpPr>
            <a:xfrm>
              <a:off x="609600" y="1781569"/>
              <a:ext cx="2146853" cy="653350"/>
              <a:chOff x="2766818" y="3492301"/>
              <a:chExt cx="2146853" cy="653350"/>
            </a:xfrm>
          </p:grpSpPr>
          <p:sp>
            <p:nvSpPr>
              <p:cNvPr id="30" name="Content Placeholder 7">
                <a:extLst>
                  <a:ext uri="{FF2B5EF4-FFF2-40B4-BE49-F238E27FC236}">
                    <a16:creationId xmlns:a16="http://schemas.microsoft.com/office/drawing/2014/main" id="{53796B06-BCB4-F4CA-1B0B-2435687B39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6818" y="3492301"/>
                <a:ext cx="2146853" cy="6533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optimal solution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4067FD8-B1CA-0555-77D8-2C0102BF6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8417" y="3821237"/>
                <a:ext cx="0" cy="1780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EE50D1B-B203-4716-0848-6CE58A92FE59}"/>
                </a:ext>
              </a:extLst>
            </p:cNvPr>
            <p:cNvSpPr txBox="1">
              <a:spLocks/>
            </p:cNvSpPr>
            <p:nvPr/>
          </p:nvSpPr>
          <p:spPr>
            <a:xfrm>
              <a:off x="1616748" y="4027035"/>
              <a:ext cx="5440680" cy="50151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slow thinking: </a:t>
              </a:r>
              <a:r>
                <a:rPr lang="en-US" sz="1600" dirty="0"/>
                <a:t>solve from scratch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(e.g., with search, planning)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4179A1DC-DB31-1BE6-5F41-C869DD673CA1}"/>
                </a:ext>
              </a:extLst>
            </p:cNvPr>
            <p:cNvSpPr txBox="1">
              <a:spLocks/>
            </p:cNvSpPr>
            <p:nvPr/>
          </p:nvSpPr>
          <p:spPr>
            <a:xfrm>
              <a:off x="3317820" y="5141654"/>
              <a:ext cx="4684542" cy="5015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fast thinking: </a:t>
              </a:r>
              <a:r>
                <a:rPr lang="en-US" sz="1600" dirty="0"/>
                <a:t>rapidly predict the solution</a:t>
              </a: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4FA07A0-A4BD-7682-B009-0529C990C5C9}"/>
                </a:ext>
              </a:extLst>
            </p:cNvPr>
            <p:cNvSpPr/>
            <p:nvPr/>
          </p:nvSpPr>
          <p:spPr>
            <a:xfrm flipH="1">
              <a:off x="3317820" y="4374000"/>
              <a:ext cx="469560" cy="1159745"/>
            </a:xfrm>
            <a:prstGeom prst="arc">
              <a:avLst>
                <a:gd name="adj1" fmla="val 20053353"/>
                <a:gd name="adj2" fmla="val 3645690"/>
              </a:avLst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7C6E0DE-0643-637A-DFA0-DC6DBE3AF561}"/>
                </a:ext>
              </a:extLst>
            </p:cNvPr>
            <p:cNvSpPr/>
            <p:nvPr/>
          </p:nvSpPr>
          <p:spPr>
            <a:xfrm rot="18356041" flipH="1" flipV="1">
              <a:off x="2272759" y="3756089"/>
              <a:ext cx="469560" cy="1237950"/>
            </a:xfrm>
            <a:prstGeom prst="arc">
              <a:avLst>
                <a:gd name="adj1" fmla="val 20053353"/>
                <a:gd name="adj2" fmla="val 3645690"/>
              </a:avLst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5A396D45-6C5B-53A9-D9E7-EE86436BC931}"/>
                </a:ext>
              </a:extLst>
            </p:cNvPr>
            <p:cNvSpPr txBox="1">
              <a:spLocks/>
            </p:cNvSpPr>
            <p:nvPr/>
          </p:nvSpPr>
          <p:spPr>
            <a:xfrm>
              <a:off x="3372636" y="5382832"/>
              <a:ext cx="4684542" cy="5015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why? </a:t>
              </a:r>
              <a:r>
                <a:rPr lang="en-US" sz="1600" dirty="0"/>
                <a:t>can be 25,000+ times faster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(in VAEs)</a:t>
              </a:r>
            </a:p>
          </p:txBody>
        </p:sp>
        <p:sp>
          <p:nvSpPr>
            <p:cNvPr id="50" name="Content Placeholder 7">
              <a:extLst>
                <a:ext uri="{FF2B5EF4-FFF2-40B4-BE49-F238E27FC236}">
                  <a16:creationId xmlns:a16="http://schemas.microsoft.com/office/drawing/2014/main" id="{54C1085C-ECE1-5353-ABE3-147F90B7A640}"/>
                </a:ext>
              </a:extLst>
            </p:cNvPr>
            <p:cNvSpPr txBox="1">
              <a:spLocks/>
            </p:cNvSpPr>
            <p:nvPr/>
          </p:nvSpPr>
          <p:spPr>
            <a:xfrm>
              <a:off x="4322138" y="1780238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(state of the world)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F6A3824-7120-E189-EA19-F8D24562DDD0}"/>
                </a:ext>
              </a:extLst>
            </p:cNvPr>
            <p:cNvCxnSpPr>
              <a:cxnSpLocks/>
            </p:cNvCxnSpPr>
            <p:nvPr/>
          </p:nvCxnSpPr>
          <p:spPr>
            <a:xfrm>
              <a:off x="4745348" y="2110506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ontent Placeholder 7">
              <a:extLst>
                <a:ext uri="{FF2B5EF4-FFF2-40B4-BE49-F238E27FC236}">
                  <a16:creationId xmlns:a16="http://schemas.microsoft.com/office/drawing/2014/main" id="{C8AEBBC6-07D1-B355-0BC1-09206DB85F3D}"/>
                </a:ext>
              </a:extLst>
            </p:cNvPr>
            <p:cNvSpPr txBox="1">
              <a:spLocks/>
            </p:cNvSpPr>
            <p:nvPr/>
          </p:nvSpPr>
          <p:spPr>
            <a:xfrm>
              <a:off x="3749374" y="1775246"/>
              <a:ext cx="784024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cost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C0913B-5F73-E72D-2C7D-5D02C14246A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103" y="2096210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551614DC-8EAA-0DFD-AA1F-1E6CC9AB7679}"/>
                </a:ext>
              </a:extLst>
            </p:cNvPr>
            <p:cNvSpPr txBox="1">
              <a:spLocks/>
            </p:cNvSpPr>
            <p:nvPr/>
          </p:nvSpPr>
          <p:spPr>
            <a:xfrm>
              <a:off x="3663646" y="4935096"/>
              <a:ext cx="1524230" cy="35927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(amortization)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D4912-351E-A8B3-E460-5CDCE84D37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1035-497A-F7CC-78BD-655D972C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FEA04B-6467-B090-87E9-ADF299933F94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920BB-A3AF-2D13-14F8-CE14A1C3D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713" y="1773844"/>
            <a:ext cx="4749195" cy="409574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DE8AB68-3F88-B5FD-0C43-6DE59DD6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784" y="328974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3377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7049-A207-D7BB-F47C-2F0767269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F9AFA-B62D-D1E2-E07E-AC99960D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4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</p:spPr>
            <p:txBody>
              <a:bodyPr/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1. Define an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     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2. Define a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that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3. Learn the model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  <a:blipFill>
                <a:blip r:embed="rId3"/>
                <a:stretch>
                  <a:fillRect l="-578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amortize?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2782E-5B96-3E30-614B-881DA3119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1"/>
          <a:stretch/>
        </p:blipFill>
        <p:spPr>
          <a:xfrm>
            <a:off x="8239004" y="1393171"/>
            <a:ext cx="3043080" cy="254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03786-2D96-D92E-23F5-B1C1AA122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53"/>
          <a:stretch/>
        </p:blipFill>
        <p:spPr>
          <a:xfrm>
            <a:off x="8160433" y="3965441"/>
            <a:ext cx="2924728" cy="25468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BCB22-07C4-E4A9-B179-EB21B3BAE3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9AAB-0345-A1A3-902C-C5246168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9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2875957" cy="2423689"/>
            <a:chOff x="7340274" y="3633585"/>
            <a:chExt cx="2875957" cy="24236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F4EEE-0F98-2CDF-A533-0A42CBA0A2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9159E-2B2C-AD89-29AA-E86C7B0C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8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2E81-35D3-86BC-A39C-5B54F2EA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5F8E-10AE-63AE-65FF-3E27C5C1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FA8C3-AF1C-C761-10A2-942CC8AB1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Primer 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amortized 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[Foundations and Trends in ML,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📚 </a:t>
            </a:r>
            <a:r>
              <a:rPr lang="en-US" b="1" dirty="0"/>
              <a:t>Meta 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Flow Matching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[2024]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 Flow Matching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[2024]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30402-152E-6E52-674A-728CBF0E5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34904"/>
            <a:ext cx="2232770" cy="286572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BB83-AAA9-F6D2-AE66-9B6F2473A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7BABF-89CB-5D8F-0B1E-FA532FC1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E9FAB-DA50-97E3-CAAB-6AE71D39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280"/>
          <a:stretch/>
        </p:blipFill>
        <p:spPr>
          <a:xfrm>
            <a:off x="1043110" y="3176090"/>
            <a:ext cx="559534" cy="55797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D8F72-59A6-CCDB-50B4-C0710066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96" y="3194732"/>
            <a:ext cx="559534" cy="50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8BF4A-8FE4-722C-785B-BFFE84748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82" y="3176963"/>
            <a:ext cx="559534" cy="555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E6B7F-2069-507C-C8FB-CF07400C6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968" y="3178424"/>
            <a:ext cx="559535" cy="55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00013-1967-71A8-6224-5EE1DD62CB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34566" y="5606791"/>
            <a:ext cx="559535" cy="544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22904-E05A-2E48-65CC-7ADB1A38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2363670" y="5593816"/>
            <a:ext cx="559534" cy="5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1C7003-712B-25E3-12EF-97C93D1F861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699118" y="5605549"/>
            <a:ext cx="559535" cy="547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7CBAD7-55F4-1C59-118D-1BA63FC8445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>
            <a:off x="1051778" y="4414955"/>
            <a:ext cx="559535" cy="57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318A3A-5E9E-64C1-6A6B-3EEA31A27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898226" y="4413340"/>
            <a:ext cx="559533" cy="5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78D4C-1B53-5581-1C55-4385D106A9E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0000"/>
          </a:blip>
          <a:stretch>
            <a:fillRect/>
          </a:stretch>
        </p:blipFill>
        <p:spPr>
          <a:xfrm>
            <a:off x="4229325" y="4419400"/>
            <a:ext cx="559535" cy="559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1C74DF-0E49-BEA5-6CB7-3443AAFBBF9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0000"/>
          </a:blip>
          <a:stretch>
            <a:fillRect/>
          </a:stretch>
        </p:blipFill>
        <p:spPr>
          <a:xfrm>
            <a:off x="1720679" y="4422303"/>
            <a:ext cx="559535" cy="551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694D42-9365-3E2A-C953-3189D1D665B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0000"/>
          </a:blip>
          <a:srcRect b="3066"/>
          <a:stretch/>
        </p:blipFill>
        <p:spPr>
          <a:xfrm>
            <a:off x="3058480" y="4430295"/>
            <a:ext cx="446367" cy="529521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E329FD-2C3E-66D5-3F01-7F069D0EE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0000"/>
          </a:blip>
          <a:stretch>
            <a:fillRect/>
          </a:stretch>
        </p:blipFill>
        <p:spPr>
          <a:xfrm>
            <a:off x="3614213" y="4430528"/>
            <a:ext cx="559534" cy="528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8284D8-1114-3960-5236-E4298A7C8063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0000"/>
          </a:blip>
          <a:stretch>
            <a:fillRect/>
          </a:stretch>
        </p:blipFill>
        <p:spPr>
          <a:xfrm>
            <a:off x="5567126" y="4410636"/>
            <a:ext cx="559535" cy="58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119C21-9E4E-F54E-8915-BF91E88040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2389580" y="4419969"/>
            <a:ext cx="559534" cy="55797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5A063-E0C5-0C38-77AA-97DEC964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3028220" y="5601796"/>
            <a:ext cx="559534" cy="55797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99C35B-F682-95C4-71DB-15CDEEEDE5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1021118" y="1954855"/>
            <a:ext cx="559534" cy="5579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6436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4E57-D688-19B7-D9C1-984117BD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Challenge: computing OT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C5146-7F9F-4DE0-C0BF-99B0D53F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429000"/>
            <a:ext cx="5926513" cy="2582862"/>
          </a:xfrm>
        </p:spPr>
        <p:txBody>
          <a:bodyPr>
            <a:normAutofit/>
          </a:bodyPr>
          <a:lstStyle/>
          <a:p>
            <a:r>
              <a:rPr lang="en-US" sz="2400" dirty="0"/>
              <a:t>Many OT problems are </a:t>
            </a:r>
            <a:r>
              <a:rPr lang="en-US" sz="2400" b="1" dirty="0"/>
              <a:t>numerically solved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Improving OT solvers is active research</a:t>
            </a:r>
          </a:p>
          <a:p>
            <a:endParaRPr lang="en-US" sz="2400" dirty="0"/>
          </a:p>
          <a:p>
            <a:r>
              <a:rPr lang="en-US" sz="2400" b="1" dirty="0"/>
              <a:t>Solving multiple OT problems</a:t>
            </a:r>
            <a:r>
              <a:rPr lang="en-US" sz="2400" dirty="0"/>
              <a:t>: even harder</a:t>
            </a:r>
            <a:endParaRPr lang="en-US" sz="2400" b="1" dirty="0"/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solution: independently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𝒯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12">
                <a:extLst>
                  <a:ext uri="{FF2B5EF4-FFF2-40B4-BE49-F238E27FC236}">
                    <a16:creationId xmlns:a16="http://schemas.microsoft.com/office/drawing/2014/main" id="{B4006F5A-1DCF-6B44-F4EC-47EF1984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7637"/>
                <a:ext cx="6319234" cy="1543728"/>
              </a:xfrm>
              <a:prstGeom prst="rect">
                <a:avLst/>
              </a:prstGeom>
              <a:blipFill>
                <a:blip r:embed="rId2"/>
                <a:stretch>
                  <a:fillRect l="-1606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CF8E-3769-92A8-1B94-934522D8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7D31B1-EE61-E23A-4E90-DFF8300FA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73CC40-46B0-277D-2237-D46316A7C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8B4EAF-74EF-078D-9F74-17FB885D2A49}"/>
              </a:ext>
            </a:extLst>
          </p:cNvPr>
          <p:cNvSpPr/>
          <p:nvPr/>
        </p:nvSpPr>
        <p:spPr>
          <a:xfrm>
            <a:off x="1140460" y="2691671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B24E64-C880-17F3-6690-DAAD9FBC596B}"/>
              </a:ext>
            </a:extLst>
          </p:cNvPr>
          <p:cNvSpPr txBox="1">
            <a:spLocks/>
          </p:cNvSpPr>
          <p:nvPr/>
        </p:nvSpPr>
        <p:spPr>
          <a:xfrm>
            <a:off x="4016340" y="1161780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900A9-7EC9-5CDE-4BBF-1C2161A3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13" y="1417638"/>
            <a:ext cx="5046287" cy="45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807E-4770-E759-53AB-737157AE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BCAE-B4CC-55CC-4BE0-922E115D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Idea: </a:t>
            </a:r>
            <a:r>
              <a:rPr lang="en-US" sz="2400" dirty="0"/>
              <a:t>predict the solution to OT problems with amortized optimization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Simultaneously solve many OT problems, sharing info between instances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/>
              <a:t>Why call it “meta”?</a:t>
            </a:r>
            <a:r>
              <a:rPr lang="en-US" sz="2400" dirty="0"/>
              <a:t> Instead of solving a single OT problem, learn how to solve many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345288"/>
                <a:ext cx="8202205" cy="1543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Monge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(primal, Wasserstein-2)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  <m:t>𝒯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DD4C629C-E52D-A934-2B87-23FA1B07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45288"/>
                <a:ext cx="8202205" cy="1543728"/>
              </a:xfrm>
              <a:prstGeom prst="rect">
                <a:avLst/>
              </a:prstGeom>
              <a:blipFill>
                <a:blip r:embed="rId3"/>
                <a:stretch>
                  <a:fillRect l="-1236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809461"/>
                <a:ext cx="7909559" cy="8196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(parameterize dual potential via an MLP)</a:t>
                </a:r>
              </a:p>
            </p:txBody>
          </p:sp>
        </mc:Choice>
        <mc:Fallback xmlns="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A277BA3C-D2FF-6B7C-454A-596EFD5B0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809461"/>
                <a:ext cx="7909559" cy="819697"/>
              </a:xfrm>
              <a:prstGeom prst="rect">
                <a:avLst/>
              </a:prstGeom>
              <a:blipFill>
                <a:blip r:embed="rId4"/>
                <a:stretch>
                  <a:fillRect l="-642" t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02863" y="4165073"/>
                <a:ext cx="880110" cy="8555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17D28F5D-8812-44B7-7253-C455E8EB4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02863" y="4165073"/>
                <a:ext cx="880110" cy="855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296E5B5-B63F-7D2F-75B0-62DEFE25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3" y="3345289"/>
            <a:ext cx="3448050" cy="30649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B9F821-955E-ADE8-E1ED-60105754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3718B3-A3EC-25E7-DED4-44CDD8E4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5A673F4-BFDA-9A83-95D8-9E7829E55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1DDD65-BB58-F573-5819-E1912B5D002B}"/>
              </a:ext>
            </a:extLst>
          </p:cNvPr>
          <p:cNvSpPr/>
          <p:nvPr/>
        </p:nvSpPr>
        <p:spPr>
          <a:xfrm>
            <a:off x="1344467" y="5609404"/>
            <a:ext cx="4515428" cy="269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also consider other/discrete OT formulations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FFBB2CF-7D33-303F-6770-CF93D297191E}"/>
              </a:ext>
            </a:extLst>
          </p:cNvPr>
          <p:cNvSpPr txBox="1">
            <a:spLocks/>
          </p:cNvSpPr>
          <p:nvPr/>
        </p:nvSpPr>
        <p:spPr>
          <a:xfrm>
            <a:off x="9934978" y="2545672"/>
            <a:ext cx="1523848" cy="43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(via amortization)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4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0E118-3EE0-D31E-224C-92CA546E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466" y="1236457"/>
            <a:ext cx="3515067" cy="2489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Discrete OT (Sinkhorn)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7BAD6B-5464-ACB6-3620-FD8877637853}"/>
              </a:ext>
            </a:extLst>
          </p:cNvPr>
          <p:cNvSpPr txBox="1">
            <a:spLocks/>
          </p:cNvSpPr>
          <p:nvPr/>
        </p:nvSpPr>
        <p:spPr>
          <a:xfrm>
            <a:off x="1908810" y="1079474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Sinkhorn Distances: Lightspeed Computation of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Marco Cuturi, NeurIPS 2013.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A000E-1939-4A3E-7D70-A8FC1F96A39E}"/>
              </a:ext>
            </a:extLst>
          </p:cNvPr>
          <p:cNvGrpSpPr/>
          <p:nvPr/>
        </p:nvGrpSpPr>
        <p:grpSpPr>
          <a:xfrm>
            <a:off x="4140046" y="1734936"/>
            <a:ext cx="3991302" cy="4016315"/>
            <a:chOff x="170417" y="1635872"/>
            <a:chExt cx="3991302" cy="4016315"/>
          </a:xfrm>
        </p:grpSpPr>
        <p:pic>
          <p:nvPicPr>
            <p:cNvPr id="16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8EF9BD-193B-BC64-656E-50466E0D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417" y="5459289"/>
              <a:ext cx="3991302" cy="192898"/>
            </a:xfrm>
            <a:prstGeom prst="rect">
              <a:avLst/>
            </a:prstGeom>
          </p:spPr>
        </p:pic>
        <p:pic>
          <p:nvPicPr>
            <p:cNvPr id="17" name="Picture 17" descr="Chart&#10;&#10;Description automatically generated">
              <a:extLst>
                <a:ext uri="{FF2B5EF4-FFF2-40B4-BE49-F238E27FC236}">
                  <a16:creationId xmlns:a16="http://schemas.microsoft.com/office/drawing/2014/main" id="{0A90AAD3-E1BE-A468-FA20-6C26801B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371" y="1635872"/>
              <a:ext cx="3873062" cy="1772426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C93FAAB-7B13-5CB0-F34C-8592E907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371" y="3658386"/>
              <a:ext cx="3781096" cy="17673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77A99-03AC-BE94-7A35-8692F6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CFCAF-E082-3C8F-E9A2-D7C0F6BBC1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E0563-4E2E-A2A1-45BE-E2C65E105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7528" y="3900819"/>
            <a:ext cx="3896926" cy="148570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F40612-337D-45F6-B87E-92D36C1EB072}"/>
              </a:ext>
            </a:extLst>
          </p:cNvPr>
          <p:cNvGrpSpPr/>
          <p:nvPr/>
        </p:nvGrpSpPr>
        <p:grpSpPr>
          <a:xfrm>
            <a:off x="256093" y="1866777"/>
            <a:ext cx="3821011" cy="1317460"/>
            <a:chOff x="8014644" y="1976674"/>
            <a:chExt cx="3821011" cy="1317460"/>
          </a:xfrm>
        </p:grpSpPr>
        <p:pic>
          <p:nvPicPr>
            <p:cNvPr id="15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A35FC70E-DCF6-A891-327C-5F936367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3554" r="54610"/>
            <a:stretch/>
          </p:blipFill>
          <p:spPr>
            <a:xfrm>
              <a:off x="8270774" y="2148175"/>
              <a:ext cx="3505202" cy="648625"/>
            </a:xfrm>
            <a:prstGeom prst="rect">
              <a:avLst/>
            </a:prstGeom>
          </p:spPr>
        </p:pic>
        <p:pic>
          <p:nvPicPr>
            <p:cNvPr id="12" name="Picture 17" descr="Chart&#10;&#10;Description automatically generated">
              <a:extLst>
                <a:ext uri="{FF2B5EF4-FFF2-40B4-BE49-F238E27FC236}">
                  <a16:creationId xmlns:a16="http://schemas.microsoft.com/office/drawing/2014/main" id="{D0030278-D853-9A64-6873-A49EA28C9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777" b="89627"/>
            <a:stretch/>
          </p:blipFill>
          <p:spPr>
            <a:xfrm>
              <a:off x="9735552" y="1976674"/>
              <a:ext cx="2100103" cy="183845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7CAD2E3-78FF-8E69-BE79-4220DD78B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7851"/>
            <a:stretch/>
          </p:blipFill>
          <p:spPr>
            <a:xfrm>
              <a:off x="8014644" y="3079416"/>
              <a:ext cx="3781096" cy="214718"/>
            </a:xfrm>
            <a:prstGeom prst="rect">
              <a:avLst/>
            </a:prstGeom>
          </p:spPr>
        </p:pic>
      </p:grp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373B75D-67E9-DE42-13CE-687A073C6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22" y="3242918"/>
            <a:ext cx="3266492" cy="29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1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35277-0342-D9D4-F6FB-8D5ADFB5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750A-2DA6-B987-FDF3-660E6B74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1670-CCBF-BD15-CA8B-894E020951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7FDD9-0F24-DE25-9216-DF1179795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F5875-A34E-200A-989A-7E5CBBFA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A743A6A-3BDA-0865-F159-F6744216A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189D64B1-FC25-7789-CEA8-9A84451A6C79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5ACC2-B046-9BF9-931F-05C230E6C544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54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DD4E-6719-E8E2-B8F8-75785DE7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2332" cy="1143000"/>
          </a:xfrm>
        </p:spPr>
        <p:txBody>
          <a:bodyPr>
            <a:normAutofit/>
          </a:bodyPr>
          <a:lstStyle/>
          <a:p>
            <a:r>
              <a:rPr lang="en-US" dirty="0"/>
              <a:t>Wasserstein adversarial regularization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EDAFD-1172-CC66-D3C3-841E7109916B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 adversarial regularization for learning with label noise.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Kilian Fatras et al., TPAMI 2021.</a:t>
            </a:r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623394B-52BB-D5ED-DA76-2A589D73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43" y="3964384"/>
            <a:ext cx="9407275" cy="25202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D5EAD-80A3-A5EB-2CA6-74FDA979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9CF90-DDB6-3346-4DB1-06B860882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AC73F-F653-9D76-4EE0-F392E4C711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5EC92-C7B5-6DBE-94E7-31ED1C600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60"/>
          <a:stretch/>
        </p:blipFill>
        <p:spPr>
          <a:xfrm>
            <a:off x="8044339" y="2364095"/>
            <a:ext cx="4158778" cy="1447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911A6B-AAA8-C201-8E6F-5812FE10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82" b="39956"/>
          <a:stretch/>
        </p:blipFill>
        <p:spPr>
          <a:xfrm>
            <a:off x="9770997" y="3901779"/>
            <a:ext cx="2444999" cy="23823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4DB9D5-B8AD-160B-B4D5-C85FE59632A4}"/>
              </a:ext>
            </a:extLst>
          </p:cNvPr>
          <p:cNvCxnSpPr>
            <a:cxnSpLocks/>
          </p:cNvCxnSpPr>
          <p:nvPr/>
        </p:nvCxnSpPr>
        <p:spPr>
          <a:xfrm flipV="1">
            <a:off x="8052261" y="2364095"/>
            <a:ext cx="0" cy="14470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4B247D-C94F-27ED-BD1B-609E4A64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7336663" cy="1828799"/>
          </a:xfrm>
        </p:spPr>
        <p:txBody>
          <a:bodyPr>
            <a:normAutofit/>
          </a:bodyPr>
          <a:lstStyle/>
          <a:p>
            <a:r>
              <a:rPr lang="en-US" b="1" dirty="0"/>
              <a:t>Setting: </a:t>
            </a:r>
            <a:r>
              <a:rPr lang="en-US" dirty="0"/>
              <a:t>discrete OT for classification with label noise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OT is </a:t>
            </a:r>
            <a:r>
              <a:rPr lang="en-US" b="1" dirty="0"/>
              <a:t>repeatedly solved </a:t>
            </a:r>
            <a:r>
              <a:rPr lang="en-US" dirty="0"/>
              <a:t>across minibatches</a:t>
            </a:r>
          </a:p>
          <a:p>
            <a:r>
              <a:rPr lang="en-US" dirty="0"/>
              <a:t>Use Meta OT to </a:t>
            </a:r>
            <a:r>
              <a:rPr lang="en-US" b="1" dirty="0"/>
              <a:t>learn better solutions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2C9FCE-3BA2-61A3-E428-345A274E3C90}"/>
              </a:ext>
            </a:extLst>
          </p:cNvPr>
          <p:cNvCxnSpPr>
            <a:cxnSpLocks/>
          </p:cNvCxnSpPr>
          <p:nvPr/>
        </p:nvCxnSpPr>
        <p:spPr>
          <a:xfrm>
            <a:off x="8044339" y="3809200"/>
            <a:ext cx="17564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BDD359-4BCB-9C2F-5AE8-1A61F358E621}"/>
              </a:ext>
            </a:extLst>
          </p:cNvPr>
          <p:cNvCxnSpPr>
            <a:cxnSpLocks/>
          </p:cNvCxnSpPr>
          <p:nvPr/>
        </p:nvCxnSpPr>
        <p:spPr>
          <a:xfrm flipV="1">
            <a:off x="9800822" y="3809200"/>
            <a:ext cx="0" cy="24749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68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ACA8E-103C-5758-8E84-22E41564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856" y="1388644"/>
            <a:ext cx="4031087" cy="446688"/>
          </a:xfrm>
        </p:spPr>
        <p:txBody>
          <a:bodyPr>
            <a:normAutofit/>
          </a:bodyPr>
          <a:lstStyle/>
          <a:p>
            <a:r>
              <a:rPr lang="en-US" b="1" dirty="0"/>
              <a:t>RGB color palette transport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654A-5B97-AF5E-DDD6-19EB14BC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OT in continuous settings (W2GN)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5812-9714-FF40-C137-6E4BC00E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1D47-ABC8-72EE-AE79-DA0386FC5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" y="1805981"/>
            <a:ext cx="5724403" cy="3213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BEBA2F-6361-CA7D-B5A0-2014E26CEFB1}"/>
              </a:ext>
            </a:extLst>
          </p:cNvPr>
          <p:cNvSpPr txBox="1">
            <a:spLocks/>
          </p:cNvSpPr>
          <p:nvPr/>
        </p:nvSpPr>
        <p:spPr>
          <a:xfrm>
            <a:off x="1908810" y="1120457"/>
            <a:ext cx="8366760" cy="49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36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Wasserstein-2 Generative Networks.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Alexander Korotin et al., ICLR 2021.</a:t>
            </a:r>
          </a:p>
        </p:txBody>
      </p:sp>
      <p:pic>
        <p:nvPicPr>
          <p:cNvPr id="13" name="Picture 14" descr="Table&#10;&#10;Description automatically generated">
            <a:extLst>
              <a:ext uri="{FF2B5EF4-FFF2-40B4-BE49-F238E27FC236}">
                <a16:creationId xmlns:a16="http://schemas.microsoft.com/office/drawing/2014/main" id="{DC66AF26-28B5-64E6-468A-404D46D2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607" y="4074415"/>
            <a:ext cx="4884682" cy="167957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66C08-63C5-2E09-9B3F-F06AF33A7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ABDC6-3162-6751-5A5A-EB4855D4A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835E6-0C34-8ED6-6948-C5C8ED02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00" y="1626018"/>
            <a:ext cx="4532853" cy="23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82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9EAC-7933-7467-412F-11D503DA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D86E7-5A5D-9A6D-E88A-5504ABA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141402" y="1294751"/>
            <a:ext cx="6165130" cy="465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89CF-FCAB-46BC-F61F-9635BA9D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12" y="1565704"/>
            <a:ext cx="5261140" cy="476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38353-1AFA-0F86-0C2F-DF2925E52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4"/>
          <a:stretch/>
        </p:blipFill>
        <p:spPr>
          <a:xfrm>
            <a:off x="6534346" y="1277466"/>
            <a:ext cx="5313340" cy="292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72B3C1-7136-EC90-C9F2-2047CA7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More Meta OT color transfer predictions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E1B8A-833B-BD3C-75EA-90915DB1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B723-1497-351A-C6B2-A67470E28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220529-C38E-B37F-AACD-F2AEEF607E54}"/>
              </a:ext>
            </a:extLst>
          </p:cNvPr>
          <p:cNvSpPr txBox="1">
            <a:spLocks/>
          </p:cNvSpPr>
          <p:nvPr/>
        </p:nvSpPr>
        <p:spPr>
          <a:xfrm>
            <a:off x="4056681" y="1067651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. Amos et al., ICML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0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A330-7C97-B039-39B8-D165435B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Monge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6709-B67B-C30E-382E-FBF0E44824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B4584-52DA-3C11-1370-A3CE31C25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DD1E-DC2A-1EAA-6ABD-3E629DC8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AAA68-A2AC-FA48-9927-9AD6F505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571" y="3526888"/>
            <a:ext cx="6298706" cy="239133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57E6588-9427-6988-1334-556E688C7058}"/>
              </a:ext>
            </a:extLst>
          </p:cNvPr>
          <p:cNvSpPr txBox="1">
            <a:spLocks/>
          </p:cNvSpPr>
          <p:nvPr/>
        </p:nvSpPr>
        <p:spPr>
          <a:xfrm>
            <a:off x="7689852" y="5764821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and Cuturi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1D6CEB-578D-4393-A111-8928BBD85BA7}"/>
              </a:ext>
            </a:extLst>
          </p:cNvPr>
          <p:cNvSpPr txBox="1">
            <a:spLocks/>
          </p:cNvSpPr>
          <p:nvPr/>
        </p:nvSpPr>
        <p:spPr>
          <a:xfrm>
            <a:off x="3169175" y="1137917"/>
            <a:ext cx="6660625" cy="5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Supervised Training of Conditional Monge Maps.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Bunne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Krause, Cuturi, NeurIPS 2022.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755AD3-C2D5-0C95-8E7E-9C0E99C1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916" y="1693491"/>
            <a:ext cx="6733546" cy="1761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0DE82C-1A52-E4A6-C6C8-A7133CEF2A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130329"/>
                <a:ext cx="8547847" cy="4063171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Focus:</a:t>
                </a:r>
                <a:r>
                  <a:rPr lang="en-US" dirty="0"/>
                  <a:t> predicting drug treatments with OT</a:t>
                </a:r>
              </a:p>
              <a:p>
                <a:r>
                  <a:rPr lang="en-US" b="1" dirty="0"/>
                  <a:t>Idea: </a:t>
                </a:r>
                <a:r>
                  <a:rPr lang="en-US" dirty="0"/>
                  <a:t>condition OT map on patient information</a:t>
                </a:r>
              </a:p>
              <a:p>
                <a:br>
                  <a:rPr lang="en-US" dirty="0"/>
                </a:br>
                <a:r>
                  <a:rPr lang="en-US" b="1" dirty="0"/>
                  <a:t>Methodological differences</a:t>
                </a:r>
                <a:endParaRPr lang="en-US" dirty="0"/>
              </a:p>
              <a:p>
                <a:r>
                  <a:rPr lang="en-US" dirty="0"/>
                  <a:t>Conditional Monge Maps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≈</m:t>
                    </m:r>
                  </m:oMath>
                </a14:m>
                <a:r>
                  <a:rPr lang="en-US" dirty="0"/>
                  <a:t> Neural Processes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conditioning inputs of the OT map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Meta OT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≈</m:t>
                    </m:r>
                  </m:oMath>
                </a14:m>
                <a:r>
                  <a:rPr lang="en-US" dirty="0"/>
                  <a:t> Hyper-Networks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Predict parameters of an OT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0DE82C-1A52-E4A6-C6C8-A7133CEF2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130329"/>
                <a:ext cx="8547847" cy="4063171"/>
              </a:xfrm>
              <a:blipFill>
                <a:blip r:embed="rId5"/>
                <a:stretch>
                  <a:fillRect l="-743" t="-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863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EA517-BF81-D867-0ECB-F5A7DCA5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DB50-FD1E-7C84-FC04-C7B407B8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4C5A0-930D-6D95-529B-7FDC4959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Primer 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amortized 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[Foundations and Trends in ML,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</a:t>
            </a:r>
            <a:r>
              <a:rPr lang="en-US" dirty="0"/>
              <a:t> </a:t>
            </a:r>
            <a:r>
              <a:rPr lang="en-US" b="1" dirty="0"/>
              <a:t>Meta Flow Matching</a:t>
            </a:r>
            <a:r>
              <a:rPr lang="en-US" dirty="0"/>
              <a:t> [2024]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Wasserstein Flow Matching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[2024]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1CF3E-7CC5-FA98-F399-09CA81952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34904"/>
            <a:ext cx="2232770" cy="286572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35252-45D4-DC5E-073C-AF470340D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5933-107D-4997-4D26-1E76315F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8794D-3993-0E73-6056-74E776C278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1043110" y="3176090"/>
            <a:ext cx="559534" cy="55797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DAE78-8B6A-F088-2F18-F79B5A2EFD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683396" y="3194732"/>
            <a:ext cx="559534" cy="50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FF93F-ADA9-D458-346E-28DBC4E88E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323682" y="3176963"/>
            <a:ext cx="559534" cy="555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97B21-754C-E0C2-8B8C-31CA952F20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2963968" y="3178424"/>
            <a:ext cx="559535" cy="55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12313-A90C-56D0-9779-8782FA0FDB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034566" y="5606791"/>
            <a:ext cx="559535" cy="544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D2745-2EAC-514B-9EF0-BD35C7871E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2363670" y="5593816"/>
            <a:ext cx="559534" cy="5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8AD003-3F58-3E34-2262-1B8D065DF5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1699118" y="5605549"/>
            <a:ext cx="559535" cy="547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7885B-B0E0-4E08-BA31-E66C80979E7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1778" y="4414955"/>
            <a:ext cx="559535" cy="57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DDA1D6-1B10-2D2E-51EF-A0E88A4BB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8226" y="4413340"/>
            <a:ext cx="559533" cy="5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2637EF-07D2-5543-DD34-4068ABFB56C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29325" y="4419400"/>
            <a:ext cx="559535" cy="559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DCE70A-5C41-CF47-1A09-77FD813B9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20679" y="4422303"/>
            <a:ext cx="559535" cy="551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AA925D-B5D4-D0BB-4789-1F47C30AE8C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 b="3066"/>
          <a:stretch/>
        </p:blipFill>
        <p:spPr>
          <a:xfrm>
            <a:off x="3058480" y="4430295"/>
            <a:ext cx="446367" cy="529521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959642-1A8B-064C-B022-238280CFA0D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14213" y="4430528"/>
            <a:ext cx="559534" cy="528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C5ECF1-F699-9555-67D6-7EE1A9009336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67126" y="4410636"/>
            <a:ext cx="559535" cy="58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435DB-64B6-A2B0-236A-5499C8EC65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4280"/>
          <a:stretch/>
        </p:blipFill>
        <p:spPr>
          <a:xfrm>
            <a:off x="2389580" y="4419969"/>
            <a:ext cx="559534" cy="55797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5297FC-A677-EF61-92DD-6C71B9CD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3028220" y="5601796"/>
            <a:ext cx="559534" cy="55797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59455E-FA6C-0F83-D9A7-377650AB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1021118" y="1954855"/>
            <a:ext cx="559534" cy="5579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9313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ackground and Motivation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148" name="In many scientific problems, we want to understand the dynamics of many-body problems, or the dynamic evolution of interacting particles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SzTx/>
              <a:buNone/>
            </a:lvl1pPr>
          </a:lstStyle>
          <a:p>
            <a:r>
              <a:rPr lang="en-US" dirty="0"/>
              <a:t>In many scientific problems, we want to understand the </a:t>
            </a:r>
            <a:r>
              <a:rPr lang="en-US" b="1" dirty="0"/>
              <a:t>dynamics of many-body problems</a:t>
            </a:r>
            <a:br>
              <a:rPr lang="en-US" b="1" dirty="0"/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(the dynamic evolution of interacting particles)</a:t>
            </a:r>
          </a:p>
          <a:p>
            <a:endParaRPr lang="en-US" dirty="0"/>
          </a:p>
          <a:p>
            <a:r>
              <a:rPr lang="en-US" sz="2000" dirty="0"/>
              <a:t>E.g. the dynamic processes </a:t>
            </a:r>
            <a:r>
              <a:rPr lang="en-US" sz="2000" b="1" dirty="0"/>
              <a:t>cells</a:t>
            </a:r>
            <a:r>
              <a:rPr lang="en-US" sz="2000" dirty="0"/>
              <a:t> undergo </a:t>
            </a:r>
            <a:r>
              <a:rPr lang="en-US" sz="2000" dirty="0" err="1"/>
              <a:t>w.r.t.</a:t>
            </a:r>
            <a:r>
              <a:rPr lang="en-US" sz="2000" dirty="0"/>
              <a:t> their </a:t>
            </a:r>
            <a:r>
              <a:rPr lang="en-US" sz="2000" b="1" dirty="0"/>
              <a:t>environment</a:t>
            </a:r>
            <a:r>
              <a:rPr lang="en-US" sz="2000" dirty="0"/>
              <a:t> and </a:t>
            </a:r>
            <a:r>
              <a:rPr lang="en-US" sz="2000" b="1" dirty="0"/>
              <a:t>interactions</a:t>
            </a:r>
            <a:r>
              <a:rPr lang="en-US" sz="2000" dirty="0"/>
              <a:t> with each other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12"/>
          </p:nvPr>
        </p:nvSpPr>
        <p:spPr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35</a:t>
            </a:fld>
            <a:endParaRPr lang="en-US"/>
          </a:p>
        </p:txBody>
      </p:sp>
      <p:grpSp>
        <p:nvGrpSpPr>
          <p:cNvPr id="299" name="Group"/>
          <p:cNvGrpSpPr/>
          <p:nvPr/>
        </p:nvGrpSpPr>
        <p:grpSpPr>
          <a:xfrm>
            <a:off x="3135716" y="3454771"/>
            <a:ext cx="5450624" cy="2134913"/>
            <a:chOff x="0" y="0"/>
            <a:chExt cx="10901247" cy="4269825"/>
          </a:xfrm>
        </p:grpSpPr>
        <p:grpSp>
          <p:nvGrpSpPr>
            <p:cNvPr id="195" name="Group"/>
            <p:cNvGrpSpPr/>
            <p:nvPr/>
          </p:nvGrpSpPr>
          <p:grpSpPr>
            <a:xfrm>
              <a:off x="0" y="1585903"/>
              <a:ext cx="2197097" cy="2004599"/>
              <a:chOff x="0" y="0"/>
              <a:chExt cx="2197096" cy="2004597"/>
            </a:xfrm>
          </p:grpSpPr>
          <p:sp>
            <p:nvSpPr>
              <p:cNvPr id="150" name="Rounded Rectangle"/>
              <p:cNvSpPr/>
              <p:nvPr/>
            </p:nvSpPr>
            <p:spPr>
              <a:xfrm>
                <a:off x="0" y="0"/>
                <a:ext cx="2197097" cy="2004598"/>
              </a:xfrm>
              <a:prstGeom prst="roundRect">
                <a:avLst>
                  <a:gd name="adj" fmla="val 36034"/>
                </a:avLst>
              </a:prstGeom>
              <a:solidFill>
                <a:srgbClr val="E1E1E1"/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194" name="Group"/>
              <p:cNvGrpSpPr/>
              <p:nvPr/>
            </p:nvGrpSpPr>
            <p:grpSpPr>
              <a:xfrm>
                <a:off x="249064" y="139848"/>
                <a:ext cx="1698968" cy="1724901"/>
                <a:chOff x="0" y="0"/>
                <a:chExt cx="1698967" cy="1724899"/>
              </a:xfrm>
            </p:grpSpPr>
            <p:grpSp>
              <p:nvGrpSpPr>
                <p:cNvPr id="165" name="Group"/>
                <p:cNvGrpSpPr/>
                <p:nvPr/>
              </p:nvGrpSpPr>
              <p:grpSpPr>
                <a:xfrm>
                  <a:off x="0" y="0"/>
                  <a:ext cx="1698968" cy="1724900"/>
                  <a:chOff x="0" y="0"/>
                  <a:chExt cx="1698967" cy="1724899"/>
                </a:xfrm>
              </p:grpSpPr>
              <p:sp>
                <p:nvSpPr>
                  <p:cNvPr id="151" name="Oval"/>
                  <p:cNvSpPr/>
                  <p:nvPr/>
                </p:nvSpPr>
                <p:spPr>
                  <a:xfrm>
                    <a:off x="383494" y="454352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2" name="Oval"/>
                  <p:cNvSpPr/>
                  <p:nvPr/>
                </p:nvSpPr>
                <p:spPr>
                  <a:xfrm>
                    <a:off x="-1" y="608114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3" name="Oval"/>
                  <p:cNvSpPr/>
                  <p:nvPr/>
                </p:nvSpPr>
                <p:spPr>
                  <a:xfrm>
                    <a:off x="492837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4" name="Oval"/>
                  <p:cNvSpPr/>
                  <p:nvPr/>
                </p:nvSpPr>
                <p:spPr>
                  <a:xfrm>
                    <a:off x="701595" y="0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5" name="Oval"/>
                  <p:cNvSpPr/>
                  <p:nvPr/>
                </p:nvSpPr>
                <p:spPr>
                  <a:xfrm>
                    <a:off x="843634" y="431635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6" name="Oval"/>
                  <p:cNvSpPr/>
                  <p:nvPr/>
                </p:nvSpPr>
                <p:spPr>
                  <a:xfrm>
                    <a:off x="-1" y="1027241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7" name="Oval"/>
                  <p:cNvSpPr/>
                  <p:nvPr/>
                </p:nvSpPr>
                <p:spPr>
                  <a:xfrm>
                    <a:off x="701595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8" name="Oval"/>
                  <p:cNvSpPr/>
                  <p:nvPr/>
                </p:nvSpPr>
                <p:spPr>
                  <a:xfrm>
                    <a:off x="1167446" y="186687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59" name="Oval"/>
                  <p:cNvSpPr/>
                  <p:nvPr/>
                </p:nvSpPr>
                <p:spPr>
                  <a:xfrm>
                    <a:off x="1349216" y="641040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60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61" name="Oval"/>
                  <p:cNvSpPr/>
                  <p:nvPr/>
                </p:nvSpPr>
                <p:spPr>
                  <a:xfrm>
                    <a:off x="167703" y="95816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62" name="Oval"/>
                  <p:cNvSpPr/>
                  <p:nvPr/>
                </p:nvSpPr>
                <p:spPr>
                  <a:xfrm>
                    <a:off x="315330" y="1351523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63" name="Oval"/>
                  <p:cNvSpPr/>
                  <p:nvPr/>
                </p:nvSpPr>
                <p:spPr>
                  <a:xfrm>
                    <a:off x="1167446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64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166" name="Oval"/>
                <p:cNvSpPr/>
                <p:nvPr/>
              </p:nvSpPr>
              <p:spPr>
                <a:xfrm>
                  <a:off x="383494" y="45435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7" name="Oval"/>
                <p:cNvSpPr/>
                <p:nvPr/>
              </p:nvSpPr>
              <p:spPr>
                <a:xfrm>
                  <a:off x="0" y="608114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8" name="Oval"/>
                <p:cNvSpPr/>
                <p:nvPr/>
              </p:nvSpPr>
              <p:spPr>
                <a:xfrm>
                  <a:off x="492837" y="880220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9" name="Oval"/>
                <p:cNvSpPr/>
                <p:nvPr/>
              </p:nvSpPr>
              <p:spPr>
                <a:xfrm>
                  <a:off x="701595" y="0"/>
                  <a:ext cx="349751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0" name="Oval"/>
                <p:cNvSpPr/>
                <p:nvPr/>
              </p:nvSpPr>
              <p:spPr>
                <a:xfrm>
                  <a:off x="843633" y="431634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1" name="Oval"/>
                <p:cNvSpPr/>
                <p:nvPr/>
              </p:nvSpPr>
              <p:spPr>
                <a:xfrm>
                  <a:off x="0" y="1027241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2" name="Oval"/>
                <p:cNvSpPr/>
                <p:nvPr/>
              </p:nvSpPr>
              <p:spPr>
                <a:xfrm>
                  <a:off x="701595" y="1328338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3" name="Oval"/>
                <p:cNvSpPr/>
                <p:nvPr/>
              </p:nvSpPr>
              <p:spPr>
                <a:xfrm>
                  <a:off x="1167445" y="186687"/>
                  <a:ext cx="349752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4" name="Oval"/>
                <p:cNvSpPr/>
                <p:nvPr/>
              </p:nvSpPr>
              <p:spPr>
                <a:xfrm>
                  <a:off x="1349216" y="64104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5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" name="Oval"/>
                <p:cNvSpPr/>
                <p:nvPr/>
              </p:nvSpPr>
              <p:spPr>
                <a:xfrm>
                  <a:off x="167702" y="95816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" name="Oval"/>
                <p:cNvSpPr/>
                <p:nvPr/>
              </p:nvSpPr>
              <p:spPr>
                <a:xfrm>
                  <a:off x="315330" y="135152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8" name="Oval"/>
                <p:cNvSpPr/>
                <p:nvPr/>
              </p:nvSpPr>
              <p:spPr>
                <a:xfrm>
                  <a:off x="1167445" y="1328338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9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80" name="Line"/>
                <p:cNvSpPr/>
                <p:nvPr/>
              </p:nvSpPr>
              <p:spPr>
                <a:xfrm flipV="1">
                  <a:off x="626996" y="333716"/>
                  <a:ext cx="147468" cy="1474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1" name="Line"/>
                <p:cNvSpPr/>
                <p:nvPr/>
              </p:nvSpPr>
              <p:spPr>
                <a:xfrm>
                  <a:off x="705866" y="662329"/>
                  <a:ext cx="19598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2" name="Line"/>
                <p:cNvSpPr/>
                <p:nvPr/>
              </p:nvSpPr>
              <p:spPr>
                <a:xfrm flipV="1">
                  <a:off x="284708" y="647839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3" name="Line"/>
                <p:cNvSpPr/>
                <p:nvPr/>
              </p:nvSpPr>
              <p:spPr>
                <a:xfrm flipH="1" flipV="1">
                  <a:off x="284708" y="322928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4" name="Line"/>
                <p:cNvSpPr/>
                <p:nvPr/>
              </p:nvSpPr>
              <p:spPr>
                <a:xfrm flipV="1">
                  <a:off x="620394" y="777928"/>
                  <a:ext cx="1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5" name="Line"/>
                <p:cNvSpPr/>
                <p:nvPr/>
              </p:nvSpPr>
              <p:spPr>
                <a:xfrm flipV="1">
                  <a:off x="284708" y="1108525"/>
                  <a:ext cx="347496" cy="13380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6" name="Line"/>
                <p:cNvSpPr/>
                <p:nvPr/>
              </p:nvSpPr>
              <p:spPr>
                <a:xfrm flipV="1">
                  <a:off x="675736" y="698987"/>
                  <a:ext cx="347496" cy="34749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7" name="Line"/>
                <p:cNvSpPr/>
                <p:nvPr/>
              </p:nvSpPr>
              <p:spPr>
                <a:xfrm>
                  <a:off x="754921" y="1057038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8" name="Line"/>
                <p:cNvSpPr/>
                <p:nvPr/>
              </p:nvSpPr>
              <p:spPr>
                <a:xfrm>
                  <a:off x="719874" y="1187544"/>
                  <a:ext cx="167968" cy="1679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89" name="Line"/>
                <p:cNvSpPr/>
                <p:nvPr/>
              </p:nvSpPr>
              <p:spPr>
                <a:xfrm flipV="1">
                  <a:off x="889509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90" name="Line"/>
                <p:cNvSpPr/>
                <p:nvPr/>
              </p:nvSpPr>
              <p:spPr>
                <a:xfrm flipV="1">
                  <a:off x="488887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91" name="Line"/>
                <p:cNvSpPr/>
                <p:nvPr/>
              </p:nvSpPr>
              <p:spPr>
                <a:xfrm flipV="1">
                  <a:off x="1263941" y="800210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92" name="Line"/>
                <p:cNvSpPr/>
                <p:nvPr/>
              </p:nvSpPr>
              <p:spPr>
                <a:xfrm flipV="1">
                  <a:off x="1075441" y="398534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93" name="Line"/>
                <p:cNvSpPr/>
                <p:nvPr/>
              </p:nvSpPr>
              <p:spPr>
                <a:xfrm flipH="1" flipV="1">
                  <a:off x="1122929" y="1044686"/>
                  <a:ext cx="161852" cy="430975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241" name="Group"/>
            <p:cNvGrpSpPr/>
            <p:nvPr/>
          </p:nvGrpSpPr>
          <p:grpSpPr>
            <a:xfrm>
              <a:off x="4559110" y="776421"/>
              <a:ext cx="2197097" cy="2004598"/>
              <a:chOff x="0" y="0"/>
              <a:chExt cx="2197096" cy="2004597"/>
            </a:xfrm>
          </p:grpSpPr>
          <p:sp>
            <p:nvSpPr>
              <p:cNvPr id="196" name="Rounded Rectangle"/>
              <p:cNvSpPr/>
              <p:nvPr/>
            </p:nvSpPr>
            <p:spPr>
              <a:xfrm>
                <a:off x="0" y="0"/>
                <a:ext cx="2197097" cy="2004598"/>
              </a:xfrm>
              <a:prstGeom prst="roundRect">
                <a:avLst>
                  <a:gd name="adj" fmla="val 36034"/>
                </a:avLst>
              </a:prstGeom>
              <a:solidFill>
                <a:schemeClr val="accent2">
                  <a:hueOff val="260011"/>
                  <a:satOff val="17755"/>
                  <a:lumOff val="-25437"/>
                  <a:alpha val="37219"/>
                </a:schemeClr>
              </a:solidFill>
              <a:ln w="38100" cap="flat">
                <a:solidFill>
                  <a:srgbClr val="000000">
                    <a:alpha val="37219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240" name="Group"/>
              <p:cNvGrpSpPr/>
              <p:nvPr/>
            </p:nvGrpSpPr>
            <p:grpSpPr>
              <a:xfrm>
                <a:off x="249064" y="139848"/>
                <a:ext cx="1698968" cy="1724901"/>
                <a:chOff x="0" y="0"/>
                <a:chExt cx="1698967" cy="1724899"/>
              </a:xfrm>
            </p:grpSpPr>
            <p:grpSp>
              <p:nvGrpSpPr>
                <p:cNvPr id="211" name="Group"/>
                <p:cNvGrpSpPr/>
                <p:nvPr/>
              </p:nvGrpSpPr>
              <p:grpSpPr>
                <a:xfrm>
                  <a:off x="0" y="0"/>
                  <a:ext cx="1698968" cy="1724900"/>
                  <a:chOff x="0" y="0"/>
                  <a:chExt cx="1698967" cy="1724899"/>
                </a:xfrm>
              </p:grpSpPr>
              <p:sp>
                <p:nvSpPr>
                  <p:cNvPr id="197" name="Oval"/>
                  <p:cNvSpPr/>
                  <p:nvPr/>
                </p:nvSpPr>
                <p:spPr>
                  <a:xfrm>
                    <a:off x="383494" y="454352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8" name="Oval"/>
                  <p:cNvSpPr/>
                  <p:nvPr/>
                </p:nvSpPr>
                <p:spPr>
                  <a:xfrm>
                    <a:off x="-1" y="608114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199" name="Oval"/>
                  <p:cNvSpPr/>
                  <p:nvPr/>
                </p:nvSpPr>
                <p:spPr>
                  <a:xfrm>
                    <a:off x="492837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0" name="Oval"/>
                  <p:cNvSpPr/>
                  <p:nvPr/>
                </p:nvSpPr>
                <p:spPr>
                  <a:xfrm>
                    <a:off x="701595" y="0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1" name="Oval"/>
                  <p:cNvSpPr/>
                  <p:nvPr/>
                </p:nvSpPr>
                <p:spPr>
                  <a:xfrm>
                    <a:off x="843634" y="431635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2" name="Oval"/>
                  <p:cNvSpPr/>
                  <p:nvPr/>
                </p:nvSpPr>
                <p:spPr>
                  <a:xfrm>
                    <a:off x="-1" y="1027241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3" name="Oval"/>
                  <p:cNvSpPr/>
                  <p:nvPr/>
                </p:nvSpPr>
                <p:spPr>
                  <a:xfrm>
                    <a:off x="701595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4" name="Oval"/>
                  <p:cNvSpPr/>
                  <p:nvPr/>
                </p:nvSpPr>
                <p:spPr>
                  <a:xfrm>
                    <a:off x="1167446" y="186687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5" name="Oval"/>
                  <p:cNvSpPr/>
                  <p:nvPr/>
                </p:nvSpPr>
                <p:spPr>
                  <a:xfrm>
                    <a:off x="1349216" y="641040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6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7" name="Oval"/>
                  <p:cNvSpPr/>
                  <p:nvPr/>
                </p:nvSpPr>
                <p:spPr>
                  <a:xfrm>
                    <a:off x="167703" y="95816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8" name="Oval"/>
                  <p:cNvSpPr/>
                  <p:nvPr/>
                </p:nvSpPr>
                <p:spPr>
                  <a:xfrm>
                    <a:off x="315330" y="1351523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09" name="Oval"/>
                  <p:cNvSpPr/>
                  <p:nvPr/>
                </p:nvSpPr>
                <p:spPr>
                  <a:xfrm>
                    <a:off x="1167446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10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212" name="Oval"/>
                <p:cNvSpPr/>
                <p:nvPr/>
              </p:nvSpPr>
              <p:spPr>
                <a:xfrm>
                  <a:off x="383494" y="45435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3" name="Oval"/>
                <p:cNvSpPr/>
                <p:nvPr/>
              </p:nvSpPr>
              <p:spPr>
                <a:xfrm>
                  <a:off x="0" y="608114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4" name="Oval"/>
                <p:cNvSpPr/>
                <p:nvPr/>
              </p:nvSpPr>
              <p:spPr>
                <a:xfrm>
                  <a:off x="492837" y="880220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5" name="Oval"/>
                <p:cNvSpPr/>
                <p:nvPr/>
              </p:nvSpPr>
              <p:spPr>
                <a:xfrm>
                  <a:off x="701595" y="0"/>
                  <a:ext cx="349751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6" name="Oval"/>
                <p:cNvSpPr/>
                <p:nvPr/>
              </p:nvSpPr>
              <p:spPr>
                <a:xfrm>
                  <a:off x="843633" y="431634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7" name="Oval"/>
                <p:cNvSpPr/>
                <p:nvPr/>
              </p:nvSpPr>
              <p:spPr>
                <a:xfrm>
                  <a:off x="0" y="1027241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8" name="Oval"/>
                <p:cNvSpPr/>
                <p:nvPr/>
              </p:nvSpPr>
              <p:spPr>
                <a:xfrm>
                  <a:off x="701595" y="1328338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19" name="Oval"/>
                <p:cNvSpPr/>
                <p:nvPr/>
              </p:nvSpPr>
              <p:spPr>
                <a:xfrm>
                  <a:off x="1167445" y="186687"/>
                  <a:ext cx="349752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0" name="Oval"/>
                <p:cNvSpPr/>
                <p:nvPr/>
              </p:nvSpPr>
              <p:spPr>
                <a:xfrm>
                  <a:off x="1349216" y="64104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1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2" name="Oval"/>
                <p:cNvSpPr/>
                <p:nvPr/>
              </p:nvSpPr>
              <p:spPr>
                <a:xfrm>
                  <a:off x="167702" y="95816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3" name="Oval"/>
                <p:cNvSpPr/>
                <p:nvPr/>
              </p:nvSpPr>
              <p:spPr>
                <a:xfrm>
                  <a:off x="315330" y="135152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4" name="Oval"/>
                <p:cNvSpPr/>
                <p:nvPr/>
              </p:nvSpPr>
              <p:spPr>
                <a:xfrm>
                  <a:off x="1167445" y="1328338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5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6" name="Line"/>
                <p:cNvSpPr/>
                <p:nvPr/>
              </p:nvSpPr>
              <p:spPr>
                <a:xfrm flipV="1">
                  <a:off x="626996" y="333716"/>
                  <a:ext cx="147468" cy="1474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27" name="Line"/>
                <p:cNvSpPr/>
                <p:nvPr/>
              </p:nvSpPr>
              <p:spPr>
                <a:xfrm>
                  <a:off x="705866" y="662329"/>
                  <a:ext cx="19598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28" name="Line"/>
                <p:cNvSpPr/>
                <p:nvPr/>
              </p:nvSpPr>
              <p:spPr>
                <a:xfrm flipV="1">
                  <a:off x="284708" y="647839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29" name="Line"/>
                <p:cNvSpPr/>
                <p:nvPr/>
              </p:nvSpPr>
              <p:spPr>
                <a:xfrm flipH="1" flipV="1">
                  <a:off x="284708" y="322928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0" name="Line"/>
                <p:cNvSpPr/>
                <p:nvPr/>
              </p:nvSpPr>
              <p:spPr>
                <a:xfrm flipV="1">
                  <a:off x="620394" y="777928"/>
                  <a:ext cx="1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1" name="Line"/>
                <p:cNvSpPr/>
                <p:nvPr/>
              </p:nvSpPr>
              <p:spPr>
                <a:xfrm flipV="1">
                  <a:off x="284708" y="1108525"/>
                  <a:ext cx="347496" cy="13380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2" name="Line"/>
                <p:cNvSpPr/>
                <p:nvPr/>
              </p:nvSpPr>
              <p:spPr>
                <a:xfrm flipV="1">
                  <a:off x="675736" y="698987"/>
                  <a:ext cx="347496" cy="34749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3" name="Line"/>
                <p:cNvSpPr/>
                <p:nvPr/>
              </p:nvSpPr>
              <p:spPr>
                <a:xfrm>
                  <a:off x="754921" y="1057038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4" name="Line"/>
                <p:cNvSpPr/>
                <p:nvPr/>
              </p:nvSpPr>
              <p:spPr>
                <a:xfrm>
                  <a:off x="719874" y="1187544"/>
                  <a:ext cx="167968" cy="1679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5" name="Line"/>
                <p:cNvSpPr/>
                <p:nvPr/>
              </p:nvSpPr>
              <p:spPr>
                <a:xfrm flipV="1">
                  <a:off x="889509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6" name="Line"/>
                <p:cNvSpPr/>
                <p:nvPr/>
              </p:nvSpPr>
              <p:spPr>
                <a:xfrm flipV="1">
                  <a:off x="488887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7" name="Line"/>
                <p:cNvSpPr/>
                <p:nvPr/>
              </p:nvSpPr>
              <p:spPr>
                <a:xfrm flipV="1">
                  <a:off x="1263941" y="800210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8" name="Line"/>
                <p:cNvSpPr/>
                <p:nvPr/>
              </p:nvSpPr>
              <p:spPr>
                <a:xfrm flipV="1">
                  <a:off x="1075441" y="398534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9" name="Line"/>
                <p:cNvSpPr/>
                <p:nvPr/>
              </p:nvSpPr>
              <p:spPr>
                <a:xfrm flipH="1" flipV="1">
                  <a:off x="1122929" y="1044686"/>
                  <a:ext cx="161852" cy="430975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287" name="Group"/>
            <p:cNvGrpSpPr/>
            <p:nvPr/>
          </p:nvGrpSpPr>
          <p:grpSpPr>
            <a:xfrm>
              <a:off x="8704150" y="2265226"/>
              <a:ext cx="2197097" cy="2004599"/>
              <a:chOff x="0" y="0"/>
              <a:chExt cx="2197095" cy="2004597"/>
            </a:xfrm>
          </p:grpSpPr>
          <p:sp>
            <p:nvSpPr>
              <p:cNvPr id="242" name="Rounded Rectangle"/>
              <p:cNvSpPr/>
              <p:nvPr/>
            </p:nvSpPr>
            <p:spPr>
              <a:xfrm>
                <a:off x="0" y="0"/>
                <a:ext cx="2197096" cy="2004598"/>
              </a:xfrm>
              <a:prstGeom prst="roundRect">
                <a:avLst>
                  <a:gd name="adj" fmla="val 33502"/>
                </a:avLst>
              </a:prstGeom>
              <a:solidFill>
                <a:srgbClr val="DDE6FF"/>
              </a:solidFill>
              <a:ln w="38100" cap="flat">
                <a:solidFill>
                  <a:srgbClr val="7D789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286" name="Group"/>
              <p:cNvGrpSpPr/>
              <p:nvPr/>
            </p:nvGrpSpPr>
            <p:grpSpPr>
              <a:xfrm>
                <a:off x="249065" y="139848"/>
                <a:ext cx="1698968" cy="1724901"/>
                <a:chOff x="0" y="0"/>
                <a:chExt cx="1698967" cy="1724899"/>
              </a:xfrm>
            </p:grpSpPr>
            <p:grpSp>
              <p:nvGrpSpPr>
                <p:cNvPr id="257" name="Group"/>
                <p:cNvGrpSpPr/>
                <p:nvPr/>
              </p:nvGrpSpPr>
              <p:grpSpPr>
                <a:xfrm>
                  <a:off x="0" y="0"/>
                  <a:ext cx="1698968" cy="1724900"/>
                  <a:chOff x="0" y="0"/>
                  <a:chExt cx="1698967" cy="1724899"/>
                </a:xfrm>
              </p:grpSpPr>
              <p:sp>
                <p:nvSpPr>
                  <p:cNvPr id="243" name="Oval"/>
                  <p:cNvSpPr/>
                  <p:nvPr/>
                </p:nvSpPr>
                <p:spPr>
                  <a:xfrm>
                    <a:off x="383494" y="454352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4" name="Oval"/>
                  <p:cNvSpPr/>
                  <p:nvPr/>
                </p:nvSpPr>
                <p:spPr>
                  <a:xfrm>
                    <a:off x="-1" y="608114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5" name="Oval"/>
                  <p:cNvSpPr/>
                  <p:nvPr/>
                </p:nvSpPr>
                <p:spPr>
                  <a:xfrm>
                    <a:off x="492837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6" name="Oval"/>
                  <p:cNvSpPr/>
                  <p:nvPr/>
                </p:nvSpPr>
                <p:spPr>
                  <a:xfrm>
                    <a:off x="701595" y="0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7" name="Oval"/>
                  <p:cNvSpPr/>
                  <p:nvPr/>
                </p:nvSpPr>
                <p:spPr>
                  <a:xfrm>
                    <a:off x="843634" y="431635"/>
                    <a:ext cx="349751" cy="373376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8" name="Oval"/>
                  <p:cNvSpPr/>
                  <p:nvPr/>
                </p:nvSpPr>
                <p:spPr>
                  <a:xfrm>
                    <a:off x="-1" y="1027241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49" name="Oval"/>
                  <p:cNvSpPr/>
                  <p:nvPr/>
                </p:nvSpPr>
                <p:spPr>
                  <a:xfrm>
                    <a:off x="701595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0" name="Oval"/>
                  <p:cNvSpPr/>
                  <p:nvPr/>
                </p:nvSpPr>
                <p:spPr>
                  <a:xfrm>
                    <a:off x="1167446" y="186687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1" name="Oval"/>
                  <p:cNvSpPr/>
                  <p:nvPr/>
                </p:nvSpPr>
                <p:spPr>
                  <a:xfrm>
                    <a:off x="1349216" y="641040"/>
                    <a:ext cx="349752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2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3" name="Oval"/>
                  <p:cNvSpPr/>
                  <p:nvPr/>
                </p:nvSpPr>
                <p:spPr>
                  <a:xfrm>
                    <a:off x="167703" y="95816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4" name="Oval"/>
                  <p:cNvSpPr/>
                  <p:nvPr/>
                </p:nvSpPr>
                <p:spPr>
                  <a:xfrm>
                    <a:off x="315330" y="1351523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5" name="Oval"/>
                  <p:cNvSpPr/>
                  <p:nvPr/>
                </p:nvSpPr>
                <p:spPr>
                  <a:xfrm>
                    <a:off x="1167446" y="1328338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256" name="Oval"/>
                  <p:cNvSpPr/>
                  <p:nvPr/>
                </p:nvSpPr>
                <p:spPr>
                  <a:xfrm>
                    <a:off x="985674" y="880220"/>
                    <a:ext cx="349751" cy="373377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258" name="Oval"/>
                <p:cNvSpPr/>
                <p:nvPr/>
              </p:nvSpPr>
              <p:spPr>
                <a:xfrm>
                  <a:off x="383494" y="45435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59" name="Oval"/>
                <p:cNvSpPr/>
                <p:nvPr/>
              </p:nvSpPr>
              <p:spPr>
                <a:xfrm>
                  <a:off x="0" y="608114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0" name="Oval"/>
                <p:cNvSpPr/>
                <p:nvPr/>
              </p:nvSpPr>
              <p:spPr>
                <a:xfrm>
                  <a:off x="492837" y="880220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1" name="Oval"/>
                <p:cNvSpPr/>
                <p:nvPr/>
              </p:nvSpPr>
              <p:spPr>
                <a:xfrm>
                  <a:off x="701595" y="0"/>
                  <a:ext cx="349751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2" name="Oval"/>
                <p:cNvSpPr/>
                <p:nvPr/>
              </p:nvSpPr>
              <p:spPr>
                <a:xfrm>
                  <a:off x="843633" y="431634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3" name="Oval"/>
                <p:cNvSpPr/>
                <p:nvPr/>
              </p:nvSpPr>
              <p:spPr>
                <a:xfrm>
                  <a:off x="0" y="1027241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4" name="Oval"/>
                <p:cNvSpPr/>
                <p:nvPr/>
              </p:nvSpPr>
              <p:spPr>
                <a:xfrm>
                  <a:off x="701595" y="1328338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5" name="Oval"/>
                <p:cNvSpPr/>
                <p:nvPr/>
              </p:nvSpPr>
              <p:spPr>
                <a:xfrm>
                  <a:off x="1167445" y="186687"/>
                  <a:ext cx="349752" cy="373376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6" name="Oval"/>
                <p:cNvSpPr/>
                <p:nvPr/>
              </p:nvSpPr>
              <p:spPr>
                <a:xfrm>
                  <a:off x="1349216" y="64104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7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8" name="Oval"/>
                <p:cNvSpPr/>
                <p:nvPr/>
              </p:nvSpPr>
              <p:spPr>
                <a:xfrm>
                  <a:off x="167702" y="95816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9" name="Oval"/>
                <p:cNvSpPr/>
                <p:nvPr/>
              </p:nvSpPr>
              <p:spPr>
                <a:xfrm>
                  <a:off x="315330" y="1351522"/>
                  <a:ext cx="349751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70" name="Oval"/>
                <p:cNvSpPr/>
                <p:nvPr/>
              </p:nvSpPr>
              <p:spPr>
                <a:xfrm>
                  <a:off x="1167445" y="1328338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71" name="Oval"/>
                <p:cNvSpPr/>
                <p:nvPr/>
              </p:nvSpPr>
              <p:spPr>
                <a:xfrm>
                  <a:off x="985673" y="880220"/>
                  <a:ext cx="349752" cy="373377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72" name="Line"/>
                <p:cNvSpPr/>
                <p:nvPr/>
              </p:nvSpPr>
              <p:spPr>
                <a:xfrm flipV="1">
                  <a:off x="626996" y="333716"/>
                  <a:ext cx="147468" cy="1474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3" name="Line"/>
                <p:cNvSpPr/>
                <p:nvPr/>
              </p:nvSpPr>
              <p:spPr>
                <a:xfrm>
                  <a:off x="705866" y="662329"/>
                  <a:ext cx="19598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4" name="Line"/>
                <p:cNvSpPr/>
                <p:nvPr/>
              </p:nvSpPr>
              <p:spPr>
                <a:xfrm flipV="1">
                  <a:off x="284708" y="647839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5" name="Line"/>
                <p:cNvSpPr/>
                <p:nvPr/>
              </p:nvSpPr>
              <p:spPr>
                <a:xfrm flipH="1" flipV="1">
                  <a:off x="284708" y="322928"/>
                  <a:ext cx="169042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6" name="Line"/>
                <p:cNvSpPr/>
                <p:nvPr/>
              </p:nvSpPr>
              <p:spPr>
                <a:xfrm flipV="1">
                  <a:off x="620394" y="777928"/>
                  <a:ext cx="1" cy="16904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7" name="Line"/>
                <p:cNvSpPr/>
                <p:nvPr/>
              </p:nvSpPr>
              <p:spPr>
                <a:xfrm flipV="1">
                  <a:off x="284708" y="1108525"/>
                  <a:ext cx="347496" cy="133803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8" name="Line"/>
                <p:cNvSpPr/>
                <p:nvPr/>
              </p:nvSpPr>
              <p:spPr>
                <a:xfrm flipV="1">
                  <a:off x="675736" y="698987"/>
                  <a:ext cx="347496" cy="34749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79" name="Line"/>
                <p:cNvSpPr/>
                <p:nvPr/>
              </p:nvSpPr>
              <p:spPr>
                <a:xfrm>
                  <a:off x="754921" y="1057038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0" name="Line"/>
                <p:cNvSpPr/>
                <p:nvPr/>
              </p:nvSpPr>
              <p:spPr>
                <a:xfrm>
                  <a:off x="719874" y="1187544"/>
                  <a:ext cx="167968" cy="167968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1" name="Line"/>
                <p:cNvSpPr/>
                <p:nvPr/>
              </p:nvSpPr>
              <p:spPr>
                <a:xfrm flipV="1">
                  <a:off x="889509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2" name="Line"/>
                <p:cNvSpPr/>
                <p:nvPr/>
              </p:nvSpPr>
              <p:spPr>
                <a:xfrm flipV="1">
                  <a:off x="488887" y="1527719"/>
                  <a:ext cx="423686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3" name="Line"/>
                <p:cNvSpPr/>
                <p:nvPr/>
              </p:nvSpPr>
              <p:spPr>
                <a:xfrm flipV="1">
                  <a:off x="1263941" y="800210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4" name="Line"/>
                <p:cNvSpPr/>
                <p:nvPr/>
              </p:nvSpPr>
              <p:spPr>
                <a:xfrm flipV="1">
                  <a:off x="1075441" y="398534"/>
                  <a:ext cx="256829" cy="256829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85" name="Line"/>
                <p:cNvSpPr/>
                <p:nvPr/>
              </p:nvSpPr>
              <p:spPr>
                <a:xfrm flipH="1" flipV="1">
                  <a:off x="1122929" y="1044686"/>
                  <a:ext cx="161852" cy="430975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pic>
          <p:nvPicPr>
            <p:cNvPr id="300" name="Connection Line" descr="Connection Line"/>
            <p:cNvPicPr>
              <a:picLocks/>
            </p:cNvPicPr>
            <p:nvPr/>
          </p:nvPicPr>
          <p:blipFill>
            <a:blip r:embed="rId2">
              <a:alphaModFix amt="25257"/>
            </a:blip>
            <a:stretch>
              <a:fillRect/>
            </a:stretch>
          </p:blipFill>
          <p:spPr>
            <a:xfrm>
              <a:off x="2139465" y="1614192"/>
              <a:ext cx="2438666" cy="986428"/>
            </a:xfrm>
            <a:prstGeom prst="rect">
              <a:avLst/>
            </a:prstGeom>
            <a:effectLst/>
          </p:spPr>
        </p:pic>
        <p:pic>
          <p:nvPicPr>
            <p:cNvPr id="302" name="Connection Line" descr="Connection Line"/>
            <p:cNvPicPr>
              <a:picLocks/>
            </p:cNvPicPr>
            <p:nvPr/>
          </p:nvPicPr>
          <p:blipFill>
            <a:blip r:embed="rId3">
              <a:alphaModFix amt="26928"/>
            </a:blip>
            <a:stretch>
              <a:fillRect/>
            </a:stretch>
          </p:blipFill>
          <p:spPr>
            <a:xfrm>
              <a:off x="6736925" y="1667797"/>
              <a:ext cx="2171040" cy="834971"/>
            </a:xfrm>
            <a:prstGeom prst="rect">
              <a:avLst/>
            </a:prstGeom>
            <a:effectLst/>
          </p:spPr>
        </p:pic>
        <p:pic>
          <p:nvPicPr>
            <p:cNvPr id="304" name="Connection Line" descr="Connection Line"/>
            <p:cNvPicPr>
              <a:picLocks/>
            </p:cNvPicPr>
            <p:nvPr/>
          </p:nvPicPr>
          <p:blipFill>
            <a:blip r:embed="rId4">
              <a:alphaModFix amt="25257"/>
            </a:blip>
            <a:stretch>
              <a:fillRect/>
            </a:stretch>
          </p:blipFill>
          <p:spPr>
            <a:xfrm>
              <a:off x="2139465" y="1371087"/>
              <a:ext cx="2441959" cy="1229533"/>
            </a:xfrm>
            <a:prstGeom prst="rect">
              <a:avLst/>
            </a:prstGeom>
            <a:effectLst/>
          </p:spPr>
        </p:pic>
        <p:pic>
          <p:nvPicPr>
            <p:cNvPr id="306" name="Connection Line" descr="Connection Line"/>
            <p:cNvPicPr>
              <a:picLocks/>
            </p:cNvPicPr>
            <p:nvPr/>
          </p:nvPicPr>
          <p:blipFill>
            <a:blip r:embed="rId5">
              <a:alphaModFix amt="25257"/>
            </a:blip>
            <a:stretch>
              <a:fillRect/>
            </a:stretch>
          </p:blipFill>
          <p:spPr>
            <a:xfrm>
              <a:off x="2139465" y="1926579"/>
              <a:ext cx="2443396" cy="674041"/>
            </a:xfrm>
            <a:prstGeom prst="rect">
              <a:avLst/>
            </a:prstGeom>
            <a:effectLst/>
          </p:spPr>
        </p:pic>
        <p:pic>
          <p:nvPicPr>
            <p:cNvPr id="308" name="Connection Line" descr="Connection Line"/>
            <p:cNvPicPr>
              <a:picLocks/>
            </p:cNvPicPr>
            <p:nvPr/>
          </p:nvPicPr>
          <p:blipFill>
            <a:blip r:embed="rId6">
              <a:alphaModFix amt="25257"/>
            </a:blip>
            <a:stretch>
              <a:fillRect/>
            </a:stretch>
          </p:blipFill>
          <p:spPr>
            <a:xfrm>
              <a:off x="2139465" y="2141192"/>
              <a:ext cx="2459776" cy="557127"/>
            </a:xfrm>
            <a:prstGeom prst="rect">
              <a:avLst/>
            </a:prstGeom>
            <a:effectLst/>
          </p:spPr>
        </p:pic>
        <p:pic>
          <p:nvPicPr>
            <p:cNvPr id="310" name="Connection Line" descr="Connection Line"/>
            <p:cNvPicPr>
              <a:picLocks/>
            </p:cNvPicPr>
            <p:nvPr/>
          </p:nvPicPr>
          <p:blipFill>
            <a:blip r:embed="rId7">
              <a:alphaModFix amt="26928"/>
            </a:blip>
            <a:stretch>
              <a:fillRect/>
            </a:stretch>
          </p:blipFill>
          <p:spPr>
            <a:xfrm>
              <a:off x="6733108" y="1494598"/>
              <a:ext cx="2350957" cy="874244"/>
            </a:xfrm>
            <a:prstGeom prst="rect">
              <a:avLst/>
            </a:prstGeom>
            <a:effectLst/>
          </p:spPr>
        </p:pic>
        <p:pic>
          <p:nvPicPr>
            <p:cNvPr id="312" name="Connection Line" descr="Connection Line"/>
            <p:cNvPicPr>
              <a:picLocks/>
            </p:cNvPicPr>
            <p:nvPr/>
          </p:nvPicPr>
          <p:blipFill>
            <a:blip r:embed="rId8">
              <a:alphaModFix amt="26928"/>
            </a:blip>
            <a:stretch>
              <a:fillRect/>
            </a:stretch>
          </p:blipFill>
          <p:spPr>
            <a:xfrm>
              <a:off x="6734275" y="1946880"/>
              <a:ext cx="2037202" cy="790674"/>
            </a:xfrm>
            <a:prstGeom prst="rect">
              <a:avLst/>
            </a:prstGeom>
            <a:effectLst/>
          </p:spPr>
        </p:pic>
        <p:pic>
          <p:nvPicPr>
            <p:cNvPr id="314" name="Connection Line" descr="Connection Line"/>
            <p:cNvPicPr>
              <a:picLocks/>
            </p:cNvPicPr>
            <p:nvPr/>
          </p:nvPicPr>
          <p:blipFill>
            <a:blip r:embed="rId9">
              <a:alphaModFix amt="26928"/>
            </a:blip>
            <a:stretch>
              <a:fillRect/>
            </a:stretch>
          </p:blipFill>
          <p:spPr>
            <a:xfrm>
              <a:off x="6720648" y="2136107"/>
              <a:ext cx="2013111" cy="812714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6" name="Equation"/>
                <p:cNvSpPr txBox="1"/>
                <p:nvPr/>
              </p:nvSpPr>
              <p:spPr>
                <a:xfrm>
                  <a:off x="5389526" y="0"/>
                  <a:ext cx="721096" cy="791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mc:Choice>
          <mc:Fallback>
            <p:sp>
              <p:nvSpPr>
                <p:cNvPr id="2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526" y="0"/>
                  <a:ext cx="721096" cy="791498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6667" b="-187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7" name="Equation"/>
                <p:cNvSpPr txBox="1"/>
                <p:nvPr/>
              </p:nvSpPr>
              <p:spPr>
                <a:xfrm>
                  <a:off x="784970" y="690762"/>
                  <a:ext cx="785216" cy="7963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mc:Choice>
          <mc:Fallback>
            <p:sp>
              <p:nvSpPr>
                <p:cNvPr id="29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970" y="690762"/>
                  <a:ext cx="785216" cy="796372"/>
                </a:xfrm>
                <a:prstGeom prst="rect">
                  <a:avLst/>
                </a:prstGeom>
                <a:blipFill>
                  <a:blip r:embed="rId11"/>
                  <a:stretch>
                    <a:fillRect l="-18750" r="-9375" b="-2187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8" name="Equation"/>
                <p:cNvSpPr txBox="1"/>
                <p:nvPr/>
              </p:nvSpPr>
              <p:spPr>
                <a:xfrm>
                  <a:off x="9551663" y="1568104"/>
                  <a:ext cx="785216" cy="7868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4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400"/>
                </a:p>
              </p:txBody>
            </p:sp>
          </mc:Choice>
          <mc:Fallback>
            <p:sp>
              <p:nvSpPr>
                <p:cNvPr id="29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663" y="1568104"/>
                  <a:ext cx="785216" cy="786882"/>
                </a:xfrm>
                <a:prstGeom prst="rect">
                  <a:avLst/>
                </a:prstGeom>
                <a:blipFill>
                  <a:blip r:embed="rId12"/>
                  <a:stretch>
                    <a:fillRect l="-22581" r="-6452" b="-2187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056371-C0AB-8245-6D95-1F9E261F6C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C49F36-5731-9E6C-5F16-B83654C4D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Background and 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Background and Motivation</a:t>
            </a:r>
          </a:p>
        </p:txBody>
      </p:sp>
      <p:sp>
        <p:nvSpPr>
          <p:cNvPr id="497" name="We want to model the dynamics of particles (or cells) at the population level. We have many methods that can do this.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dirty="0"/>
              <a:t>We want to model the dynamics of particles (or cells) at the </a:t>
            </a:r>
            <a:r>
              <a:rPr b="1" dirty="0"/>
              <a:t>population level</a:t>
            </a:r>
            <a:r>
              <a:rPr dirty="0"/>
              <a:t>.</a:t>
            </a:r>
            <a:r>
              <a:rPr lang="en-US" dirty="0"/>
              <a:t> Many methods do this:</a:t>
            </a:r>
            <a:endParaRPr dirty="0"/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498" name="Existing methods typically only model the evolution of cells as independent particles."/>
          <p:cNvSpPr txBox="1"/>
          <p:nvPr/>
        </p:nvSpPr>
        <p:spPr>
          <a:xfrm>
            <a:off x="824012" y="5293827"/>
            <a:ext cx="9971586" cy="828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spcBef>
                <a:spcPts val="4500"/>
              </a:spcBef>
              <a:defRPr sz="3800" b="0"/>
            </a:lvl1pPr>
          </a:lstStyle>
          <a:p>
            <a:r>
              <a:rPr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Existing methods typically only model the evolution of cells as independent particles.</a:t>
            </a:r>
          </a:p>
        </p:txBody>
      </p:sp>
      <p:pic>
        <p:nvPicPr>
          <p:cNvPr id="499" name="Screenshot 2024-10-19 at 6.22.05 PM.png" descr="Screenshot 2024-10-19 at 6.22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006" y="3056517"/>
            <a:ext cx="2586871" cy="861178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(Tong et al, ICML, 2020)"/>
          <p:cNvSpPr txBox="1"/>
          <p:nvPr/>
        </p:nvSpPr>
        <p:spPr>
          <a:xfrm>
            <a:off x="3402021" y="4051895"/>
            <a:ext cx="238755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Tong et al, 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ICML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2020</a:t>
            </a:r>
          </a:p>
        </p:txBody>
      </p:sp>
      <p:pic>
        <p:nvPicPr>
          <p:cNvPr id="501" name="Screenshot 2024-10-19 at 6.23.51 PM.png" descr="Screenshot 2024-10-19 at 6.23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05" y="2804278"/>
            <a:ext cx="2297342" cy="1170714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(Bunne et al, Nature Methods, 2023)"/>
          <p:cNvSpPr txBox="1"/>
          <p:nvPr/>
        </p:nvSpPr>
        <p:spPr>
          <a:xfrm>
            <a:off x="5664219" y="4025001"/>
            <a:ext cx="305413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Bunne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al, 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Nature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Methods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2023</a:t>
            </a:r>
          </a:p>
        </p:txBody>
      </p:sp>
      <p:pic>
        <p:nvPicPr>
          <p:cNvPr id="503" name="Screenshot 2024-10-19 at 6.25.25 PM.png" descr="Screenshot 2024-10-19 at 6.25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765" y="3017602"/>
            <a:ext cx="222885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(Neklydov et al, ICML, 2024)"/>
          <p:cNvSpPr txBox="1"/>
          <p:nvPr/>
        </p:nvSpPr>
        <p:spPr>
          <a:xfrm>
            <a:off x="8594330" y="4142488"/>
            <a:ext cx="238755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Neklydov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al, 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ICML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2024</a:t>
            </a:r>
          </a:p>
        </p:txBody>
      </p:sp>
      <p:pic>
        <p:nvPicPr>
          <p:cNvPr id="505" name="Screenshot 2024-10-19 at 6.28.25 PM.png" descr="Screenshot 2024-10-19 at 6.28.2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57" y="2827173"/>
            <a:ext cx="1606427" cy="1623983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(Schiebinger et al, Cell, 2019)"/>
          <p:cNvSpPr txBox="1"/>
          <p:nvPr/>
        </p:nvSpPr>
        <p:spPr>
          <a:xfrm>
            <a:off x="892521" y="4486150"/>
            <a:ext cx="2586871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Schiebinger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al, 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Cell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2019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25E25-DFDE-5D36-4745-B55011476D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BCA55-2757-91C7-F16E-0AF0F2B38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Background and Motivation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and Motivation</a:t>
            </a:r>
          </a:p>
        </p:txBody>
      </p:sp>
      <p:sp>
        <p:nvSpPr>
          <p:cNvPr id="510" name="We would also like a model that can generalize across measures (populations)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SzTx/>
              <a:buNone/>
            </a:lvl1pPr>
          </a:lstStyle>
          <a:p>
            <a:r>
              <a:rPr lang="en-US" dirty="0"/>
              <a:t>We would also like a model that can </a:t>
            </a:r>
            <a:r>
              <a:rPr lang="en-US" b="1" dirty="0"/>
              <a:t>generalize across measures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(populations) 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12"/>
          </p:nvPr>
        </p:nvSpPr>
        <p:spPr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37</a:t>
            </a:fld>
            <a:endParaRPr lang="en-US"/>
          </a:p>
        </p:txBody>
      </p:sp>
      <p:sp>
        <p:nvSpPr>
          <p:cNvPr id="511" name="Existing methods are typically restricted to a single measure (population, patient). At best can condition on different dynamics."/>
          <p:cNvSpPr txBox="1"/>
          <p:nvPr/>
        </p:nvSpPr>
        <p:spPr>
          <a:xfrm>
            <a:off x="824012" y="5473286"/>
            <a:ext cx="9971586" cy="82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l">
              <a:spcBef>
                <a:spcPts val="4500"/>
              </a:spcBef>
              <a:defRPr sz="3800" b="0"/>
            </a:lvl1pPr>
          </a:lstStyle>
          <a:p>
            <a:r>
              <a:rPr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Existing methods are typically restricted to a single measure (population, patient). At best can condition on different dynamics.</a:t>
            </a:r>
          </a:p>
        </p:txBody>
      </p:sp>
      <p:grpSp>
        <p:nvGrpSpPr>
          <p:cNvPr id="683" name="Group"/>
          <p:cNvGrpSpPr/>
          <p:nvPr/>
        </p:nvGrpSpPr>
        <p:grpSpPr>
          <a:xfrm>
            <a:off x="3735670" y="2055703"/>
            <a:ext cx="4007243" cy="3260845"/>
            <a:chOff x="0" y="0"/>
            <a:chExt cx="8014484" cy="6521687"/>
          </a:xfrm>
        </p:grpSpPr>
        <p:sp>
          <p:nvSpPr>
            <p:cNvPr id="512" name="Line"/>
            <p:cNvSpPr/>
            <p:nvPr/>
          </p:nvSpPr>
          <p:spPr>
            <a:xfrm>
              <a:off x="0" y="4611219"/>
              <a:ext cx="8014484" cy="1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grpSp>
          <p:nvGrpSpPr>
            <p:cNvPr id="555" name="Group"/>
            <p:cNvGrpSpPr/>
            <p:nvPr/>
          </p:nvGrpSpPr>
          <p:grpSpPr>
            <a:xfrm>
              <a:off x="404719" y="4857400"/>
              <a:ext cx="6506423" cy="1664287"/>
              <a:chOff x="0" y="0"/>
              <a:chExt cx="6506421" cy="1664286"/>
            </a:xfrm>
          </p:grpSpPr>
          <p:sp>
            <p:nvSpPr>
              <p:cNvPr id="513" name="Rounded Rectangle"/>
              <p:cNvSpPr/>
              <p:nvPr/>
            </p:nvSpPr>
            <p:spPr>
              <a:xfrm>
                <a:off x="2619126" y="9180"/>
                <a:ext cx="1042715" cy="1042715"/>
              </a:xfrm>
              <a:prstGeom prst="roundRect">
                <a:avLst>
                  <a:gd name="adj" fmla="val 33502"/>
                </a:avLst>
              </a:prstGeom>
              <a:solidFill>
                <a:srgbClr val="DEDFF9"/>
              </a:solidFill>
              <a:ln w="38100" cap="flat">
                <a:solidFill>
                  <a:srgbClr val="594371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4" name="Rounded Rectangle"/>
              <p:cNvSpPr/>
              <p:nvPr/>
            </p:nvSpPr>
            <p:spPr>
              <a:xfrm>
                <a:off x="5463707" y="0"/>
                <a:ext cx="1042715" cy="1042715"/>
              </a:xfrm>
              <a:prstGeom prst="roundRect">
                <a:avLst>
                  <a:gd name="adj" fmla="val 33502"/>
                </a:avLst>
              </a:prstGeom>
              <a:solidFill>
                <a:srgbClr val="DEDFF9"/>
              </a:solidFill>
              <a:ln w="38100" cap="flat">
                <a:solidFill>
                  <a:srgbClr val="594371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5" name="Circle"/>
              <p:cNvSpPr/>
              <p:nvPr/>
            </p:nvSpPr>
            <p:spPr>
              <a:xfrm>
                <a:off x="2918173" y="331010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6" name="Circle"/>
              <p:cNvSpPr/>
              <p:nvPr/>
            </p:nvSpPr>
            <p:spPr>
              <a:xfrm>
                <a:off x="2742183" y="401583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7" name="Circle"/>
              <p:cNvSpPr/>
              <p:nvPr/>
            </p:nvSpPr>
            <p:spPr>
              <a:xfrm>
                <a:off x="2968352" y="526478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8" name="Circle"/>
              <p:cNvSpPr/>
              <p:nvPr/>
            </p:nvSpPr>
            <p:spPr>
              <a:xfrm>
                <a:off x="3064153" y="122467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19" name="Circle"/>
              <p:cNvSpPr/>
              <p:nvPr/>
            </p:nvSpPr>
            <p:spPr>
              <a:xfrm>
                <a:off x="3129337" y="320582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0" name="Circle"/>
              <p:cNvSpPr/>
              <p:nvPr/>
            </p:nvSpPr>
            <p:spPr>
              <a:xfrm>
                <a:off x="2742183" y="593958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1" name="Circle"/>
              <p:cNvSpPr/>
              <p:nvPr/>
            </p:nvSpPr>
            <p:spPr>
              <a:xfrm>
                <a:off x="3064153" y="732159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2" name="Circle"/>
              <p:cNvSpPr/>
              <p:nvPr/>
            </p:nvSpPr>
            <p:spPr>
              <a:xfrm>
                <a:off x="3277938" y="208154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3" name="Circle"/>
              <p:cNvSpPr/>
              <p:nvPr/>
            </p:nvSpPr>
            <p:spPr>
              <a:xfrm>
                <a:off x="3361355" y="416697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4" name="Circle"/>
              <p:cNvSpPr/>
              <p:nvPr/>
            </p:nvSpPr>
            <p:spPr>
              <a:xfrm>
                <a:off x="3194521" y="526478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5" name="Circle"/>
              <p:cNvSpPr/>
              <p:nvPr/>
            </p:nvSpPr>
            <p:spPr>
              <a:xfrm>
                <a:off x="2819144" y="166445"/>
                <a:ext cx="160505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6" name="Circle"/>
              <p:cNvSpPr/>
              <p:nvPr/>
            </p:nvSpPr>
            <p:spPr>
              <a:xfrm>
                <a:off x="2886892" y="742800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7" name="Circle"/>
              <p:cNvSpPr/>
              <p:nvPr/>
            </p:nvSpPr>
            <p:spPr>
              <a:xfrm>
                <a:off x="3277938" y="732159"/>
                <a:ext cx="160506" cy="171376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8" name="Circle"/>
              <p:cNvSpPr/>
              <p:nvPr/>
            </p:nvSpPr>
            <p:spPr>
              <a:xfrm>
                <a:off x="5739848" y="331010"/>
                <a:ext cx="160505" cy="171376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29" name="Circle"/>
              <p:cNvSpPr/>
              <p:nvPr/>
            </p:nvSpPr>
            <p:spPr>
              <a:xfrm>
                <a:off x="5563858" y="401583"/>
                <a:ext cx="160505" cy="171376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0" name="Circle"/>
              <p:cNvSpPr/>
              <p:nvPr/>
            </p:nvSpPr>
            <p:spPr>
              <a:xfrm>
                <a:off x="5790026" y="526478"/>
                <a:ext cx="160506" cy="171376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1" name="Circle"/>
              <p:cNvSpPr/>
              <p:nvPr/>
            </p:nvSpPr>
            <p:spPr>
              <a:xfrm>
                <a:off x="5885828" y="122467"/>
                <a:ext cx="160506" cy="171376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2" name="Circle"/>
              <p:cNvSpPr/>
              <p:nvPr/>
            </p:nvSpPr>
            <p:spPr>
              <a:xfrm>
                <a:off x="5951012" y="320582"/>
                <a:ext cx="160506" cy="171376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3" name="Circle"/>
              <p:cNvSpPr/>
              <p:nvPr/>
            </p:nvSpPr>
            <p:spPr>
              <a:xfrm>
                <a:off x="5563858" y="593958"/>
                <a:ext cx="160505" cy="171376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4" name="Circle"/>
              <p:cNvSpPr/>
              <p:nvPr/>
            </p:nvSpPr>
            <p:spPr>
              <a:xfrm>
                <a:off x="5885828" y="732159"/>
                <a:ext cx="160506" cy="171376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5" name="Circle"/>
              <p:cNvSpPr/>
              <p:nvPr/>
            </p:nvSpPr>
            <p:spPr>
              <a:xfrm rot="3826091">
                <a:off x="6099612" y="208154"/>
                <a:ext cx="160506" cy="171376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6" name="Circle"/>
              <p:cNvSpPr/>
              <p:nvPr/>
            </p:nvSpPr>
            <p:spPr>
              <a:xfrm>
                <a:off x="6183029" y="416697"/>
                <a:ext cx="160506" cy="171376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7" name="Circle"/>
              <p:cNvSpPr/>
              <p:nvPr/>
            </p:nvSpPr>
            <p:spPr>
              <a:xfrm>
                <a:off x="6016195" y="526478"/>
                <a:ext cx="160506" cy="171376"/>
              </a:xfrm>
              <a:prstGeom prst="ellipse">
                <a:avLst/>
              </a:prstGeom>
              <a:solidFill>
                <a:srgbClr val="9B7F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8" name="Circle"/>
              <p:cNvSpPr/>
              <p:nvPr/>
            </p:nvSpPr>
            <p:spPr>
              <a:xfrm>
                <a:off x="5640819" y="166445"/>
                <a:ext cx="160506" cy="171376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39" name="Circle"/>
              <p:cNvSpPr/>
              <p:nvPr/>
            </p:nvSpPr>
            <p:spPr>
              <a:xfrm>
                <a:off x="5708567" y="742800"/>
                <a:ext cx="160505" cy="171376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540" name="Circle"/>
              <p:cNvSpPr/>
              <p:nvPr/>
            </p:nvSpPr>
            <p:spPr>
              <a:xfrm>
                <a:off x="6099612" y="732159"/>
                <a:ext cx="160506" cy="171376"/>
              </a:xfrm>
              <a:prstGeom prst="ellipse">
                <a:avLst/>
              </a:prstGeom>
              <a:solidFill>
                <a:srgbClr val="9B7F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pic>
            <p:nvPicPr>
              <p:cNvPr id="541" name="Line Line" descr="Line Line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702664" y="155944"/>
                <a:ext cx="1660636" cy="190849"/>
              </a:xfrm>
              <a:prstGeom prst="rect">
                <a:avLst/>
              </a:prstGeom>
              <a:effectLst/>
            </p:spPr>
          </p:pic>
          <p:pic>
            <p:nvPicPr>
              <p:cNvPr id="543" name="Line Line" descr="Line Line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702664" y="391083"/>
                <a:ext cx="1660636" cy="190849"/>
              </a:xfrm>
              <a:prstGeom prst="rect">
                <a:avLst/>
              </a:prstGeom>
              <a:effectLst/>
            </p:spPr>
          </p:pic>
          <p:pic>
            <p:nvPicPr>
              <p:cNvPr id="545" name="Line Line" descr="Line Line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3702664" y="626221"/>
                <a:ext cx="1660636" cy="190850"/>
              </a:xfrm>
              <a:prstGeom prst="rect">
                <a:avLst/>
              </a:prstGeom>
              <a:effectLst/>
            </p:spPr>
          </p:pic>
          <p:sp>
            <p:nvSpPr>
              <p:cNvPr id="547" name="Head with Shoulders"/>
              <p:cNvSpPr/>
              <p:nvPr/>
            </p:nvSpPr>
            <p:spPr>
              <a:xfrm>
                <a:off x="467543" y="211190"/>
                <a:ext cx="602523" cy="52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8419" y="0"/>
                      <a:pt x="7041" y="1374"/>
                      <a:pt x="6553" y="3337"/>
                    </a:cubicBezTo>
                    <a:cubicBezTo>
                      <a:pt x="6322" y="4269"/>
                      <a:pt x="6312" y="5365"/>
                      <a:pt x="6383" y="6556"/>
                    </a:cubicBezTo>
                    <a:cubicBezTo>
                      <a:pt x="6251" y="6550"/>
                      <a:pt x="6103" y="6550"/>
                      <a:pt x="5944" y="6556"/>
                    </a:cubicBezTo>
                    <a:cubicBezTo>
                      <a:pt x="5170" y="6600"/>
                      <a:pt x="5740" y="8660"/>
                      <a:pt x="6261" y="9870"/>
                    </a:cubicBezTo>
                    <a:cubicBezTo>
                      <a:pt x="6371" y="10117"/>
                      <a:pt x="6602" y="10060"/>
                      <a:pt x="6700" y="10028"/>
                    </a:cubicBezTo>
                    <a:cubicBezTo>
                      <a:pt x="6898" y="12074"/>
                      <a:pt x="7173" y="12688"/>
                      <a:pt x="7865" y="13587"/>
                    </a:cubicBezTo>
                    <a:lnTo>
                      <a:pt x="7853" y="14563"/>
                    </a:lnTo>
                    <a:cubicBezTo>
                      <a:pt x="7836" y="15893"/>
                      <a:pt x="7177" y="16995"/>
                      <a:pt x="6102" y="17704"/>
                    </a:cubicBezTo>
                    <a:cubicBezTo>
                      <a:pt x="6014" y="17761"/>
                      <a:pt x="5927" y="17818"/>
                      <a:pt x="5839" y="17863"/>
                    </a:cubicBezTo>
                    <a:cubicBezTo>
                      <a:pt x="5335" y="18148"/>
                      <a:pt x="4780" y="18293"/>
                      <a:pt x="4221" y="18318"/>
                    </a:cubicBezTo>
                    <a:cubicBezTo>
                      <a:pt x="1630" y="18457"/>
                      <a:pt x="779" y="19820"/>
                      <a:pt x="0" y="21600"/>
                    </a:cubicBezTo>
                    <a:lnTo>
                      <a:pt x="10801" y="21600"/>
                    </a:lnTo>
                    <a:lnTo>
                      <a:pt x="21600" y="21600"/>
                    </a:lnTo>
                    <a:cubicBezTo>
                      <a:pt x="20821" y="19820"/>
                      <a:pt x="19970" y="18457"/>
                      <a:pt x="17379" y="18318"/>
                    </a:cubicBezTo>
                    <a:cubicBezTo>
                      <a:pt x="16820" y="18286"/>
                      <a:pt x="16260" y="18148"/>
                      <a:pt x="15761" y="17863"/>
                    </a:cubicBezTo>
                    <a:cubicBezTo>
                      <a:pt x="15678" y="17812"/>
                      <a:pt x="15591" y="17761"/>
                      <a:pt x="15498" y="17704"/>
                    </a:cubicBezTo>
                    <a:cubicBezTo>
                      <a:pt x="14423" y="16995"/>
                      <a:pt x="13758" y="15893"/>
                      <a:pt x="13747" y="14563"/>
                    </a:cubicBezTo>
                    <a:lnTo>
                      <a:pt x="13737" y="13587"/>
                    </a:lnTo>
                    <a:cubicBezTo>
                      <a:pt x="14428" y="12688"/>
                      <a:pt x="14697" y="12074"/>
                      <a:pt x="14900" y="10028"/>
                    </a:cubicBezTo>
                    <a:cubicBezTo>
                      <a:pt x="14993" y="10066"/>
                      <a:pt x="15229" y="10123"/>
                      <a:pt x="15339" y="9870"/>
                    </a:cubicBezTo>
                    <a:cubicBezTo>
                      <a:pt x="15865" y="8660"/>
                      <a:pt x="16431" y="6600"/>
                      <a:pt x="15658" y="6556"/>
                    </a:cubicBezTo>
                    <a:cubicBezTo>
                      <a:pt x="15498" y="6550"/>
                      <a:pt x="15350" y="6543"/>
                      <a:pt x="15219" y="6556"/>
                    </a:cubicBezTo>
                    <a:cubicBezTo>
                      <a:pt x="15290" y="5371"/>
                      <a:pt x="15283" y="4269"/>
                      <a:pt x="15047" y="3337"/>
                    </a:cubicBezTo>
                    <a:cubicBezTo>
                      <a:pt x="14559" y="1374"/>
                      <a:pt x="13183" y="0"/>
                      <a:pt x="10801" y="0"/>
                    </a:cubicBezTo>
                    <a:close/>
                  </a:path>
                </a:pathLst>
              </a:cu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553" name="Group"/>
              <p:cNvGrpSpPr/>
              <p:nvPr/>
            </p:nvGrpSpPr>
            <p:grpSpPr>
              <a:xfrm>
                <a:off x="1319109" y="275591"/>
                <a:ext cx="973557" cy="393209"/>
                <a:chOff x="0" y="0"/>
                <a:chExt cx="973555" cy="393208"/>
              </a:xfrm>
            </p:grpSpPr>
            <p:sp>
              <p:nvSpPr>
                <p:cNvPr id="548" name="Line"/>
                <p:cNvSpPr/>
                <p:nvPr/>
              </p:nvSpPr>
              <p:spPr>
                <a:xfrm flipH="1" flipV="1">
                  <a:off x="-1" y="393208"/>
                  <a:ext cx="973557" cy="1"/>
                </a:xfrm>
                <a:prstGeom prst="line">
                  <a:avLst/>
                </a:prstGeom>
                <a:noFill/>
                <a:ln w="50800" cap="flat">
                  <a:solidFill>
                    <a:srgbClr val="929292"/>
                  </a:solidFill>
                  <a:custDash>
                    <a:ds d="200000" sp="200000"/>
                  </a:custDash>
                  <a:miter lim="400000"/>
                  <a:headEnd type="arrow" w="med" len="med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549" name="Microscope"/>
                <p:cNvSpPr/>
                <p:nvPr/>
              </p:nvSpPr>
              <p:spPr>
                <a:xfrm>
                  <a:off x="257689" y="880"/>
                  <a:ext cx="223603" cy="320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758" y="0"/>
                      </a:moveTo>
                      <a:lnTo>
                        <a:pt x="5450" y="778"/>
                      </a:lnTo>
                      <a:lnTo>
                        <a:pt x="6641" y="3247"/>
                      </a:lnTo>
                      <a:lnTo>
                        <a:pt x="5792" y="3446"/>
                      </a:lnTo>
                      <a:lnTo>
                        <a:pt x="6104" y="4092"/>
                      </a:lnTo>
                      <a:cubicBezTo>
                        <a:pt x="6260" y="4416"/>
                        <a:pt x="6045" y="4765"/>
                        <a:pt x="5610" y="4922"/>
                      </a:cubicBezTo>
                      <a:cubicBezTo>
                        <a:pt x="2282" y="6123"/>
                        <a:pt x="0" y="8548"/>
                        <a:pt x="0" y="11338"/>
                      </a:cubicBezTo>
                      <a:cubicBezTo>
                        <a:pt x="0" y="13653"/>
                        <a:pt x="1568" y="15716"/>
                        <a:pt x="4002" y="17038"/>
                      </a:cubicBezTo>
                      <a:cubicBezTo>
                        <a:pt x="4586" y="17355"/>
                        <a:pt x="4834" y="17888"/>
                        <a:pt x="4600" y="18378"/>
                      </a:cubicBezTo>
                      <a:lnTo>
                        <a:pt x="4184" y="19249"/>
                      </a:lnTo>
                      <a:lnTo>
                        <a:pt x="1504" y="19249"/>
                      </a:lnTo>
                      <a:lnTo>
                        <a:pt x="383" y="21600"/>
                      </a:lnTo>
                      <a:lnTo>
                        <a:pt x="21600" y="21600"/>
                      </a:lnTo>
                      <a:lnTo>
                        <a:pt x="20479" y="19249"/>
                      </a:lnTo>
                      <a:lnTo>
                        <a:pt x="11598" y="19249"/>
                      </a:lnTo>
                      <a:lnTo>
                        <a:pt x="10562" y="17077"/>
                      </a:lnTo>
                      <a:lnTo>
                        <a:pt x="11571" y="16839"/>
                      </a:lnTo>
                      <a:lnTo>
                        <a:pt x="11765" y="17236"/>
                      </a:lnTo>
                      <a:cubicBezTo>
                        <a:pt x="11884" y="17482"/>
                        <a:pt x="13400" y="17349"/>
                        <a:pt x="15152" y="16937"/>
                      </a:cubicBezTo>
                      <a:cubicBezTo>
                        <a:pt x="16905" y="16524"/>
                        <a:pt x="18230" y="15990"/>
                        <a:pt x="18111" y="15743"/>
                      </a:cubicBezTo>
                      <a:lnTo>
                        <a:pt x="17339" y="14141"/>
                      </a:lnTo>
                      <a:lnTo>
                        <a:pt x="9985" y="15870"/>
                      </a:lnTo>
                      <a:lnTo>
                        <a:pt x="9392" y="14628"/>
                      </a:lnTo>
                      <a:lnTo>
                        <a:pt x="18738" y="12430"/>
                      </a:lnTo>
                      <a:lnTo>
                        <a:pt x="18157" y="11225"/>
                      </a:lnTo>
                      <a:lnTo>
                        <a:pt x="8816" y="13422"/>
                      </a:lnTo>
                      <a:cubicBezTo>
                        <a:pt x="8484" y="12824"/>
                        <a:pt x="7243" y="12835"/>
                        <a:pt x="6947" y="13456"/>
                      </a:cubicBezTo>
                      <a:lnTo>
                        <a:pt x="6503" y="14386"/>
                      </a:lnTo>
                      <a:cubicBezTo>
                        <a:pt x="6304" y="14804"/>
                        <a:pt x="5529" y="14924"/>
                        <a:pt x="5109" y="14596"/>
                      </a:cubicBezTo>
                      <a:cubicBezTo>
                        <a:pt x="4000" y="13729"/>
                        <a:pt x="3324" y="12589"/>
                        <a:pt x="3324" y="11338"/>
                      </a:cubicBezTo>
                      <a:cubicBezTo>
                        <a:pt x="3324" y="9736"/>
                        <a:pt x="4435" y="8310"/>
                        <a:pt x="6145" y="7417"/>
                      </a:cubicBezTo>
                      <a:cubicBezTo>
                        <a:pt x="6760" y="7095"/>
                        <a:pt x="7648" y="7292"/>
                        <a:pt x="7893" y="7801"/>
                      </a:cubicBezTo>
                      <a:lnTo>
                        <a:pt x="8198" y="8499"/>
                      </a:lnTo>
                      <a:cubicBezTo>
                        <a:pt x="7412" y="8705"/>
                        <a:pt x="6996" y="9308"/>
                        <a:pt x="7266" y="9868"/>
                      </a:cubicBezTo>
                      <a:lnTo>
                        <a:pt x="7411" y="10170"/>
                      </a:lnTo>
                      <a:lnTo>
                        <a:pt x="10048" y="9550"/>
                      </a:lnTo>
                      <a:lnTo>
                        <a:pt x="11155" y="11844"/>
                      </a:lnTo>
                      <a:lnTo>
                        <a:pt x="13852" y="11208"/>
                      </a:lnTo>
                      <a:lnTo>
                        <a:pt x="12745" y="8916"/>
                      </a:lnTo>
                      <a:lnTo>
                        <a:pt x="15302" y="8314"/>
                      </a:lnTo>
                      <a:lnTo>
                        <a:pt x="15157" y="8012"/>
                      </a:lnTo>
                      <a:cubicBezTo>
                        <a:pt x="14886" y="7450"/>
                        <a:pt x="14024" y="7146"/>
                        <a:pt x="13218" y="7317"/>
                      </a:cubicBezTo>
                      <a:lnTo>
                        <a:pt x="10821" y="2265"/>
                      </a:lnTo>
                      <a:lnTo>
                        <a:pt x="9949" y="2469"/>
                      </a:lnTo>
                      <a:lnTo>
                        <a:pt x="8758" y="0"/>
                      </a:lnTo>
                      <a:close/>
                      <a:moveTo>
                        <a:pt x="7777" y="15736"/>
                      </a:moveTo>
                      <a:cubicBezTo>
                        <a:pt x="8266" y="15736"/>
                        <a:pt x="8661" y="16014"/>
                        <a:pt x="8661" y="16355"/>
                      </a:cubicBezTo>
                      <a:cubicBezTo>
                        <a:pt x="8661" y="16696"/>
                        <a:pt x="8266" y="16972"/>
                        <a:pt x="7777" y="16972"/>
                      </a:cubicBezTo>
                      <a:cubicBezTo>
                        <a:pt x="7288" y="16972"/>
                        <a:pt x="6891" y="16696"/>
                        <a:pt x="6891" y="16355"/>
                      </a:cubicBezTo>
                      <a:cubicBezTo>
                        <a:pt x="6891" y="16014"/>
                        <a:pt x="7288" y="15736"/>
                        <a:pt x="7777" y="15736"/>
                      </a:cubicBez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grpSp>
              <p:nvGrpSpPr>
                <p:cNvPr id="552" name="Group"/>
                <p:cNvGrpSpPr/>
                <p:nvPr/>
              </p:nvGrpSpPr>
              <p:grpSpPr>
                <a:xfrm>
                  <a:off x="517975" y="-1"/>
                  <a:ext cx="286967" cy="359502"/>
                  <a:chOff x="0" y="0"/>
                  <a:chExt cx="286966" cy="359500"/>
                </a:xfrm>
              </p:grpSpPr>
              <p:sp>
                <p:nvSpPr>
                  <p:cNvPr id="550" name="Test Tube"/>
                  <p:cNvSpPr/>
                  <p:nvPr/>
                </p:nvSpPr>
                <p:spPr>
                  <a:xfrm rot="1291536">
                    <a:off x="59809" y="3712"/>
                    <a:ext cx="85291" cy="342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212" y="0"/>
                        </a:moveTo>
                        <a:cubicBezTo>
                          <a:pt x="992" y="0"/>
                          <a:pt x="0" y="247"/>
                          <a:pt x="0" y="551"/>
                        </a:cubicBezTo>
                        <a:cubicBezTo>
                          <a:pt x="0" y="855"/>
                          <a:pt x="992" y="1102"/>
                          <a:pt x="2212" y="1102"/>
                        </a:cubicBezTo>
                        <a:lnTo>
                          <a:pt x="3254" y="1102"/>
                        </a:lnTo>
                        <a:lnTo>
                          <a:pt x="3254" y="19720"/>
                        </a:lnTo>
                        <a:cubicBezTo>
                          <a:pt x="3254" y="20758"/>
                          <a:pt x="6630" y="21600"/>
                          <a:pt x="10797" y="21600"/>
                        </a:cubicBezTo>
                        <a:cubicBezTo>
                          <a:pt x="14963" y="21600"/>
                          <a:pt x="18339" y="20758"/>
                          <a:pt x="18339" y="19720"/>
                        </a:cubicBezTo>
                        <a:lnTo>
                          <a:pt x="18339" y="19347"/>
                        </a:lnTo>
                        <a:lnTo>
                          <a:pt x="8632" y="19347"/>
                        </a:lnTo>
                        <a:lnTo>
                          <a:pt x="8632" y="18968"/>
                        </a:lnTo>
                        <a:lnTo>
                          <a:pt x="18339" y="18968"/>
                        </a:lnTo>
                        <a:lnTo>
                          <a:pt x="18339" y="18055"/>
                        </a:lnTo>
                        <a:lnTo>
                          <a:pt x="13116" y="18055"/>
                        </a:lnTo>
                        <a:lnTo>
                          <a:pt x="13116" y="17678"/>
                        </a:lnTo>
                        <a:lnTo>
                          <a:pt x="18339" y="17678"/>
                        </a:lnTo>
                        <a:lnTo>
                          <a:pt x="18339" y="16765"/>
                        </a:lnTo>
                        <a:lnTo>
                          <a:pt x="13116" y="16765"/>
                        </a:lnTo>
                        <a:lnTo>
                          <a:pt x="13116" y="16386"/>
                        </a:lnTo>
                        <a:lnTo>
                          <a:pt x="18339" y="16386"/>
                        </a:lnTo>
                        <a:lnTo>
                          <a:pt x="18339" y="15473"/>
                        </a:lnTo>
                        <a:lnTo>
                          <a:pt x="13116" y="15473"/>
                        </a:lnTo>
                        <a:lnTo>
                          <a:pt x="13116" y="15096"/>
                        </a:lnTo>
                        <a:lnTo>
                          <a:pt x="18339" y="15096"/>
                        </a:lnTo>
                        <a:lnTo>
                          <a:pt x="18339" y="14183"/>
                        </a:lnTo>
                        <a:lnTo>
                          <a:pt x="8632" y="14183"/>
                        </a:lnTo>
                        <a:lnTo>
                          <a:pt x="8632" y="13804"/>
                        </a:lnTo>
                        <a:lnTo>
                          <a:pt x="18339" y="13804"/>
                        </a:lnTo>
                        <a:lnTo>
                          <a:pt x="18339" y="12891"/>
                        </a:lnTo>
                        <a:lnTo>
                          <a:pt x="13116" y="12891"/>
                        </a:lnTo>
                        <a:lnTo>
                          <a:pt x="13116" y="12514"/>
                        </a:lnTo>
                        <a:lnTo>
                          <a:pt x="18339" y="12514"/>
                        </a:lnTo>
                        <a:lnTo>
                          <a:pt x="18339" y="11601"/>
                        </a:lnTo>
                        <a:lnTo>
                          <a:pt x="13116" y="11601"/>
                        </a:lnTo>
                        <a:lnTo>
                          <a:pt x="13116" y="11222"/>
                        </a:lnTo>
                        <a:lnTo>
                          <a:pt x="18339" y="11222"/>
                        </a:lnTo>
                        <a:lnTo>
                          <a:pt x="18339" y="10309"/>
                        </a:lnTo>
                        <a:lnTo>
                          <a:pt x="13116" y="10309"/>
                        </a:lnTo>
                        <a:lnTo>
                          <a:pt x="13116" y="9932"/>
                        </a:lnTo>
                        <a:lnTo>
                          <a:pt x="18339" y="9932"/>
                        </a:lnTo>
                        <a:lnTo>
                          <a:pt x="18339" y="9019"/>
                        </a:lnTo>
                        <a:lnTo>
                          <a:pt x="8632" y="9019"/>
                        </a:lnTo>
                        <a:lnTo>
                          <a:pt x="8632" y="8640"/>
                        </a:lnTo>
                        <a:lnTo>
                          <a:pt x="18339" y="8640"/>
                        </a:lnTo>
                        <a:lnTo>
                          <a:pt x="18339" y="7727"/>
                        </a:lnTo>
                        <a:lnTo>
                          <a:pt x="13116" y="7727"/>
                        </a:lnTo>
                        <a:lnTo>
                          <a:pt x="13116" y="7350"/>
                        </a:lnTo>
                        <a:lnTo>
                          <a:pt x="18339" y="7350"/>
                        </a:lnTo>
                        <a:lnTo>
                          <a:pt x="18339" y="6437"/>
                        </a:lnTo>
                        <a:lnTo>
                          <a:pt x="13116" y="6437"/>
                        </a:lnTo>
                        <a:lnTo>
                          <a:pt x="13116" y="6058"/>
                        </a:lnTo>
                        <a:lnTo>
                          <a:pt x="18339" y="6058"/>
                        </a:lnTo>
                        <a:lnTo>
                          <a:pt x="18339" y="5145"/>
                        </a:lnTo>
                        <a:lnTo>
                          <a:pt x="13116" y="5145"/>
                        </a:lnTo>
                        <a:lnTo>
                          <a:pt x="13116" y="4768"/>
                        </a:lnTo>
                        <a:lnTo>
                          <a:pt x="18339" y="4768"/>
                        </a:lnTo>
                        <a:lnTo>
                          <a:pt x="18339" y="3855"/>
                        </a:lnTo>
                        <a:lnTo>
                          <a:pt x="8632" y="3855"/>
                        </a:lnTo>
                        <a:lnTo>
                          <a:pt x="8632" y="3477"/>
                        </a:lnTo>
                        <a:lnTo>
                          <a:pt x="18339" y="3477"/>
                        </a:lnTo>
                        <a:lnTo>
                          <a:pt x="18339" y="1102"/>
                        </a:lnTo>
                        <a:lnTo>
                          <a:pt x="19388" y="1102"/>
                        </a:lnTo>
                        <a:cubicBezTo>
                          <a:pt x="20608" y="1102"/>
                          <a:pt x="21600" y="855"/>
                          <a:pt x="21600" y="551"/>
                        </a:cubicBezTo>
                        <a:cubicBezTo>
                          <a:pt x="21600" y="247"/>
                          <a:pt x="20608" y="0"/>
                          <a:pt x="19388" y="0"/>
                        </a:cubicBezTo>
                        <a:lnTo>
                          <a:pt x="2212" y="0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551" name="Test Tube"/>
                  <p:cNvSpPr/>
                  <p:nvPr/>
                </p:nvSpPr>
                <p:spPr>
                  <a:xfrm rot="1291536">
                    <a:off x="141867" y="13566"/>
                    <a:ext cx="85291" cy="342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212" y="0"/>
                        </a:moveTo>
                        <a:cubicBezTo>
                          <a:pt x="992" y="0"/>
                          <a:pt x="0" y="247"/>
                          <a:pt x="0" y="551"/>
                        </a:cubicBezTo>
                        <a:cubicBezTo>
                          <a:pt x="0" y="855"/>
                          <a:pt x="992" y="1102"/>
                          <a:pt x="2212" y="1102"/>
                        </a:cubicBezTo>
                        <a:lnTo>
                          <a:pt x="3254" y="1102"/>
                        </a:lnTo>
                        <a:lnTo>
                          <a:pt x="3254" y="19720"/>
                        </a:lnTo>
                        <a:cubicBezTo>
                          <a:pt x="3254" y="20758"/>
                          <a:pt x="6630" y="21600"/>
                          <a:pt x="10797" y="21600"/>
                        </a:cubicBezTo>
                        <a:cubicBezTo>
                          <a:pt x="14963" y="21600"/>
                          <a:pt x="18339" y="20758"/>
                          <a:pt x="18339" y="19720"/>
                        </a:cubicBezTo>
                        <a:lnTo>
                          <a:pt x="18339" y="19347"/>
                        </a:lnTo>
                        <a:lnTo>
                          <a:pt x="8632" y="19347"/>
                        </a:lnTo>
                        <a:lnTo>
                          <a:pt x="8632" y="18968"/>
                        </a:lnTo>
                        <a:lnTo>
                          <a:pt x="18339" y="18968"/>
                        </a:lnTo>
                        <a:lnTo>
                          <a:pt x="18339" y="18055"/>
                        </a:lnTo>
                        <a:lnTo>
                          <a:pt x="13116" y="18055"/>
                        </a:lnTo>
                        <a:lnTo>
                          <a:pt x="13116" y="17678"/>
                        </a:lnTo>
                        <a:lnTo>
                          <a:pt x="18339" y="17678"/>
                        </a:lnTo>
                        <a:lnTo>
                          <a:pt x="18339" y="16765"/>
                        </a:lnTo>
                        <a:lnTo>
                          <a:pt x="13116" y="16765"/>
                        </a:lnTo>
                        <a:lnTo>
                          <a:pt x="13116" y="16386"/>
                        </a:lnTo>
                        <a:lnTo>
                          <a:pt x="18339" y="16386"/>
                        </a:lnTo>
                        <a:lnTo>
                          <a:pt x="18339" y="15473"/>
                        </a:lnTo>
                        <a:lnTo>
                          <a:pt x="13116" y="15473"/>
                        </a:lnTo>
                        <a:lnTo>
                          <a:pt x="13116" y="15096"/>
                        </a:lnTo>
                        <a:lnTo>
                          <a:pt x="18339" y="15096"/>
                        </a:lnTo>
                        <a:lnTo>
                          <a:pt x="18339" y="14183"/>
                        </a:lnTo>
                        <a:lnTo>
                          <a:pt x="8632" y="14183"/>
                        </a:lnTo>
                        <a:lnTo>
                          <a:pt x="8632" y="13804"/>
                        </a:lnTo>
                        <a:lnTo>
                          <a:pt x="18339" y="13804"/>
                        </a:lnTo>
                        <a:lnTo>
                          <a:pt x="18339" y="12891"/>
                        </a:lnTo>
                        <a:lnTo>
                          <a:pt x="13116" y="12891"/>
                        </a:lnTo>
                        <a:lnTo>
                          <a:pt x="13116" y="12514"/>
                        </a:lnTo>
                        <a:lnTo>
                          <a:pt x="18339" y="12514"/>
                        </a:lnTo>
                        <a:lnTo>
                          <a:pt x="18339" y="11601"/>
                        </a:lnTo>
                        <a:lnTo>
                          <a:pt x="13116" y="11601"/>
                        </a:lnTo>
                        <a:lnTo>
                          <a:pt x="13116" y="11222"/>
                        </a:lnTo>
                        <a:lnTo>
                          <a:pt x="18339" y="11222"/>
                        </a:lnTo>
                        <a:lnTo>
                          <a:pt x="18339" y="10309"/>
                        </a:lnTo>
                        <a:lnTo>
                          <a:pt x="13116" y="10309"/>
                        </a:lnTo>
                        <a:lnTo>
                          <a:pt x="13116" y="9932"/>
                        </a:lnTo>
                        <a:lnTo>
                          <a:pt x="18339" y="9932"/>
                        </a:lnTo>
                        <a:lnTo>
                          <a:pt x="18339" y="9019"/>
                        </a:lnTo>
                        <a:lnTo>
                          <a:pt x="8632" y="9019"/>
                        </a:lnTo>
                        <a:lnTo>
                          <a:pt x="8632" y="8640"/>
                        </a:lnTo>
                        <a:lnTo>
                          <a:pt x="18339" y="8640"/>
                        </a:lnTo>
                        <a:lnTo>
                          <a:pt x="18339" y="7727"/>
                        </a:lnTo>
                        <a:lnTo>
                          <a:pt x="13116" y="7727"/>
                        </a:lnTo>
                        <a:lnTo>
                          <a:pt x="13116" y="7350"/>
                        </a:lnTo>
                        <a:lnTo>
                          <a:pt x="18339" y="7350"/>
                        </a:lnTo>
                        <a:lnTo>
                          <a:pt x="18339" y="6437"/>
                        </a:lnTo>
                        <a:lnTo>
                          <a:pt x="13116" y="6437"/>
                        </a:lnTo>
                        <a:lnTo>
                          <a:pt x="13116" y="6058"/>
                        </a:lnTo>
                        <a:lnTo>
                          <a:pt x="18339" y="6058"/>
                        </a:lnTo>
                        <a:lnTo>
                          <a:pt x="18339" y="5145"/>
                        </a:lnTo>
                        <a:lnTo>
                          <a:pt x="13116" y="5145"/>
                        </a:lnTo>
                        <a:lnTo>
                          <a:pt x="13116" y="4768"/>
                        </a:lnTo>
                        <a:lnTo>
                          <a:pt x="18339" y="4768"/>
                        </a:lnTo>
                        <a:lnTo>
                          <a:pt x="18339" y="3855"/>
                        </a:lnTo>
                        <a:lnTo>
                          <a:pt x="8632" y="3855"/>
                        </a:lnTo>
                        <a:lnTo>
                          <a:pt x="8632" y="3477"/>
                        </a:lnTo>
                        <a:lnTo>
                          <a:pt x="18339" y="3477"/>
                        </a:lnTo>
                        <a:lnTo>
                          <a:pt x="18339" y="1102"/>
                        </a:lnTo>
                        <a:lnTo>
                          <a:pt x="19388" y="1102"/>
                        </a:lnTo>
                        <a:cubicBezTo>
                          <a:pt x="20608" y="1102"/>
                          <a:pt x="21600" y="855"/>
                          <a:pt x="21600" y="551"/>
                        </a:cubicBezTo>
                        <a:cubicBezTo>
                          <a:pt x="21600" y="247"/>
                          <a:pt x="20608" y="0"/>
                          <a:pt x="19388" y="0"/>
                        </a:cubicBezTo>
                        <a:lnTo>
                          <a:pt x="2212" y="0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</p:grpSp>
          <p:sp>
            <p:nvSpPr>
              <p:cNvPr id="554" name="“unseen” population"/>
              <p:cNvSpPr txBox="1"/>
              <p:nvPr/>
            </p:nvSpPr>
            <p:spPr>
              <a:xfrm>
                <a:off x="0" y="1132245"/>
                <a:ext cx="1565526" cy="5320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rmAutofit lnSpcReduction="10000"/>
              </a:bodyPr>
              <a:lstStyle>
                <a:lvl1pPr defTabSz="445770">
                  <a:spcBef>
                    <a:spcPts val="2400"/>
                  </a:spcBef>
                  <a:defRPr sz="1512" b="0"/>
                </a:lvl1pPr>
              </a:lstStyle>
              <a:p>
                <a:r>
                  <a:rPr sz="756"/>
                  <a:t>“unseen” population</a:t>
                </a:r>
              </a:p>
            </p:txBody>
          </p:sp>
        </p:grpSp>
        <p:sp>
          <p:nvSpPr>
            <p:cNvPr id="556" name="Rounded Rectangle"/>
            <p:cNvSpPr/>
            <p:nvPr/>
          </p:nvSpPr>
          <p:spPr>
            <a:xfrm>
              <a:off x="5857904" y="1641444"/>
              <a:ext cx="1042715" cy="1042715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57" name="Rounded Rectangle"/>
            <p:cNvSpPr/>
            <p:nvPr/>
          </p:nvSpPr>
          <p:spPr>
            <a:xfrm>
              <a:off x="5876888" y="3248176"/>
              <a:ext cx="1042715" cy="1042716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58" name="Rounded Rectangle"/>
            <p:cNvSpPr/>
            <p:nvPr/>
          </p:nvSpPr>
          <p:spPr>
            <a:xfrm>
              <a:off x="5882654" y="465348"/>
              <a:ext cx="1042715" cy="1042715"/>
            </a:xfrm>
            <a:prstGeom prst="roundRect">
              <a:avLst>
                <a:gd name="adj" fmla="val 33502"/>
              </a:avLst>
            </a:prstGeom>
            <a:solidFill>
              <a:srgbClr val="DDE6FF"/>
            </a:solidFill>
            <a:ln w="38100" cap="flat">
              <a:solidFill>
                <a:srgbClr val="7D789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59" name="Rounded Rectangle"/>
            <p:cNvSpPr/>
            <p:nvPr/>
          </p:nvSpPr>
          <p:spPr>
            <a:xfrm>
              <a:off x="3060980" y="443290"/>
              <a:ext cx="1042715" cy="1042715"/>
            </a:xfrm>
            <a:prstGeom prst="roundRect">
              <a:avLst>
                <a:gd name="adj" fmla="val 33502"/>
              </a:avLst>
            </a:prstGeom>
            <a:solidFill>
              <a:srgbClr val="D4E6FF"/>
            </a:solidFill>
            <a:ln w="381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0" name="Circle"/>
            <p:cNvSpPr/>
            <p:nvPr/>
          </p:nvSpPr>
          <p:spPr>
            <a:xfrm>
              <a:off x="3356104" y="799394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1" name="Circle"/>
            <p:cNvSpPr/>
            <p:nvPr/>
          </p:nvSpPr>
          <p:spPr>
            <a:xfrm>
              <a:off x="3180114" y="869969"/>
              <a:ext cx="160505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2" name="Circle"/>
            <p:cNvSpPr/>
            <p:nvPr/>
          </p:nvSpPr>
          <p:spPr>
            <a:xfrm>
              <a:off x="3406283" y="994862"/>
              <a:ext cx="160505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3" name="Circle"/>
            <p:cNvSpPr/>
            <p:nvPr/>
          </p:nvSpPr>
          <p:spPr>
            <a:xfrm>
              <a:off x="3502085" y="590851"/>
              <a:ext cx="160505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4" name="Circle"/>
            <p:cNvSpPr/>
            <p:nvPr/>
          </p:nvSpPr>
          <p:spPr>
            <a:xfrm>
              <a:off x="3567268" y="788967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5" name="Circle"/>
            <p:cNvSpPr/>
            <p:nvPr/>
          </p:nvSpPr>
          <p:spPr>
            <a:xfrm>
              <a:off x="3180114" y="1062343"/>
              <a:ext cx="160505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6" name="Circle"/>
            <p:cNvSpPr/>
            <p:nvPr/>
          </p:nvSpPr>
          <p:spPr>
            <a:xfrm>
              <a:off x="3502085" y="1200543"/>
              <a:ext cx="160505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7" name="Circle"/>
            <p:cNvSpPr/>
            <p:nvPr/>
          </p:nvSpPr>
          <p:spPr>
            <a:xfrm>
              <a:off x="3715869" y="676538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8" name="Circle"/>
            <p:cNvSpPr/>
            <p:nvPr/>
          </p:nvSpPr>
          <p:spPr>
            <a:xfrm>
              <a:off x="3799286" y="885082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69" name="Circle"/>
            <p:cNvSpPr/>
            <p:nvPr/>
          </p:nvSpPr>
          <p:spPr>
            <a:xfrm>
              <a:off x="3632451" y="994862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0" name="Circle"/>
            <p:cNvSpPr/>
            <p:nvPr/>
          </p:nvSpPr>
          <p:spPr>
            <a:xfrm>
              <a:off x="3257074" y="634830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1" name="Circle"/>
            <p:cNvSpPr/>
            <p:nvPr/>
          </p:nvSpPr>
          <p:spPr>
            <a:xfrm>
              <a:off x="3324823" y="1211184"/>
              <a:ext cx="160505" cy="171377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2" name="Circle"/>
            <p:cNvSpPr/>
            <p:nvPr/>
          </p:nvSpPr>
          <p:spPr>
            <a:xfrm>
              <a:off x="3715869" y="1200543"/>
              <a:ext cx="160506" cy="171376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3" name="Circle"/>
            <p:cNvSpPr/>
            <p:nvPr/>
          </p:nvSpPr>
          <p:spPr>
            <a:xfrm>
              <a:off x="6177779" y="799394"/>
              <a:ext cx="160506" cy="171376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4" name="Circle"/>
            <p:cNvSpPr/>
            <p:nvPr/>
          </p:nvSpPr>
          <p:spPr>
            <a:xfrm>
              <a:off x="6001788" y="869968"/>
              <a:ext cx="160506" cy="171376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5" name="Circle"/>
            <p:cNvSpPr/>
            <p:nvPr/>
          </p:nvSpPr>
          <p:spPr>
            <a:xfrm>
              <a:off x="6227958" y="994862"/>
              <a:ext cx="160505" cy="171376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6" name="Circle"/>
            <p:cNvSpPr/>
            <p:nvPr/>
          </p:nvSpPr>
          <p:spPr>
            <a:xfrm>
              <a:off x="6323758" y="590851"/>
              <a:ext cx="160506" cy="171376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7" name="Circle"/>
            <p:cNvSpPr/>
            <p:nvPr/>
          </p:nvSpPr>
          <p:spPr>
            <a:xfrm>
              <a:off x="6388942" y="788967"/>
              <a:ext cx="160506" cy="171376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8" name="Circle"/>
            <p:cNvSpPr/>
            <p:nvPr/>
          </p:nvSpPr>
          <p:spPr>
            <a:xfrm>
              <a:off x="6001788" y="1062343"/>
              <a:ext cx="160506" cy="171376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79" name="Circle"/>
            <p:cNvSpPr/>
            <p:nvPr/>
          </p:nvSpPr>
          <p:spPr>
            <a:xfrm>
              <a:off x="6323758" y="1200543"/>
              <a:ext cx="160506" cy="17137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0" name="Circle"/>
            <p:cNvSpPr/>
            <p:nvPr/>
          </p:nvSpPr>
          <p:spPr>
            <a:xfrm>
              <a:off x="6537544" y="676538"/>
              <a:ext cx="160506" cy="171376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1" name="Circle"/>
            <p:cNvSpPr/>
            <p:nvPr/>
          </p:nvSpPr>
          <p:spPr>
            <a:xfrm>
              <a:off x="6620961" y="885082"/>
              <a:ext cx="160506" cy="171376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2" name="Circle"/>
            <p:cNvSpPr/>
            <p:nvPr/>
          </p:nvSpPr>
          <p:spPr>
            <a:xfrm>
              <a:off x="6454127" y="994862"/>
              <a:ext cx="160506" cy="171376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3" name="Circle"/>
            <p:cNvSpPr/>
            <p:nvPr/>
          </p:nvSpPr>
          <p:spPr>
            <a:xfrm>
              <a:off x="6078749" y="634830"/>
              <a:ext cx="160506" cy="171376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4" name="Circle"/>
            <p:cNvSpPr/>
            <p:nvPr/>
          </p:nvSpPr>
          <p:spPr>
            <a:xfrm>
              <a:off x="6146498" y="1211184"/>
              <a:ext cx="160506" cy="171377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85" name="Circle"/>
            <p:cNvSpPr/>
            <p:nvPr/>
          </p:nvSpPr>
          <p:spPr>
            <a:xfrm>
              <a:off x="6537544" y="1200543"/>
              <a:ext cx="160506" cy="17137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586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40594" y="859468"/>
              <a:ext cx="1660636" cy="190849"/>
            </a:xfrm>
            <a:prstGeom prst="rect">
              <a:avLst/>
            </a:prstGeom>
            <a:effectLst/>
          </p:spPr>
        </p:pic>
        <p:pic>
          <p:nvPicPr>
            <p:cNvPr id="588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40594" y="1094606"/>
              <a:ext cx="1660636" cy="190850"/>
            </a:xfrm>
            <a:prstGeom prst="rect">
              <a:avLst/>
            </a:prstGeom>
            <a:effectLst/>
          </p:spPr>
        </p:pic>
        <p:sp>
          <p:nvSpPr>
            <p:cNvPr id="590" name="Rounded Rectangle"/>
            <p:cNvSpPr/>
            <p:nvPr/>
          </p:nvSpPr>
          <p:spPr>
            <a:xfrm>
              <a:off x="3036230" y="1636053"/>
              <a:ext cx="1042715" cy="1042715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1" name="Circle"/>
            <p:cNvSpPr/>
            <p:nvPr/>
          </p:nvSpPr>
          <p:spPr>
            <a:xfrm>
              <a:off x="3331355" y="1975490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2" name="Circle"/>
            <p:cNvSpPr/>
            <p:nvPr/>
          </p:nvSpPr>
          <p:spPr>
            <a:xfrm>
              <a:off x="3155364" y="2046064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3" name="Circle"/>
            <p:cNvSpPr/>
            <p:nvPr/>
          </p:nvSpPr>
          <p:spPr>
            <a:xfrm>
              <a:off x="3381533" y="2170957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4" name="Circle"/>
            <p:cNvSpPr/>
            <p:nvPr/>
          </p:nvSpPr>
          <p:spPr>
            <a:xfrm>
              <a:off x="3477335" y="1766946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5" name="Circle"/>
            <p:cNvSpPr/>
            <p:nvPr/>
          </p:nvSpPr>
          <p:spPr>
            <a:xfrm>
              <a:off x="3542518" y="1965062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6" name="Circle"/>
            <p:cNvSpPr/>
            <p:nvPr/>
          </p:nvSpPr>
          <p:spPr>
            <a:xfrm>
              <a:off x="3155364" y="2238438"/>
              <a:ext cx="160506" cy="17137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7" name="Circle"/>
            <p:cNvSpPr/>
            <p:nvPr/>
          </p:nvSpPr>
          <p:spPr>
            <a:xfrm>
              <a:off x="3477335" y="2376638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8" name="Circle"/>
            <p:cNvSpPr/>
            <p:nvPr/>
          </p:nvSpPr>
          <p:spPr>
            <a:xfrm>
              <a:off x="3691119" y="1852635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599" name="Circle"/>
            <p:cNvSpPr/>
            <p:nvPr/>
          </p:nvSpPr>
          <p:spPr>
            <a:xfrm>
              <a:off x="3774537" y="2061177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0" name="Circle"/>
            <p:cNvSpPr/>
            <p:nvPr/>
          </p:nvSpPr>
          <p:spPr>
            <a:xfrm>
              <a:off x="3607703" y="2170957"/>
              <a:ext cx="160505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1" name="Circle"/>
            <p:cNvSpPr/>
            <p:nvPr/>
          </p:nvSpPr>
          <p:spPr>
            <a:xfrm>
              <a:off x="3232325" y="1810926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2" name="Circle"/>
            <p:cNvSpPr/>
            <p:nvPr/>
          </p:nvSpPr>
          <p:spPr>
            <a:xfrm>
              <a:off x="3300073" y="2387279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3" name="Circle"/>
            <p:cNvSpPr/>
            <p:nvPr/>
          </p:nvSpPr>
          <p:spPr>
            <a:xfrm>
              <a:off x="3691119" y="2376638"/>
              <a:ext cx="160506" cy="17137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4" name="Circle"/>
            <p:cNvSpPr/>
            <p:nvPr/>
          </p:nvSpPr>
          <p:spPr>
            <a:xfrm>
              <a:off x="6153029" y="1975490"/>
              <a:ext cx="160506" cy="171376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5" name="Circle"/>
            <p:cNvSpPr/>
            <p:nvPr/>
          </p:nvSpPr>
          <p:spPr>
            <a:xfrm>
              <a:off x="5977039" y="2046064"/>
              <a:ext cx="160505" cy="171376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6" name="Circle"/>
            <p:cNvSpPr/>
            <p:nvPr/>
          </p:nvSpPr>
          <p:spPr>
            <a:xfrm>
              <a:off x="6203207" y="2170957"/>
              <a:ext cx="160506" cy="171376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7" name="Circle"/>
            <p:cNvSpPr/>
            <p:nvPr/>
          </p:nvSpPr>
          <p:spPr>
            <a:xfrm>
              <a:off x="6299008" y="1766946"/>
              <a:ext cx="160506" cy="171376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8" name="Circle"/>
            <p:cNvSpPr/>
            <p:nvPr/>
          </p:nvSpPr>
          <p:spPr>
            <a:xfrm>
              <a:off x="6364193" y="1965062"/>
              <a:ext cx="160506" cy="171376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09" name="Circle"/>
            <p:cNvSpPr/>
            <p:nvPr/>
          </p:nvSpPr>
          <p:spPr>
            <a:xfrm>
              <a:off x="5977039" y="2238438"/>
              <a:ext cx="160505" cy="171377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0" name="Circle"/>
            <p:cNvSpPr/>
            <p:nvPr/>
          </p:nvSpPr>
          <p:spPr>
            <a:xfrm>
              <a:off x="6299008" y="2376638"/>
              <a:ext cx="160506" cy="171376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1" name="Circle"/>
            <p:cNvSpPr/>
            <p:nvPr/>
          </p:nvSpPr>
          <p:spPr>
            <a:xfrm>
              <a:off x="6512793" y="1852635"/>
              <a:ext cx="160506" cy="171376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2" name="Circle"/>
            <p:cNvSpPr/>
            <p:nvPr/>
          </p:nvSpPr>
          <p:spPr>
            <a:xfrm>
              <a:off x="6596211" y="2061177"/>
              <a:ext cx="160506" cy="171376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3" name="Circle"/>
            <p:cNvSpPr/>
            <p:nvPr/>
          </p:nvSpPr>
          <p:spPr>
            <a:xfrm>
              <a:off x="6429376" y="2170957"/>
              <a:ext cx="160506" cy="171376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4" name="Circle"/>
            <p:cNvSpPr/>
            <p:nvPr/>
          </p:nvSpPr>
          <p:spPr>
            <a:xfrm>
              <a:off x="6054000" y="1810926"/>
              <a:ext cx="160506" cy="171376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5" name="Circle"/>
            <p:cNvSpPr/>
            <p:nvPr/>
          </p:nvSpPr>
          <p:spPr>
            <a:xfrm>
              <a:off x="6121747" y="2387279"/>
              <a:ext cx="160506" cy="171376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16" name="Circle"/>
            <p:cNvSpPr/>
            <p:nvPr/>
          </p:nvSpPr>
          <p:spPr>
            <a:xfrm>
              <a:off x="6512793" y="2376638"/>
              <a:ext cx="160506" cy="171376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17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1800425"/>
              <a:ext cx="1660637" cy="190850"/>
            </a:xfrm>
            <a:prstGeom prst="rect">
              <a:avLst/>
            </a:prstGeom>
            <a:effectLst/>
          </p:spPr>
        </p:pic>
        <p:pic>
          <p:nvPicPr>
            <p:cNvPr id="619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2035563"/>
              <a:ext cx="1660637" cy="190850"/>
            </a:xfrm>
            <a:prstGeom prst="rect">
              <a:avLst/>
            </a:prstGeom>
            <a:effectLst/>
          </p:spPr>
        </p:pic>
        <p:pic>
          <p:nvPicPr>
            <p:cNvPr id="621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2270701"/>
              <a:ext cx="1660637" cy="190850"/>
            </a:xfrm>
            <a:prstGeom prst="rect">
              <a:avLst/>
            </a:prstGeom>
            <a:effectLst/>
          </p:spPr>
        </p:pic>
        <p:sp>
          <p:nvSpPr>
            <p:cNvPr id="623" name="Rounded Rectangle"/>
            <p:cNvSpPr/>
            <p:nvPr/>
          </p:nvSpPr>
          <p:spPr>
            <a:xfrm>
              <a:off x="3023846" y="3245140"/>
              <a:ext cx="1042715" cy="1042715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4" name="Circle"/>
            <p:cNvSpPr/>
            <p:nvPr/>
          </p:nvSpPr>
          <p:spPr>
            <a:xfrm>
              <a:off x="3331355" y="3579186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5" name="Circle"/>
            <p:cNvSpPr/>
            <p:nvPr/>
          </p:nvSpPr>
          <p:spPr>
            <a:xfrm>
              <a:off x="3155364" y="3649760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6" name="Circle"/>
            <p:cNvSpPr/>
            <p:nvPr/>
          </p:nvSpPr>
          <p:spPr>
            <a:xfrm>
              <a:off x="3381533" y="3774654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7" name="Circle"/>
            <p:cNvSpPr/>
            <p:nvPr/>
          </p:nvSpPr>
          <p:spPr>
            <a:xfrm>
              <a:off x="3477335" y="3370644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8" name="Circle"/>
            <p:cNvSpPr/>
            <p:nvPr/>
          </p:nvSpPr>
          <p:spPr>
            <a:xfrm>
              <a:off x="3542518" y="3568759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29" name="Circle"/>
            <p:cNvSpPr/>
            <p:nvPr/>
          </p:nvSpPr>
          <p:spPr>
            <a:xfrm>
              <a:off x="3155364" y="3842135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0" name="Circle"/>
            <p:cNvSpPr/>
            <p:nvPr/>
          </p:nvSpPr>
          <p:spPr>
            <a:xfrm>
              <a:off x="3477335" y="3980336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1" name="Circle"/>
            <p:cNvSpPr/>
            <p:nvPr/>
          </p:nvSpPr>
          <p:spPr>
            <a:xfrm>
              <a:off x="3691119" y="3456330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2" name="Circle"/>
            <p:cNvSpPr/>
            <p:nvPr/>
          </p:nvSpPr>
          <p:spPr>
            <a:xfrm>
              <a:off x="3774537" y="3664874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3" name="Circle"/>
            <p:cNvSpPr/>
            <p:nvPr/>
          </p:nvSpPr>
          <p:spPr>
            <a:xfrm>
              <a:off x="3607703" y="3774654"/>
              <a:ext cx="160505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4" name="Circle"/>
            <p:cNvSpPr/>
            <p:nvPr/>
          </p:nvSpPr>
          <p:spPr>
            <a:xfrm>
              <a:off x="3232325" y="3414621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5" name="Circle"/>
            <p:cNvSpPr/>
            <p:nvPr/>
          </p:nvSpPr>
          <p:spPr>
            <a:xfrm>
              <a:off x="3300073" y="3990977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6" name="Circle"/>
            <p:cNvSpPr/>
            <p:nvPr/>
          </p:nvSpPr>
          <p:spPr>
            <a:xfrm>
              <a:off x="3691119" y="3980336"/>
              <a:ext cx="160506" cy="17137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7" name="Circle"/>
            <p:cNvSpPr/>
            <p:nvPr/>
          </p:nvSpPr>
          <p:spPr>
            <a:xfrm>
              <a:off x="6153029" y="3579186"/>
              <a:ext cx="160506" cy="171376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8" name="Circle"/>
            <p:cNvSpPr/>
            <p:nvPr/>
          </p:nvSpPr>
          <p:spPr>
            <a:xfrm>
              <a:off x="5977039" y="3649760"/>
              <a:ext cx="160505" cy="171376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39" name="Circle"/>
            <p:cNvSpPr/>
            <p:nvPr/>
          </p:nvSpPr>
          <p:spPr>
            <a:xfrm>
              <a:off x="6203207" y="3774654"/>
              <a:ext cx="160506" cy="171376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0" name="Circle"/>
            <p:cNvSpPr/>
            <p:nvPr/>
          </p:nvSpPr>
          <p:spPr>
            <a:xfrm>
              <a:off x="6299008" y="3370644"/>
              <a:ext cx="160506" cy="17137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1" name="Circle"/>
            <p:cNvSpPr/>
            <p:nvPr/>
          </p:nvSpPr>
          <p:spPr>
            <a:xfrm>
              <a:off x="6364193" y="3568759"/>
              <a:ext cx="160506" cy="171376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2" name="Circle"/>
            <p:cNvSpPr/>
            <p:nvPr/>
          </p:nvSpPr>
          <p:spPr>
            <a:xfrm>
              <a:off x="5977039" y="3842135"/>
              <a:ext cx="160505" cy="171376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3" name="Circle"/>
            <p:cNvSpPr/>
            <p:nvPr/>
          </p:nvSpPr>
          <p:spPr>
            <a:xfrm>
              <a:off x="6299008" y="3980336"/>
              <a:ext cx="160506" cy="171376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4" name="Circle"/>
            <p:cNvSpPr/>
            <p:nvPr/>
          </p:nvSpPr>
          <p:spPr>
            <a:xfrm rot="3826091">
              <a:off x="6512793" y="3456330"/>
              <a:ext cx="160506" cy="17137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5" name="Circle"/>
            <p:cNvSpPr/>
            <p:nvPr/>
          </p:nvSpPr>
          <p:spPr>
            <a:xfrm>
              <a:off x="6596211" y="3664874"/>
              <a:ext cx="160506" cy="171376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6" name="Circle"/>
            <p:cNvSpPr/>
            <p:nvPr/>
          </p:nvSpPr>
          <p:spPr>
            <a:xfrm>
              <a:off x="6429376" y="3774654"/>
              <a:ext cx="160506" cy="171376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dirty="0"/>
            </a:p>
          </p:txBody>
        </p:sp>
        <p:sp>
          <p:nvSpPr>
            <p:cNvPr id="647" name="Circle"/>
            <p:cNvSpPr/>
            <p:nvPr/>
          </p:nvSpPr>
          <p:spPr>
            <a:xfrm>
              <a:off x="6054000" y="3414621"/>
              <a:ext cx="160506" cy="17137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8" name="Circle"/>
            <p:cNvSpPr/>
            <p:nvPr/>
          </p:nvSpPr>
          <p:spPr>
            <a:xfrm>
              <a:off x="6121747" y="3990977"/>
              <a:ext cx="160506" cy="171376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49" name="Circle"/>
            <p:cNvSpPr/>
            <p:nvPr/>
          </p:nvSpPr>
          <p:spPr>
            <a:xfrm>
              <a:off x="6512793" y="3980336"/>
              <a:ext cx="160506" cy="171376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50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3404121"/>
              <a:ext cx="1660637" cy="190849"/>
            </a:xfrm>
            <a:prstGeom prst="rect">
              <a:avLst/>
            </a:prstGeom>
            <a:effectLst/>
          </p:spPr>
        </p:pic>
        <p:pic>
          <p:nvPicPr>
            <p:cNvPr id="652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3639260"/>
              <a:ext cx="1660637" cy="190849"/>
            </a:xfrm>
            <a:prstGeom prst="rect">
              <a:avLst/>
            </a:prstGeom>
            <a:effectLst/>
          </p:spPr>
        </p:pic>
        <p:pic>
          <p:nvPicPr>
            <p:cNvPr id="654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15845" y="3874398"/>
              <a:ext cx="1660637" cy="190850"/>
            </a:xfrm>
            <a:prstGeom prst="rect">
              <a:avLst/>
            </a:prstGeom>
            <a:effectLst/>
          </p:spPr>
        </p:pic>
        <p:sp>
          <p:nvSpPr>
            <p:cNvPr id="656" name=".…"/>
            <p:cNvSpPr txBox="1"/>
            <p:nvPr/>
          </p:nvSpPr>
          <p:spPr>
            <a:xfrm>
              <a:off x="4770313" y="2401818"/>
              <a:ext cx="210250" cy="1063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</p:txBody>
        </p:sp>
        <p:sp>
          <p:nvSpPr>
            <p:cNvPr id="657" name="Head with Shoulders"/>
            <p:cNvSpPr/>
            <p:nvPr/>
          </p:nvSpPr>
          <p:spPr>
            <a:xfrm>
              <a:off x="872263" y="676539"/>
              <a:ext cx="602522" cy="52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58" name="Head with Shoulders"/>
            <p:cNvSpPr/>
            <p:nvPr/>
          </p:nvSpPr>
          <p:spPr>
            <a:xfrm>
              <a:off x="886221" y="1821585"/>
              <a:ext cx="602523" cy="52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659" name="Head with Shoulders"/>
            <p:cNvSpPr/>
            <p:nvPr/>
          </p:nvSpPr>
          <p:spPr>
            <a:xfrm>
              <a:off x="872263" y="3440395"/>
              <a:ext cx="602522" cy="52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grpSp>
          <p:nvGrpSpPr>
            <p:cNvPr id="665" name="Group"/>
            <p:cNvGrpSpPr/>
            <p:nvPr/>
          </p:nvGrpSpPr>
          <p:grpSpPr>
            <a:xfrm>
              <a:off x="1732971" y="740867"/>
              <a:ext cx="973557" cy="393209"/>
              <a:chOff x="0" y="0"/>
              <a:chExt cx="973555" cy="393208"/>
            </a:xfrm>
          </p:grpSpPr>
          <p:sp>
            <p:nvSpPr>
              <p:cNvPr id="660" name="Line"/>
              <p:cNvSpPr/>
              <p:nvPr/>
            </p:nvSpPr>
            <p:spPr>
              <a:xfrm flipH="1" flipV="1">
                <a:off x="-1" y="393208"/>
                <a:ext cx="973557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61" name="Microscope"/>
              <p:cNvSpPr/>
              <p:nvPr/>
            </p:nvSpPr>
            <p:spPr>
              <a:xfrm>
                <a:off x="257689" y="880"/>
                <a:ext cx="223603" cy="320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664" name="Group"/>
              <p:cNvGrpSpPr/>
              <p:nvPr/>
            </p:nvGrpSpPr>
            <p:grpSpPr>
              <a:xfrm>
                <a:off x="517975" y="-1"/>
                <a:ext cx="286967" cy="359502"/>
                <a:chOff x="0" y="0"/>
                <a:chExt cx="286966" cy="359500"/>
              </a:xfrm>
            </p:grpSpPr>
            <p:sp>
              <p:nvSpPr>
                <p:cNvPr id="662" name="Test Tube"/>
                <p:cNvSpPr/>
                <p:nvPr/>
              </p:nvSpPr>
              <p:spPr>
                <a:xfrm rot="1291536">
                  <a:off x="59809" y="3712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63" name="Test Tube"/>
                <p:cNvSpPr/>
                <p:nvPr/>
              </p:nvSpPr>
              <p:spPr>
                <a:xfrm rot="1291536">
                  <a:off x="141867" y="13566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671" name="Group"/>
            <p:cNvGrpSpPr/>
            <p:nvPr/>
          </p:nvGrpSpPr>
          <p:grpSpPr>
            <a:xfrm>
              <a:off x="1732971" y="3538844"/>
              <a:ext cx="973557" cy="393209"/>
              <a:chOff x="0" y="0"/>
              <a:chExt cx="973555" cy="393208"/>
            </a:xfrm>
          </p:grpSpPr>
          <p:sp>
            <p:nvSpPr>
              <p:cNvPr id="666" name="Line"/>
              <p:cNvSpPr/>
              <p:nvPr/>
            </p:nvSpPr>
            <p:spPr>
              <a:xfrm flipH="1" flipV="1">
                <a:off x="-1" y="393208"/>
                <a:ext cx="973557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67" name="Microscope"/>
              <p:cNvSpPr/>
              <p:nvPr/>
            </p:nvSpPr>
            <p:spPr>
              <a:xfrm>
                <a:off x="257689" y="880"/>
                <a:ext cx="223603" cy="320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670" name="Group"/>
              <p:cNvGrpSpPr/>
              <p:nvPr/>
            </p:nvGrpSpPr>
            <p:grpSpPr>
              <a:xfrm>
                <a:off x="517975" y="-1"/>
                <a:ext cx="286967" cy="359502"/>
                <a:chOff x="0" y="0"/>
                <a:chExt cx="286966" cy="359500"/>
              </a:xfrm>
            </p:grpSpPr>
            <p:sp>
              <p:nvSpPr>
                <p:cNvPr id="668" name="Test Tube"/>
                <p:cNvSpPr/>
                <p:nvPr/>
              </p:nvSpPr>
              <p:spPr>
                <a:xfrm rot="1291536">
                  <a:off x="59809" y="3712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69" name="Test Tube"/>
                <p:cNvSpPr/>
                <p:nvPr/>
              </p:nvSpPr>
              <p:spPr>
                <a:xfrm rot="1291536">
                  <a:off x="141867" y="13566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677" name="Group"/>
            <p:cNvGrpSpPr/>
            <p:nvPr/>
          </p:nvGrpSpPr>
          <p:grpSpPr>
            <a:xfrm>
              <a:off x="1723829" y="1896540"/>
              <a:ext cx="973557" cy="393210"/>
              <a:chOff x="0" y="0"/>
              <a:chExt cx="973555" cy="393208"/>
            </a:xfrm>
          </p:grpSpPr>
          <p:sp>
            <p:nvSpPr>
              <p:cNvPr id="672" name="Line"/>
              <p:cNvSpPr/>
              <p:nvPr/>
            </p:nvSpPr>
            <p:spPr>
              <a:xfrm flipH="1" flipV="1">
                <a:off x="-1" y="393208"/>
                <a:ext cx="973557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73" name="Microscope"/>
              <p:cNvSpPr/>
              <p:nvPr/>
            </p:nvSpPr>
            <p:spPr>
              <a:xfrm>
                <a:off x="257689" y="880"/>
                <a:ext cx="223603" cy="320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676" name="Group"/>
              <p:cNvGrpSpPr/>
              <p:nvPr/>
            </p:nvGrpSpPr>
            <p:grpSpPr>
              <a:xfrm>
                <a:off x="517975" y="-1"/>
                <a:ext cx="286967" cy="359502"/>
                <a:chOff x="0" y="0"/>
                <a:chExt cx="286966" cy="359500"/>
              </a:xfrm>
            </p:grpSpPr>
            <p:sp>
              <p:nvSpPr>
                <p:cNvPr id="674" name="Test Tube"/>
                <p:cNvSpPr/>
                <p:nvPr/>
              </p:nvSpPr>
              <p:spPr>
                <a:xfrm rot="1291536">
                  <a:off x="59809" y="3712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75" name="Test Tube"/>
                <p:cNvSpPr/>
                <p:nvPr/>
              </p:nvSpPr>
              <p:spPr>
                <a:xfrm rot="1291536">
                  <a:off x="141867" y="13566"/>
                  <a:ext cx="85291" cy="342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sp>
          <p:nvSpPr>
            <p:cNvPr id="678" name="Data we observe"/>
            <p:cNvSpPr txBox="1"/>
            <p:nvPr/>
          </p:nvSpPr>
          <p:spPr>
            <a:xfrm>
              <a:off x="390761" y="0"/>
              <a:ext cx="1565526" cy="532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rmAutofit/>
            </a:bodyPr>
            <a:lstStyle>
              <a:lvl1pPr defTabSz="445770">
                <a:spcBef>
                  <a:spcPts val="2400"/>
                </a:spcBef>
                <a:defRPr sz="1512" b="0"/>
              </a:lvl1pPr>
            </a:lstStyle>
            <a:p>
              <a:r>
                <a:rPr sz="756"/>
                <a:t>Data we observe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79" name="Equation"/>
                <p:cNvSpPr txBox="1"/>
                <p:nvPr/>
              </p:nvSpPr>
              <p:spPr>
                <a:xfrm>
                  <a:off x="3170985" y="65326"/>
                  <a:ext cx="1026052" cy="3483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05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1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1050"/>
                </a:p>
              </p:txBody>
            </p:sp>
          </mc:Choice>
          <mc:Fallback>
            <p:sp>
              <p:nvSpPr>
                <p:cNvPr id="67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985" y="65326"/>
                  <a:ext cx="1026052" cy="348300"/>
                </a:xfrm>
                <a:prstGeom prst="rect">
                  <a:avLst/>
                </a:prstGeom>
                <a:blipFill>
                  <a:blip r:embed="rId3"/>
                  <a:stretch>
                    <a:fillRect l="-4878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0" name="Equation"/>
                <p:cNvSpPr txBox="1"/>
                <p:nvPr/>
              </p:nvSpPr>
              <p:spPr>
                <a:xfrm>
                  <a:off x="6067140" y="66200"/>
                  <a:ext cx="1026052" cy="3441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05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1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1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1050"/>
                </a:p>
              </p:txBody>
            </p:sp>
          </mc:Choice>
          <mc:Fallback>
            <p:sp>
              <p:nvSpPr>
                <p:cNvPr id="68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7140" y="66200"/>
                  <a:ext cx="1026052" cy="344196"/>
                </a:xfrm>
                <a:prstGeom prst="rect">
                  <a:avLst/>
                </a:prstGeom>
                <a:blipFill>
                  <a:blip r:embed="rId4"/>
                  <a:stretch>
                    <a:fillRect l="-2381" r="-2381" b="-2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1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4140594" y="663684"/>
              <a:ext cx="1660636" cy="190849"/>
            </a:xfrm>
            <a:prstGeom prst="rect">
              <a:avLst/>
            </a:prstGeom>
            <a:effectLst/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450A53-16B0-9BEF-E288-AEBDA5B1D5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7C67CF-B2B8-3793-EED0-D5C1FDC0B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roblem setup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Problem setup</a:t>
            </a:r>
          </a:p>
        </p:txBody>
      </p:sp>
      <p:sp>
        <p:nvSpPr>
          <p:cNvPr id="687" name="We want a model that can:…"/>
          <p:cNvSpPr txBox="1"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We want a model that can:</a:t>
            </a:r>
          </a:p>
          <a:p>
            <a:r>
              <a:rPr lang="en-US" dirty="0"/>
              <a:t>1. model the </a:t>
            </a:r>
            <a:r>
              <a:rPr lang="en-US" b="1" dirty="0"/>
              <a:t>evolution of particles</a:t>
            </a:r>
            <a:r>
              <a:rPr lang="en-US" dirty="0"/>
              <a:t> while taking into account their </a:t>
            </a:r>
            <a:r>
              <a:rPr lang="en-US" b="1" dirty="0"/>
              <a:t>interactions</a:t>
            </a:r>
          </a:p>
          <a:p>
            <a:r>
              <a:rPr lang="en-US" dirty="0"/>
              <a:t>2. </a:t>
            </a:r>
            <a:r>
              <a:rPr lang="en-US" b="1" dirty="0"/>
              <a:t>generalize</a:t>
            </a:r>
            <a:r>
              <a:rPr lang="en-US" dirty="0"/>
              <a:t> across </a:t>
            </a:r>
            <a:r>
              <a:rPr lang="en-US" b="1" dirty="0"/>
              <a:t>unseen populations</a:t>
            </a:r>
          </a:p>
        </p:txBody>
      </p:sp>
      <p:sp>
        <p:nvSpPr>
          <p:cNvPr id="686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38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8" name="Main assumptions:…"/>
              <p:cNvSpPr txBox="1"/>
              <p:nvPr/>
            </p:nvSpPr>
            <p:spPr>
              <a:xfrm>
                <a:off x="775350" y="3656263"/>
                <a:ext cx="9971586" cy="19445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noAutofit/>
              </a:bodyPr>
              <a:lstStyle/>
              <a:p>
                <a:pPr defTabSz="400368">
                  <a:spcBef>
                    <a:spcPts val="2150"/>
                  </a:spcBef>
                  <a:defRPr sz="3686" b="0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Main assumptions:</a:t>
                </a:r>
              </a:p>
              <a:p>
                <a:pPr defTabSz="400368">
                  <a:spcBef>
                    <a:spcPts val="2150"/>
                  </a:spcBef>
                  <a:defRPr sz="3686" b="0"/>
                </a:pP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1. </a:t>
                </a: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Coupled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distribution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/population pairs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))</m:t>
                    </m:r>
                    <m:sSubSup>
                      <m:sSubSup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br>
                  <a:rPr lang="en-US" sz="2000" dirty="0">
                    <a:solidFill>
                      <a:srgbClr val="000000"/>
                    </a:solidFill>
                    <a:latin typeface="Source Sans Pro" panose="020B0503030403020204" pitchFamily="34" charset="0"/>
                  </a:rPr>
                </a:b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2. The collected data undergoes a </a:t>
                </a: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universal developmental process</a:t>
                </a:r>
                <a:b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 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depends only on the population itself (e.g., interacting particles or communicating cells)</a:t>
                </a:r>
                <a:endParaRPr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688" name="Main assumptions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50" y="3656263"/>
                <a:ext cx="9971586" cy="1944521"/>
              </a:xfrm>
              <a:prstGeom prst="rect">
                <a:avLst/>
              </a:prstGeom>
              <a:blipFill>
                <a:blip r:embed="rId2"/>
                <a:stretch>
                  <a:fillRect l="-12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7" name="Group"/>
          <p:cNvGrpSpPr/>
          <p:nvPr/>
        </p:nvGrpSpPr>
        <p:grpSpPr>
          <a:xfrm>
            <a:off x="8576750" y="2501867"/>
            <a:ext cx="1725279" cy="1258033"/>
            <a:chOff x="0" y="0"/>
            <a:chExt cx="3450557" cy="2516063"/>
          </a:xfrm>
        </p:grpSpPr>
        <p:sp>
          <p:nvSpPr>
            <p:cNvPr id="689" name="Line"/>
            <p:cNvSpPr/>
            <p:nvPr/>
          </p:nvSpPr>
          <p:spPr>
            <a:xfrm>
              <a:off x="0" y="1957189"/>
              <a:ext cx="3450557" cy="1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grpSp>
          <p:nvGrpSpPr>
            <p:cNvPr id="731" name="Group"/>
            <p:cNvGrpSpPr/>
            <p:nvPr/>
          </p:nvGrpSpPr>
          <p:grpSpPr>
            <a:xfrm>
              <a:off x="375544" y="2063180"/>
              <a:ext cx="2599980" cy="452883"/>
              <a:chOff x="0" y="0"/>
              <a:chExt cx="2599978" cy="452882"/>
            </a:xfrm>
          </p:grpSpPr>
          <p:sp>
            <p:nvSpPr>
              <p:cNvPr id="690" name="Rounded Rectangle"/>
              <p:cNvSpPr/>
              <p:nvPr/>
            </p:nvSpPr>
            <p:spPr>
              <a:xfrm>
                <a:off x="926342" y="3952"/>
                <a:ext cx="448931" cy="448931"/>
              </a:xfrm>
              <a:prstGeom prst="roundRect">
                <a:avLst>
                  <a:gd name="adj" fmla="val 33502"/>
                </a:avLst>
              </a:prstGeom>
              <a:solidFill>
                <a:srgbClr val="DEDFF9"/>
              </a:solidFill>
              <a:ln w="38100" cap="flat">
                <a:solidFill>
                  <a:srgbClr val="594371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1" name="Rounded Rectangle"/>
              <p:cNvSpPr/>
              <p:nvPr/>
            </p:nvSpPr>
            <p:spPr>
              <a:xfrm>
                <a:off x="2151048" y="0"/>
                <a:ext cx="448931" cy="448931"/>
              </a:xfrm>
              <a:prstGeom prst="roundRect">
                <a:avLst>
                  <a:gd name="adj" fmla="val 33502"/>
                </a:avLst>
              </a:prstGeom>
              <a:solidFill>
                <a:srgbClr val="DEDFF9"/>
              </a:solidFill>
              <a:ln w="38100" cap="flat">
                <a:solidFill>
                  <a:srgbClr val="594371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2" name="Oval"/>
              <p:cNvSpPr/>
              <p:nvPr/>
            </p:nvSpPr>
            <p:spPr>
              <a:xfrm>
                <a:off x="1055094" y="142513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3" name="Oval"/>
              <p:cNvSpPr/>
              <p:nvPr/>
            </p:nvSpPr>
            <p:spPr>
              <a:xfrm>
                <a:off x="979323" y="172897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4" name="Oval"/>
              <p:cNvSpPr/>
              <p:nvPr/>
            </p:nvSpPr>
            <p:spPr>
              <a:xfrm>
                <a:off x="1076698" y="226669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5" name="Oval"/>
              <p:cNvSpPr/>
              <p:nvPr/>
            </p:nvSpPr>
            <p:spPr>
              <a:xfrm>
                <a:off x="1117944" y="52727"/>
                <a:ext cx="69105" cy="73784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6" name="Oval"/>
              <p:cNvSpPr/>
              <p:nvPr/>
            </p:nvSpPr>
            <p:spPr>
              <a:xfrm>
                <a:off x="1146008" y="138023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7" name="Oval"/>
              <p:cNvSpPr/>
              <p:nvPr/>
            </p:nvSpPr>
            <p:spPr>
              <a:xfrm>
                <a:off x="979323" y="255723"/>
                <a:ext cx="69105" cy="73784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8" name="Oval"/>
              <p:cNvSpPr/>
              <p:nvPr/>
            </p:nvSpPr>
            <p:spPr>
              <a:xfrm>
                <a:off x="1117944" y="315223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699" name="Oval"/>
              <p:cNvSpPr/>
              <p:nvPr/>
            </p:nvSpPr>
            <p:spPr>
              <a:xfrm>
                <a:off x="1209987" y="89618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0" name="Oval"/>
              <p:cNvSpPr/>
              <p:nvPr/>
            </p:nvSpPr>
            <p:spPr>
              <a:xfrm>
                <a:off x="1245902" y="179404"/>
                <a:ext cx="69104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1" name="Oval"/>
              <p:cNvSpPr/>
              <p:nvPr/>
            </p:nvSpPr>
            <p:spPr>
              <a:xfrm>
                <a:off x="1174073" y="226669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2" name="Oval"/>
              <p:cNvSpPr/>
              <p:nvPr/>
            </p:nvSpPr>
            <p:spPr>
              <a:xfrm>
                <a:off x="1012458" y="71661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3" name="Oval"/>
              <p:cNvSpPr/>
              <p:nvPr/>
            </p:nvSpPr>
            <p:spPr>
              <a:xfrm>
                <a:off x="1041626" y="319805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4" name="Oval"/>
              <p:cNvSpPr/>
              <p:nvPr/>
            </p:nvSpPr>
            <p:spPr>
              <a:xfrm>
                <a:off x="1209987" y="315223"/>
                <a:ext cx="69105" cy="73785"/>
              </a:xfrm>
              <a:prstGeom prst="ellipse">
                <a:avLst/>
              </a:pr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5" name="Oval"/>
              <p:cNvSpPr/>
              <p:nvPr/>
            </p:nvSpPr>
            <p:spPr>
              <a:xfrm>
                <a:off x="2269938" y="142513"/>
                <a:ext cx="69105" cy="73785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6" name="Oval"/>
              <p:cNvSpPr/>
              <p:nvPr/>
            </p:nvSpPr>
            <p:spPr>
              <a:xfrm>
                <a:off x="2194167" y="172897"/>
                <a:ext cx="69105" cy="73785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7" name="Oval"/>
              <p:cNvSpPr/>
              <p:nvPr/>
            </p:nvSpPr>
            <p:spPr>
              <a:xfrm>
                <a:off x="2291542" y="226669"/>
                <a:ext cx="69104" cy="73785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8" name="Oval"/>
              <p:cNvSpPr/>
              <p:nvPr/>
            </p:nvSpPr>
            <p:spPr>
              <a:xfrm>
                <a:off x="2332788" y="52727"/>
                <a:ext cx="69105" cy="73784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09" name="Oval"/>
              <p:cNvSpPr/>
              <p:nvPr/>
            </p:nvSpPr>
            <p:spPr>
              <a:xfrm>
                <a:off x="2360853" y="138023"/>
                <a:ext cx="69104" cy="73785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0" name="Oval"/>
              <p:cNvSpPr/>
              <p:nvPr/>
            </p:nvSpPr>
            <p:spPr>
              <a:xfrm>
                <a:off x="2194167" y="255723"/>
                <a:ext cx="69105" cy="73784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1" name="Oval"/>
              <p:cNvSpPr/>
              <p:nvPr/>
            </p:nvSpPr>
            <p:spPr>
              <a:xfrm>
                <a:off x="2332788" y="315223"/>
                <a:ext cx="69105" cy="73785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2" name="Oval"/>
              <p:cNvSpPr/>
              <p:nvPr/>
            </p:nvSpPr>
            <p:spPr>
              <a:xfrm rot="3826091">
                <a:off x="2424831" y="89618"/>
                <a:ext cx="69105" cy="73785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3" name="Oval"/>
              <p:cNvSpPr/>
              <p:nvPr/>
            </p:nvSpPr>
            <p:spPr>
              <a:xfrm>
                <a:off x="2460745" y="179404"/>
                <a:ext cx="69105" cy="73785"/>
              </a:xfrm>
              <a:prstGeom prst="ellipse">
                <a:avLst/>
              </a:prstGeom>
              <a:solidFill>
                <a:srgbClr val="7B9B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4" name="Oval"/>
              <p:cNvSpPr/>
              <p:nvPr/>
            </p:nvSpPr>
            <p:spPr>
              <a:xfrm>
                <a:off x="2388916" y="226669"/>
                <a:ext cx="69105" cy="73785"/>
              </a:xfrm>
              <a:prstGeom prst="ellipse">
                <a:avLst/>
              </a:prstGeom>
              <a:solidFill>
                <a:srgbClr val="9B7F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5" name="Oval"/>
              <p:cNvSpPr/>
              <p:nvPr/>
            </p:nvSpPr>
            <p:spPr>
              <a:xfrm>
                <a:off x="2227302" y="71661"/>
                <a:ext cx="69105" cy="73785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6" name="Oval"/>
              <p:cNvSpPr/>
              <p:nvPr/>
            </p:nvSpPr>
            <p:spPr>
              <a:xfrm>
                <a:off x="2256470" y="319805"/>
                <a:ext cx="69105" cy="73785"/>
              </a:xfrm>
              <a:prstGeom prst="ellipse">
                <a:avLst/>
              </a:prstGeom>
              <a:solidFill>
                <a:srgbClr val="6B3E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717" name="Oval"/>
              <p:cNvSpPr/>
              <p:nvPr/>
            </p:nvSpPr>
            <p:spPr>
              <a:xfrm>
                <a:off x="2424831" y="315223"/>
                <a:ext cx="69105" cy="73785"/>
              </a:xfrm>
              <a:prstGeom prst="ellipse">
                <a:avLst/>
              </a:prstGeom>
              <a:solidFill>
                <a:srgbClr val="9B7F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pic>
            <p:nvPicPr>
              <p:cNvPr id="718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382000" y="10368"/>
                <a:ext cx="736668" cy="190850"/>
              </a:xfrm>
              <a:prstGeom prst="rect">
                <a:avLst/>
              </a:prstGeom>
              <a:effectLst/>
            </p:spPr>
          </p:pic>
          <p:pic>
            <p:nvPicPr>
              <p:cNvPr id="720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382000" y="111605"/>
                <a:ext cx="736668" cy="190850"/>
              </a:xfrm>
              <a:prstGeom prst="rect">
                <a:avLst/>
              </a:prstGeom>
              <a:effectLst/>
            </p:spPr>
          </p:pic>
          <p:pic>
            <p:nvPicPr>
              <p:cNvPr id="722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382000" y="212842"/>
                <a:ext cx="736668" cy="190849"/>
              </a:xfrm>
              <a:prstGeom prst="rect">
                <a:avLst/>
              </a:prstGeom>
              <a:effectLst/>
            </p:spPr>
          </p:pic>
          <p:sp>
            <p:nvSpPr>
              <p:cNvPr id="724" name="Head with Shoulders"/>
              <p:cNvSpPr/>
              <p:nvPr/>
            </p:nvSpPr>
            <p:spPr>
              <a:xfrm>
                <a:off x="0" y="90926"/>
                <a:ext cx="259410" cy="224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8419" y="0"/>
                      <a:pt x="7041" y="1374"/>
                      <a:pt x="6553" y="3337"/>
                    </a:cubicBezTo>
                    <a:cubicBezTo>
                      <a:pt x="6322" y="4269"/>
                      <a:pt x="6312" y="5365"/>
                      <a:pt x="6383" y="6556"/>
                    </a:cubicBezTo>
                    <a:cubicBezTo>
                      <a:pt x="6251" y="6550"/>
                      <a:pt x="6103" y="6550"/>
                      <a:pt x="5944" y="6556"/>
                    </a:cubicBezTo>
                    <a:cubicBezTo>
                      <a:pt x="5170" y="6600"/>
                      <a:pt x="5740" y="8660"/>
                      <a:pt x="6261" y="9870"/>
                    </a:cubicBezTo>
                    <a:cubicBezTo>
                      <a:pt x="6371" y="10117"/>
                      <a:pt x="6602" y="10060"/>
                      <a:pt x="6700" y="10028"/>
                    </a:cubicBezTo>
                    <a:cubicBezTo>
                      <a:pt x="6898" y="12074"/>
                      <a:pt x="7173" y="12688"/>
                      <a:pt x="7865" y="13587"/>
                    </a:cubicBezTo>
                    <a:lnTo>
                      <a:pt x="7853" y="14563"/>
                    </a:lnTo>
                    <a:cubicBezTo>
                      <a:pt x="7836" y="15893"/>
                      <a:pt x="7177" y="16995"/>
                      <a:pt x="6102" y="17704"/>
                    </a:cubicBezTo>
                    <a:cubicBezTo>
                      <a:pt x="6014" y="17761"/>
                      <a:pt x="5927" y="17818"/>
                      <a:pt x="5839" y="17863"/>
                    </a:cubicBezTo>
                    <a:cubicBezTo>
                      <a:pt x="5335" y="18148"/>
                      <a:pt x="4780" y="18293"/>
                      <a:pt x="4221" y="18318"/>
                    </a:cubicBezTo>
                    <a:cubicBezTo>
                      <a:pt x="1630" y="18457"/>
                      <a:pt x="779" y="19820"/>
                      <a:pt x="0" y="21600"/>
                    </a:cubicBezTo>
                    <a:lnTo>
                      <a:pt x="10801" y="21600"/>
                    </a:lnTo>
                    <a:lnTo>
                      <a:pt x="21600" y="21600"/>
                    </a:lnTo>
                    <a:cubicBezTo>
                      <a:pt x="20821" y="19820"/>
                      <a:pt x="19970" y="18457"/>
                      <a:pt x="17379" y="18318"/>
                    </a:cubicBezTo>
                    <a:cubicBezTo>
                      <a:pt x="16820" y="18286"/>
                      <a:pt x="16260" y="18148"/>
                      <a:pt x="15761" y="17863"/>
                    </a:cubicBezTo>
                    <a:cubicBezTo>
                      <a:pt x="15678" y="17812"/>
                      <a:pt x="15591" y="17761"/>
                      <a:pt x="15498" y="17704"/>
                    </a:cubicBezTo>
                    <a:cubicBezTo>
                      <a:pt x="14423" y="16995"/>
                      <a:pt x="13758" y="15893"/>
                      <a:pt x="13747" y="14563"/>
                    </a:cubicBezTo>
                    <a:lnTo>
                      <a:pt x="13737" y="13587"/>
                    </a:lnTo>
                    <a:cubicBezTo>
                      <a:pt x="14428" y="12688"/>
                      <a:pt x="14697" y="12074"/>
                      <a:pt x="14900" y="10028"/>
                    </a:cubicBezTo>
                    <a:cubicBezTo>
                      <a:pt x="14993" y="10066"/>
                      <a:pt x="15229" y="10123"/>
                      <a:pt x="15339" y="9870"/>
                    </a:cubicBezTo>
                    <a:cubicBezTo>
                      <a:pt x="15865" y="8660"/>
                      <a:pt x="16431" y="6600"/>
                      <a:pt x="15658" y="6556"/>
                    </a:cubicBezTo>
                    <a:cubicBezTo>
                      <a:pt x="15498" y="6550"/>
                      <a:pt x="15350" y="6543"/>
                      <a:pt x="15219" y="6556"/>
                    </a:cubicBezTo>
                    <a:cubicBezTo>
                      <a:pt x="15290" y="5371"/>
                      <a:pt x="15283" y="4269"/>
                      <a:pt x="15047" y="3337"/>
                    </a:cubicBezTo>
                    <a:cubicBezTo>
                      <a:pt x="14559" y="1374"/>
                      <a:pt x="13183" y="0"/>
                      <a:pt x="10801" y="0"/>
                    </a:cubicBezTo>
                    <a:close/>
                  </a:path>
                </a:pathLst>
              </a:custGeom>
              <a:solidFill>
                <a:srgbClr val="5A43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730" name="Group"/>
              <p:cNvGrpSpPr/>
              <p:nvPr/>
            </p:nvGrpSpPr>
            <p:grpSpPr>
              <a:xfrm>
                <a:off x="366633" y="118652"/>
                <a:ext cx="419156" cy="169294"/>
                <a:chOff x="0" y="0"/>
                <a:chExt cx="419154" cy="169292"/>
              </a:xfrm>
            </p:grpSpPr>
            <p:sp>
              <p:nvSpPr>
                <p:cNvPr id="725" name="Line"/>
                <p:cNvSpPr/>
                <p:nvPr/>
              </p:nvSpPr>
              <p:spPr>
                <a:xfrm flipH="1" flipV="1">
                  <a:off x="-1" y="169292"/>
                  <a:ext cx="419156" cy="1"/>
                </a:xfrm>
                <a:prstGeom prst="line">
                  <a:avLst/>
                </a:prstGeom>
                <a:noFill/>
                <a:ln w="50800" cap="flat">
                  <a:solidFill>
                    <a:srgbClr val="929292"/>
                  </a:solidFill>
                  <a:custDash>
                    <a:ds d="200000" sp="200000"/>
                  </a:custDash>
                  <a:miter lim="400000"/>
                  <a:headEnd type="arrow" w="med" len="med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726" name="Microscope"/>
                <p:cNvSpPr/>
                <p:nvPr/>
              </p:nvSpPr>
              <p:spPr>
                <a:xfrm>
                  <a:off x="110945" y="378"/>
                  <a:ext cx="96271" cy="137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758" y="0"/>
                      </a:moveTo>
                      <a:lnTo>
                        <a:pt x="5450" y="778"/>
                      </a:lnTo>
                      <a:lnTo>
                        <a:pt x="6641" y="3247"/>
                      </a:lnTo>
                      <a:lnTo>
                        <a:pt x="5792" y="3446"/>
                      </a:lnTo>
                      <a:lnTo>
                        <a:pt x="6104" y="4092"/>
                      </a:lnTo>
                      <a:cubicBezTo>
                        <a:pt x="6260" y="4416"/>
                        <a:pt x="6045" y="4765"/>
                        <a:pt x="5610" y="4922"/>
                      </a:cubicBezTo>
                      <a:cubicBezTo>
                        <a:pt x="2282" y="6123"/>
                        <a:pt x="0" y="8548"/>
                        <a:pt x="0" y="11338"/>
                      </a:cubicBezTo>
                      <a:cubicBezTo>
                        <a:pt x="0" y="13653"/>
                        <a:pt x="1568" y="15716"/>
                        <a:pt x="4002" y="17038"/>
                      </a:cubicBezTo>
                      <a:cubicBezTo>
                        <a:pt x="4586" y="17355"/>
                        <a:pt x="4834" y="17888"/>
                        <a:pt x="4600" y="18378"/>
                      </a:cubicBezTo>
                      <a:lnTo>
                        <a:pt x="4184" y="19249"/>
                      </a:lnTo>
                      <a:lnTo>
                        <a:pt x="1504" y="19249"/>
                      </a:lnTo>
                      <a:lnTo>
                        <a:pt x="383" y="21600"/>
                      </a:lnTo>
                      <a:lnTo>
                        <a:pt x="21600" y="21600"/>
                      </a:lnTo>
                      <a:lnTo>
                        <a:pt x="20479" y="19249"/>
                      </a:lnTo>
                      <a:lnTo>
                        <a:pt x="11598" y="19249"/>
                      </a:lnTo>
                      <a:lnTo>
                        <a:pt x="10562" y="17077"/>
                      </a:lnTo>
                      <a:lnTo>
                        <a:pt x="11571" y="16839"/>
                      </a:lnTo>
                      <a:lnTo>
                        <a:pt x="11765" y="17236"/>
                      </a:lnTo>
                      <a:cubicBezTo>
                        <a:pt x="11884" y="17482"/>
                        <a:pt x="13400" y="17349"/>
                        <a:pt x="15152" y="16937"/>
                      </a:cubicBezTo>
                      <a:cubicBezTo>
                        <a:pt x="16905" y="16524"/>
                        <a:pt x="18230" y="15990"/>
                        <a:pt x="18111" y="15743"/>
                      </a:cubicBezTo>
                      <a:lnTo>
                        <a:pt x="17339" y="14141"/>
                      </a:lnTo>
                      <a:lnTo>
                        <a:pt x="9985" y="15870"/>
                      </a:lnTo>
                      <a:lnTo>
                        <a:pt x="9392" y="14628"/>
                      </a:lnTo>
                      <a:lnTo>
                        <a:pt x="18738" y="12430"/>
                      </a:lnTo>
                      <a:lnTo>
                        <a:pt x="18157" y="11225"/>
                      </a:lnTo>
                      <a:lnTo>
                        <a:pt x="8816" y="13422"/>
                      </a:lnTo>
                      <a:cubicBezTo>
                        <a:pt x="8484" y="12824"/>
                        <a:pt x="7243" y="12835"/>
                        <a:pt x="6947" y="13456"/>
                      </a:cubicBezTo>
                      <a:lnTo>
                        <a:pt x="6503" y="14386"/>
                      </a:lnTo>
                      <a:cubicBezTo>
                        <a:pt x="6304" y="14804"/>
                        <a:pt x="5529" y="14924"/>
                        <a:pt x="5109" y="14596"/>
                      </a:cubicBezTo>
                      <a:cubicBezTo>
                        <a:pt x="4000" y="13729"/>
                        <a:pt x="3324" y="12589"/>
                        <a:pt x="3324" y="11338"/>
                      </a:cubicBezTo>
                      <a:cubicBezTo>
                        <a:pt x="3324" y="9736"/>
                        <a:pt x="4435" y="8310"/>
                        <a:pt x="6145" y="7417"/>
                      </a:cubicBezTo>
                      <a:cubicBezTo>
                        <a:pt x="6760" y="7095"/>
                        <a:pt x="7648" y="7292"/>
                        <a:pt x="7893" y="7801"/>
                      </a:cubicBezTo>
                      <a:lnTo>
                        <a:pt x="8198" y="8499"/>
                      </a:lnTo>
                      <a:cubicBezTo>
                        <a:pt x="7412" y="8705"/>
                        <a:pt x="6996" y="9308"/>
                        <a:pt x="7266" y="9868"/>
                      </a:cubicBezTo>
                      <a:lnTo>
                        <a:pt x="7411" y="10170"/>
                      </a:lnTo>
                      <a:lnTo>
                        <a:pt x="10048" y="9550"/>
                      </a:lnTo>
                      <a:lnTo>
                        <a:pt x="11155" y="11844"/>
                      </a:lnTo>
                      <a:lnTo>
                        <a:pt x="13852" y="11208"/>
                      </a:lnTo>
                      <a:lnTo>
                        <a:pt x="12745" y="8916"/>
                      </a:lnTo>
                      <a:lnTo>
                        <a:pt x="15302" y="8314"/>
                      </a:lnTo>
                      <a:lnTo>
                        <a:pt x="15157" y="8012"/>
                      </a:lnTo>
                      <a:cubicBezTo>
                        <a:pt x="14886" y="7450"/>
                        <a:pt x="14024" y="7146"/>
                        <a:pt x="13218" y="7317"/>
                      </a:cubicBezTo>
                      <a:lnTo>
                        <a:pt x="10821" y="2265"/>
                      </a:lnTo>
                      <a:lnTo>
                        <a:pt x="9949" y="2469"/>
                      </a:lnTo>
                      <a:lnTo>
                        <a:pt x="8758" y="0"/>
                      </a:lnTo>
                      <a:close/>
                      <a:moveTo>
                        <a:pt x="7777" y="15736"/>
                      </a:moveTo>
                      <a:cubicBezTo>
                        <a:pt x="8266" y="15736"/>
                        <a:pt x="8661" y="16014"/>
                        <a:pt x="8661" y="16355"/>
                      </a:cubicBezTo>
                      <a:cubicBezTo>
                        <a:pt x="8661" y="16696"/>
                        <a:pt x="8266" y="16972"/>
                        <a:pt x="7777" y="16972"/>
                      </a:cubicBezTo>
                      <a:cubicBezTo>
                        <a:pt x="7288" y="16972"/>
                        <a:pt x="6891" y="16696"/>
                        <a:pt x="6891" y="16355"/>
                      </a:cubicBezTo>
                      <a:cubicBezTo>
                        <a:pt x="6891" y="16014"/>
                        <a:pt x="7288" y="15736"/>
                        <a:pt x="7777" y="15736"/>
                      </a:cubicBez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grpSp>
              <p:nvGrpSpPr>
                <p:cNvPr id="729" name="Group"/>
                <p:cNvGrpSpPr/>
                <p:nvPr/>
              </p:nvGrpSpPr>
              <p:grpSpPr>
                <a:xfrm>
                  <a:off x="223009" y="0"/>
                  <a:ext cx="123551" cy="154780"/>
                  <a:chOff x="0" y="0"/>
                  <a:chExt cx="123550" cy="154779"/>
                </a:xfrm>
              </p:grpSpPr>
              <p:sp>
                <p:nvSpPr>
                  <p:cNvPr id="727" name="Test Tube"/>
                  <p:cNvSpPr/>
                  <p:nvPr/>
                </p:nvSpPr>
                <p:spPr>
                  <a:xfrm rot="1291536">
                    <a:off x="25750" y="1598"/>
                    <a:ext cx="36721" cy="147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212" y="0"/>
                        </a:moveTo>
                        <a:cubicBezTo>
                          <a:pt x="992" y="0"/>
                          <a:pt x="0" y="247"/>
                          <a:pt x="0" y="551"/>
                        </a:cubicBezTo>
                        <a:cubicBezTo>
                          <a:pt x="0" y="855"/>
                          <a:pt x="992" y="1102"/>
                          <a:pt x="2212" y="1102"/>
                        </a:cubicBezTo>
                        <a:lnTo>
                          <a:pt x="3254" y="1102"/>
                        </a:lnTo>
                        <a:lnTo>
                          <a:pt x="3254" y="19720"/>
                        </a:lnTo>
                        <a:cubicBezTo>
                          <a:pt x="3254" y="20758"/>
                          <a:pt x="6630" y="21600"/>
                          <a:pt x="10797" y="21600"/>
                        </a:cubicBezTo>
                        <a:cubicBezTo>
                          <a:pt x="14963" y="21600"/>
                          <a:pt x="18339" y="20758"/>
                          <a:pt x="18339" y="19720"/>
                        </a:cubicBezTo>
                        <a:lnTo>
                          <a:pt x="18339" y="19347"/>
                        </a:lnTo>
                        <a:lnTo>
                          <a:pt x="8632" y="19347"/>
                        </a:lnTo>
                        <a:lnTo>
                          <a:pt x="8632" y="18968"/>
                        </a:lnTo>
                        <a:lnTo>
                          <a:pt x="18339" y="18968"/>
                        </a:lnTo>
                        <a:lnTo>
                          <a:pt x="18339" y="18055"/>
                        </a:lnTo>
                        <a:lnTo>
                          <a:pt x="13116" y="18055"/>
                        </a:lnTo>
                        <a:lnTo>
                          <a:pt x="13116" y="17678"/>
                        </a:lnTo>
                        <a:lnTo>
                          <a:pt x="18339" y="17678"/>
                        </a:lnTo>
                        <a:lnTo>
                          <a:pt x="18339" y="16765"/>
                        </a:lnTo>
                        <a:lnTo>
                          <a:pt x="13116" y="16765"/>
                        </a:lnTo>
                        <a:lnTo>
                          <a:pt x="13116" y="16386"/>
                        </a:lnTo>
                        <a:lnTo>
                          <a:pt x="18339" y="16386"/>
                        </a:lnTo>
                        <a:lnTo>
                          <a:pt x="18339" y="15473"/>
                        </a:lnTo>
                        <a:lnTo>
                          <a:pt x="13116" y="15473"/>
                        </a:lnTo>
                        <a:lnTo>
                          <a:pt x="13116" y="15096"/>
                        </a:lnTo>
                        <a:lnTo>
                          <a:pt x="18339" y="15096"/>
                        </a:lnTo>
                        <a:lnTo>
                          <a:pt x="18339" y="14183"/>
                        </a:lnTo>
                        <a:lnTo>
                          <a:pt x="8632" y="14183"/>
                        </a:lnTo>
                        <a:lnTo>
                          <a:pt x="8632" y="13804"/>
                        </a:lnTo>
                        <a:lnTo>
                          <a:pt x="18339" y="13804"/>
                        </a:lnTo>
                        <a:lnTo>
                          <a:pt x="18339" y="12891"/>
                        </a:lnTo>
                        <a:lnTo>
                          <a:pt x="13116" y="12891"/>
                        </a:lnTo>
                        <a:lnTo>
                          <a:pt x="13116" y="12514"/>
                        </a:lnTo>
                        <a:lnTo>
                          <a:pt x="18339" y="12514"/>
                        </a:lnTo>
                        <a:lnTo>
                          <a:pt x="18339" y="11601"/>
                        </a:lnTo>
                        <a:lnTo>
                          <a:pt x="13116" y="11601"/>
                        </a:lnTo>
                        <a:lnTo>
                          <a:pt x="13116" y="11222"/>
                        </a:lnTo>
                        <a:lnTo>
                          <a:pt x="18339" y="11222"/>
                        </a:lnTo>
                        <a:lnTo>
                          <a:pt x="18339" y="10309"/>
                        </a:lnTo>
                        <a:lnTo>
                          <a:pt x="13116" y="10309"/>
                        </a:lnTo>
                        <a:lnTo>
                          <a:pt x="13116" y="9932"/>
                        </a:lnTo>
                        <a:lnTo>
                          <a:pt x="18339" y="9932"/>
                        </a:lnTo>
                        <a:lnTo>
                          <a:pt x="18339" y="9019"/>
                        </a:lnTo>
                        <a:lnTo>
                          <a:pt x="8632" y="9019"/>
                        </a:lnTo>
                        <a:lnTo>
                          <a:pt x="8632" y="8640"/>
                        </a:lnTo>
                        <a:lnTo>
                          <a:pt x="18339" y="8640"/>
                        </a:lnTo>
                        <a:lnTo>
                          <a:pt x="18339" y="7727"/>
                        </a:lnTo>
                        <a:lnTo>
                          <a:pt x="13116" y="7727"/>
                        </a:lnTo>
                        <a:lnTo>
                          <a:pt x="13116" y="7350"/>
                        </a:lnTo>
                        <a:lnTo>
                          <a:pt x="18339" y="7350"/>
                        </a:lnTo>
                        <a:lnTo>
                          <a:pt x="18339" y="6437"/>
                        </a:lnTo>
                        <a:lnTo>
                          <a:pt x="13116" y="6437"/>
                        </a:lnTo>
                        <a:lnTo>
                          <a:pt x="13116" y="6058"/>
                        </a:lnTo>
                        <a:lnTo>
                          <a:pt x="18339" y="6058"/>
                        </a:lnTo>
                        <a:lnTo>
                          <a:pt x="18339" y="5145"/>
                        </a:lnTo>
                        <a:lnTo>
                          <a:pt x="13116" y="5145"/>
                        </a:lnTo>
                        <a:lnTo>
                          <a:pt x="13116" y="4768"/>
                        </a:lnTo>
                        <a:lnTo>
                          <a:pt x="18339" y="4768"/>
                        </a:lnTo>
                        <a:lnTo>
                          <a:pt x="18339" y="3855"/>
                        </a:lnTo>
                        <a:lnTo>
                          <a:pt x="8632" y="3855"/>
                        </a:lnTo>
                        <a:lnTo>
                          <a:pt x="8632" y="3477"/>
                        </a:lnTo>
                        <a:lnTo>
                          <a:pt x="18339" y="3477"/>
                        </a:lnTo>
                        <a:lnTo>
                          <a:pt x="18339" y="1102"/>
                        </a:lnTo>
                        <a:lnTo>
                          <a:pt x="19388" y="1102"/>
                        </a:lnTo>
                        <a:cubicBezTo>
                          <a:pt x="20608" y="1102"/>
                          <a:pt x="21600" y="855"/>
                          <a:pt x="21600" y="551"/>
                        </a:cubicBezTo>
                        <a:cubicBezTo>
                          <a:pt x="21600" y="247"/>
                          <a:pt x="20608" y="0"/>
                          <a:pt x="19388" y="0"/>
                        </a:cubicBezTo>
                        <a:lnTo>
                          <a:pt x="2212" y="0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728" name="Test Tube"/>
                  <p:cNvSpPr/>
                  <p:nvPr/>
                </p:nvSpPr>
                <p:spPr>
                  <a:xfrm rot="1291536">
                    <a:off x="61079" y="5840"/>
                    <a:ext cx="36722" cy="1473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212" y="0"/>
                        </a:moveTo>
                        <a:cubicBezTo>
                          <a:pt x="992" y="0"/>
                          <a:pt x="0" y="247"/>
                          <a:pt x="0" y="551"/>
                        </a:cubicBezTo>
                        <a:cubicBezTo>
                          <a:pt x="0" y="855"/>
                          <a:pt x="992" y="1102"/>
                          <a:pt x="2212" y="1102"/>
                        </a:cubicBezTo>
                        <a:lnTo>
                          <a:pt x="3254" y="1102"/>
                        </a:lnTo>
                        <a:lnTo>
                          <a:pt x="3254" y="19720"/>
                        </a:lnTo>
                        <a:cubicBezTo>
                          <a:pt x="3254" y="20758"/>
                          <a:pt x="6630" y="21600"/>
                          <a:pt x="10797" y="21600"/>
                        </a:cubicBezTo>
                        <a:cubicBezTo>
                          <a:pt x="14963" y="21600"/>
                          <a:pt x="18339" y="20758"/>
                          <a:pt x="18339" y="19720"/>
                        </a:cubicBezTo>
                        <a:lnTo>
                          <a:pt x="18339" y="19347"/>
                        </a:lnTo>
                        <a:lnTo>
                          <a:pt x="8632" y="19347"/>
                        </a:lnTo>
                        <a:lnTo>
                          <a:pt x="8632" y="18968"/>
                        </a:lnTo>
                        <a:lnTo>
                          <a:pt x="18339" y="18968"/>
                        </a:lnTo>
                        <a:lnTo>
                          <a:pt x="18339" y="18055"/>
                        </a:lnTo>
                        <a:lnTo>
                          <a:pt x="13116" y="18055"/>
                        </a:lnTo>
                        <a:lnTo>
                          <a:pt x="13116" y="17678"/>
                        </a:lnTo>
                        <a:lnTo>
                          <a:pt x="18339" y="17678"/>
                        </a:lnTo>
                        <a:lnTo>
                          <a:pt x="18339" y="16765"/>
                        </a:lnTo>
                        <a:lnTo>
                          <a:pt x="13116" y="16765"/>
                        </a:lnTo>
                        <a:lnTo>
                          <a:pt x="13116" y="16386"/>
                        </a:lnTo>
                        <a:lnTo>
                          <a:pt x="18339" y="16386"/>
                        </a:lnTo>
                        <a:lnTo>
                          <a:pt x="18339" y="15473"/>
                        </a:lnTo>
                        <a:lnTo>
                          <a:pt x="13116" y="15473"/>
                        </a:lnTo>
                        <a:lnTo>
                          <a:pt x="13116" y="15096"/>
                        </a:lnTo>
                        <a:lnTo>
                          <a:pt x="18339" y="15096"/>
                        </a:lnTo>
                        <a:lnTo>
                          <a:pt x="18339" y="14183"/>
                        </a:lnTo>
                        <a:lnTo>
                          <a:pt x="8632" y="14183"/>
                        </a:lnTo>
                        <a:lnTo>
                          <a:pt x="8632" y="13804"/>
                        </a:lnTo>
                        <a:lnTo>
                          <a:pt x="18339" y="13804"/>
                        </a:lnTo>
                        <a:lnTo>
                          <a:pt x="18339" y="12891"/>
                        </a:lnTo>
                        <a:lnTo>
                          <a:pt x="13116" y="12891"/>
                        </a:lnTo>
                        <a:lnTo>
                          <a:pt x="13116" y="12514"/>
                        </a:lnTo>
                        <a:lnTo>
                          <a:pt x="18339" y="12514"/>
                        </a:lnTo>
                        <a:lnTo>
                          <a:pt x="18339" y="11601"/>
                        </a:lnTo>
                        <a:lnTo>
                          <a:pt x="13116" y="11601"/>
                        </a:lnTo>
                        <a:lnTo>
                          <a:pt x="13116" y="11222"/>
                        </a:lnTo>
                        <a:lnTo>
                          <a:pt x="18339" y="11222"/>
                        </a:lnTo>
                        <a:lnTo>
                          <a:pt x="18339" y="10309"/>
                        </a:lnTo>
                        <a:lnTo>
                          <a:pt x="13116" y="10309"/>
                        </a:lnTo>
                        <a:lnTo>
                          <a:pt x="13116" y="9932"/>
                        </a:lnTo>
                        <a:lnTo>
                          <a:pt x="18339" y="9932"/>
                        </a:lnTo>
                        <a:lnTo>
                          <a:pt x="18339" y="9019"/>
                        </a:lnTo>
                        <a:lnTo>
                          <a:pt x="8632" y="9019"/>
                        </a:lnTo>
                        <a:lnTo>
                          <a:pt x="8632" y="8640"/>
                        </a:lnTo>
                        <a:lnTo>
                          <a:pt x="18339" y="8640"/>
                        </a:lnTo>
                        <a:lnTo>
                          <a:pt x="18339" y="7727"/>
                        </a:lnTo>
                        <a:lnTo>
                          <a:pt x="13116" y="7727"/>
                        </a:lnTo>
                        <a:lnTo>
                          <a:pt x="13116" y="7350"/>
                        </a:lnTo>
                        <a:lnTo>
                          <a:pt x="18339" y="7350"/>
                        </a:lnTo>
                        <a:lnTo>
                          <a:pt x="18339" y="6437"/>
                        </a:lnTo>
                        <a:lnTo>
                          <a:pt x="13116" y="6437"/>
                        </a:lnTo>
                        <a:lnTo>
                          <a:pt x="13116" y="6058"/>
                        </a:lnTo>
                        <a:lnTo>
                          <a:pt x="18339" y="6058"/>
                        </a:lnTo>
                        <a:lnTo>
                          <a:pt x="18339" y="5145"/>
                        </a:lnTo>
                        <a:lnTo>
                          <a:pt x="13116" y="5145"/>
                        </a:lnTo>
                        <a:lnTo>
                          <a:pt x="13116" y="4768"/>
                        </a:lnTo>
                        <a:lnTo>
                          <a:pt x="18339" y="4768"/>
                        </a:lnTo>
                        <a:lnTo>
                          <a:pt x="18339" y="3855"/>
                        </a:lnTo>
                        <a:lnTo>
                          <a:pt x="8632" y="3855"/>
                        </a:lnTo>
                        <a:lnTo>
                          <a:pt x="8632" y="3477"/>
                        </a:lnTo>
                        <a:lnTo>
                          <a:pt x="18339" y="3477"/>
                        </a:lnTo>
                        <a:lnTo>
                          <a:pt x="18339" y="1102"/>
                        </a:lnTo>
                        <a:lnTo>
                          <a:pt x="19388" y="1102"/>
                        </a:lnTo>
                        <a:cubicBezTo>
                          <a:pt x="20608" y="1102"/>
                          <a:pt x="21600" y="855"/>
                          <a:pt x="21600" y="551"/>
                        </a:cubicBezTo>
                        <a:cubicBezTo>
                          <a:pt x="21600" y="247"/>
                          <a:pt x="20608" y="0"/>
                          <a:pt x="19388" y="0"/>
                        </a:cubicBezTo>
                        <a:lnTo>
                          <a:pt x="2212" y="0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</p:grpSp>
        </p:grpSp>
        <p:sp>
          <p:nvSpPr>
            <p:cNvPr id="732" name="Rounded Rectangle"/>
            <p:cNvSpPr/>
            <p:nvPr/>
          </p:nvSpPr>
          <p:spPr>
            <a:xfrm>
              <a:off x="2522062" y="678582"/>
              <a:ext cx="448931" cy="448931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3" name="Rounded Rectangle"/>
            <p:cNvSpPr/>
            <p:nvPr/>
          </p:nvSpPr>
          <p:spPr>
            <a:xfrm>
              <a:off x="2530235" y="1370344"/>
              <a:ext cx="448932" cy="448932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4" name="Rounded Rectangle"/>
            <p:cNvSpPr/>
            <p:nvPr/>
          </p:nvSpPr>
          <p:spPr>
            <a:xfrm>
              <a:off x="2532718" y="172225"/>
              <a:ext cx="448931" cy="448931"/>
            </a:xfrm>
            <a:prstGeom prst="roundRect">
              <a:avLst>
                <a:gd name="adj" fmla="val 33502"/>
              </a:avLst>
            </a:prstGeom>
            <a:solidFill>
              <a:srgbClr val="DDE6FF"/>
            </a:solidFill>
            <a:ln w="38100" cap="flat">
              <a:solidFill>
                <a:srgbClr val="7D789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5" name="Rounded Rectangle"/>
            <p:cNvSpPr/>
            <p:nvPr/>
          </p:nvSpPr>
          <p:spPr>
            <a:xfrm>
              <a:off x="1317874" y="162728"/>
              <a:ext cx="448932" cy="448932"/>
            </a:xfrm>
            <a:prstGeom prst="roundRect">
              <a:avLst>
                <a:gd name="adj" fmla="val 33502"/>
              </a:avLst>
            </a:prstGeom>
            <a:solidFill>
              <a:srgbClr val="D4E6FF"/>
            </a:solidFill>
            <a:ln w="381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6" name="Oval"/>
            <p:cNvSpPr/>
            <p:nvPr/>
          </p:nvSpPr>
          <p:spPr>
            <a:xfrm>
              <a:off x="1444937" y="316045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7" name="Oval"/>
            <p:cNvSpPr/>
            <p:nvPr/>
          </p:nvSpPr>
          <p:spPr>
            <a:xfrm>
              <a:off x="1369166" y="346431"/>
              <a:ext cx="69105" cy="73784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8" name="Oval"/>
            <p:cNvSpPr/>
            <p:nvPr/>
          </p:nvSpPr>
          <p:spPr>
            <a:xfrm>
              <a:off x="1466541" y="400202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39" name="Oval"/>
            <p:cNvSpPr/>
            <p:nvPr/>
          </p:nvSpPr>
          <p:spPr>
            <a:xfrm>
              <a:off x="1507788" y="226259"/>
              <a:ext cx="69104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0" name="Oval"/>
            <p:cNvSpPr/>
            <p:nvPr/>
          </p:nvSpPr>
          <p:spPr>
            <a:xfrm>
              <a:off x="1535851" y="311556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1" name="Oval"/>
            <p:cNvSpPr/>
            <p:nvPr/>
          </p:nvSpPr>
          <p:spPr>
            <a:xfrm>
              <a:off x="1369166" y="429255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2" name="Oval"/>
            <p:cNvSpPr/>
            <p:nvPr/>
          </p:nvSpPr>
          <p:spPr>
            <a:xfrm>
              <a:off x="1507788" y="488756"/>
              <a:ext cx="69104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3" name="Oval"/>
            <p:cNvSpPr/>
            <p:nvPr/>
          </p:nvSpPr>
          <p:spPr>
            <a:xfrm>
              <a:off x="1599830" y="263151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4" name="Oval"/>
            <p:cNvSpPr/>
            <p:nvPr/>
          </p:nvSpPr>
          <p:spPr>
            <a:xfrm>
              <a:off x="1635745" y="352937"/>
              <a:ext cx="69104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5" name="Oval"/>
            <p:cNvSpPr/>
            <p:nvPr/>
          </p:nvSpPr>
          <p:spPr>
            <a:xfrm>
              <a:off x="1563916" y="400202"/>
              <a:ext cx="69104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6" name="Oval"/>
            <p:cNvSpPr/>
            <p:nvPr/>
          </p:nvSpPr>
          <p:spPr>
            <a:xfrm>
              <a:off x="1402301" y="245194"/>
              <a:ext cx="69104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7" name="Oval"/>
            <p:cNvSpPr/>
            <p:nvPr/>
          </p:nvSpPr>
          <p:spPr>
            <a:xfrm>
              <a:off x="1431469" y="493338"/>
              <a:ext cx="69105" cy="73784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8" name="Oval"/>
            <p:cNvSpPr/>
            <p:nvPr/>
          </p:nvSpPr>
          <p:spPr>
            <a:xfrm>
              <a:off x="1599830" y="488756"/>
              <a:ext cx="69105" cy="73785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49" name="Oval"/>
            <p:cNvSpPr/>
            <p:nvPr/>
          </p:nvSpPr>
          <p:spPr>
            <a:xfrm>
              <a:off x="2659781" y="316045"/>
              <a:ext cx="69105" cy="73785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0" name="Oval"/>
            <p:cNvSpPr/>
            <p:nvPr/>
          </p:nvSpPr>
          <p:spPr>
            <a:xfrm>
              <a:off x="2584010" y="346430"/>
              <a:ext cx="69105" cy="73785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1" name="Oval"/>
            <p:cNvSpPr/>
            <p:nvPr/>
          </p:nvSpPr>
          <p:spPr>
            <a:xfrm>
              <a:off x="2681385" y="400202"/>
              <a:ext cx="69105" cy="73785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2" name="Oval"/>
            <p:cNvSpPr/>
            <p:nvPr/>
          </p:nvSpPr>
          <p:spPr>
            <a:xfrm>
              <a:off x="2722631" y="226259"/>
              <a:ext cx="69105" cy="73785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3" name="Oval"/>
            <p:cNvSpPr/>
            <p:nvPr/>
          </p:nvSpPr>
          <p:spPr>
            <a:xfrm>
              <a:off x="2750696" y="311556"/>
              <a:ext cx="69104" cy="73785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4" name="Oval"/>
            <p:cNvSpPr/>
            <p:nvPr/>
          </p:nvSpPr>
          <p:spPr>
            <a:xfrm>
              <a:off x="2584010" y="429255"/>
              <a:ext cx="69105" cy="73785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5" name="Oval"/>
            <p:cNvSpPr/>
            <p:nvPr/>
          </p:nvSpPr>
          <p:spPr>
            <a:xfrm>
              <a:off x="2722631" y="488756"/>
              <a:ext cx="69105" cy="73785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6" name="Oval"/>
            <p:cNvSpPr/>
            <p:nvPr/>
          </p:nvSpPr>
          <p:spPr>
            <a:xfrm>
              <a:off x="2814674" y="263151"/>
              <a:ext cx="69105" cy="73785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7" name="Oval"/>
            <p:cNvSpPr/>
            <p:nvPr/>
          </p:nvSpPr>
          <p:spPr>
            <a:xfrm>
              <a:off x="2850589" y="352937"/>
              <a:ext cx="69105" cy="73785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8" name="Oval"/>
            <p:cNvSpPr/>
            <p:nvPr/>
          </p:nvSpPr>
          <p:spPr>
            <a:xfrm>
              <a:off x="2778760" y="400202"/>
              <a:ext cx="69105" cy="73785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59" name="Oval"/>
            <p:cNvSpPr/>
            <p:nvPr/>
          </p:nvSpPr>
          <p:spPr>
            <a:xfrm>
              <a:off x="2617145" y="245194"/>
              <a:ext cx="69105" cy="73785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60" name="Oval"/>
            <p:cNvSpPr/>
            <p:nvPr/>
          </p:nvSpPr>
          <p:spPr>
            <a:xfrm>
              <a:off x="2646313" y="493338"/>
              <a:ext cx="69105" cy="73784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61" name="Oval"/>
            <p:cNvSpPr/>
            <p:nvPr/>
          </p:nvSpPr>
          <p:spPr>
            <a:xfrm>
              <a:off x="2814674" y="488756"/>
              <a:ext cx="69105" cy="73785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762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71843" y="285138"/>
              <a:ext cx="736668" cy="190849"/>
            </a:xfrm>
            <a:prstGeom prst="rect">
              <a:avLst/>
            </a:prstGeom>
            <a:effectLst/>
          </p:spPr>
        </p:pic>
        <p:pic>
          <p:nvPicPr>
            <p:cNvPr id="764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71843" y="386375"/>
              <a:ext cx="736668" cy="190849"/>
            </a:xfrm>
            <a:prstGeom prst="rect">
              <a:avLst/>
            </a:prstGeom>
            <a:effectLst/>
          </p:spPr>
        </p:pic>
        <p:sp>
          <p:nvSpPr>
            <p:cNvPr id="766" name="Rounded Rectangle"/>
            <p:cNvSpPr/>
            <p:nvPr/>
          </p:nvSpPr>
          <p:spPr>
            <a:xfrm>
              <a:off x="1307218" y="676261"/>
              <a:ext cx="448932" cy="448931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67" name="Oval"/>
            <p:cNvSpPr/>
            <p:nvPr/>
          </p:nvSpPr>
          <p:spPr>
            <a:xfrm>
              <a:off x="1434281" y="822402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68" name="Oval"/>
            <p:cNvSpPr/>
            <p:nvPr/>
          </p:nvSpPr>
          <p:spPr>
            <a:xfrm>
              <a:off x="1358510" y="852787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69" name="Oval"/>
            <p:cNvSpPr/>
            <p:nvPr/>
          </p:nvSpPr>
          <p:spPr>
            <a:xfrm>
              <a:off x="1455885" y="906558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0" name="Oval"/>
            <p:cNvSpPr/>
            <p:nvPr/>
          </p:nvSpPr>
          <p:spPr>
            <a:xfrm>
              <a:off x="1497132" y="732615"/>
              <a:ext cx="69104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1" name="Oval"/>
            <p:cNvSpPr/>
            <p:nvPr/>
          </p:nvSpPr>
          <p:spPr>
            <a:xfrm>
              <a:off x="1525196" y="817912"/>
              <a:ext cx="69104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2" name="Oval"/>
            <p:cNvSpPr/>
            <p:nvPr/>
          </p:nvSpPr>
          <p:spPr>
            <a:xfrm>
              <a:off x="1358510" y="935612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3" name="Oval"/>
            <p:cNvSpPr/>
            <p:nvPr/>
          </p:nvSpPr>
          <p:spPr>
            <a:xfrm>
              <a:off x="1497132" y="995112"/>
              <a:ext cx="69104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4" name="Oval"/>
            <p:cNvSpPr/>
            <p:nvPr/>
          </p:nvSpPr>
          <p:spPr>
            <a:xfrm>
              <a:off x="1589174" y="769508"/>
              <a:ext cx="69105" cy="73784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5" name="Oval"/>
            <p:cNvSpPr/>
            <p:nvPr/>
          </p:nvSpPr>
          <p:spPr>
            <a:xfrm>
              <a:off x="1625089" y="859294"/>
              <a:ext cx="69105" cy="73784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6" name="Oval"/>
            <p:cNvSpPr/>
            <p:nvPr/>
          </p:nvSpPr>
          <p:spPr>
            <a:xfrm>
              <a:off x="1553260" y="906558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7" name="Oval"/>
            <p:cNvSpPr/>
            <p:nvPr/>
          </p:nvSpPr>
          <p:spPr>
            <a:xfrm>
              <a:off x="1391645" y="751550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8" name="Oval"/>
            <p:cNvSpPr/>
            <p:nvPr/>
          </p:nvSpPr>
          <p:spPr>
            <a:xfrm>
              <a:off x="1420813" y="999694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79" name="Oval"/>
            <p:cNvSpPr/>
            <p:nvPr/>
          </p:nvSpPr>
          <p:spPr>
            <a:xfrm>
              <a:off x="1589174" y="995112"/>
              <a:ext cx="69105" cy="73785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0" name="Oval"/>
            <p:cNvSpPr/>
            <p:nvPr/>
          </p:nvSpPr>
          <p:spPr>
            <a:xfrm>
              <a:off x="2649125" y="822402"/>
              <a:ext cx="69105" cy="73785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1" name="Oval"/>
            <p:cNvSpPr/>
            <p:nvPr/>
          </p:nvSpPr>
          <p:spPr>
            <a:xfrm>
              <a:off x="2573354" y="852787"/>
              <a:ext cx="69105" cy="73785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2" name="Oval"/>
            <p:cNvSpPr/>
            <p:nvPr/>
          </p:nvSpPr>
          <p:spPr>
            <a:xfrm>
              <a:off x="2670729" y="906558"/>
              <a:ext cx="69105" cy="73785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3" name="Oval"/>
            <p:cNvSpPr/>
            <p:nvPr/>
          </p:nvSpPr>
          <p:spPr>
            <a:xfrm>
              <a:off x="2711975" y="732615"/>
              <a:ext cx="69105" cy="73785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4" name="Oval"/>
            <p:cNvSpPr/>
            <p:nvPr/>
          </p:nvSpPr>
          <p:spPr>
            <a:xfrm>
              <a:off x="2740040" y="817912"/>
              <a:ext cx="69105" cy="73785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5" name="Oval"/>
            <p:cNvSpPr/>
            <p:nvPr/>
          </p:nvSpPr>
          <p:spPr>
            <a:xfrm>
              <a:off x="2573354" y="935612"/>
              <a:ext cx="69105" cy="73785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6" name="Oval"/>
            <p:cNvSpPr/>
            <p:nvPr/>
          </p:nvSpPr>
          <p:spPr>
            <a:xfrm>
              <a:off x="2711975" y="995112"/>
              <a:ext cx="69105" cy="73785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7" name="Oval"/>
            <p:cNvSpPr/>
            <p:nvPr/>
          </p:nvSpPr>
          <p:spPr>
            <a:xfrm>
              <a:off x="2804018" y="769508"/>
              <a:ext cx="69105" cy="73784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8" name="Oval"/>
            <p:cNvSpPr/>
            <p:nvPr/>
          </p:nvSpPr>
          <p:spPr>
            <a:xfrm>
              <a:off x="2839933" y="859294"/>
              <a:ext cx="69104" cy="73784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89" name="Oval"/>
            <p:cNvSpPr/>
            <p:nvPr/>
          </p:nvSpPr>
          <p:spPr>
            <a:xfrm>
              <a:off x="2768104" y="906558"/>
              <a:ext cx="69105" cy="73785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90" name="Oval"/>
            <p:cNvSpPr/>
            <p:nvPr/>
          </p:nvSpPr>
          <p:spPr>
            <a:xfrm>
              <a:off x="2606489" y="751550"/>
              <a:ext cx="69105" cy="73785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91" name="Oval"/>
            <p:cNvSpPr/>
            <p:nvPr/>
          </p:nvSpPr>
          <p:spPr>
            <a:xfrm>
              <a:off x="2635657" y="999694"/>
              <a:ext cx="69105" cy="73785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792" name="Oval"/>
            <p:cNvSpPr/>
            <p:nvPr/>
          </p:nvSpPr>
          <p:spPr>
            <a:xfrm>
              <a:off x="2804018" y="995112"/>
              <a:ext cx="69105" cy="73785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793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690258"/>
              <a:ext cx="736667" cy="190849"/>
            </a:xfrm>
            <a:prstGeom prst="rect">
              <a:avLst/>
            </a:prstGeom>
            <a:effectLst/>
          </p:spPr>
        </p:pic>
        <p:pic>
          <p:nvPicPr>
            <p:cNvPr id="795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791494"/>
              <a:ext cx="736667" cy="190850"/>
            </a:xfrm>
            <a:prstGeom prst="rect">
              <a:avLst/>
            </a:prstGeom>
            <a:effectLst/>
          </p:spPr>
        </p:pic>
        <p:pic>
          <p:nvPicPr>
            <p:cNvPr id="797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892731"/>
              <a:ext cx="736667" cy="190849"/>
            </a:xfrm>
            <a:prstGeom prst="rect">
              <a:avLst/>
            </a:prstGeom>
            <a:effectLst/>
          </p:spPr>
        </p:pic>
        <p:sp>
          <p:nvSpPr>
            <p:cNvPr id="799" name="Rounded Rectangle"/>
            <p:cNvSpPr/>
            <p:nvPr/>
          </p:nvSpPr>
          <p:spPr>
            <a:xfrm>
              <a:off x="1301886" y="1369037"/>
              <a:ext cx="448932" cy="448931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0" name="Oval"/>
            <p:cNvSpPr/>
            <p:nvPr/>
          </p:nvSpPr>
          <p:spPr>
            <a:xfrm>
              <a:off x="1434281" y="1512857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1" name="Oval"/>
            <p:cNvSpPr/>
            <p:nvPr/>
          </p:nvSpPr>
          <p:spPr>
            <a:xfrm>
              <a:off x="1358510" y="1543242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2" name="Oval"/>
            <p:cNvSpPr/>
            <p:nvPr/>
          </p:nvSpPr>
          <p:spPr>
            <a:xfrm>
              <a:off x="1455885" y="1597014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3" name="Oval"/>
            <p:cNvSpPr/>
            <p:nvPr/>
          </p:nvSpPr>
          <p:spPr>
            <a:xfrm>
              <a:off x="1497132" y="1423072"/>
              <a:ext cx="69104" cy="73784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4" name="Oval"/>
            <p:cNvSpPr/>
            <p:nvPr/>
          </p:nvSpPr>
          <p:spPr>
            <a:xfrm>
              <a:off x="1525196" y="1508368"/>
              <a:ext cx="69104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5" name="Oval"/>
            <p:cNvSpPr/>
            <p:nvPr/>
          </p:nvSpPr>
          <p:spPr>
            <a:xfrm>
              <a:off x="1358510" y="1626067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6" name="Oval"/>
            <p:cNvSpPr/>
            <p:nvPr/>
          </p:nvSpPr>
          <p:spPr>
            <a:xfrm>
              <a:off x="1497132" y="1685568"/>
              <a:ext cx="69104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7" name="Oval"/>
            <p:cNvSpPr/>
            <p:nvPr/>
          </p:nvSpPr>
          <p:spPr>
            <a:xfrm>
              <a:off x="1589174" y="1459963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8" name="Oval"/>
            <p:cNvSpPr/>
            <p:nvPr/>
          </p:nvSpPr>
          <p:spPr>
            <a:xfrm>
              <a:off x="1625089" y="1549749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09" name="Oval"/>
            <p:cNvSpPr/>
            <p:nvPr/>
          </p:nvSpPr>
          <p:spPr>
            <a:xfrm>
              <a:off x="1553260" y="1597014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0" name="Oval"/>
            <p:cNvSpPr/>
            <p:nvPr/>
          </p:nvSpPr>
          <p:spPr>
            <a:xfrm>
              <a:off x="1391645" y="1442006"/>
              <a:ext cx="69105" cy="73784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1" name="Oval"/>
            <p:cNvSpPr/>
            <p:nvPr/>
          </p:nvSpPr>
          <p:spPr>
            <a:xfrm>
              <a:off x="1420813" y="1690150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2" name="Oval"/>
            <p:cNvSpPr/>
            <p:nvPr/>
          </p:nvSpPr>
          <p:spPr>
            <a:xfrm>
              <a:off x="1589174" y="1685568"/>
              <a:ext cx="69105" cy="73785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3" name="Oval"/>
            <p:cNvSpPr/>
            <p:nvPr/>
          </p:nvSpPr>
          <p:spPr>
            <a:xfrm>
              <a:off x="2649125" y="1512857"/>
              <a:ext cx="69105" cy="73785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4" name="Oval"/>
            <p:cNvSpPr/>
            <p:nvPr/>
          </p:nvSpPr>
          <p:spPr>
            <a:xfrm>
              <a:off x="2573354" y="1543242"/>
              <a:ext cx="69105" cy="73785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5" name="Oval"/>
            <p:cNvSpPr/>
            <p:nvPr/>
          </p:nvSpPr>
          <p:spPr>
            <a:xfrm>
              <a:off x="2670729" y="1597014"/>
              <a:ext cx="69105" cy="73785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6" name="Oval"/>
            <p:cNvSpPr/>
            <p:nvPr/>
          </p:nvSpPr>
          <p:spPr>
            <a:xfrm>
              <a:off x="2711975" y="1423072"/>
              <a:ext cx="69105" cy="73784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7" name="Oval"/>
            <p:cNvSpPr/>
            <p:nvPr/>
          </p:nvSpPr>
          <p:spPr>
            <a:xfrm>
              <a:off x="2740040" y="1508368"/>
              <a:ext cx="69105" cy="73785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8" name="Oval"/>
            <p:cNvSpPr/>
            <p:nvPr/>
          </p:nvSpPr>
          <p:spPr>
            <a:xfrm>
              <a:off x="2573354" y="1626067"/>
              <a:ext cx="69105" cy="73785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19" name="Oval"/>
            <p:cNvSpPr/>
            <p:nvPr/>
          </p:nvSpPr>
          <p:spPr>
            <a:xfrm>
              <a:off x="2711975" y="1685568"/>
              <a:ext cx="69105" cy="73785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0" name="Oval"/>
            <p:cNvSpPr/>
            <p:nvPr/>
          </p:nvSpPr>
          <p:spPr>
            <a:xfrm rot="3826091">
              <a:off x="2804018" y="1459963"/>
              <a:ext cx="69105" cy="73785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1" name="Oval"/>
            <p:cNvSpPr/>
            <p:nvPr/>
          </p:nvSpPr>
          <p:spPr>
            <a:xfrm>
              <a:off x="2839933" y="1549749"/>
              <a:ext cx="69104" cy="73785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2" name="Oval"/>
            <p:cNvSpPr/>
            <p:nvPr/>
          </p:nvSpPr>
          <p:spPr>
            <a:xfrm>
              <a:off x="2768104" y="1597014"/>
              <a:ext cx="69105" cy="73785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3" name="Oval"/>
            <p:cNvSpPr/>
            <p:nvPr/>
          </p:nvSpPr>
          <p:spPr>
            <a:xfrm>
              <a:off x="2606489" y="1442006"/>
              <a:ext cx="69105" cy="73784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4" name="Oval"/>
            <p:cNvSpPr/>
            <p:nvPr/>
          </p:nvSpPr>
          <p:spPr>
            <a:xfrm>
              <a:off x="2635657" y="1690150"/>
              <a:ext cx="69105" cy="73785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25" name="Oval"/>
            <p:cNvSpPr/>
            <p:nvPr/>
          </p:nvSpPr>
          <p:spPr>
            <a:xfrm>
              <a:off x="2804018" y="1685568"/>
              <a:ext cx="69105" cy="73785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826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1380713"/>
              <a:ext cx="736667" cy="190850"/>
            </a:xfrm>
            <a:prstGeom prst="rect">
              <a:avLst/>
            </a:prstGeom>
            <a:effectLst/>
          </p:spPr>
        </p:pic>
        <p:pic>
          <p:nvPicPr>
            <p:cNvPr id="828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1481950"/>
              <a:ext cx="736667" cy="190849"/>
            </a:xfrm>
            <a:prstGeom prst="rect">
              <a:avLst/>
            </a:prstGeom>
            <a:effectLst/>
          </p:spPr>
        </p:pic>
        <p:pic>
          <p:nvPicPr>
            <p:cNvPr id="830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61188" y="1583186"/>
              <a:ext cx="736667" cy="190850"/>
            </a:xfrm>
            <a:prstGeom prst="rect">
              <a:avLst/>
            </a:prstGeom>
            <a:effectLst/>
          </p:spPr>
        </p:pic>
        <p:sp>
          <p:nvSpPr>
            <p:cNvPr id="832" name="Head with Shoulders"/>
            <p:cNvSpPr/>
            <p:nvPr/>
          </p:nvSpPr>
          <p:spPr>
            <a:xfrm>
              <a:off x="375544" y="263151"/>
              <a:ext cx="259411" cy="22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33" name="Head with Shoulders"/>
            <p:cNvSpPr/>
            <p:nvPr/>
          </p:nvSpPr>
          <p:spPr>
            <a:xfrm>
              <a:off x="381553" y="756139"/>
              <a:ext cx="259411" cy="224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34" name="Head with Shoulders"/>
            <p:cNvSpPr/>
            <p:nvPr/>
          </p:nvSpPr>
          <p:spPr>
            <a:xfrm>
              <a:off x="375544" y="1453102"/>
              <a:ext cx="259411" cy="22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grpSp>
          <p:nvGrpSpPr>
            <p:cNvPr id="840" name="Group"/>
            <p:cNvGrpSpPr/>
            <p:nvPr/>
          </p:nvGrpSpPr>
          <p:grpSpPr>
            <a:xfrm>
              <a:off x="746113" y="290847"/>
              <a:ext cx="419156" cy="169293"/>
              <a:chOff x="0" y="0"/>
              <a:chExt cx="419154" cy="169292"/>
            </a:xfrm>
          </p:grpSpPr>
          <p:sp>
            <p:nvSpPr>
              <p:cNvPr id="835" name="Line"/>
              <p:cNvSpPr/>
              <p:nvPr/>
            </p:nvSpPr>
            <p:spPr>
              <a:xfrm flipH="1" flipV="1">
                <a:off x="-1" y="169292"/>
                <a:ext cx="419156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36" name="Microscope"/>
              <p:cNvSpPr/>
              <p:nvPr/>
            </p:nvSpPr>
            <p:spPr>
              <a:xfrm>
                <a:off x="110945" y="378"/>
                <a:ext cx="96271" cy="137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839" name="Group"/>
              <p:cNvGrpSpPr/>
              <p:nvPr/>
            </p:nvGrpSpPr>
            <p:grpSpPr>
              <a:xfrm>
                <a:off x="223009" y="0"/>
                <a:ext cx="123551" cy="154780"/>
                <a:chOff x="0" y="0"/>
                <a:chExt cx="123550" cy="154779"/>
              </a:xfrm>
            </p:grpSpPr>
            <p:sp>
              <p:nvSpPr>
                <p:cNvPr id="837" name="Test Tube"/>
                <p:cNvSpPr/>
                <p:nvPr/>
              </p:nvSpPr>
              <p:spPr>
                <a:xfrm rot="1291536">
                  <a:off x="25750" y="1598"/>
                  <a:ext cx="36721" cy="147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38" name="Test Tube"/>
                <p:cNvSpPr/>
                <p:nvPr/>
              </p:nvSpPr>
              <p:spPr>
                <a:xfrm rot="1291536">
                  <a:off x="61079" y="5840"/>
                  <a:ext cx="36722" cy="14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846" name="Group"/>
            <p:cNvGrpSpPr/>
            <p:nvPr/>
          </p:nvGrpSpPr>
          <p:grpSpPr>
            <a:xfrm>
              <a:off x="746113" y="1495488"/>
              <a:ext cx="419156" cy="169293"/>
              <a:chOff x="0" y="0"/>
              <a:chExt cx="419154" cy="169292"/>
            </a:xfrm>
          </p:grpSpPr>
          <p:sp>
            <p:nvSpPr>
              <p:cNvPr id="841" name="Line"/>
              <p:cNvSpPr/>
              <p:nvPr/>
            </p:nvSpPr>
            <p:spPr>
              <a:xfrm flipH="1" flipV="1">
                <a:off x="-1" y="169292"/>
                <a:ext cx="419156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42" name="Microscope"/>
              <p:cNvSpPr/>
              <p:nvPr/>
            </p:nvSpPr>
            <p:spPr>
              <a:xfrm>
                <a:off x="110945" y="378"/>
                <a:ext cx="96271" cy="137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845" name="Group"/>
              <p:cNvGrpSpPr/>
              <p:nvPr/>
            </p:nvGrpSpPr>
            <p:grpSpPr>
              <a:xfrm>
                <a:off x="223009" y="0"/>
                <a:ext cx="123551" cy="154780"/>
                <a:chOff x="0" y="0"/>
                <a:chExt cx="123550" cy="154779"/>
              </a:xfrm>
            </p:grpSpPr>
            <p:sp>
              <p:nvSpPr>
                <p:cNvPr id="843" name="Test Tube"/>
                <p:cNvSpPr/>
                <p:nvPr/>
              </p:nvSpPr>
              <p:spPr>
                <a:xfrm rot="1291536">
                  <a:off x="25750" y="1598"/>
                  <a:ext cx="36721" cy="147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44" name="Test Tube"/>
                <p:cNvSpPr/>
                <p:nvPr/>
              </p:nvSpPr>
              <p:spPr>
                <a:xfrm rot="1291536">
                  <a:off x="61079" y="5840"/>
                  <a:ext cx="36722" cy="14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852" name="Group"/>
            <p:cNvGrpSpPr/>
            <p:nvPr/>
          </p:nvGrpSpPr>
          <p:grpSpPr>
            <a:xfrm>
              <a:off x="742177" y="788411"/>
              <a:ext cx="419156" cy="169293"/>
              <a:chOff x="0" y="0"/>
              <a:chExt cx="419154" cy="169292"/>
            </a:xfrm>
          </p:grpSpPr>
          <p:sp>
            <p:nvSpPr>
              <p:cNvPr id="847" name="Line"/>
              <p:cNvSpPr/>
              <p:nvPr/>
            </p:nvSpPr>
            <p:spPr>
              <a:xfrm flipH="1" flipV="1">
                <a:off x="-1" y="169292"/>
                <a:ext cx="419156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848" name="Microscope"/>
              <p:cNvSpPr/>
              <p:nvPr/>
            </p:nvSpPr>
            <p:spPr>
              <a:xfrm>
                <a:off x="110945" y="378"/>
                <a:ext cx="96271" cy="137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851" name="Group"/>
              <p:cNvGrpSpPr/>
              <p:nvPr/>
            </p:nvGrpSpPr>
            <p:grpSpPr>
              <a:xfrm>
                <a:off x="223009" y="0"/>
                <a:ext cx="123551" cy="154780"/>
                <a:chOff x="0" y="0"/>
                <a:chExt cx="123550" cy="154779"/>
              </a:xfrm>
            </p:grpSpPr>
            <p:sp>
              <p:nvSpPr>
                <p:cNvPr id="849" name="Test Tube"/>
                <p:cNvSpPr/>
                <p:nvPr/>
              </p:nvSpPr>
              <p:spPr>
                <a:xfrm rot="1291536">
                  <a:off x="25750" y="1598"/>
                  <a:ext cx="36721" cy="147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50" name="Test Tube"/>
                <p:cNvSpPr/>
                <p:nvPr/>
              </p:nvSpPr>
              <p:spPr>
                <a:xfrm rot="1291536">
                  <a:off x="61079" y="5840"/>
                  <a:ext cx="36722" cy="14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3" name="Equation"/>
                <p:cNvSpPr txBox="1"/>
                <p:nvPr/>
              </p:nvSpPr>
              <p:spPr>
                <a:xfrm>
                  <a:off x="1365236" y="0"/>
                  <a:ext cx="443968" cy="1494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5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450"/>
                </a:p>
              </p:txBody>
            </p:sp>
          </mc:Choice>
          <mc:Fallback>
            <p:sp>
              <p:nvSpPr>
                <p:cNvPr id="85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236" y="0"/>
                  <a:ext cx="443968" cy="149400"/>
                </a:xfrm>
                <a:prstGeom prst="rect">
                  <a:avLst/>
                </a:prstGeom>
                <a:blipFill>
                  <a:blip r:embed="rId4"/>
                  <a:stretch>
                    <a:fillRect l="-5556" r="-5556" b="-1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4" name="Equation"/>
                <p:cNvSpPr txBox="1"/>
                <p:nvPr/>
              </p:nvSpPr>
              <p:spPr>
                <a:xfrm>
                  <a:off x="2612147" y="376"/>
                  <a:ext cx="443968" cy="1476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5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450"/>
                </a:p>
              </p:txBody>
            </p:sp>
          </mc:Choice>
          <mc:Fallback>
            <p:sp>
              <p:nvSpPr>
                <p:cNvPr id="85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2147" y="376"/>
                  <a:ext cx="443968" cy="147606"/>
                </a:xfrm>
                <a:prstGeom prst="rect">
                  <a:avLst/>
                </a:prstGeom>
                <a:blipFill>
                  <a:blip r:embed="rId5"/>
                  <a:stretch>
                    <a:fillRect l="-5556" r="-5556" b="-1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55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771843" y="200845"/>
              <a:ext cx="736668" cy="190850"/>
            </a:xfrm>
            <a:prstGeom prst="rect">
              <a:avLst/>
            </a:prstGeom>
            <a:effectLst/>
          </p:spPr>
        </p:pic>
      </p:grpSp>
      <p:grpSp>
        <p:nvGrpSpPr>
          <p:cNvPr id="1006" name="Group"/>
          <p:cNvGrpSpPr/>
          <p:nvPr/>
        </p:nvGrpSpPr>
        <p:grpSpPr>
          <a:xfrm>
            <a:off x="8737600" y="5463236"/>
            <a:ext cx="2185976" cy="800095"/>
            <a:chOff x="0" y="0"/>
            <a:chExt cx="4136358" cy="1358036"/>
          </a:xfrm>
        </p:grpSpPr>
        <p:grpSp>
          <p:nvGrpSpPr>
            <p:cNvPr id="903" name="Group"/>
            <p:cNvGrpSpPr/>
            <p:nvPr/>
          </p:nvGrpSpPr>
          <p:grpSpPr>
            <a:xfrm>
              <a:off x="0" y="339651"/>
              <a:ext cx="833664" cy="760623"/>
              <a:chOff x="0" y="0"/>
              <a:chExt cx="833663" cy="760622"/>
            </a:xfrm>
          </p:grpSpPr>
          <p:sp>
            <p:nvSpPr>
              <p:cNvPr id="858" name="Rounded Rectangle"/>
              <p:cNvSpPr/>
              <p:nvPr/>
            </p:nvSpPr>
            <p:spPr>
              <a:xfrm>
                <a:off x="0" y="0"/>
                <a:ext cx="833664" cy="760623"/>
              </a:xfrm>
              <a:prstGeom prst="roundRect">
                <a:avLst>
                  <a:gd name="adj" fmla="val 36034"/>
                </a:avLst>
              </a:prstGeom>
              <a:solidFill>
                <a:srgbClr val="E1E1E1"/>
              </a:solidFill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902" name="Group"/>
              <p:cNvGrpSpPr/>
              <p:nvPr/>
            </p:nvGrpSpPr>
            <p:grpSpPr>
              <a:xfrm>
                <a:off x="94504" y="53064"/>
                <a:ext cx="644656" cy="654494"/>
                <a:chOff x="0" y="0"/>
                <a:chExt cx="644654" cy="654493"/>
              </a:xfrm>
            </p:grpSpPr>
            <p:grpSp>
              <p:nvGrpSpPr>
                <p:cNvPr id="873" name="Group"/>
                <p:cNvGrpSpPr/>
                <p:nvPr/>
              </p:nvGrpSpPr>
              <p:grpSpPr>
                <a:xfrm>
                  <a:off x="0" y="0"/>
                  <a:ext cx="644655" cy="654494"/>
                  <a:chOff x="0" y="0"/>
                  <a:chExt cx="644654" cy="654493"/>
                </a:xfrm>
              </p:grpSpPr>
              <p:sp>
                <p:nvSpPr>
                  <p:cNvPr id="859" name="Oval"/>
                  <p:cNvSpPr/>
                  <p:nvPr/>
                </p:nvSpPr>
                <p:spPr>
                  <a:xfrm>
                    <a:off x="145512" y="172398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0" name="Oval"/>
                  <p:cNvSpPr/>
                  <p:nvPr/>
                </p:nvSpPr>
                <p:spPr>
                  <a:xfrm>
                    <a:off x="-1" y="230742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1" name="Oval"/>
                  <p:cNvSpPr/>
                  <p:nvPr/>
                </p:nvSpPr>
                <p:spPr>
                  <a:xfrm>
                    <a:off x="187001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2" name="Oval"/>
                  <p:cNvSpPr/>
                  <p:nvPr/>
                </p:nvSpPr>
                <p:spPr>
                  <a:xfrm>
                    <a:off x="266212" y="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3" name="Oval"/>
                  <p:cNvSpPr/>
                  <p:nvPr/>
                </p:nvSpPr>
                <p:spPr>
                  <a:xfrm>
                    <a:off x="320107" y="163779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4" name="Oval"/>
                  <p:cNvSpPr/>
                  <p:nvPr/>
                </p:nvSpPr>
                <p:spPr>
                  <a:xfrm>
                    <a:off x="-1" y="389775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5" name="Oval"/>
                  <p:cNvSpPr/>
                  <p:nvPr/>
                </p:nvSpPr>
                <p:spPr>
                  <a:xfrm>
                    <a:off x="266212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6" name="Oval"/>
                  <p:cNvSpPr/>
                  <p:nvPr/>
                </p:nvSpPr>
                <p:spPr>
                  <a:xfrm>
                    <a:off x="442974" y="70836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7" name="Oval"/>
                  <p:cNvSpPr/>
                  <p:nvPr/>
                </p:nvSpPr>
                <p:spPr>
                  <a:xfrm>
                    <a:off x="511945" y="243235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8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69" name="Oval"/>
                  <p:cNvSpPr/>
                  <p:nvPr/>
                </p:nvSpPr>
                <p:spPr>
                  <a:xfrm>
                    <a:off x="63633" y="36356"/>
                    <a:ext cx="132709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70" name="Oval"/>
                  <p:cNvSpPr/>
                  <p:nvPr/>
                </p:nvSpPr>
                <p:spPr>
                  <a:xfrm>
                    <a:off x="119648" y="51282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71" name="Oval"/>
                  <p:cNvSpPr/>
                  <p:nvPr/>
                </p:nvSpPr>
                <p:spPr>
                  <a:xfrm>
                    <a:off x="442974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872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874" name="Oval"/>
                <p:cNvSpPr/>
                <p:nvPr/>
              </p:nvSpPr>
              <p:spPr>
                <a:xfrm>
                  <a:off x="145512" y="172398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5" name="Oval"/>
                <p:cNvSpPr/>
                <p:nvPr/>
              </p:nvSpPr>
              <p:spPr>
                <a:xfrm>
                  <a:off x="0" y="230742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6" name="Oval"/>
                <p:cNvSpPr/>
                <p:nvPr/>
              </p:nvSpPr>
              <p:spPr>
                <a:xfrm>
                  <a:off x="187001" y="333989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7" name="Oval"/>
                <p:cNvSpPr/>
                <p:nvPr/>
              </p:nvSpPr>
              <p:spPr>
                <a:xfrm>
                  <a:off x="266212" y="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8" name="Oval"/>
                <p:cNvSpPr/>
                <p:nvPr/>
              </p:nvSpPr>
              <p:spPr>
                <a:xfrm>
                  <a:off x="320107" y="163779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79" name="Oval"/>
                <p:cNvSpPr/>
                <p:nvPr/>
              </p:nvSpPr>
              <p:spPr>
                <a:xfrm>
                  <a:off x="0" y="389775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0" name="Oval"/>
                <p:cNvSpPr/>
                <p:nvPr/>
              </p:nvSpPr>
              <p:spPr>
                <a:xfrm>
                  <a:off x="266212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1" name="Oval"/>
                <p:cNvSpPr/>
                <p:nvPr/>
              </p:nvSpPr>
              <p:spPr>
                <a:xfrm>
                  <a:off x="442974" y="70836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2" name="Oval"/>
                <p:cNvSpPr/>
                <p:nvPr/>
              </p:nvSpPr>
              <p:spPr>
                <a:xfrm>
                  <a:off x="511945" y="243235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3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4" name="Oval"/>
                <p:cNvSpPr/>
                <p:nvPr/>
              </p:nvSpPr>
              <p:spPr>
                <a:xfrm>
                  <a:off x="63633" y="36356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5" name="Oval"/>
                <p:cNvSpPr/>
                <p:nvPr/>
              </p:nvSpPr>
              <p:spPr>
                <a:xfrm>
                  <a:off x="119648" y="51282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6" name="Oval"/>
                <p:cNvSpPr/>
                <p:nvPr/>
              </p:nvSpPr>
              <p:spPr>
                <a:xfrm>
                  <a:off x="442974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7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888" name="Line"/>
                <p:cNvSpPr/>
                <p:nvPr/>
              </p:nvSpPr>
              <p:spPr>
                <a:xfrm flipV="1">
                  <a:off x="237906" y="126624"/>
                  <a:ext cx="55956" cy="5595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89" name="Line"/>
                <p:cNvSpPr/>
                <p:nvPr/>
              </p:nvSpPr>
              <p:spPr>
                <a:xfrm>
                  <a:off x="267833" y="251313"/>
                  <a:ext cx="743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0" name="Line"/>
                <p:cNvSpPr/>
                <p:nvPr/>
              </p:nvSpPr>
              <p:spPr>
                <a:xfrm flipV="1">
                  <a:off x="108029" y="245815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1" name="Line"/>
                <p:cNvSpPr/>
                <p:nvPr/>
              </p:nvSpPr>
              <p:spPr>
                <a:xfrm flipH="1" flipV="1">
                  <a:off x="108029" y="122531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2" name="Line"/>
                <p:cNvSpPr/>
                <p:nvPr/>
              </p:nvSpPr>
              <p:spPr>
                <a:xfrm flipV="1">
                  <a:off x="235401" y="295176"/>
                  <a:ext cx="1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3" name="Line"/>
                <p:cNvSpPr/>
                <p:nvPr/>
              </p:nvSpPr>
              <p:spPr>
                <a:xfrm flipV="1">
                  <a:off x="108029" y="420617"/>
                  <a:ext cx="131854" cy="5077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4" name="Line"/>
                <p:cNvSpPr/>
                <p:nvPr/>
              </p:nvSpPr>
              <p:spPr>
                <a:xfrm flipV="1">
                  <a:off x="256400" y="265223"/>
                  <a:ext cx="131854" cy="13185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5" name="Line"/>
                <p:cNvSpPr/>
                <p:nvPr/>
              </p:nvSpPr>
              <p:spPr>
                <a:xfrm>
                  <a:off x="286446" y="401081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6" name="Line"/>
                <p:cNvSpPr/>
                <p:nvPr/>
              </p:nvSpPr>
              <p:spPr>
                <a:xfrm>
                  <a:off x="273148" y="450600"/>
                  <a:ext cx="63734" cy="6373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7" name="Line"/>
                <p:cNvSpPr/>
                <p:nvPr/>
              </p:nvSpPr>
              <p:spPr>
                <a:xfrm flipV="1">
                  <a:off x="337514" y="579676"/>
                  <a:ext cx="160763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8" name="Line"/>
                <p:cNvSpPr/>
                <p:nvPr/>
              </p:nvSpPr>
              <p:spPr>
                <a:xfrm flipV="1">
                  <a:off x="185502" y="579676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899" name="Line"/>
                <p:cNvSpPr/>
                <p:nvPr/>
              </p:nvSpPr>
              <p:spPr>
                <a:xfrm flipV="1">
                  <a:off x="479588" y="303631"/>
                  <a:ext cx="97452" cy="9745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00" name="Line"/>
                <p:cNvSpPr/>
                <p:nvPr/>
              </p:nvSpPr>
              <p:spPr>
                <a:xfrm flipV="1">
                  <a:off x="408064" y="151219"/>
                  <a:ext cx="97451" cy="9745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01" name="Line"/>
                <p:cNvSpPr/>
                <p:nvPr/>
              </p:nvSpPr>
              <p:spPr>
                <a:xfrm flipH="1" flipV="1">
                  <a:off x="426083" y="396394"/>
                  <a:ext cx="61413" cy="163530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949" name="Group"/>
            <p:cNvGrpSpPr/>
            <p:nvPr/>
          </p:nvGrpSpPr>
          <p:grpSpPr>
            <a:xfrm>
              <a:off x="1729903" y="32502"/>
              <a:ext cx="833665" cy="760623"/>
              <a:chOff x="0" y="0"/>
              <a:chExt cx="833663" cy="760622"/>
            </a:xfrm>
          </p:grpSpPr>
          <p:sp>
            <p:nvSpPr>
              <p:cNvPr id="904" name="Rounded Rectangle"/>
              <p:cNvSpPr/>
              <p:nvPr/>
            </p:nvSpPr>
            <p:spPr>
              <a:xfrm>
                <a:off x="0" y="0"/>
                <a:ext cx="833664" cy="760623"/>
              </a:xfrm>
              <a:prstGeom prst="roundRect">
                <a:avLst>
                  <a:gd name="adj" fmla="val 36034"/>
                </a:avLst>
              </a:prstGeom>
              <a:solidFill>
                <a:schemeClr val="accent2">
                  <a:hueOff val="260011"/>
                  <a:satOff val="17755"/>
                  <a:lumOff val="-25437"/>
                  <a:alpha val="37219"/>
                </a:schemeClr>
              </a:solidFill>
              <a:ln w="38100" cap="flat">
                <a:solidFill>
                  <a:srgbClr val="000000">
                    <a:alpha val="37219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948" name="Group"/>
              <p:cNvGrpSpPr/>
              <p:nvPr/>
            </p:nvGrpSpPr>
            <p:grpSpPr>
              <a:xfrm>
                <a:off x="94504" y="53064"/>
                <a:ext cx="644656" cy="654494"/>
                <a:chOff x="0" y="0"/>
                <a:chExt cx="644654" cy="654493"/>
              </a:xfrm>
            </p:grpSpPr>
            <p:grpSp>
              <p:nvGrpSpPr>
                <p:cNvPr id="919" name="Group"/>
                <p:cNvGrpSpPr/>
                <p:nvPr/>
              </p:nvGrpSpPr>
              <p:grpSpPr>
                <a:xfrm>
                  <a:off x="0" y="0"/>
                  <a:ext cx="644655" cy="654494"/>
                  <a:chOff x="0" y="0"/>
                  <a:chExt cx="644654" cy="654493"/>
                </a:xfrm>
              </p:grpSpPr>
              <p:sp>
                <p:nvSpPr>
                  <p:cNvPr id="905" name="Oval"/>
                  <p:cNvSpPr/>
                  <p:nvPr/>
                </p:nvSpPr>
                <p:spPr>
                  <a:xfrm>
                    <a:off x="145512" y="172398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06" name="Oval"/>
                  <p:cNvSpPr/>
                  <p:nvPr/>
                </p:nvSpPr>
                <p:spPr>
                  <a:xfrm>
                    <a:off x="-1" y="230742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07" name="Oval"/>
                  <p:cNvSpPr/>
                  <p:nvPr/>
                </p:nvSpPr>
                <p:spPr>
                  <a:xfrm>
                    <a:off x="187001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08" name="Oval"/>
                  <p:cNvSpPr/>
                  <p:nvPr/>
                </p:nvSpPr>
                <p:spPr>
                  <a:xfrm>
                    <a:off x="266212" y="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09" name="Oval"/>
                  <p:cNvSpPr/>
                  <p:nvPr/>
                </p:nvSpPr>
                <p:spPr>
                  <a:xfrm>
                    <a:off x="320107" y="163779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0" name="Oval"/>
                  <p:cNvSpPr/>
                  <p:nvPr/>
                </p:nvSpPr>
                <p:spPr>
                  <a:xfrm>
                    <a:off x="-1" y="389775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1" name="Oval"/>
                  <p:cNvSpPr/>
                  <p:nvPr/>
                </p:nvSpPr>
                <p:spPr>
                  <a:xfrm>
                    <a:off x="266212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2" name="Oval"/>
                  <p:cNvSpPr/>
                  <p:nvPr/>
                </p:nvSpPr>
                <p:spPr>
                  <a:xfrm>
                    <a:off x="442974" y="70836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3" name="Oval"/>
                  <p:cNvSpPr/>
                  <p:nvPr/>
                </p:nvSpPr>
                <p:spPr>
                  <a:xfrm>
                    <a:off x="511945" y="243235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4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5" name="Oval"/>
                  <p:cNvSpPr/>
                  <p:nvPr/>
                </p:nvSpPr>
                <p:spPr>
                  <a:xfrm>
                    <a:off x="63633" y="36356"/>
                    <a:ext cx="132709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6" name="Oval"/>
                  <p:cNvSpPr/>
                  <p:nvPr/>
                </p:nvSpPr>
                <p:spPr>
                  <a:xfrm>
                    <a:off x="119648" y="51282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7" name="Oval"/>
                  <p:cNvSpPr/>
                  <p:nvPr/>
                </p:nvSpPr>
                <p:spPr>
                  <a:xfrm>
                    <a:off x="442974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18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920" name="Oval"/>
                <p:cNvSpPr/>
                <p:nvPr/>
              </p:nvSpPr>
              <p:spPr>
                <a:xfrm>
                  <a:off x="145512" y="172398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1" name="Oval"/>
                <p:cNvSpPr/>
                <p:nvPr/>
              </p:nvSpPr>
              <p:spPr>
                <a:xfrm>
                  <a:off x="0" y="230742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2" name="Oval"/>
                <p:cNvSpPr/>
                <p:nvPr/>
              </p:nvSpPr>
              <p:spPr>
                <a:xfrm>
                  <a:off x="187001" y="333989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3" name="Oval"/>
                <p:cNvSpPr/>
                <p:nvPr/>
              </p:nvSpPr>
              <p:spPr>
                <a:xfrm>
                  <a:off x="266212" y="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4" name="Oval"/>
                <p:cNvSpPr/>
                <p:nvPr/>
              </p:nvSpPr>
              <p:spPr>
                <a:xfrm>
                  <a:off x="320107" y="163779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5" name="Oval"/>
                <p:cNvSpPr/>
                <p:nvPr/>
              </p:nvSpPr>
              <p:spPr>
                <a:xfrm>
                  <a:off x="0" y="389775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6" name="Oval"/>
                <p:cNvSpPr/>
                <p:nvPr/>
              </p:nvSpPr>
              <p:spPr>
                <a:xfrm>
                  <a:off x="266212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7" name="Oval"/>
                <p:cNvSpPr/>
                <p:nvPr/>
              </p:nvSpPr>
              <p:spPr>
                <a:xfrm>
                  <a:off x="442974" y="70836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8" name="Oval"/>
                <p:cNvSpPr/>
                <p:nvPr/>
              </p:nvSpPr>
              <p:spPr>
                <a:xfrm>
                  <a:off x="511945" y="243235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29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0" name="Oval"/>
                <p:cNvSpPr/>
                <p:nvPr/>
              </p:nvSpPr>
              <p:spPr>
                <a:xfrm>
                  <a:off x="63633" y="36356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1" name="Oval"/>
                <p:cNvSpPr/>
                <p:nvPr/>
              </p:nvSpPr>
              <p:spPr>
                <a:xfrm>
                  <a:off x="119648" y="51282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2" name="Oval"/>
                <p:cNvSpPr/>
                <p:nvPr/>
              </p:nvSpPr>
              <p:spPr>
                <a:xfrm>
                  <a:off x="442974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3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34" name="Line"/>
                <p:cNvSpPr/>
                <p:nvPr/>
              </p:nvSpPr>
              <p:spPr>
                <a:xfrm flipV="1">
                  <a:off x="237906" y="126624"/>
                  <a:ext cx="55956" cy="5595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35" name="Line"/>
                <p:cNvSpPr/>
                <p:nvPr/>
              </p:nvSpPr>
              <p:spPr>
                <a:xfrm>
                  <a:off x="267833" y="251313"/>
                  <a:ext cx="743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36" name="Line"/>
                <p:cNvSpPr/>
                <p:nvPr/>
              </p:nvSpPr>
              <p:spPr>
                <a:xfrm flipV="1">
                  <a:off x="108029" y="245815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37" name="Line"/>
                <p:cNvSpPr/>
                <p:nvPr/>
              </p:nvSpPr>
              <p:spPr>
                <a:xfrm flipH="1" flipV="1">
                  <a:off x="108029" y="122531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38" name="Line"/>
                <p:cNvSpPr/>
                <p:nvPr/>
              </p:nvSpPr>
              <p:spPr>
                <a:xfrm flipV="1">
                  <a:off x="235401" y="295176"/>
                  <a:ext cx="1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39" name="Line"/>
                <p:cNvSpPr/>
                <p:nvPr/>
              </p:nvSpPr>
              <p:spPr>
                <a:xfrm flipV="1">
                  <a:off x="108029" y="420617"/>
                  <a:ext cx="131854" cy="5077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0" name="Line"/>
                <p:cNvSpPr/>
                <p:nvPr/>
              </p:nvSpPr>
              <p:spPr>
                <a:xfrm flipV="1">
                  <a:off x="256400" y="265223"/>
                  <a:ext cx="131854" cy="13185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1" name="Line"/>
                <p:cNvSpPr/>
                <p:nvPr/>
              </p:nvSpPr>
              <p:spPr>
                <a:xfrm>
                  <a:off x="286446" y="401081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2" name="Line"/>
                <p:cNvSpPr/>
                <p:nvPr/>
              </p:nvSpPr>
              <p:spPr>
                <a:xfrm>
                  <a:off x="273148" y="450600"/>
                  <a:ext cx="63734" cy="6373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3" name="Line"/>
                <p:cNvSpPr/>
                <p:nvPr/>
              </p:nvSpPr>
              <p:spPr>
                <a:xfrm flipV="1">
                  <a:off x="337514" y="579676"/>
                  <a:ext cx="160763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4" name="Line"/>
                <p:cNvSpPr/>
                <p:nvPr/>
              </p:nvSpPr>
              <p:spPr>
                <a:xfrm flipV="1">
                  <a:off x="185502" y="579676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5" name="Line"/>
                <p:cNvSpPr/>
                <p:nvPr/>
              </p:nvSpPr>
              <p:spPr>
                <a:xfrm flipV="1">
                  <a:off x="479588" y="303631"/>
                  <a:ext cx="97452" cy="9745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6" name="Line"/>
                <p:cNvSpPr/>
                <p:nvPr/>
              </p:nvSpPr>
              <p:spPr>
                <a:xfrm flipV="1">
                  <a:off x="408064" y="151219"/>
                  <a:ext cx="97451" cy="9745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47" name="Line"/>
                <p:cNvSpPr/>
                <p:nvPr/>
              </p:nvSpPr>
              <p:spPr>
                <a:xfrm flipH="1" flipV="1">
                  <a:off x="426083" y="396394"/>
                  <a:ext cx="61413" cy="163530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grpSp>
          <p:nvGrpSpPr>
            <p:cNvPr id="995" name="Group"/>
            <p:cNvGrpSpPr/>
            <p:nvPr/>
          </p:nvGrpSpPr>
          <p:grpSpPr>
            <a:xfrm>
              <a:off x="3302693" y="597413"/>
              <a:ext cx="833665" cy="760623"/>
              <a:chOff x="0" y="0"/>
              <a:chExt cx="833663" cy="760622"/>
            </a:xfrm>
          </p:grpSpPr>
          <p:sp>
            <p:nvSpPr>
              <p:cNvPr id="950" name="Rounded Rectangle"/>
              <p:cNvSpPr/>
              <p:nvPr/>
            </p:nvSpPr>
            <p:spPr>
              <a:xfrm>
                <a:off x="0" y="0"/>
                <a:ext cx="833664" cy="760623"/>
              </a:xfrm>
              <a:prstGeom prst="roundRect">
                <a:avLst>
                  <a:gd name="adj" fmla="val 33502"/>
                </a:avLst>
              </a:prstGeom>
              <a:solidFill>
                <a:srgbClr val="DDE6FF"/>
              </a:solidFill>
              <a:ln w="38100" cap="flat">
                <a:solidFill>
                  <a:srgbClr val="7D789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994" name="Group"/>
              <p:cNvGrpSpPr/>
              <p:nvPr/>
            </p:nvGrpSpPr>
            <p:grpSpPr>
              <a:xfrm>
                <a:off x="94505" y="53064"/>
                <a:ext cx="644655" cy="654494"/>
                <a:chOff x="0" y="0"/>
                <a:chExt cx="644654" cy="654493"/>
              </a:xfrm>
            </p:grpSpPr>
            <p:grpSp>
              <p:nvGrpSpPr>
                <p:cNvPr id="965" name="Group"/>
                <p:cNvGrpSpPr/>
                <p:nvPr/>
              </p:nvGrpSpPr>
              <p:grpSpPr>
                <a:xfrm>
                  <a:off x="0" y="0"/>
                  <a:ext cx="644655" cy="654494"/>
                  <a:chOff x="0" y="0"/>
                  <a:chExt cx="644654" cy="654493"/>
                </a:xfrm>
              </p:grpSpPr>
              <p:sp>
                <p:nvSpPr>
                  <p:cNvPr id="951" name="Oval"/>
                  <p:cNvSpPr/>
                  <p:nvPr/>
                </p:nvSpPr>
                <p:spPr>
                  <a:xfrm>
                    <a:off x="145512" y="172398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2" name="Oval"/>
                  <p:cNvSpPr/>
                  <p:nvPr/>
                </p:nvSpPr>
                <p:spPr>
                  <a:xfrm>
                    <a:off x="-1" y="230742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3" name="Oval"/>
                  <p:cNvSpPr/>
                  <p:nvPr/>
                </p:nvSpPr>
                <p:spPr>
                  <a:xfrm>
                    <a:off x="187001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4" name="Oval"/>
                  <p:cNvSpPr/>
                  <p:nvPr/>
                </p:nvSpPr>
                <p:spPr>
                  <a:xfrm>
                    <a:off x="266212" y="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5" name="Oval"/>
                  <p:cNvSpPr/>
                  <p:nvPr/>
                </p:nvSpPr>
                <p:spPr>
                  <a:xfrm>
                    <a:off x="320107" y="163779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6" name="Oval"/>
                  <p:cNvSpPr/>
                  <p:nvPr/>
                </p:nvSpPr>
                <p:spPr>
                  <a:xfrm>
                    <a:off x="-1" y="389775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7" name="Oval"/>
                  <p:cNvSpPr/>
                  <p:nvPr/>
                </p:nvSpPr>
                <p:spPr>
                  <a:xfrm>
                    <a:off x="266212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8" name="Oval"/>
                  <p:cNvSpPr/>
                  <p:nvPr/>
                </p:nvSpPr>
                <p:spPr>
                  <a:xfrm>
                    <a:off x="442974" y="70836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59" name="Oval"/>
                  <p:cNvSpPr/>
                  <p:nvPr/>
                </p:nvSpPr>
                <p:spPr>
                  <a:xfrm>
                    <a:off x="511945" y="243235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60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6E707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61" name="Oval"/>
                  <p:cNvSpPr/>
                  <p:nvPr/>
                </p:nvSpPr>
                <p:spPr>
                  <a:xfrm>
                    <a:off x="63633" y="36356"/>
                    <a:ext cx="132709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62" name="Oval"/>
                  <p:cNvSpPr/>
                  <p:nvPr/>
                </p:nvSpPr>
                <p:spPr>
                  <a:xfrm>
                    <a:off x="119648" y="512820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63" name="Oval"/>
                  <p:cNvSpPr/>
                  <p:nvPr/>
                </p:nvSpPr>
                <p:spPr>
                  <a:xfrm>
                    <a:off x="442974" y="504023"/>
                    <a:ext cx="132710" cy="141674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sp>
                <p:nvSpPr>
                  <p:cNvPr id="964" name="Oval"/>
                  <p:cNvSpPr/>
                  <p:nvPr/>
                </p:nvSpPr>
                <p:spPr>
                  <a:xfrm>
                    <a:off x="374003" y="333989"/>
                    <a:ext cx="132710" cy="141675"/>
                  </a:xfrm>
                  <a:prstGeom prst="ellipse">
                    <a:avLst/>
                  </a:prstGeom>
                  <a:solidFill>
                    <a:srgbClr val="5E5E5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</p:grpSp>
            <p:sp>
              <p:nvSpPr>
                <p:cNvPr id="966" name="Oval"/>
                <p:cNvSpPr/>
                <p:nvPr/>
              </p:nvSpPr>
              <p:spPr>
                <a:xfrm>
                  <a:off x="145512" y="172398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67" name="Oval"/>
                <p:cNvSpPr/>
                <p:nvPr/>
              </p:nvSpPr>
              <p:spPr>
                <a:xfrm>
                  <a:off x="0" y="230742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68" name="Oval"/>
                <p:cNvSpPr/>
                <p:nvPr/>
              </p:nvSpPr>
              <p:spPr>
                <a:xfrm>
                  <a:off x="187001" y="333989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69" name="Oval"/>
                <p:cNvSpPr/>
                <p:nvPr/>
              </p:nvSpPr>
              <p:spPr>
                <a:xfrm>
                  <a:off x="266212" y="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0" name="Oval"/>
                <p:cNvSpPr/>
                <p:nvPr/>
              </p:nvSpPr>
              <p:spPr>
                <a:xfrm>
                  <a:off x="320107" y="163779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1" name="Oval"/>
                <p:cNvSpPr/>
                <p:nvPr/>
              </p:nvSpPr>
              <p:spPr>
                <a:xfrm>
                  <a:off x="0" y="389775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2" name="Oval"/>
                <p:cNvSpPr/>
                <p:nvPr/>
              </p:nvSpPr>
              <p:spPr>
                <a:xfrm>
                  <a:off x="266212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3" name="Oval"/>
                <p:cNvSpPr/>
                <p:nvPr/>
              </p:nvSpPr>
              <p:spPr>
                <a:xfrm>
                  <a:off x="442974" y="70836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4" name="Oval"/>
                <p:cNvSpPr/>
                <p:nvPr/>
              </p:nvSpPr>
              <p:spPr>
                <a:xfrm>
                  <a:off x="511945" y="243235"/>
                  <a:ext cx="132710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5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6" name="Oval"/>
                <p:cNvSpPr/>
                <p:nvPr/>
              </p:nvSpPr>
              <p:spPr>
                <a:xfrm>
                  <a:off x="63633" y="36356"/>
                  <a:ext cx="132709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7" name="Oval"/>
                <p:cNvSpPr/>
                <p:nvPr/>
              </p:nvSpPr>
              <p:spPr>
                <a:xfrm>
                  <a:off x="119648" y="512820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8" name="Oval"/>
                <p:cNvSpPr/>
                <p:nvPr/>
              </p:nvSpPr>
              <p:spPr>
                <a:xfrm>
                  <a:off x="442974" y="504023"/>
                  <a:ext cx="132710" cy="141674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79" name="Oval"/>
                <p:cNvSpPr/>
                <p:nvPr/>
              </p:nvSpPr>
              <p:spPr>
                <a:xfrm>
                  <a:off x="374003" y="333989"/>
                  <a:ext cx="132709" cy="141675"/>
                </a:xfrm>
                <a:prstGeom prst="ellipse">
                  <a:avLst/>
                </a:prstGeom>
                <a:solidFill>
                  <a:srgbClr val="5E5E5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980" name="Line"/>
                <p:cNvSpPr/>
                <p:nvPr/>
              </p:nvSpPr>
              <p:spPr>
                <a:xfrm flipV="1">
                  <a:off x="237906" y="126624"/>
                  <a:ext cx="55956" cy="55956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1" name="Line"/>
                <p:cNvSpPr/>
                <p:nvPr/>
              </p:nvSpPr>
              <p:spPr>
                <a:xfrm>
                  <a:off x="267833" y="251313"/>
                  <a:ext cx="743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2" name="Line"/>
                <p:cNvSpPr/>
                <p:nvPr/>
              </p:nvSpPr>
              <p:spPr>
                <a:xfrm flipV="1">
                  <a:off x="108029" y="245815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3" name="Line"/>
                <p:cNvSpPr/>
                <p:nvPr/>
              </p:nvSpPr>
              <p:spPr>
                <a:xfrm flipH="1" flipV="1">
                  <a:off x="108029" y="122531"/>
                  <a:ext cx="64142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4" name="Line"/>
                <p:cNvSpPr/>
                <p:nvPr/>
              </p:nvSpPr>
              <p:spPr>
                <a:xfrm flipV="1">
                  <a:off x="235401" y="295176"/>
                  <a:ext cx="1" cy="6414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5" name="Line"/>
                <p:cNvSpPr/>
                <p:nvPr/>
              </p:nvSpPr>
              <p:spPr>
                <a:xfrm flipV="1">
                  <a:off x="108029" y="420617"/>
                  <a:ext cx="131854" cy="5077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6" name="Line"/>
                <p:cNvSpPr/>
                <p:nvPr/>
              </p:nvSpPr>
              <p:spPr>
                <a:xfrm flipV="1">
                  <a:off x="256400" y="265223"/>
                  <a:ext cx="131854" cy="13185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7" name="Line"/>
                <p:cNvSpPr/>
                <p:nvPr/>
              </p:nvSpPr>
              <p:spPr>
                <a:xfrm>
                  <a:off x="286446" y="401081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8" name="Line"/>
                <p:cNvSpPr/>
                <p:nvPr/>
              </p:nvSpPr>
              <p:spPr>
                <a:xfrm>
                  <a:off x="273148" y="450600"/>
                  <a:ext cx="63734" cy="63734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89" name="Line"/>
                <p:cNvSpPr/>
                <p:nvPr/>
              </p:nvSpPr>
              <p:spPr>
                <a:xfrm flipV="1">
                  <a:off x="337514" y="579676"/>
                  <a:ext cx="160763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90" name="Line"/>
                <p:cNvSpPr/>
                <p:nvPr/>
              </p:nvSpPr>
              <p:spPr>
                <a:xfrm flipV="1">
                  <a:off x="185502" y="579676"/>
                  <a:ext cx="160764" cy="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91" name="Line"/>
                <p:cNvSpPr/>
                <p:nvPr/>
              </p:nvSpPr>
              <p:spPr>
                <a:xfrm flipV="1">
                  <a:off x="479588" y="303631"/>
                  <a:ext cx="97452" cy="97451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92" name="Line"/>
                <p:cNvSpPr/>
                <p:nvPr/>
              </p:nvSpPr>
              <p:spPr>
                <a:xfrm flipV="1">
                  <a:off x="408064" y="151219"/>
                  <a:ext cx="97451" cy="97452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993" name="Line"/>
                <p:cNvSpPr/>
                <p:nvPr/>
              </p:nvSpPr>
              <p:spPr>
                <a:xfrm flipH="1" flipV="1">
                  <a:off x="426083" y="396394"/>
                  <a:ext cx="61413" cy="163530"/>
                </a:xfrm>
                <a:prstGeom prst="line">
                  <a:avLst/>
                </a:prstGeom>
                <a:noFill/>
                <a:ln w="38100" cap="flat">
                  <a:solidFill>
                    <a:srgbClr val="5E5E5E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</p:grpSp>
        <p:pic>
          <p:nvPicPr>
            <p:cNvPr id="1007" name="Connection Line" descr="Connection Line"/>
            <p:cNvPicPr>
              <a:picLocks/>
            </p:cNvPicPr>
            <p:nvPr/>
          </p:nvPicPr>
          <p:blipFill>
            <a:blip r:embed="rId6">
              <a:alphaModFix amt="25257"/>
            </a:blip>
            <a:stretch>
              <a:fillRect/>
            </a:stretch>
          </p:blipFill>
          <p:spPr>
            <a:xfrm>
              <a:off x="788153" y="536296"/>
              <a:ext cx="960786" cy="473160"/>
            </a:xfrm>
            <a:prstGeom prst="rect">
              <a:avLst/>
            </a:prstGeom>
            <a:effectLst/>
          </p:spPr>
        </p:pic>
        <p:pic>
          <p:nvPicPr>
            <p:cNvPr id="1009" name="Connection Line" descr="Connection Line"/>
            <p:cNvPicPr>
              <a:picLocks/>
            </p:cNvPicPr>
            <p:nvPr/>
          </p:nvPicPr>
          <p:blipFill>
            <a:blip r:embed="rId7">
              <a:alphaModFix amt="26928"/>
            </a:blip>
            <a:stretch>
              <a:fillRect/>
            </a:stretch>
          </p:blipFill>
          <p:spPr>
            <a:xfrm>
              <a:off x="2544582" y="610056"/>
              <a:ext cx="849080" cy="356385"/>
            </a:xfrm>
            <a:prstGeom prst="rect">
              <a:avLst/>
            </a:prstGeom>
            <a:effectLst/>
          </p:spPr>
        </p:pic>
        <p:pic>
          <p:nvPicPr>
            <p:cNvPr id="1011" name="Connection Line" descr="Connection Line"/>
            <p:cNvPicPr>
              <a:picLocks/>
            </p:cNvPicPr>
            <p:nvPr/>
          </p:nvPicPr>
          <p:blipFill>
            <a:blip r:embed="rId8">
              <a:alphaModFix amt="25257"/>
            </a:blip>
            <a:stretch>
              <a:fillRect/>
            </a:stretch>
          </p:blipFill>
          <p:spPr>
            <a:xfrm>
              <a:off x="788153" y="418007"/>
              <a:ext cx="961934" cy="592413"/>
            </a:xfrm>
            <a:prstGeom prst="rect">
              <a:avLst/>
            </a:prstGeom>
            <a:effectLst/>
          </p:spPr>
        </p:pic>
        <p:pic>
          <p:nvPicPr>
            <p:cNvPr id="1013" name="Connection Line" descr="Connection Line"/>
            <p:cNvPicPr>
              <a:picLocks/>
            </p:cNvPicPr>
            <p:nvPr/>
          </p:nvPicPr>
          <p:blipFill>
            <a:blip r:embed="rId9">
              <a:alphaModFix amt="25257"/>
            </a:blip>
            <a:stretch>
              <a:fillRect/>
            </a:stretch>
          </p:blipFill>
          <p:spPr>
            <a:xfrm>
              <a:off x="788153" y="668381"/>
              <a:ext cx="962497" cy="359577"/>
            </a:xfrm>
            <a:prstGeom prst="rect">
              <a:avLst/>
            </a:prstGeom>
            <a:effectLst/>
          </p:spPr>
        </p:pic>
        <p:pic>
          <p:nvPicPr>
            <p:cNvPr id="1015" name="Connection Line" descr="Connection Line"/>
            <p:cNvPicPr>
              <a:picLocks/>
            </p:cNvPicPr>
            <p:nvPr/>
          </p:nvPicPr>
          <p:blipFill>
            <a:blip r:embed="rId10">
              <a:alphaModFix amt="25257"/>
            </a:blip>
            <a:stretch>
              <a:fillRect/>
            </a:stretch>
          </p:blipFill>
          <p:spPr>
            <a:xfrm>
              <a:off x="788153" y="769575"/>
              <a:ext cx="969101" cy="352420"/>
            </a:xfrm>
            <a:prstGeom prst="rect">
              <a:avLst/>
            </a:prstGeom>
            <a:effectLst/>
          </p:spPr>
        </p:pic>
        <p:pic>
          <p:nvPicPr>
            <p:cNvPr id="1017" name="Connection Line" descr="Connection Line"/>
            <p:cNvPicPr>
              <a:picLocks/>
            </p:cNvPicPr>
            <p:nvPr/>
          </p:nvPicPr>
          <p:blipFill>
            <a:blip r:embed="rId11">
              <a:alphaModFix amt="26928"/>
            </a:blip>
            <a:stretch>
              <a:fillRect/>
            </a:stretch>
          </p:blipFill>
          <p:spPr>
            <a:xfrm>
              <a:off x="2542943" y="543465"/>
              <a:ext cx="918149" cy="370428"/>
            </a:xfrm>
            <a:prstGeom prst="rect">
              <a:avLst/>
            </a:prstGeom>
            <a:effectLst/>
          </p:spPr>
        </p:pic>
        <p:pic>
          <p:nvPicPr>
            <p:cNvPr id="1019" name="Connection Line" descr="Connection Line"/>
            <p:cNvPicPr>
              <a:picLocks/>
            </p:cNvPicPr>
            <p:nvPr/>
          </p:nvPicPr>
          <p:blipFill>
            <a:blip r:embed="rId12">
              <a:alphaModFix amt="26928"/>
            </a:blip>
            <a:stretch>
              <a:fillRect/>
            </a:stretch>
          </p:blipFill>
          <p:spPr>
            <a:xfrm>
              <a:off x="2543341" y="717996"/>
              <a:ext cx="797713" cy="351592"/>
            </a:xfrm>
            <a:prstGeom prst="rect">
              <a:avLst/>
            </a:prstGeom>
            <a:effectLst/>
          </p:spPr>
        </p:pic>
        <p:pic>
          <p:nvPicPr>
            <p:cNvPr id="1021" name="Connection Line" descr="Connection Line"/>
            <p:cNvPicPr>
              <a:picLocks/>
            </p:cNvPicPr>
            <p:nvPr/>
          </p:nvPicPr>
          <p:blipFill>
            <a:blip r:embed="rId13">
              <a:alphaModFix amt="26928"/>
            </a:blip>
            <a:stretch>
              <a:fillRect/>
            </a:stretch>
          </p:blipFill>
          <p:spPr>
            <a:xfrm>
              <a:off x="2537907" y="791000"/>
              <a:ext cx="788314" cy="372795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4" name="Equation"/>
                <p:cNvSpPr txBox="1"/>
                <p:nvPr/>
              </p:nvSpPr>
              <p:spPr>
                <a:xfrm>
                  <a:off x="297848" y="0"/>
                  <a:ext cx="296492" cy="2986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9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900"/>
                </a:p>
              </p:txBody>
            </p:sp>
          </mc:Choice>
          <mc:Fallback>
            <p:sp>
              <p:nvSpPr>
                <p:cNvPr id="100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48" y="0"/>
                  <a:ext cx="296492" cy="298672"/>
                </a:xfrm>
                <a:prstGeom prst="rect">
                  <a:avLst/>
                </a:prstGeom>
                <a:blipFill>
                  <a:blip r:embed="rId14"/>
                  <a:stretch>
                    <a:fillRect l="-15385" r="-769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5" name="Equation"/>
                <p:cNvSpPr txBox="1"/>
                <p:nvPr/>
              </p:nvSpPr>
              <p:spPr>
                <a:xfrm>
                  <a:off x="3624272" y="332898"/>
                  <a:ext cx="296492" cy="2950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9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900"/>
                </a:p>
              </p:txBody>
            </p:sp>
          </mc:Choice>
          <mc:Fallback>
            <p:sp>
              <p:nvSpPr>
                <p:cNvPr id="100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272" y="332898"/>
                  <a:ext cx="296492" cy="295082"/>
                </a:xfrm>
                <a:prstGeom prst="rect">
                  <a:avLst/>
                </a:prstGeom>
                <a:blipFill>
                  <a:blip r:embed="rId15"/>
                  <a:stretch>
                    <a:fillRect l="-15385" r="-769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E0394-73AD-33B2-E5E6-71C45A994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11E45-1395-6F22-95BF-BE5969DC9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" grpId="0" build="p" bldLvl="5" animBg="1" advAuto="0"/>
      <p:bldP spid="857" grpId="0" animBg="1" advAuto="0"/>
      <p:bldP spid="1006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5C958-C90A-6188-D49A-D59CF75E2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BCC80-AF1B-40D4-FB1A-FAA97B59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Flow Matching </a:t>
            </a:r>
            <a:r>
              <a:rPr lang="en-US" dirty="0">
                <a:solidFill>
                  <a:schemeClr val="bg1"/>
                </a:solidFill>
              </a:rPr>
              <a:t>to Meta Flow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0472-1149-D6DB-CCB4-47DFCB5D48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5D415-C8A1-FA88-9452-DC0D5B895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452EB-BF4B-104E-EDD3-6C1186A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roup">
                <a:extLst>
                  <a:ext uri="{FF2B5EF4-FFF2-40B4-BE49-F238E27FC236}">
                    <a16:creationId xmlns:a16="http://schemas.microsoft.com/office/drawing/2014/main" id="{41765731-FF3B-35F6-47DC-586E7C936FED}"/>
                  </a:ext>
                </a:extLst>
              </p:cNvPr>
              <p:cNvSpPr txBox="1"/>
              <p:nvPr/>
            </p:nvSpPr>
            <p:spPr>
              <a:xfrm>
                <a:off x="1006515" y="1416509"/>
                <a:ext cx="4087145" cy="7742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7" name="Group">
                <a:extLst>
                  <a:ext uri="{FF2B5EF4-FFF2-40B4-BE49-F238E27FC236}">
                    <a16:creationId xmlns:a16="http://schemas.microsoft.com/office/drawing/2014/main" id="{41765731-FF3B-35F6-47DC-586E7C936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15" y="1416509"/>
                <a:ext cx="4087145" cy="774251"/>
              </a:xfrm>
              <a:prstGeom prst="rect">
                <a:avLst/>
              </a:prstGeom>
              <a:blipFill>
                <a:blip r:embed="rId2"/>
                <a:stretch>
                  <a:fillRect l="-1858" t="-4839" r="-2786" b="-145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73">
            <a:extLst>
              <a:ext uri="{FF2B5EF4-FFF2-40B4-BE49-F238E27FC236}">
                <a16:creationId xmlns:a16="http://schemas.microsoft.com/office/drawing/2014/main" id="{4E119933-E4D2-9770-B6CB-88EB55740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81" y="3025104"/>
            <a:ext cx="3459182" cy="33720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F77E1ED-3FE9-E001-E33B-2F4962F2AD07}"/>
                  </a:ext>
                </a:extLst>
              </p:cNvPr>
              <p:cNvSpPr txBox="1"/>
              <p:nvPr/>
            </p:nvSpPr>
            <p:spPr>
              <a:xfrm>
                <a:off x="7004895" y="7793120"/>
                <a:ext cx="4252639" cy="68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parameterized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  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over distributions</a:t>
                </a: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F77E1ED-3FE9-E001-E33B-2F4962F2A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895" y="7793120"/>
                <a:ext cx="4252639" cy="683457"/>
              </a:xfrm>
              <a:prstGeom prst="rect">
                <a:avLst/>
              </a:prstGeom>
              <a:blipFill>
                <a:blip r:embed="rId4"/>
                <a:stretch>
                  <a:fillRect l="-595" t="-1818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70BC76D7-01B8-ED69-1156-54313195D956}"/>
              </a:ext>
            </a:extLst>
          </p:cNvPr>
          <p:cNvSpPr txBox="1"/>
          <p:nvPr/>
        </p:nvSpPr>
        <p:spPr>
          <a:xfrm>
            <a:off x="482921" y="3446712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(Wasserstein manifold)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0716683-6373-40FB-F8ED-C4CB0CA1D901}"/>
                  </a:ext>
                </a:extLst>
              </p:cNvPr>
              <p:cNvSpPr txBox="1"/>
              <p:nvPr/>
            </p:nvSpPr>
            <p:spPr>
              <a:xfrm>
                <a:off x="2099006" y="7842213"/>
                <a:ext cx="3074624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=1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distributions</a:t>
                </a: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0716683-6373-40FB-F8ED-C4CB0CA1D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006" y="7842213"/>
                <a:ext cx="3074624" cy="390941"/>
              </a:xfrm>
              <a:prstGeom prst="rect">
                <a:avLst/>
              </a:prstGeom>
              <a:blipFill>
                <a:blip r:embed="rId5"/>
                <a:stretch>
                  <a:fillRect t="-3125" r="-41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">
            <a:extLst>
              <a:ext uri="{FF2B5EF4-FFF2-40B4-BE49-F238E27FC236}">
                <a16:creationId xmlns:a16="http://schemas.microsoft.com/office/drawing/2014/main" id="{32626552-91F9-67F2-669B-1A04A4E765DD}"/>
              </a:ext>
            </a:extLst>
          </p:cNvPr>
          <p:cNvGrpSpPr/>
          <p:nvPr/>
        </p:nvGrpSpPr>
        <p:grpSpPr>
          <a:xfrm>
            <a:off x="1832049" y="2332480"/>
            <a:ext cx="2336539" cy="463468"/>
            <a:chOff x="-1" y="0"/>
            <a:chExt cx="8296163" cy="1963421"/>
          </a:xfrm>
        </p:grpSpPr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515F4DF5-C6B8-FB39-3826-6247237E5F12}"/>
                </a:ext>
              </a:extLst>
            </p:cNvPr>
            <p:cNvGrpSpPr/>
            <p:nvPr/>
          </p:nvGrpSpPr>
          <p:grpSpPr>
            <a:xfrm>
              <a:off x="-1" y="552770"/>
              <a:ext cx="1546114" cy="1410651"/>
              <a:chOff x="0" y="0"/>
              <a:chExt cx="1546114" cy="1410651"/>
            </a:xfrm>
          </p:grpSpPr>
          <p:sp>
            <p:nvSpPr>
              <p:cNvPr id="49" name="Rounded Rectangle">
                <a:extLst>
                  <a:ext uri="{FF2B5EF4-FFF2-40B4-BE49-F238E27FC236}">
                    <a16:creationId xmlns:a16="http://schemas.microsoft.com/office/drawing/2014/main" id="{84FD62ED-8645-A764-D82B-A33B294CA6F6}"/>
                  </a:ext>
                </a:extLst>
              </p:cNvPr>
              <p:cNvSpPr/>
              <p:nvPr/>
            </p:nvSpPr>
            <p:spPr>
              <a:xfrm>
                <a:off x="0" y="0"/>
                <a:ext cx="1546115" cy="1410652"/>
              </a:xfrm>
              <a:prstGeom prst="roundRect">
                <a:avLst>
                  <a:gd name="adj" fmla="val 36034"/>
                </a:avLst>
              </a:prstGeom>
              <a:solidFill>
                <a:srgbClr val="E1E1E1"/>
              </a:solidFill>
              <a:ln w="38100" cap="flat">
                <a:solidFill>
                  <a:srgbClr val="7D789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50" name="Group">
                <a:extLst>
                  <a:ext uri="{FF2B5EF4-FFF2-40B4-BE49-F238E27FC236}">
                    <a16:creationId xmlns:a16="http://schemas.microsoft.com/office/drawing/2014/main" id="{6149BFCF-5E4B-4D40-939A-35DB3C5D4A49}"/>
                  </a:ext>
                </a:extLst>
              </p:cNvPr>
              <p:cNvGrpSpPr/>
              <p:nvPr/>
            </p:nvGrpSpPr>
            <p:grpSpPr>
              <a:xfrm>
                <a:off x="175268" y="98412"/>
                <a:ext cx="1195578" cy="1213827"/>
                <a:chOff x="0" y="0"/>
                <a:chExt cx="1195576" cy="1213825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21FDE28A-15D0-F65C-D38A-8E8C577CF9E4}"/>
                    </a:ext>
                  </a:extLst>
                </p:cNvPr>
                <p:cNvSpPr/>
                <p:nvPr/>
              </p:nvSpPr>
              <p:spPr>
                <a:xfrm>
                  <a:off x="269868" y="319731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4EE2C2A-C957-EF8A-9513-1F99290A8184}"/>
                    </a:ext>
                  </a:extLst>
                </p:cNvPr>
                <p:cNvSpPr/>
                <p:nvPr/>
              </p:nvSpPr>
              <p:spPr>
                <a:xfrm>
                  <a:off x="-1" y="427935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398570F6-E70E-2925-DE7C-84B713B4BDA4}"/>
                    </a:ext>
                  </a:extLst>
                </p:cNvPr>
                <p:cNvSpPr/>
                <p:nvPr/>
              </p:nvSpPr>
              <p:spPr>
                <a:xfrm>
                  <a:off x="346813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FEF5C15-6F0A-EAAC-2F0D-A7666DD3303B}"/>
                    </a:ext>
                  </a:extLst>
                </p:cNvPr>
                <p:cNvSpPr/>
                <p:nvPr/>
              </p:nvSpPr>
              <p:spPr>
                <a:xfrm>
                  <a:off x="493718" y="0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507963E2-34AE-623A-D78C-3578BC397A86}"/>
                    </a:ext>
                  </a:extLst>
                </p:cNvPr>
                <p:cNvSpPr/>
                <p:nvPr/>
              </p:nvSpPr>
              <p:spPr>
                <a:xfrm>
                  <a:off x="593672" y="303745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3CB85772-22AA-7D96-7149-93E7B5B45A8F}"/>
                    </a:ext>
                  </a:extLst>
                </p:cNvPr>
                <p:cNvSpPr/>
                <p:nvPr/>
              </p:nvSpPr>
              <p:spPr>
                <a:xfrm>
                  <a:off x="-1" y="722878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58C1711B-699C-7377-3336-196F2EED76E0}"/>
                    </a:ext>
                  </a:extLst>
                </p:cNvPr>
                <p:cNvSpPr/>
                <p:nvPr/>
              </p:nvSpPr>
              <p:spPr>
                <a:xfrm>
                  <a:off x="493718" y="934762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02CC4EE-7D69-EA45-CE34-98C25B012FFD}"/>
                    </a:ext>
                  </a:extLst>
                </p:cNvPr>
                <p:cNvSpPr/>
                <p:nvPr/>
              </p:nvSpPr>
              <p:spPr>
                <a:xfrm>
                  <a:off x="821541" y="131373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C9C50FF2-8795-F266-4C1E-61136B5DE8FA}"/>
                    </a:ext>
                  </a:extLst>
                </p:cNvPr>
                <p:cNvSpPr/>
                <p:nvPr/>
              </p:nvSpPr>
              <p:spPr>
                <a:xfrm>
                  <a:off x="949454" y="451105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88E936E-56A7-1E1B-3E8D-115DFB13CD1A}"/>
                    </a:ext>
                  </a:extLst>
                </p:cNvPr>
                <p:cNvSpPr/>
                <p:nvPr/>
              </p:nvSpPr>
              <p:spPr>
                <a:xfrm>
                  <a:off x="693626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38609893-895F-999C-25C1-FCC15404F101}"/>
                    </a:ext>
                  </a:extLst>
                </p:cNvPr>
                <p:cNvSpPr/>
                <p:nvPr/>
              </p:nvSpPr>
              <p:spPr>
                <a:xfrm>
                  <a:off x="118013" y="67427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D68AEBB-C06B-1C06-92EA-19E3384D46AA}"/>
                    </a:ext>
                  </a:extLst>
                </p:cNvPr>
                <p:cNvSpPr/>
                <p:nvPr/>
              </p:nvSpPr>
              <p:spPr>
                <a:xfrm>
                  <a:off x="221900" y="951077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42D08E2D-C5EA-2220-6387-3728C8612C32}"/>
                    </a:ext>
                  </a:extLst>
                </p:cNvPr>
                <p:cNvSpPr/>
                <p:nvPr/>
              </p:nvSpPr>
              <p:spPr>
                <a:xfrm>
                  <a:off x="821541" y="934762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7DC86617-BE8C-9971-E062-970306B12667}"/>
                    </a:ext>
                  </a:extLst>
                </p:cNvPr>
                <p:cNvSpPr/>
                <p:nvPr/>
              </p:nvSpPr>
              <p:spPr>
                <a:xfrm>
                  <a:off x="693626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46BA8E3D-7EFD-B751-2FAF-3ED8DDA83310}"/>
                </a:ext>
              </a:extLst>
            </p:cNvPr>
            <p:cNvGrpSpPr/>
            <p:nvPr/>
          </p:nvGrpSpPr>
          <p:grpSpPr>
            <a:xfrm>
              <a:off x="6750048" y="484818"/>
              <a:ext cx="1546114" cy="1410651"/>
              <a:chOff x="0" y="0"/>
              <a:chExt cx="1546113" cy="1410651"/>
            </a:xfrm>
          </p:grpSpPr>
          <p:sp>
            <p:nvSpPr>
              <p:cNvPr id="35" name="Rounded Rectangle">
                <a:extLst>
                  <a:ext uri="{FF2B5EF4-FFF2-40B4-BE49-F238E27FC236}">
                    <a16:creationId xmlns:a16="http://schemas.microsoft.com/office/drawing/2014/main" id="{3932B456-452C-A935-DEB0-982522FAA0AC}"/>
                  </a:ext>
                </a:extLst>
              </p:cNvPr>
              <p:cNvSpPr/>
              <p:nvPr/>
            </p:nvSpPr>
            <p:spPr>
              <a:xfrm>
                <a:off x="0" y="0"/>
                <a:ext cx="1546114" cy="1410652"/>
              </a:xfrm>
              <a:prstGeom prst="roundRect">
                <a:avLst>
                  <a:gd name="adj" fmla="val 33502"/>
                </a:avLst>
              </a:prstGeom>
              <a:solidFill>
                <a:srgbClr val="DDE6FF"/>
              </a:solidFill>
              <a:ln w="38100" cap="flat">
                <a:solidFill>
                  <a:srgbClr val="7D789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36" name="Circle">
                <a:extLst>
                  <a:ext uri="{FF2B5EF4-FFF2-40B4-BE49-F238E27FC236}">
                    <a16:creationId xmlns:a16="http://schemas.microsoft.com/office/drawing/2014/main" id="{C73C0528-1592-4E56-24D8-CE7BBB011958}"/>
                  </a:ext>
                </a:extLst>
              </p:cNvPr>
              <p:cNvSpPr/>
              <p:nvPr/>
            </p:nvSpPr>
            <p:spPr>
              <a:xfrm>
                <a:off x="453197" y="441258"/>
                <a:ext cx="240072" cy="241602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37" name="Circle">
                <a:extLst>
                  <a:ext uri="{FF2B5EF4-FFF2-40B4-BE49-F238E27FC236}">
                    <a16:creationId xmlns:a16="http://schemas.microsoft.com/office/drawing/2014/main" id="{9BBF35A6-6420-9F53-4115-6B17D4B9BAFF}"/>
                  </a:ext>
                </a:extLst>
              </p:cNvPr>
              <p:cNvSpPr/>
              <p:nvPr/>
            </p:nvSpPr>
            <p:spPr>
              <a:xfrm>
                <a:off x="189965" y="540752"/>
                <a:ext cx="240072" cy="241602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38" name="Circle">
                <a:extLst>
                  <a:ext uri="{FF2B5EF4-FFF2-40B4-BE49-F238E27FC236}">
                    <a16:creationId xmlns:a16="http://schemas.microsoft.com/office/drawing/2014/main" id="{1CB63382-C4BE-B32C-68CE-2AD40A5D7A48}"/>
                  </a:ext>
                </a:extLst>
              </p:cNvPr>
              <p:cNvSpPr/>
              <p:nvPr/>
            </p:nvSpPr>
            <p:spPr>
              <a:xfrm>
                <a:off x="528252" y="716825"/>
                <a:ext cx="240071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39" name="Circle">
                <a:extLst>
                  <a:ext uri="{FF2B5EF4-FFF2-40B4-BE49-F238E27FC236}">
                    <a16:creationId xmlns:a16="http://schemas.microsoft.com/office/drawing/2014/main" id="{ACC9DB91-D1EE-7C89-1192-0A3256D9D7F7}"/>
                  </a:ext>
                </a:extLst>
              </p:cNvPr>
              <p:cNvSpPr/>
              <p:nvPr/>
            </p:nvSpPr>
            <p:spPr>
              <a:xfrm>
                <a:off x="671544" y="147256"/>
                <a:ext cx="240071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0" name="Circle">
                <a:extLst>
                  <a:ext uri="{FF2B5EF4-FFF2-40B4-BE49-F238E27FC236}">
                    <a16:creationId xmlns:a16="http://schemas.microsoft.com/office/drawing/2014/main" id="{B2ED0998-5EFA-9AAE-74AD-A5B7E69A5449}"/>
                  </a:ext>
                </a:extLst>
              </p:cNvPr>
              <p:cNvSpPr/>
              <p:nvPr/>
            </p:nvSpPr>
            <p:spPr>
              <a:xfrm>
                <a:off x="769040" y="426557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1" name="Circle">
                <a:extLst>
                  <a:ext uri="{FF2B5EF4-FFF2-40B4-BE49-F238E27FC236}">
                    <a16:creationId xmlns:a16="http://schemas.microsoft.com/office/drawing/2014/main" id="{1097A8C0-4A0D-5482-4483-95F576A49A44}"/>
                  </a:ext>
                </a:extLst>
              </p:cNvPr>
              <p:cNvSpPr/>
              <p:nvPr/>
            </p:nvSpPr>
            <p:spPr>
              <a:xfrm>
                <a:off x="189965" y="811958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2" name="Circle">
                <a:extLst>
                  <a:ext uri="{FF2B5EF4-FFF2-40B4-BE49-F238E27FC236}">
                    <a16:creationId xmlns:a16="http://schemas.microsoft.com/office/drawing/2014/main" id="{FC9700DE-7E7D-5F32-9AB5-332670E70D09}"/>
                  </a:ext>
                </a:extLst>
              </p:cNvPr>
              <p:cNvSpPr/>
              <p:nvPr/>
            </p:nvSpPr>
            <p:spPr>
              <a:xfrm>
                <a:off x="671544" y="1006790"/>
                <a:ext cx="240071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3" name="Circle">
                <a:extLst>
                  <a:ext uri="{FF2B5EF4-FFF2-40B4-BE49-F238E27FC236}">
                    <a16:creationId xmlns:a16="http://schemas.microsoft.com/office/drawing/2014/main" id="{82018A7C-B1F2-B338-343D-E92A36082740}"/>
                  </a:ext>
                </a:extLst>
              </p:cNvPr>
              <p:cNvSpPr/>
              <p:nvPr/>
            </p:nvSpPr>
            <p:spPr>
              <a:xfrm>
                <a:off x="991307" y="268058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4" name="Circle">
                <a:extLst>
                  <a:ext uri="{FF2B5EF4-FFF2-40B4-BE49-F238E27FC236}">
                    <a16:creationId xmlns:a16="http://schemas.microsoft.com/office/drawing/2014/main" id="{64003C5C-9ADB-7BEC-F5FA-2FB44F7351F8}"/>
                  </a:ext>
                </a:extLst>
              </p:cNvPr>
              <p:cNvSpPr/>
              <p:nvPr/>
            </p:nvSpPr>
            <p:spPr>
              <a:xfrm>
                <a:off x="1116077" y="562059"/>
                <a:ext cx="240071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5" name="Circle">
                <a:extLst>
                  <a:ext uri="{FF2B5EF4-FFF2-40B4-BE49-F238E27FC236}">
                    <a16:creationId xmlns:a16="http://schemas.microsoft.com/office/drawing/2014/main" id="{5A6AD7B4-A84C-9997-248C-98B7FEB427FF}"/>
                  </a:ext>
                </a:extLst>
              </p:cNvPr>
              <p:cNvSpPr/>
              <p:nvPr/>
            </p:nvSpPr>
            <p:spPr>
              <a:xfrm>
                <a:off x="866538" y="716825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6" name="Circle">
                <a:extLst>
                  <a:ext uri="{FF2B5EF4-FFF2-40B4-BE49-F238E27FC236}">
                    <a16:creationId xmlns:a16="http://schemas.microsoft.com/office/drawing/2014/main" id="{544DFACF-E4CD-3EFD-8901-05B5EDE08090}"/>
                  </a:ext>
                </a:extLst>
              </p:cNvPr>
              <p:cNvSpPr/>
              <p:nvPr/>
            </p:nvSpPr>
            <p:spPr>
              <a:xfrm>
                <a:off x="305078" y="209259"/>
                <a:ext cx="240072" cy="241602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7" name="Circle">
                <a:extLst>
                  <a:ext uri="{FF2B5EF4-FFF2-40B4-BE49-F238E27FC236}">
                    <a16:creationId xmlns:a16="http://schemas.microsoft.com/office/drawing/2014/main" id="{72E1F584-96E3-D254-B6EC-BC5DC06115D8}"/>
                  </a:ext>
                </a:extLst>
              </p:cNvPr>
              <p:cNvSpPr/>
              <p:nvPr/>
            </p:nvSpPr>
            <p:spPr>
              <a:xfrm>
                <a:off x="406410" y="1021792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48" name="Circle">
                <a:extLst>
                  <a:ext uri="{FF2B5EF4-FFF2-40B4-BE49-F238E27FC236}">
                    <a16:creationId xmlns:a16="http://schemas.microsoft.com/office/drawing/2014/main" id="{E5AC76D7-5E1A-37A8-3359-955C94F03127}"/>
                  </a:ext>
                </a:extLst>
              </p:cNvPr>
              <p:cNvSpPr/>
              <p:nvPr/>
            </p:nvSpPr>
            <p:spPr>
              <a:xfrm>
                <a:off x="991307" y="1006790"/>
                <a:ext cx="240072" cy="241603"/>
              </a:xfrm>
              <a:prstGeom prst="ellipse">
                <a:avLst/>
              </a:prstGeom>
              <a:solidFill>
                <a:srgbClr val="6161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</p:grpSp>
        <p:pic>
          <p:nvPicPr>
            <p:cNvPr id="11" name="Connection Line" descr="Connection Line">
              <a:extLst>
                <a:ext uri="{FF2B5EF4-FFF2-40B4-BE49-F238E27FC236}">
                  <a16:creationId xmlns:a16="http://schemas.microsoft.com/office/drawing/2014/main" id="{EE2E3FBE-FCA6-2514-2825-584D8D9CCCD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alphaModFix amt="27216"/>
            </a:blip>
            <a:stretch>
              <a:fillRect/>
            </a:stretch>
          </p:blipFill>
          <p:spPr>
            <a:xfrm>
              <a:off x="1527167" y="495905"/>
              <a:ext cx="5025679" cy="922316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Equation">
                  <a:extLst>
                    <a:ext uri="{FF2B5EF4-FFF2-40B4-BE49-F238E27FC236}">
                      <a16:creationId xmlns:a16="http://schemas.microsoft.com/office/drawing/2014/main" id="{212EB14E-5843-EF19-D8DE-8A49C0BA6185}"/>
                    </a:ext>
                  </a:extLst>
                </p:cNvPr>
                <p:cNvSpPr txBox="1"/>
                <p:nvPr/>
              </p:nvSpPr>
              <p:spPr>
                <a:xfrm>
                  <a:off x="3410270" y="1028548"/>
                  <a:ext cx="616065" cy="6760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2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sz="2050" dirty="0"/>
                </a:p>
              </p:txBody>
            </p:sp>
          </mc:Choice>
          <mc:Fallback>
            <p:sp>
              <p:nvSpPr>
                <p:cNvPr id="12" name="Equation">
                  <a:extLst>
                    <a:ext uri="{FF2B5EF4-FFF2-40B4-BE49-F238E27FC236}">
                      <a16:creationId xmlns:a16="http://schemas.microsoft.com/office/drawing/2014/main" id="{212EB14E-5843-EF19-D8DE-8A49C0BA6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270" y="1028548"/>
                  <a:ext cx="616065" cy="676082"/>
                </a:xfrm>
                <a:prstGeom prst="rect">
                  <a:avLst/>
                </a:prstGeom>
                <a:blipFill>
                  <a:blip r:embed="rId7"/>
                  <a:stretch>
                    <a:fillRect l="-46667" r="-66667" b="-14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Connection Line" descr="Connection Line">
              <a:extLst>
                <a:ext uri="{FF2B5EF4-FFF2-40B4-BE49-F238E27FC236}">
                  <a16:creationId xmlns:a16="http://schemas.microsoft.com/office/drawing/2014/main" id="{49134AA2-1484-7645-7F94-BE26F7A5CBE9}"/>
                </a:ext>
              </a:extLst>
            </p:cNvPr>
            <p:cNvPicPr>
              <a:picLocks/>
            </p:cNvPicPr>
            <p:nvPr/>
          </p:nvPicPr>
          <p:blipFill>
            <a:blip r:embed="rId8">
              <a:alphaModFix amt="27216"/>
            </a:blip>
            <a:stretch>
              <a:fillRect/>
            </a:stretch>
          </p:blipFill>
          <p:spPr>
            <a:xfrm>
              <a:off x="1635241" y="361972"/>
              <a:ext cx="5025679" cy="1164327"/>
            </a:xfrm>
            <a:prstGeom prst="rect">
              <a:avLst/>
            </a:prstGeom>
            <a:effectLst/>
          </p:spPr>
        </p:pic>
        <p:pic>
          <p:nvPicPr>
            <p:cNvPr id="14" name="Connection Line" descr="Connection Line">
              <a:extLst>
                <a:ext uri="{FF2B5EF4-FFF2-40B4-BE49-F238E27FC236}">
                  <a16:creationId xmlns:a16="http://schemas.microsoft.com/office/drawing/2014/main" id="{23023CB0-B061-EEA9-9253-8067F8298A23}"/>
                </a:ext>
              </a:extLst>
            </p:cNvPr>
            <p:cNvPicPr>
              <a:picLocks/>
            </p:cNvPicPr>
            <p:nvPr/>
          </p:nvPicPr>
          <p:blipFill>
            <a:blip r:embed="rId9">
              <a:alphaModFix amt="27216"/>
            </a:blip>
            <a:stretch>
              <a:fillRect/>
            </a:stretch>
          </p:blipFill>
          <p:spPr>
            <a:xfrm>
              <a:off x="1635241" y="989895"/>
              <a:ext cx="5025679" cy="536400"/>
            </a:xfrm>
            <a:prstGeom prst="rect">
              <a:avLst/>
            </a:prstGeom>
            <a:effectLst/>
          </p:spPr>
        </p:pic>
        <p:pic>
          <p:nvPicPr>
            <p:cNvPr id="15" name="Connection Line" descr="Connection Line">
              <a:extLst>
                <a:ext uri="{FF2B5EF4-FFF2-40B4-BE49-F238E27FC236}">
                  <a16:creationId xmlns:a16="http://schemas.microsoft.com/office/drawing/2014/main" id="{BC0152AF-DFCB-E3E5-0B6A-665A7CE0D010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alphaModFix amt="27216"/>
            </a:blip>
            <a:stretch>
              <a:fillRect/>
            </a:stretch>
          </p:blipFill>
          <p:spPr>
            <a:xfrm>
              <a:off x="1635241" y="862634"/>
              <a:ext cx="5025679" cy="663665"/>
            </a:xfrm>
            <a:prstGeom prst="rect">
              <a:avLst/>
            </a:prstGeom>
            <a:effectLst/>
          </p:spPr>
        </p:pic>
        <p:pic>
          <p:nvPicPr>
            <p:cNvPr id="16" name="Connection Line" descr="Connection Line">
              <a:extLst>
                <a:ext uri="{FF2B5EF4-FFF2-40B4-BE49-F238E27FC236}">
                  <a16:creationId xmlns:a16="http://schemas.microsoft.com/office/drawing/2014/main" id="{34700326-D693-B6FE-5E96-9A5181C16AE3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alphaModFix amt="27216"/>
            </a:blip>
            <a:stretch>
              <a:fillRect/>
            </a:stretch>
          </p:blipFill>
          <p:spPr>
            <a:xfrm>
              <a:off x="1635241" y="744071"/>
              <a:ext cx="5025679" cy="782228"/>
            </a:xfrm>
            <a:prstGeom prst="rect">
              <a:avLst/>
            </a:prstGeom>
            <a:effectLst/>
          </p:spPr>
        </p:pic>
        <p:pic>
          <p:nvPicPr>
            <p:cNvPr id="17" name="Connection Line" descr="Connection Line">
              <a:extLst>
                <a:ext uri="{FF2B5EF4-FFF2-40B4-BE49-F238E27FC236}">
                  <a16:creationId xmlns:a16="http://schemas.microsoft.com/office/drawing/2014/main" id="{BCDEBCED-7BF1-AB91-0FE7-6A982207AE33}"/>
                </a:ext>
              </a:extLst>
            </p:cNvPr>
            <p:cNvPicPr>
              <a:picLocks/>
            </p:cNvPicPr>
            <p:nvPr/>
          </p:nvPicPr>
          <p:blipFill>
            <a:blip r:embed="rId6">
              <a:alphaModFix amt="27216"/>
            </a:blip>
            <a:stretch>
              <a:fillRect/>
            </a:stretch>
          </p:blipFill>
          <p:spPr>
            <a:xfrm>
              <a:off x="1635241" y="603978"/>
              <a:ext cx="5025679" cy="922316"/>
            </a:xfrm>
            <a:prstGeom prst="rect">
              <a:avLst/>
            </a:prstGeom>
            <a:effectLst/>
          </p:spPr>
        </p:pic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C1277489-5DB7-3EF7-548A-3584251D815B}"/>
                </a:ext>
              </a:extLst>
            </p:cNvPr>
            <p:cNvGrpSpPr/>
            <p:nvPr/>
          </p:nvGrpSpPr>
          <p:grpSpPr>
            <a:xfrm>
              <a:off x="2912626" y="0"/>
              <a:ext cx="1546114" cy="1410650"/>
              <a:chOff x="0" y="0"/>
              <a:chExt cx="1546114" cy="1410651"/>
            </a:xfrm>
          </p:grpSpPr>
          <p:sp>
            <p:nvSpPr>
              <p:cNvPr id="19" name="Rounded Rectangle">
                <a:extLst>
                  <a:ext uri="{FF2B5EF4-FFF2-40B4-BE49-F238E27FC236}">
                    <a16:creationId xmlns:a16="http://schemas.microsoft.com/office/drawing/2014/main" id="{3C2BF18D-0952-1530-4760-D986126C7AAF}"/>
                  </a:ext>
                </a:extLst>
              </p:cNvPr>
              <p:cNvSpPr/>
              <p:nvPr/>
            </p:nvSpPr>
            <p:spPr>
              <a:xfrm>
                <a:off x="0" y="0"/>
                <a:ext cx="1546115" cy="1410652"/>
              </a:xfrm>
              <a:prstGeom prst="roundRect">
                <a:avLst>
                  <a:gd name="adj" fmla="val 36034"/>
                </a:avLst>
              </a:prstGeom>
              <a:solidFill>
                <a:schemeClr val="accent2">
                  <a:hueOff val="260011"/>
                  <a:satOff val="17755"/>
                  <a:lumOff val="-25437"/>
                  <a:alpha val="21948"/>
                </a:schemeClr>
              </a:solidFill>
              <a:ln w="38100" cap="flat">
                <a:solidFill>
                  <a:srgbClr val="7D789C">
                    <a:alpha val="2194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948FD31F-C51D-BA3F-69F0-7716A49A97C4}"/>
                  </a:ext>
                </a:extLst>
              </p:cNvPr>
              <p:cNvGrpSpPr/>
              <p:nvPr/>
            </p:nvGrpSpPr>
            <p:grpSpPr>
              <a:xfrm>
                <a:off x="175268" y="98412"/>
                <a:ext cx="1195578" cy="1213827"/>
                <a:chOff x="0" y="0"/>
                <a:chExt cx="1195576" cy="1213825"/>
              </a:xfrm>
            </p:grpSpPr>
            <p:sp>
              <p:nvSpPr>
                <p:cNvPr id="21" name="Oval">
                  <a:extLst>
                    <a:ext uri="{FF2B5EF4-FFF2-40B4-BE49-F238E27FC236}">
                      <a16:creationId xmlns:a16="http://schemas.microsoft.com/office/drawing/2014/main" id="{E5826BED-DE8E-359A-1533-48DAD0963599}"/>
                    </a:ext>
                  </a:extLst>
                </p:cNvPr>
                <p:cNvSpPr/>
                <p:nvPr/>
              </p:nvSpPr>
              <p:spPr>
                <a:xfrm>
                  <a:off x="269868" y="319731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2" name="Oval">
                  <a:extLst>
                    <a:ext uri="{FF2B5EF4-FFF2-40B4-BE49-F238E27FC236}">
                      <a16:creationId xmlns:a16="http://schemas.microsoft.com/office/drawing/2014/main" id="{EDDF877C-715E-4375-7E59-B2976CB4B5E6}"/>
                    </a:ext>
                  </a:extLst>
                </p:cNvPr>
                <p:cNvSpPr/>
                <p:nvPr/>
              </p:nvSpPr>
              <p:spPr>
                <a:xfrm>
                  <a:off x="-1" y="427935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3" name="Oval">
                  <a:extLst>
                    <a:ext uri="{FF2B5EF4-FFF2-40B4-BE49-F238E27FC236}">
                      <a16:creationId xmlns:a16="http://schemas.microsoft.com/office/drawing/2014/main" id="{2B6EF4CC-3215-E061-C0EA-B6B5A46785F6}"/>
                    </a:ext>
                  </a:extLst>
                </p:cNvPr>
                <p:cNvSpPr/>
                <p:nvPr/>
              </p:nvSpPr>
              <p:spPr>
                <a:xfrm>
                  <a:off x="346813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4" name="Oval">
                  <a:extLst>
                    <a:ext uri="{FF2B5EF4-FFF2-40B4-BE49-F238E27FC236}">
                      <a16:creationId xmlns:a16="http://schemas.microsoft.com/office/drawing/2014/main" id="{AABCF4FC-CA68-AB56-5B9B-C20EB5C1F55C}"/>
                    </a:ext>
                  </a:extLst>
                </p:cNvPr>
                <p:cNvSpPr/>
                <p:nvPr/>
              </p:nvSpPr>
              <p:spPr>
                <a:xfrm>
                  <a:off x="493718" y="0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5" name="Oval">
                  <a:extLst>
                    <a:ext uri="{FF2B5EF4-FFF2-40B4-BE49-F238E27FC236}">
                      <a16:creationId xmlns:a16="http://schemas.microsoft.com/office/drawing/2014/main" id="{9413AC4D-054A-E775-C38B-566ABA76AC81}"/>
                    </a:ext>
                  </a:extLst>
                </p:cNvPr>
                <p:cNvSpPr/>
                <p:nvPr/>
              </p:nvSpPr>
              <p:spPr>
                <a:xfrm>
                  <a:off x="593672" y="303745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6" name="Oval">
                  <a:extLst>
                    <a:ext uri="{FF2B5EF4-FFF2-40B4-BE49-F238E27FC236}">
                      <a16:creationId xmlns:a16="http://schemas.microsoft.com/office/drawing/2014/main" id="{EF5F49C6-01D2-C4DE-5A97-000D26B5C3AD}"/>
                    </a:ext>
                  </a:extLst>
                </p:cNvPr>
                <p:cNvSpPr/>
                <p:nvPr/>
              </p:nvSpPr>
              <p:spPr>
                <a:xfrm>
                  <a:off x="-1" y="722878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7" name="Oval">
                  <a:extLst>
                    <a:ext uri="{FF2B5EF4-FFF2-40B4-BE49-F238E27FC236}">
                      <a16:creationId xmlns:a16="http://schemas.microsoft.com/office/drawing/2014/main" id="{433691BD-A279-58C4-A1ED-5A0AE794B6A2}"/>
                    </a:ext>
                  </a:extLst>
                </p:cNvPr>
                <p:cNvSpPr/>
                <p:nvPr/>
              </p:nvSpPr>
              <p:spPr>
                <a:xfrm>
                  <a:off x="493718" y="934762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8" name="Oval">
                  <a:extLst>
                    <a:ext uri="{FF2B5EF4-FFF2-40B4-BE49-F238E27FC236}">
                      <a16:creationId xmlns:a16="http://schemas.microsoft.com/office/drawing/2014/main" id="{4ADA2BD1-FC4C-671E-20CB-61FA810D1B7A}"/>
                    </a:ext>
                  </a:extLst>
                </p:cNvPr>
                <p:cNvSpPr/>
                <p:nvPr/>
              </p:nvSpPr>
              <p:spPr>
                <a:xfrm>
                  <a:off x="821541" y="131373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9" name="Oval">
                  <a:extLst>
                    <a:ext uri="{FF2B5EF4-FFF2-40B4-BE49-F238E27FC236}">
                      <a16:creationId xmlns:a16="http://schemas.microsoft.com/office/drawing/2014/main" id="{D9BDF1CD-7A84-8098-D175-7C8CEA53D8E6}"/>
                    </a:ext>
                  </a:extLst>
                </p:cNvPr>
                <p:cNvSpPr/>
                <p:nvPr/>
              </p:nvSpPr>
              <p:spPr>
                <a:xfrm>
                  <a:off x="949454" y="451105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30" name="Oval">
                  <a:extLst>
                    <a:ext uri="{FF2B5EF4-FFF2-40B4-BE49-F238E27FC236}">
                      <a16:creationId xmlns:a16="http://schemas.microsoft.com/office/drawing/2014/main" id="{07970253-C096-B3AC-281B-3DA450B16A38}"/>
                    </a:ext>
                  </a:extLst>
                </p:cNvPr>
                <p:cNvSpPr/>
                <p:nvPr/>
              </p:nvSpPr>
              <p:spPr>
                <a:xfrm>
                  <a:off x="693626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31" name="Oval">
                  <a:extLst>
                    <a:ext uri="{FF2B5EF4-FFF2-40B4-BE49-F238E27FC236}">
                      <a16:creationId xmlns:a16="http://schemas.microsoft.com/office/drawing/2014/main" id="{E3BA9FFE-C9D3-E44A-F4CE-D73C9FF52358}"/>
                    </a:ext>
                  </a:extLst>
                </p:cNvPr>
                <p:cNvSpPr/>
                <p:nvPr/>
              </p:nvSpPr>
              <p:spPr>
                <a:xfrm>
                  <a:off x="118013" y="67427"/>
                  <a:ext cx="246124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32" name="Oval">
                  <a:extLst>
                    <a:ext uri="{FF2B5EF4-FFF2-40B4-BE49-F238E27FC236}">
                      <a16:creationId xmlns:a16="http://schemas.microsoft.com/office/drawing/2014/main" id="{61541216-7319-7E37-2205-6BCA310472DD}"/>
                    </a:ext>
                  </a:extLst>
                </p:cNvPr>
                <p:cNvSpPr/>
                <p:nvPr/>
              </p:nvSpPr>
              <p:spPr>
                <a:xfrm>
                  <a:off x="221900" y="951077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33" name="Oval">
                  <a:extLst>
                    <a:ext uri="{FF2B5EF4-FFF2-40B4-BE49-F238E27FC236}">
                      <a16:creationId xmlns:a16="http://schemas.microsoft.com/office/drawing/2014/main" id="{0CEB4EA0-7962-FE5F-1109-B02D461B1F71}"/>
                    </a:ext>
                  </a:extLst>
                </p:cNvPr>
                <p:cNvSpPr/>
                <p:nvPr/>
              </p:nvSpPr>
              <p:spPr>
                <a:xfrm>
                  <a:off x="821541" y="934762"/>
                  <a:ext cx="246123" cy="262749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03263D4A-01AD-BC1D-6AAF-1D5725CAD3ED}"/>
                    </a:ext>
                  </a:extLst>
                </p:cNvPr>
                <p:cNvSpPr/>
                <p:nvPr/>
              </p:nvSpPr>
              <p:spPr>
                <a:xfrm>
                  <a:off x="693626" y="619418"/>
                  <a:ext cx="246123" cy="262748"/>
                </a:xfrm>
                <a:prstGeom prst="ellipse">
                  <a:avLst/>
                </a:prstGeom>
                <a:solidFill>
                  <a:srgbClr val="6E70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961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BE2C1-6FD4-6874-650F-2EBC5E2D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1EC3-5843-2BC6-668F-FAA090F5F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B27F7-A423-685E-2E99-A6FEA246FF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2679C-9FE4-EB47-1A1C-4E205651C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DEA3C-B4F1-1C53-4B39-76569D4A9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DC23881-993E-8C06-2E33-0CAF332D7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E8F97D2B-029C-2509-0483-02C1B6E52E49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CFC52-A674-9BF9-7462-7ED2976E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9" y="1321991"/>
            <a:ext cx="4861641" cy="1132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87951E-6AAC-2EE4-AE6E-A1E836B0683F}"/>
              </a:ext>
            </a:extLst>
          </p:cNvPr>
          <p:cNvSpPr txBox="1"/>
          <p:nvPr/>
        </p:nvSpPr>
        <p:spPr>
          <a:xfrm>
            <a:off x="6361361" y="203802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(data)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54BAA-5FD9-DB56-29FE-D90EA1530B8A}"/>
              </a:ext>
            </a:extLst>
          </p:cNvPr>
          <p:cNvSpPr txBox="1"/>
          <p:nvPr/>
        </p:nvSpPr>
        <p:spPr>
          <a:xfrm>
            <a:off x="7650510" y="203138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(base)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6AF2F9-C025-DBBA-FA46-63A76B946866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17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63E3B-8F27-180B-7607-D8F62BC93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4E5281D-2109-639F-73B0-EE65B3665BF5}"/>
              </a:ext>
            </a:extLst>
          </p:cNvPr>
          <p:cNvSpPr/>
          <p:nvPr/>
        </p:nvSpPr>
        <p:spPr>
          <a:xfrm>
            <a:off x="10515600" y="1731974"/>
            <a:ext cx="389965" cy="387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AC584-5A35-DFA0-C669-E070448C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  <a:alpha val="37217"/>
                  </a:schemeClr>
                </a:solidFill>
              </a:rPr>
              <a:t>From Flow Matching </a:t>
            </a:r>
            <a:r>
              <a:rPr lang="en-US" dirty="0"/>
              <a:t>to Meta Flow Matching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55DE-B414-C853-5CC1-D380386FCF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4A4C4-39CD-5D70-5B89-3520CBC9C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C5139-1B34-A6B0-A2E2-D9BD732F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roup">
                <a:extLst>
                  <a:ext uri="{FF2B5EF4-FFF2-40B4-BE49-F238E27FC236}">
                    <a16:creationId xmlns:a16="http://schemas.microsoft.com/office/drawing/2014/main" id="{28A86DFE-6C61-A0E5-6DF6-6C5B765147AE}"/>
                  </a:ext>
                </a:extLst>
              </p:cNvPr>
              <p:cNvSpPr txBox="1"/>
              <p:nvPr/>
            </p:nvSpPr>
            <p:spPr>
              <a:xfrm>
                <a:off x="1006515" y="1416509"/>
                <a:ext cx="4087145" cy="7742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400" i="1" smtClean="0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ar-AE" sz="2400" i="1">
                                  <a:solidFill>
                                    <a:srgbClr val="000000">
                                      <a:alpha val="62000"/>
                                    </a:srgb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rgbClr val="000000">
                                      <a:alpha val="62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rgbClr val="000000">
                                      <a:alpha val="62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rgbClr val="000000">
                                  <a:alpha val="62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r-AE" sz="2400" i="1">
                          <a:solidFill>
                            <a:srgbClr val="000000">
                              <a:alpha val="62000"/>
                            </a:srgbClr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ar-AE" sz="2400" dirty="0">
                  <a:solidFill>
                    <a:schemeClr val="tx1">
                      <a:alpha val="62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Group">
                <a:extLst>
                  <a:ext uri="{FF2B5EF4-FFF2-40B4-BE49-F238E27FC236}">
                    <a16:creationId xmlns:a16="http://schemas.microsoft.com/office/drawing/2014/main" id="{28A86DFE-6C61-A0E5-6DF6-6C5B76514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15" y="1416509"/>
                <a:ext cx="4087145" cy="774251"/>
              </a:xfrm>
              <a:prstGeom prst="rect">
                <a:avLst/>
              </a:prstGeom>
              <a:blipFill>
                <a:blip r:embed="rId2"/>
                <a:stretch>
                  <a:fillRect l="-1858" t="-4839" r="-5263" b="-145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Group">
                <a:extLst>
                  <a:ext uri="{FF2B5EF4-FFF2-40B4-BE49-F238E27FC236}">
                    <a16:creationId xmlns:a16="http://schemas.microsoft.com/office/drawing/2014/main" id="{A70AC44C-3B8C-EFA0-523C-37D1D195883B}"/>
                  </a:ext>
                </a:extLst>
              </p:cNvPr>
              <p:cNvSpPr txBox="1"/>
              <p:nvPr/>
            </p:nvSpPr>
            <p:spPr>
              <a:xfrm>
                <a:off x="6660740" y="1450486"/>
                <a:ext cx="4524637" cy="7742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>
          <p:sp>
            <p:nvSpPr>
              <p:cNvPr id="65" name="Group">
                <a:extLst>
                  <a:ext uri="{FF2B5EF4-FFF2-40B4-BE49-F238E27FC236}">
                    <a16:creationId xmlns:a16="http://schemas.microsoft.com/office/drawing/2014/main" id="{A70AC44C-3B8C-EFA0-523C-37D1D1958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740" y="1450486"/>
                <a:ext cx="4524637" cy="774251"/>
              </a:xfrm>
              <a:prstGeom prst="rect">
                <a:avLst/>
              </a:prstGeom>
              <a:blipFill>
                <a:blip r:embed="rId3"/>
                <a:stretch>
                  <a:fillRect l="-1681" t="-4839" r="-2521" b="-1290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we focus on the setting of conditioning on">
                <a:extLst>
                  <a:ext uri="{FF2B5EF4-FFF2-40B4-BE49-F238E27FC236}">
                    <a16:creationId xmlns:a16="http://schemas.microsoft.com/office/drawing/2014/main" id="{7BAB002C-19AD-F5A0-32B2-E6CBBD60074A}"/>
                  </a:ext>
                </a:extLst>
              </p:cNvPr>
              <p:cNvSpPr txBox="1"/>
              <p:nvPr/>
            </p:nvSpPr>
            <p:spPr>
              <a:xfrm>
                <a:off x="7986187" y="2000846"/>
                <a:ext cx="4335519" cy="5534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rmAutofit/>
              </a:bodyPr>
              <a:lstStyle/>
              <a:p>
                <a:pPr defTabSz="313690">
                  <a:spcBef>
                    <a:spcPts val="1700"/>
                  </a:spcBef>
                  <a:defRPr sz="2888" b="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lang="en-US" sz="1444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(from assumptions: end up just conditioning on</a:t>
                </a:r>
                <a:r>
                  <a:rPr lang="en-US" sz="1444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725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ar-AE" sz="1725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ar-AE" sz="1725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  <a:endParaRPr lang="ar-AE" sz="1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7" name="we focus on the setting of conditioning on">
                <a:extLst>
                  <a:ext uri="{FF2B5EF4-FFF2-40B4-BE49-F238E27FC236}">
                    <a16:creationId xmlns:a16="http://schemas.microsoft.com/office/drawing/2014/main" id="{7BAB002C-19AD-F5A0-32B2-E6CBBD600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87" y="2000846"/>
                <a:ext cx="4335519" cy="553420"/>
              </a:xfrm>
              <a:prstGeom prst="rect">
                <a:avLst/>
              </a:prstGeom>
              <a:blipFill>
                <a:blip r:embed="rId4"/>
                <a:stretch>
                  <a:fillRect l="-1749" b="-2222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Content Placeholder 7">
            <a:extLst>
              <a:ext uri="{FF2B5EF4-FFF2-40B4-BE49-F238E27FC236}">
                <a16:creationId xmlns:a16="http://schemas.microsoft.com/office/drawing/2014/main" id="{574C23A1-62CD-51DF-AD01-9D66DEEAD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93088" y="3025104"/>
            <a:ext cx="3459182" cy="3372050"/>
          </a:xfr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9288088-A5BA-76AC-7197-CBCF989DDD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4000"/>
          </a:blip>
          <a:stretch>
            <a:fillRect/>
          </a:stretch>
        </p:blipFill>
        <p:spPr>
          <a:xfrm>
            <a:off x="1609681" y="3025104"/>
            <a:ext cx="3459182" cy="33720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D0C0161-7307-AC04-1477-E59EE83C6237}"/>
                  </a:ext>
                </a:extLst>
              </p:cNvPr>
              <p:cNvSpPr txBox="1"/>
              <p:nvPr/>
            </p:nvSpPr>
            <p:spPr>
              <a:xfrm>
                <a:off x="7004895" y="7793120"/>
                <a:ext cx="4252639" cy="68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parameterized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  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𝑝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𝑐</m:t>
                    </m:r>
                    <m:r>
                      <a:rPr lang="en-US" b="0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a distribution over distributions</a:t>
                </a: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D0C0161-7307-AC04-1477-E59EE83C6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895" y="7793120"/>
                <a:ext cx="4252639" cy="683457"/>
              </a:xfrm>
              <a:prstGeom prst="rect">
                <a:avLst/>
              </a:prstGeom>
              <a:blipFill>
                <a:blip r:embed="rId7"/>
                <a:stretch>
                  <a:fillRect l="-595" t="-1818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7BB68983-4D13-3C02-2530-E48B65CDD51D}"/>
              </a:ext>
            </a:extLst>
          </p:cNvPr>
          <p:cNvSpPr txBox="1"/>
          <p:nvPr/>
        </p:nvSpPr>
        <p:spPr>
          <a:xfrm>
            <a:off x="482921" y="3446712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(Wasserstein manifold)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B55E042-4ABD-9C5C-3832-7BD6F8199A19}"/>
                  </a:ext>
                </a:extLst>
              </p:cNvPr>
              <p:cNvSpPr txBox="1"/>
              <p:nvPr/>
            </p:nvSpPr>
            <p:spPr>
              <a:xfrm>
                <a:off x="2099006" y="7842213"/>
                <a:ext cx="3074624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=1</m:t>
                        </m:r>
                      </m:sub>
                    </m:sSub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distributions</a:t>
                </a: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B55E042-4ABD-9C5C-3832-7BD6F8199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006" y="7842213"/>
                <a:ext cx="3074624" cy="390941"/>
              </a:xfrm>
              <a:prstGeom prst="rect">
                <a:avLst/>
              </a:prstGeom>
              <a:blipFill>
                <a:blip r:embed="rId8"/>
                <a:stretch>
                  <a:fillRect t="-3125" r="-41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ight Arrow 79">
            <a:extLst>
              <a:ext uri="{FF2B5EF4-FFF2-40B4-BE49-F238E27FC236}">
                <a16:creationId xmlns:a16="http://schemas.microsoft.com/office/drawing/2014/main" id="{C15DFDC1-AFBD-25ED-DA4A-21D57BEF984A}"/>
              </a:ext>
            </a:extLst>
          </p:cNvPr>
          <p:cNvSpPr/>
          <p:nvPr/>
        </p:nvSpPr>
        <p:spPr>
          <a:xfrm>
            <a:off x="5404673" y="4388399"/>
            <a:ext cx="1259149" cy="683457"/>
          </a:xfrm>
          <a:prstGeom prst="rightArrow">
            <a:avLst>
              <a:gd name="adj1" fmla="val 21991"/>
              <a:gd name="adj2" fmla="val 95833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3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MFM Overview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Meta Flow Matching</a:t>
            </a:r>
          </a:p>
        </p:txBody>
      </p:sp>
      <p:sp>
        <p:nvSpPr>
          <p:cNvPr id="1580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41</a:t>
            </a:fld>
            <a:endParaRPr lang="en-US"/>
          </a:p>
        </p:txBody>
      </p:sp>
      <p:grpSp>
        <p:nvGrpSpPr>
          <p:cNvPr id="1595" name="Group"/>
          <p:cNvGrpSpPr/>
          <p:nvPr/>
        </p:nvGrpSpPr>
        <p:grpSpPr>
          <a:xfrm>
            <a:off x="1015908" y="2131531"/>
            <a:ext cx="823437" cy="823437"/>
            <a:chOff x="0" y="0"/>
            <a:chExt cx="1646872" cy="1646872"/>
          </a:xfrm>
        </p:grpSpPr>
        <p:sp>
          <p:nvSpPr>
            <p:cNvPr id="1581" name="Rounded Rectangle"/>
            <p:cNvSpPr/>
            <p:nvPr/>
          </p:nvSpPr>
          <p:spPr>
            <a:xfrm>
              <a:off x="0" y="0"/>
              <a:ext cx="1646873" cy="1646873"/>
            </a:xfrm>
            <a:prstGeom prst="roundRect">
              <a:avLst>
                <a:gd name="adj" fmla="val 33502"/>
              </a:avLst>
            </a:prstGeom>
            <a:solidFill>
              <a:srgbClr val="D4E6FF"/>
            </a:solidFill>
            <a:ln w="381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2" name="Oval"/>
            <p:cNvSpPr/>
            <p:nvPr/>
          </p:nvSpPr>
          <p:spPr>
            <a:xfrm>
              <a:off x="466122" y="562433"/>
              <a:ext cx="253504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3" name="Oval"/>
            <p:cNvSpPr/>
            <p:nvPr/>
          </p:nvSpPr>
          <p:spPr>
            <a:xfrm>
              <a:off x="188160" y="673899"/>
              <a:ext cx="253504" cy="270673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4" name="Oval"/>
            <p:cNvSpPr/>
            <p:nvPr/>
          </p:nvSpPr>
          <p:spPr>
            <a:xfrm>
              <a:off x="545374" y="871157"/>
              <a:ext cx="253504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5" name="Oval"/>
            <p:cNvSpPr/>
            <p:nvPr/>
          </p:nvSpPr>
          <p:spPr>
            <a:xfrm>
              <a:off x="696684" y="233059"/>
              <a:ext cx="253504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6" name="Oval"/>
            <p:cNvSpPr/>
            <p:nvPr/>
          </p:nvSpPr>
          <p:spPr>
            <a:xfrm>
              <a:off x="799636" y="545964"/>
              <a:ext cx="253503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7" name="Oval"/>
            <p:cNvSpPr/>
            <p:nvPr/>
          </p:nvSpPr>
          <p:spPr>
            <a:xfrm>
              <a:off x="188160" y="977737"/>
              <a:ext cx="253504" cy="270673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8" name="Oval"/>
            <p:cNvSpPr/>
            <p:nvPr/>
          </p:nvSpPr>
          <p:spPr>
            <a:xfrm>
              <a:off x="696684" y="1196012"/>
              <a:ext cx="253504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89" name="Oval"/>
            <p:cNvSpPr/>
            <p:nvPr/>
          </p:nvSpPr>
          <p:spPr>
            <a:xfrm>
              <a:off x="1034338" y="368394"/>
              <a:ext cx="253503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90" name="Oval"/>
            <p:cNvSpPr/>
            <p:nvPr/>
          </p:nvSpPr>
          <p:spPr>
            <a:xfrm>
              <a:off x="1166088" y="697769"/>
              <a:ext cx="253503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91" name="Oval"/>
            <p:cNvSpPr/>
            <p:nvPr/>
          </p:nvSpPr>
          <p:spPr>
            <a:xfrm>
              <a:off x="902587" y="871157"/>
              <a:ext cx="253504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92" name="Oval"/>
            <p:cNvSpPr/>
            <p:nvPr/>
          </p:nvSpPr>
          <p:spPr>
            <a:xfrm>
              <a:off x="309713" y="302519"/>
              <a:ext cx="253503" cy="270673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93" name="Oval"/>
            <p:cNvSpPr/>
            <p:nvPr/>
          </p:nvSpPr>
          <p:spPr>
            <a:xfrm>
              <a:off x="416716" y="1212819"/>
              <a:ext cx="253503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594" name="Oval"/>
            <p:cNvSpPr/>
            <p:nvPr/>
          </p:nvSpPr>
          <p:spPr>
            <a:xfrm>
              <a:off x="1034338" y="1196012"/>
              <a:ext cx="253503" cy="270672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96" name="Equation"/>
              <p:cNvSpPr txBox="1"/>
              <p:nvPr/>
            </p:nvSpPr>
            <p:spPr>
              <a:xfrm>
                <a:off x="1030398" y="1750824"/>
                <a:ext cx="1176925" cy="3151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19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),</m:t>
                      </m:r>
                      <m:sSub>
                        <m:sSubPr>
                          <m:ctrlPr>
                            <a:rPr sz="1900" i="1">
                              <a:solidFill>
                                <a:srgbClr val="000000"/>
                              </a:solidFill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900" dirty="0"/>
              </a:p>
            </p:txBody>
          </p:sp>
        </mc:Choice>
        <mc:Fallback>
          <p:sp>
            <p:nvSpPr>
              <p:cNvPr id="159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98" y="1750824"/>
                <a:ext cx="1176925" cy="315151"/>
              </a:xfrm>
              <a:prstGeom prst="rect">
                <a:avLst/>
              </a:prstGeom>
              <a:blipFill>
                <a:blip r:embed="rId2"/>
                <a:stretch>
                  <a:fillRect l="-9677" t="-7692" r="-8602" b="-384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07" name="Group"/>
          <p:cNvGrpSpPr/>
          <p:nvPr/>
        </p:nvGrpSpPr>
        <p:grpSpPr>
          <a:xfrm>
            <a:off x="1916970" y="1743418"/>
            <a:ext cx="1783518" cy="1344128"/>
            <a:chOff x="-19051" y="0"/>
            <a:chExt cx="3567034" cy="2688253"/>
          </a:xfrm>
        </p:grpSpPr>
        <p:pic>
          <p:nvPicPr>
            <p:cNvPr id="1597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19051" y="1504237"/>
              <a:ext cx="2600749" cy="190850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99" name="Equation"/>
                <p:cNvSpPr txBox="1"/>
                <p:nvPr/>
              </p:nvSpPr>
              <p:spPr>
                <a:xfrm>
                  <a:off x="543823" y="891839"/>
                  <a:ext cx="1875897" cy="630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00"/>
                </a:p>
              </p:txBody>
            </p:sp>
          </mc:Choice>
          <mc:Fallback>
            <p:sp>
              <p:nvSpPr>
                <p:cNvPr id="159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23" y="891839"/>
                  <a:ext cx="1875897" cy="630301"/>
                </a:xfrm>
                <a:prstGeom prst="rect">
                  <a:avLst/>
                </a:prstGeom>
                <a:blipFill>
                  <a:blip r:embed="rId4"/>
                  <a:stretch>
                    <a:fillRect l="-6757" t="-11538" r="-1216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06" name="Group"/>
            <p:cNvGrpSpPr/>
            <p:nvPr/>
          </p:nvGrpSpPr>
          <p:grpSpPr>
            <a:xfrm>
              <a:off x="2944328" y="0"/>
              <a:ext cx="603655" cy="2688253"/>
              <a:chOff x="0" y="0"/>
              <a:chExt cx="603654" cy="2688252"/>
            </a:xfrm>
          </p:grpSpPr>
          <p:grpSp>
            <p:nvGrpSpPr>
              <p:cNvPr id="1604" name="Group"/>
              <p:cNvGrpSpPr/>
              <p:nvPr/>
            </p:nvGrpSpPr>
            <p:grpSpPr>
              <a:xfrm>
                <a:off x="0" y="540694"/>
                <a:ext cx="595266" cy="2147558"/>
                <a:chOff x="0" y="0"/>
                <a:chExt cx="595265" cy="2147557"/>
              </a:xfrm>
            </p:grpSpPr>
            <p:sp>
              <p:nvSpPr>
                <p:cNvPr id="1600" name="Rectangle"/>
                <p:cNvSpPr/>
                <p:nvPr/>
              </p:nvSpPr>
              <p:spPr>
                <a:xfrm>
                  <a:off x="0" y="0"/>
                  <a:ext cx="595266" cy="2147558"/>
                </a:xfrm>
                <a:prstGeom prst="rect">
                  <a:avLst/>
                </a:prstGeom>
                <a:solidFill>
                  <a:srgbClr val="D4E6FF"/>
                </a:solidFill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01" name="Line"/>
                <p:cNvSpPr/>
                <p:nvPr/>
              </p:nvSpPr>
              <p:spPr>
                <a:xfrm>
                  <a:off x="71014" y="54270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602" name="Line"/>
                <p:cNvSpPr/>
                <p:nvPr/>
              </p:nvSpPr>
              <p:spPr>
                <a:xfrm>
                  <a:off x="71014" y="107377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1603" name="Line"/>
                <p:cNvSpPr/>
                <p:nvPr/>
              </p:nvSpPr>
              <p:spPr>
                <a:xfrm>
                  <a:off x="71014" y="160484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05" name="Equation"/>
                  <p:cNvSpPr txBox="1"/>
                  <p:nvPr/>
                </p:nvSpPr>
                <p:spPr>
                  <a:xfrm>
                    <a:off x="186875" y="0"/>
                    <a:ext cx="416779" cy="58490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oMath>
                      </m:oMathPara>
                    </a14:m>
                    <a:endParaRPr sz="1900"/>
                  </a:p>
                </p:txBody>
              </p:sp>
            </mc:Choice>
            <mc:Fallback>
              <p:sp>
                <p:nvSpPr>
                  <p:cNvPr id="160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875" y="0"/>
                    <a:ext cx="416779" cy="58490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294" t="-4167" r="-35294" b="-125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608" name="Line"/>
          <p:cNvSpPr/>
          <p:nvPr/>
        </p:nvSpPr>
        <p:spPr>
          <a:xfrm flipV="1">
            <a:off x="5280344" y="1658805"/>
            <a:ext cx="1" cy="4732801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609" name="A model to learn to represent the population (GCN w/ knn edge pooling)"/>
          <p:cNvSpPr txBox="1"/>
          <p:nvPr/>
        </p:nvSpPr>
        <p:spPr>
          <a:xfrm>
            <a:off x="1129519" y="1073830"/>
            <a:ext cx="3184292" cy="604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>
              <a:spcBef>
                <a:spcPts val="2250"/>
              </a:spcBef>
              <a:defRPr sz="2800" b="0"/>
            </a:pP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sz="1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model</a:t>
            </a: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learn to represent the population 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(GCN w/ </a:t>
            </a:r>
            <a:r>
              <a:rPr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knn</a:t>
            </a:r>
            <a:r>
              <a:rPr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edge pooling)</a:t>
            </a:r>
          </a:p>
        </p:txBody>
      </p:sp>
      <p:grpSp>
        <p:nvGrpSpPr>
          <p:cNvPr id="1657" name="Group"/>
          <p:cNvGrpSpPr/>
          <p:nvPr/>
        </p:nvGrpSpPr>
        <p:grpSpPr>
          <a:xfrm>
            <a:off x="1015907" y="3273430"/>
            <a:ext cx="2676460" cy="2874039"/>
            <a:chOff x="-1" y="0"/>
            <a:chExt cx="5352918" cy="5748076"/>
          </a:xfrm>
        </p:grpSpPr>
        <p:grpSp>
          <p:nvGrpSpPr>
            <p:cNvPr id="1632" name="Group"/>
            <p:cNvGrpSpPr/>
            <p:nvPr/>
          </p:nvGrpSpPr>
          <p:grpSpPr>
            <a:xfrm>
              <a:off x="11195" y="0"/>
              <a:ext cx="5341722" cy="2147559"/>
              <a:chOff x="0" y="0"/>
              <a:chExt cx="5341720" cy="2147558"/>
            </a:xfrm>
          </p:grpSpPr>
          <p:pic>
            <p:nvPicPr>
              <p:cNvPr id="1610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783076" y="963542"/>
                <a:ext cx="2600748" cy="190849"/>
              </a:xfrm>
              <a:prstGeom prst="rect">
                <a:avLst/>
              </a:prstGeom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12" name="Equation"/>
                  <p:cNvSpPr txBox="1"/>
                  <p:nvPr/>
                </p:nvSpPr>
                <p:spPr>
                  <a:xfrm>
                    <a:off x="2345948" y="316384"/>
                    <a:ext cx="1875897" cy="6303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/>
                  </a:p>
                </p:txBody>
              </p:sp>
            </mc:Choice>
            <mc:Fallback>
              <p:sp>
                <p:nvSpPr>
                  <p:cNvPr id="161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5948" y="316384"/>
                    <a:ext cx="1875897" cy="63030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333" t="-11538" r="-10667" b="-34615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13" name="Rectangle"/>
              <p:cNvSpPr/>
              <p:nvPr/>
            </p:nvSpPr>
            <p:spPr>
              <a:xfrm>
                <a:off x="4746454" y="0"/>
                <a:ext cx="595266" cy="2147558"/>
              </a:xfrm>
              <a:prstGeom prst="rect">
                <a:avLst/>
              </a:prstGeom>
              <a:solidFill>
                <a:srgbClr val="E5FFED"/>
              </a:solidFill>
              <a:ln w="38100" cap="flat">
                <a:solidFill>
                  <a:srgbClr val="78897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614" name="Line"/>
              <p:cNvSpPr/>
              <p:nvPr/>
            </p:nvSpPr>
            <p:spPr>
              <a:xfrm>
                <a:off x="4817468" y="542708"/>
                <a:ext cx="453238" cy="1"/>
              </a:xfrm>
              <a:prstGeom prst="line">
                <a:avLst/>
              </a:prstGeom>
              <a:noFill/>
              <a:ln w="38100" cap="flat">
                <a:solidFill>
                  <a:srgbClr val="788979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615" name="Line"/>
              <p:cNvSpPr/>
              <p:nvPr/>
            </p:nvSpPr>
            <p:spPr>
              <a:xfrm>
                <a:off x="4817468" y="1073777"/>
                <a:ext cx="453238" cy="1"/>
              </a:xfrm>
              <a:prstGeom prst="line">
                <a:avLst/>
              </a:prstGeom>
              <a:noFill/>
              <a:ln w="38100" cap="flat">
                <a:solidFill>
                  <a:srgbClr val="788979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616" name="Line"/>
              <p:cNvSpPr/>
              <p:nvPr/>
            </p:nvSpPr>
            <p:spPr>
              <a:xfrm>
                <a:off x="4817468" y="1604847"/>
                <a:ext cx="453238" cy="1"/>
              </a:xfrm>
              <a:prstGeom prst="line">
                <a:avLst/>
              </a:prstGeom>
              <a:noFill/>
              <a:ln w="38100" cap="flat">
                <a:solidFill>
                  <a:srgbClr val="788979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1631" name="Group"/>
              <p:cNvGrpSpPr/>
              <p:nvPr/>
            </p:nvGrpSpPr>
            <p:grpSpPr>
              <a:xfrm>
                <a:off x="0" y="235530"/>
                <a:ext cx="1646873" cy="1646874"/>
                <a:chOff x="0" y="0"/>
                <a:chExt cx="1646872" cy="1646872"/>
              </a:xfrm>
            </p:grpSpPr>
            <p:sp>
              <p:nvSpPr>
                <p:cNvPr id="1617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E5FFED"/>
                </a:solidFill>
                <a:ln w="38100" cap="flat">
                  <a:solidFill>
                    <a:srgbClr val="7D8A81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18" name="Oval"/>
                <p:cNvSpPr/>
                <p:nvPr/>
              </p:nvSpPr>
              <p:spPr>
                <a:xfrm>
                  <a:off x="466122" y="536108"/>
                  <a:ext cx="253504" cy="270673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19" name="Oval"/>
                <p:cNvSpPr/>
                <p:nvPr/>
              </p:nvSpPr>
              <p:spPr>
                <a:xfrm>
                  <a:off x="188161" y="647574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0" name="Oval"/>
                <p:cNvSpPr/>
                <p:nvPr/>
              </p:nvSpPr>
              <p:spPr>
                <a:xfrm>
                  <a:off x="545374" y="844832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1" name="Oval"/>
                <p:cNvSpPr/>
                <p:nvPr/>
              </p:nvSpPr>
              <p:spPr>
                <a:xfrm>
                  <a:off x="696684" y="206733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2" name="Oval"/>
                <p:cNvSpPr/>
                <p:nvPr/>
              </p:nvSpPr>
              <p:spPr>
                <a:xfrm>
                  <a:off x="799636" y="519639"/>
                  <a:ext cx="253504" cy="270673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3" name="Oval"/>
                <p:cNvSpPr/>
                <p:nvPr/>
              </p:nvSpPr>
              <p:spPr>
                <a:xfrm>
                  <a:off x="188161" y="951412"/>
                  <a:ext cx="253504" cy="270673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4" name="Oval"/>
                <p:cNvSpPr/>
                <p:nvPr/>
              </p:nvSpPr>
              <p:spPr>
                <a:xfrm>
                  <a:off x="696684" y="1169686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5" name="Oval"/>
                <p:cNvSpPr/>
                <p:nvPr/>
              </p:nvSpPr>
              <p:spPr>
                <a:xfrm>
                  <a:off x="1034338" y="342070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6" name="Oval"/>
                <p:cNvSpPr/>
                <p:nvPr/>
              </p:nvSpPr>
              <p:spPr>
                <a:xfrm>
                  <a:off x="1166088" y="671444"/>
                  <a:ext cx="253504" cy="270673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7" name="Oval"/>
                <p:cNvSpPr/>
                <p:nvPr/>
              </p:nvSpPr>
              <p:spPr>
                <a:xfrm>
                  <a:off x="902589" y="844832"/>
                  <a:ext cx="253503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8" name="Oval"/>
                <p:cNvSpPr/>
                <p:nvPr/>
              </p:nvSpPr>
              <p:spPr>
                <a:xfrm>
                  <a:off x="309714" y="276195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29" name="Oval"/>
                <p:cNvSpPr/>
                <p:nvPr/>
              </p:nvSpPr>
              <p:spPr>
                <a:xfrm>
                  <a:off x="416716" y="1186493"/>
                  <a:ext cx="253504" cy="270673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30" name="Oval"/>
                <p:cNvSpPr/>
                <p:nvPr/>
              </p:nvSpPr>
              <p:spPr>
                <a:xfrm>
                  <a:off x="1034338" y="1169686"/>
                  <a:ext cx="253504" cy="270672"/>
                </a:xfrm>
                <a:prstGeom prst="ellipse">
                  <a:avLst/>
                </a:prstGeom>
                <a:solidFill>
                  <a:srgbClr val="788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  <p:grpSp>
          <p:nvGrpSpPr>
            <p:cNvPr id="1655" name="Group"/>
            <p:cNvGrpSpPr/>
            <p:nvPr/>
          </p:nvGrpSpPr>
          <p:grpSpPr>
            <a:xfrm>
              <a:off x="-1" y="3600517"/>
              <a:ext cx="5341721" cy="2147559"/>
              <a:chOff x="0" y="0"/>
              <a:chExt cx="5341719" cy="2147558"/>
            </a:xfrm>
          </p:grpSpPr>
          <p:sp>
            <p:nvSpPr>
              <p:cNvPr id="1633" name="Rectangle"/>
              <p:cNvSpPr/>
              <p:nvPr/>
            </p:nvSpPr>
            <p:spPr>
              <a:xfrm>
                <a:off x="4746453" y="0"/>
                <a:ext cx="595266" cy="2147558"/>
              </a:xfrm>
              <a:prstGeom prst="rect">
                <a:avLst/>
              </a:prstGeom>
              <a:solidFill>
                <a:srgbClr val="FEF1EB"/>
              </a:solidFill>
              <a:ln w="38100" cap="flat">
                <a:solidFill>
                  <a:srgbClr val="87747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634" name="Line"/>
              <p:cNvSpPr/>
              <p:nvPr/>
            </p:nvSpPr>
            <p:spPr>
              <a:xfrm>
                <a:off x="4817467" y="542708"/>
                <a:ext cx="453239" cy="1"/>
              </a:xfrm>
              <a:prstGeom prst="line">
                <a:avLst/>
              </a:prstGeom>
              <a:noFill/>
              <a:ln w="38100" cap="flat">
                <a:solidFill>
                  <a:srgbClr val="877475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635" name="Line"/>
              <p:cNvSpPr/>
              <p:nvPr/>
            </p:nvSpPr>
            <p:spPr>
              <a:xfrm>
                <a:off x="4817467" y="1073777"/>
                <a:ext cx="453239" cy="1"/>
              </a:xfrm>
              <a:prstGeom prst="line">
                <a:avLst/>
              </a:prstGeom>
              <a:noFill/>
              <a:ln w="38100" cap="flat">
                <a:solidFill>
                  <a:srgbClr val="877475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636" name="Line"/>
              <p:cNvSpPr/>
              <p:nvPr/>
            </p:nvSpPr>
            <p:spPr>
              <a:xfrm>
                <a:off x="4817467" y="1604847"/>
                <a:ext cx="453239" cy="1"/>
              </a:xfrm>
              <a:prstGeom prst="line">
                <a:avLst/>
              </a:prstGeom>
              <a:noFill/>
              <a:ln w="38100" cap="flat">
                <a:solidFill>
                  <a:srgbClr val="877475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grpSp>
            <p:nvGrpSpPr>
              <p:cNvPr id="1651" name="Group"/>
              <p:cNvGrpSpPr/>
              <p:nvPr/>
            </p:nvGrpSpPr>
            <p:grpSpPr>
              <a:xfrm>
                <a:off x="0" y="250342"/>
                <a:ext cx="1646873" cy="1646874"/>
                <a:chOff x="0" y="0"/>
                <a:chExt cx="1646872" cy="1646872"/>
              </a:xfrm>
            </p:grpSpPr>
            <p:sp>
              <p:nvSpPr>
                <p:cNvPr id="1637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FFF2EA"/>
                </a:solidFill>
                <a:ln w="38100" cap="flat">
                  <a:solidFill>
                    <a:srgbClr val="9C8F87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38" name="Oval"/>
                <p:cNvSpPr/>
                <p:nvPr/>
              </p:nvSpPr>
              <p:spPr>
                <a:xfrm>
                  <a:off x="485682" y="527595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39" name="Oval"/>
                <p:cNvSpPr/>
                <p:nvPr/>
              </p:nvSpPr>
              <p:spPr>
                <a:xfrm>
                  <a:off x="207721" y="639060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0" name="Oval"/>
                <p:cNvSpPr/>
                <p:nvPr/>
              </p:nvSpPr>
              <p:spPr>
                <a:xfrm>
                  <a:off x="564934" y="836320"/>
                  <a:ext cx="253504" cy="270672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1" name="Oval"/>
                <p:cNvSpPr/>
                <p:nvPr/>
              </p:nvSpPr>
              <p:spPr>
                <a:xfrm>
                  <a:off x="716244" y="198222"/>
                  <a:ext cx="253504" cy="270672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2" name="Oval"/>
                <p:cNvSpPr/>
                <p:nvPr/>
              </p:nvSpPr>
              <p:spPr>
                <a:xfrm>
                  <a:off x="819196" y="511126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3" name="Oval"/>
                <p:cNvSpPr/>
                <p:nvPr/>
              </p:nvSpPr>
              <p:spPr>
                <a:xfrm>
                  <a:off x="207721" y="942899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4" name="Oval"/>
                <p:cNvSpPr/>
                <p:nvPr/>
              </p:nvSpPr>
              <p:spPr>
                <a:xfrm>
                  <a:off x="716244" y="1161174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5" name="Oval"/>
                <p:cNvSpPr/>
                <p:nvPr/>
              </p:nvSpPr>
              <p:spPr>
                <a:xfrm>
                  <a:off x="1053898" y="333555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6" name="Oval"/>
                <p:cNvSpPr/>
                <p:nvPr/>
              </p:nvSpPr>
              <p:spPr>
                <a:xfrm>
                  <a:off x="1185648" y="662930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7" name="Oval"/>
                <p:cNvSpPr/>
                <p:nvPr/>
              </p:nvSpPr>
              <p:spPr>
                <a:xfrm>
                  <a:off x="922149" y="836320"/>
                  <a:ext cx="253504" cy="270672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8" name="Oval"/>
                <p:cNvSpPr/>
                <p:nvPr/>
              </p:nvSpPr>
              <p:spPr>
                <a:xfrm>
                  <a:off x="329274" y="267680"/>
                  <a:ext cx="253504" cy="270672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49" name="Oval"/>
                <p:cNvSpPr/>
                <p:nvPr/>
              </p:nvSpPr>
              <p:spPr>
                <a:xfrm>
                  <a:off x="436276" y="1177982"/>
                  <a:ext cx="253504" cy="270672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650" name="Oval"/>
                <p:cNvSpPr/>
                <p:nvPr/>
              </p:nvSpPr>
              <p:spPr>
                <a:xfrm>
                  <a:off x="1053898" y="1161174"/>
                  <a:ext cx="253504" cy="270673"/>
                </a:xfrm>
                <a:prstGeom prst="ellipse">
                  <a:avLst/>
                </a:prstGeom>
                <a:solidFill>
                  <a:srgbClr val="8774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  <p:pic>
            <p:nvPicPr>
              <p:cNvPr id="1652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802125" y="1056318"/>
                <a:ext cx="2600749" cy="190850"/>
              </a:xfrm>
              <a:prstGeom prst="rect">
                <a:avLst/>
              </a:prstGeom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54" name="Equation"/>
                  <p:cNvSpPr txBox="1"/>
                  <p:nvPr/>
                </p:nvSpPr>
                <p:spPr>
                  <a:xfrm>
                    <a:off x="2364999" y="316384"/>
                    <a:ext cx="1875897" cy="6303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/>
                  </a:p>
                </p:txBody>
              </p:sp>
            </mc:Choice>
            <mc:Fallback>
              <p:sp>
                <p:nvSpPr>
                  <p:cNvPr id="1654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4999" y="316384"/>
                    <a:ext cx="1875897" cy="63030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757" t="-7692" r="-12162" b="-3846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56" name=".…"/>
            <p:cNvSpPr txBox="1"/>
            <p:nvPr/>
          </p:nvSpPr>
          <p:spPr>
            <a:xfrm>
              <a:off x="2974323" y="1813432"/>
              <a:ext cx="235208" cy="130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</p:txBody>
        </p:sp>
      </p:grpSp>
      <p:grpSp>
        <p:nvGrpSpPr>
          <p:cNvPr id="1710" name="Group"/>
          <p:cNvGrpSpPr/>
          <p:nvPr/>
        </p:nvGrpSpPr>
        <p:grpSpPr>
          <a:xfrm>
            <a:off x="5777634" y="1961453"/>
            <a:ext cx="7324749" cy="3967643"/>
            <a:chOff x="54981" y="734110"/>
            <a:chExt cx="14649498" cy="7935285"/>
          </a:xfrm>
        </p:grpSpPr>
        <p:grpSp>
          <p:nvGrpSpPr>
            <p:cNvPr id="1708" name="Group"/>
            <p:cNvGrpSpPr/>
            <p:nvPr/>
          </p:nvGrpSpPr>
          <p:grpSpPr>
            <a:xfrm>
              <a:off x="54981" y="734110"/>
              <a:ext cx="10276062" cy="7935285"/>
              <a:chOff x="54982" y="-277988"/>
              <a:chExt cx="10276060" cy="7935284"/>
            </a:xfrm>
          </p:grpSpPr>
          <p:grpSp>
            <p:nvGrpSpPr>
              <p:cNvPr id="1672" name="Group"/>
              <p:cNvGrpSpPr/>
              <p:nvPr/>
            </p:nvGrpSpPr>
            <p:grpSpPr>
              <a:xfrm>
                <a:off x="8684168" y="2499837"/>
                <a:ext cx="1646874" cy="1646874"/>
                <a:chOff x="0" y="0"/>
                <a:chExt cx="1646872" cy="1646872"/>
              </a:xfrm>
            </p:grpSpPr>
            <p:sp>
              <p:nvSpPr>
                <p:cNvPr id="1658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DE6FF"/>
                </a:solidFill>
                <a:ln w="38100" cap="flat">
                  <a:solidFill>
                    <a:srgbClr val="7D789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59" name="Oval"/>
                <p:cNvSpPr/>
                <p:nvPr/>
              </p:nvSpPr>
              <p:spPr>
                <a:xfrm>
                  <a:off x="466124" y="527594"/>
                  <a:ext cx="253503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0" name="Oval"/>
                <p:cNvSpPr/>
                <p:nvPr/>
              </p:nvSpPr>
              <p:spPr>
                <a:xfrm>
                  <a:off x="188161" y="639060"/>
                  <a:ext cx="253504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1" name="Oval"/>
                <p:cNvSpPr/>
                <p:nvPr/>
              </p:nvSpPr>
              <p:spPr>
                <a:xfrm>
                  <a:off x="545376" y="836318"/>
                  <a:ext cx="253503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2" name="Oval"/>
                <p:cNvSpPr/>
                <p:nvPr/>
              </p:nvSpPr>
              <p:spPr>
                <a:xfrm>
                  <a:off x="696684" y="198220"/>
                  <a:ext cx="253504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3" name="Oval"/>
                <p:cNvSpPr/>
                <p:nvPr/>
              </p:nvSpPr>
              <p:spPr>
                <a:xfrm>
                  <a:off x="799637" y="511125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4" name="Oval"/>
                <p:cNvSpPr/>
                <p:nvPr/>
              </p:nvSpPr>
              <p:spPr>
                <a:xfrm>
                  <a:off x="188161" y="942899"/>
                  <a:ext cx="253504" cy="270672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5" name="Oval"/>
                <p:cNvSpPr/>
                <p:nvPr/>
              </p:nvSpPr>
              <p:spPr>
                <a:xfrm>
                  <a:off x="696684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6" name="Oval"/>
                <p:cNvSpPr/>
                <p:nvPr/>
              </p:nvSpPr>
              <p:spPr>
                <a:xfrm>
                  <a:off x="1034339" y="333555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7" name="Oval"/>
                <p:cNvSpPr/>
                <p:nvPr/>
              </p:nvSpPr>
              <p:spPr>
                <a:xfrm>
                  <a:off x="1166090" y="662930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8" name="Oval"/>
                <p:cNvSpPr/>
                <p:nvPr/>
              </p:nvSpPr>
              <p:spPr>
                <a:xfrm>
                  <a:off x="902589" y="836318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69" name="Oval"/>
                <p:cNvSpPr/>
                <p:nvPr/>
              </p:nvSpPr>
              <p:spPr>
                <a:xfrm>
                  <a:off x="309715" y="267681"/>
                  <a:ext cx="253503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70" name="Oval"/>
                <p:cNvSpPr/>
                <p:nvPr/>
              </p:nvSpPr>
              <p:spPr>
                <a:xfrm>
                  <a:off x="416717" y="1177980"/>
                  <a:ext cx="253504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71" name="Oval"/>
                <p:cNvSpPr/>
                <p:nvPr/>
              </p:nvSpPr>
              <p:spPr>
                <a:xfrm>
                  <a:off x="1034339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673" name="Line Line" descr="Line Li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3123665">
                <a:off x="2141003" y="2052541"/>
                <a:ext cx="2395252" cy="190849"/>
              </a:xfrm>
              <a:prstGeom prst="rect">
                <a:avLst/>
              </a:prstGeom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75" name="Equation"/>
                  <p:cNvSpPr txBox="1"/>
                  <p:nvPr/>
                </p:nvSpPr>
                <p:spPr>
                  <a:xfrm>
                    <a:off x="4700344" y="3096255"/>
                    <a:ext cx="2860399" cy="62645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1900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67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0344" y="3096255"/>
                    <a:ext cx="2860399" cy="6264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54" t="-12000" r="-7018" b="-44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676" name="Line Line" descr="Line Line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0800000">
                <a:off x="7182205" y="3227849"/>
                <a:ext cx="1414121" cy="190850"/>
              </a:xfrm>
              <a:prstGeom prst="rect">
                <a:avLst/>
              </a:prstGeom>
              <a:effectLst/>
            </p:spPr>
          </p:pic>
          <p:grpSp>
            <p:nvGrpSpPr>
              <p:cNvPr id="1694" name="Group"/>
              <p:cNvGrpSpPr/>
              <p:nvPr/>
            </p:nvGrpSpPr>
            <p:grpSpPr>
              <a:xfrm>
                <a:off x="206239" y="-277988"/>
                <a:ext cx="2353849" cy="2381708"/>
                <a:chOff x="-266854" y="-188258"/>
                <a:chExt cx="2353846" cy="2381707"/>
              </a:xfrm>
            </p:grpSpPr>
            <p:grpSp>
              <p:nvGrpSpPr>
                <p:cNvPr id="1692" name="Group"/>
                <p:cNvGrpSpPr/>
                <p:nvPr/>
              </p:nvGrpSpPr>
              <p:grpSpPr>
                <a:xfrm>
                  <a:off x="0" y="546575"/>
                  <a:ext cx="1646873" cy="1646874"/>
                  <a:chOff x="0" y="0"/>
                  <a:chExt cx="1646872" cy="1646872"/>
                </a:xfrm>
              </p:grpSpPr>
              <p:sp>
                <p:nvSpPr>
                  <p:cNvPr id="1678" name="Rounded Rectangle"/>
                  <p:cNvSpPr/>
                  <p:nvPr/>
                </p:nvSpPr>
                <p:spPr>
                  <a:xfrm>
                    <a:off x="0" y="0"/>
                    <a:ext cx="1646873" cy="1646873"/>
                  </a:xfrm>
                  <a:prstGeom prst="roundRect">
                    <a:avLst>
                      <a:gd name="adj" fmla="val 33502"/>
                    </a:avLst>
                  </a:prstGeom>
                  <a:solidFill>
                    <a:srgbClr val="D4E6FF"/>
                  </a:solidFill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79" name="Oval"/>
                  <p:cNvSpPr/>
                  <p:nvPr/>
                </p:nvSpPr>
                <p:spPr>
                  <a:xfrm>
                    <a:off x="466122" y="562433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0" name="Oval"/>
                  <p:cNvSpPr/>
                  <p:nvPr/>
                </p:nvSpPr>
                <p:spPr>
                  <a:xfrm>
                    <a:off x="188160" y="673899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1" name="Oval"/>
                  <p:cNvSpPr/>
                  <p:nvPr/>
                </p:nvSpPr>
                <p:spPr>
                  <a:xfrm>
                    <a:off x="545374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2" name="Oval"/>
                  <p:cNvSpPr/>
                  <p:nvPr/>
                </p:nvSpPr>
                <p:spPr>
                  <a:xfrm>
                    <a:off x="696684" y="233059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3" name="Oval"/>
                  <p:cNvSpPr/>
                  <p:nvPr/>
                </p:nvSpPr>
                <p:spPr>
                  <a:xfrm>
                    <a:off x="799636" y="54596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4" name="Oval"/>
                  <p:cNvSpPr/>
                  <p:nvPr/>
                </p:nvSpPr>
                <p:spPr>
                  <a:xfrm>
                    <a:off x="188160" y="977737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5" name="Oval"/>
                  <p:cNvSpPr/>
                  <p:nvPr/>
                </p:nvSpPr>
                <p:spPr>
                  <a:xfrm>
                    <a:off x="696684" y="1196012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6" name="Oval"/>
                  <p:cNvSpPr/>
                  <p:nvPr/>
                </p:nvSpPr>
                <p:spPr>
                  <a:xfrm>
                    <a:off x="1034338" y="36839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7" name="Oval"/>
                  <p:cNvSpPr/>
                  <p:nvPr/>
                </p:nvSpPr>
                <p:spPr>
                  <a:xfrm>
                    <a:off x="1166088" y="69776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8" name="Oval"/>
                  <p:cNvSpPr/>
                  <p:nvPr/>
                </p:nvSpPr>
                <p:spPr>
                  <a:xfrm>
                    <a:off x="902587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89" name="Oval"/>
                  <p:cNvSpPr/>
                  <p:nvPr/>
                </p:nvSpPr>
                <p:spPr>
                  <a:xfrm>
                    <a:off x="309713" y="302519"/>
                    <a:ext cx="253503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90" name="Oval"/>
                  <p:cNvSpPr/>
                  <p:nvPr/>
                </p:nvSpPr>
                <p:spPr>
                  <a:xfrm>
                    <a:off x="416716" y="121281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91" name="Oval"/>
                  <p:cNvSpPr/>
                  <p:nvPr/>
                </p:nvSpPr>
                <p:spPr>
                  <a:xfrm>
                    <a:off x="1034338" y="1196012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93" name="Equation"/>
                    <p:cNvSpPr txBox="1"/>
                    <p:nvPr/>
                  </p:nvSpPr>
                  <p:spPr>
                    <a:xfrm>
                      <a:off x="-266854" y="-188258"/>
                      <a:ext cx="2353846" cy="63030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19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693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266854" y="-188258"/>
                      <a:ext cx="2353846" cy="63030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8511" t="-7692" r="-8511" b="-3846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02" name="Group"/>
              <p:cNvGrpSpPr/>
              <p:nvPr/>
            </p:nvGrpSpPr>
            <p:grpSpPr>
              <a:xfrm>
                <a:off x="100081" y="2865196"/>
                <a:ext cx="2966484" cy="4792100"/>
                <a:chOff x="-946410" y="-1700064"/>
                <a:chExt cx="2966482" cy="4792099"/>
              </a:xfrm>
            </p:grpSpPr>
            <p:grpSp>
              <p:nvGrpSpPr>
                <p:cNvPr id="1699" name="Group"/>
                <p:cNvGrpSpPr/>
                <p:nvPr/>
              </p:nvGrpSpPr>
              <p:grpSpPr>
                <a:xfrm>
                  <a:off x="0" y="944477"/>
                  <a:ext cx="595266" cy="2147558"/>
                  <a:chOff x="0" y="0"/>
                  <a:chExt cx="595265" cy="2147557"/>
                </a:xfrm>
              </p:grpSpPr>
              <p:sp>
                <p:nvSpPr>
                  <p:cNvPr id="1695" name="Rectangle"/>
                  <p:cNvSpPr/>
                  <p:nvPr/>
                </p:nvSpPr>
                <p:spPr>
                  <a:xfrm>
                    <a:off x="0" y="0"/>
                    <a:ext cx="595266" cy="2147558"/>
                  </a:xfrm>
                  <a:prstGeom prst="rect">
                    <a:avLst/>
                  </a:prstGeom>
                  <a:solidFill>
                    <a:srgbClr val="D4E6FF"/>
                  </a:solidFill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96" name="Line"/>
                  <p:cNvSpPr/>
                  <p:nvPr/>
                </p:nvSpPr>
                <p:spPr>
                  <a:xfrm>
                    <a:off x="71014" y="54270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97" name="Line"/>
                  <p:cNvSpPr/>
                  <p:nvPr/>
                </p:nvSpPr>
                <p:spPr>
                  <a:xfrm>
                    <a:off x="71014" y="107377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698" name="Line"/>
                  <p:cNvSpPr/>
                  <p:nvPr/>
                </p:nvSpPr>
                <p:spPr>
                  <a:xfrm>
                    <a:off x="71014" y="160484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00" name="Equation"/>
                    <p:cNvSpPr txBox="1"/>
                    <p:nvPr/>
                  </p:nvSpPr>
                  <p:spPr>
                    <a:xfrm>
                      <a:off x="-946410" y="-1700064"/>
                      <a:ext cx="353174" cy="5849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oMath>
                        </m:oMathPara>
                      </a14:m>
                      <a:endParaRPr sz="19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700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946410" y="-1700064"/>
                      <a:ext cx="353174" cy="58490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3333" r="-13333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01" name="Equation"/>
                    <p:cNvSpPr txBox="1"/>
                    <p:nvPr/>
                  </p:nvSpPr>
                  <p:spPr>
                    <a:xfrm>
                      <a:off x="-851222" y="179459"/>
                      <a:ext cx="2871294" cy="63030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19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701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51222" y="179459"/>
                      <a:ext cx="2871294" cy="63030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4386" t="-12000" r="-7018" b="-40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703" name="Line Line" descr="Line Line"/>
              <p:cNvPicPr>
                <a:picLocks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>
                <a:off x="2029959" y="3227849"/>
                <a:ext cx="2431132" cy="190850"/>
              </a:xfrm>
              <a:prstGeom prst="rect">
                <a:avLst/>
              </a:prstGeom>
              <a:effectLst/>
            </p:spPr>
          </p:pic>
          <p:sp>
            <p:nvSpPr>
              <p:cNvPr id="1705" name="DNA"/>
              <p:cNvSpPr/>
              <p:nvPr/>
            </p:nvSpPr>
            <p:spPr>
              <a:xfrm rot="14211187">
                <a:off x="540847" y="2612201"/>
                <a:ext cx="557990" cy="1529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446"/>
                      <a:pt x="2597" y="2786"/>
                      <a:pt x="6740" y="3591"/>
                    </a:cubicBezTo>
                    <a:cubicBezTo>
                      <a:pt x="2597" y="4395"/>
                      <a:pt x="0" y="5732"/>
                      <a:pt x="0" y="7189"/>
                    </a:cubicBezTo>
                    <a:cubicBezTo>
                      <a:pt x="0" y="8647"/>
                      <a:pt x="2599" y="9985"/>
                      <a:pt x="6750" y="10788"/>
                    </a:cubicBezTo>
                    <a:cubicBezTo>
                      <a:pt x="2599" y="11592"/>
                      <a:pt x="0" y="12931"/>
                      <a:pt x="0" y="14389"/>
                    </a:cubicBezTo>
                    <a:cubicBezTo>
                      <a:pt x="0" y="15850"/>
                      <a:pt x="2611" y="17189"/>
                      <a:pt x="6773" y="17992"/>
                    </a:cubicBezTo>
                    <a:cubicBezTo>
                      <a:pt x="2611" y="18800"/>
                      <a:pt x="0" y="20150"/>
                      <a:pt x="0" y="21600"/>
                    </a:cubicBezTo>
                    <a:lnTo>
                      <a:pt x="2993" y="21600"/>
                    </a:lnTo>
                    <a:cubicBezTo>
                      <a:pt x="2993" y="21321"/>
                      <a:pt x="3129" y="21049"/>
                      <a:pt x="3382" y="20790"/>
                    </a:cubicBezTo>
                    <a:lnTo>
                      <a:pt x="18214" y="20790"/>
                    </a:lnTo>
                    <a:cubicBezTo>
                      <a:pt x="18467" y="21049"/>
                      <a:pt x="18602" y="21321"/>
                      <a:pt x="18602" y="21600"/>
                    </a:cubicBezTo>
                    <a:lnTo>
                      <a:pt x="21600" y="21600"/>
                    </a:lnTo>
                    <a:cubicBezTo>
                      <a:pt x="21600" y="20150"/>
                      <a:pt x="18986" y="18801"/>
                      <a:pt x="14823" y="17994"/>
                    </a:cubicBezTo>
                    <a:cubicBezTo>
                      <a:pt x="18986" y="17191"/>
                      <a:pt x="21600" y="15850"/>
                      <a:pt x="21600" y="14389"/>
                    </a:cubicBezTo>
                    <a:cubicBezTo>
                      <a:pt x="21600" y="12931"/>
                      <a:pt x="18996" y="11592"/>
                      <a:pt x="14846" y="10788"/>
                    </a:cubicBezTo>
                    <a:cubicBezTo>
                      <a:pt x="18997" y="9985"/>
                      <a:pt x="21600" y="8647"/>
                      <a:pt x="21600" y="7189"/>
                    </a:cubicBezTo>
                    <a:cubicBezTo>
                      <a:pt x="21600" y="5732"/>
                      <a:pt x="19003" y="4395"/>
                      <a:pt x="14860" y="3591"/>
                    </a:cubicBezTo>
                    <a:cubicBezTo>
                      <a:pt x="19003" y="2786"/>
                      <a:pt x="21600" y="1446"/>
                      <a:pt x="21600" y="0"/>
                    </a:cubicBezTo>
                    <a:lnTo>
                      <a:pt x="18602" y="0"/>
                    </a:lnTo>
                    <a:cubicBezTo>
                      <a:pt x="18602" y="257"/>
                      <a:pt x="18479" y="510"/>
                      <a:pt x="18246" y="756"/>
                    </a:cubicBezTo>
                    <a:lnTo>
                      <a:pt x="3349" y="756"/>
                    </a:lnTo>
                    <a:cubicBezTo>
                      <a:pt x="3117" y="510"/>
                      <a:pt x="2993" y="257"/>
                      <a:pt x="2993" y="0"/>
                    </a:cubicBezTo>
                    <a:lnTo>
                      <a:pt x="0" y="0"/>
                    </a:lnTo>
                    <a:close/>
                    <a:moveTo>
                      <a:pt x="4252" y="1404"/>
                    </a:moveTo>
                    <a:lnTo>
                      <a:pt x="17348" y="1404"/>
                    </a:lnTo>
                    <a:cubicBezTo>
                      <a:pt x="16021" y="2117"/>
                      <a:pt x="13716" y="2709"/>
                      <a:pt x="10807" y="3027"/>
                    </a:cubicBezTo>
                    <a:lnTo>
                      <a:pt x="10798" y="3026"/>
                    </a:lnTo>
                    <a:lnTo>
                      <a:pt x="10788" y="3027"/>
                    </a:lnTo>
                    <a:cubicBezTo>
                      <a:pt x="7879" y="2709"/>
                      <a:pt x="5579" y="2117"/>
                      <a:pt x="4252" y="1404"/>
                    </a:cubicBezTo>
                    <a:close/>
                    <a:moveTo>
                      <a:pt x="10798" y="4161"/>
                    </a:moveTo>
                    <a:cubicBezTo>
                      <a:pt x="13712" y="4479"/>
                      <a:pt x="16020" y="5064"/>
                      <a:pt x="17348" y="5778"/>
                    </a:cubicBezTo>
                    <a:lnTo>
                      <a:pt x="4247" y="5778"/>
                    </a:lnTo>
                    <a:cubicBezTo>
                      <a:pt x="5576" y="5064"/>
                      <a:pt x="7883" y="4479"/>
                      <a:pt x="10798" y="4161"/>
                    </a:cubicBezTo>
                    <a:close/>
                    <a:moveTo>
                      <a:pt x="3349" y="6426"/>
                    </a:moveTo>
                    <a:lnTo>
                      <a:pt x="18246" y="6426"/>
                    </a:lnTo>
                    <a:cubicBezTo>
                      <a:pt x="18479" y="6673"/>
                      <a:pt x="18602" y="6929"/>
                      <a:pt x="18602" y="7189"/>
                    </a:cubicBezTo>
                    <a:cubicBezTo>
                      <a:pt x="18602" y="7444"/>
                      <a:pt x="18484" y="7695"/>
                      <a:pt x="18260" y="7938"/>
                    </a:cubicBezTo>
                    <a:lnTo>
                      <a:pt x="3340" y="7938"/>
                    </a:lnTo>
                    <a:cubicBezTo>
                      <a:pt x="3116" y="7695"/>
                      <a:pt x="2993" y="7444"/>
                      <a:pt x="2993" y="7189"/>
                    </a:cubicBezTo>
                    <a:cubicBezTo>
                      <a:pt x="2993" y="6929"/>
                      <a:pt x="3117" y="6673"/>
                      <a:pt x="3349" y="6426"/>
                    </a:cubicBezTo>
                    <a:close/>
                    <a:moveTo>
                      <a:pt x="4224" y="8586"/>
                    </a:moveTo>
                    <a:lnTo>
                      <a:pt x="17376" y="8586"/>
                    </a:lnTo>
                    <a:cubicBezTo>
                      <a:pt x="16052" y="9306"/>
                      <a:pt x="13731" y="9898"/>
                      <a:pt x="10798" y="10218"/>
                    </a:cubicBezTo>
                    <a:cubicBezTo>
                      <a:pt x="7864" y="9898"/>
                      <a:pt x="5548" y="9306"/>
                      <a:pt x="4224" y="8586"/>
                    </a:cubicBezTo>
                    <a:close/>
                    <a:moveTo>
                      <a:pt x="10798" y="11360"/>
                    </a:moveTo>
                    <a:cubicBezTo>
                      <a:pt x="13688" y="11676"/>
                      <a:pt x="15982" y="12255"/>
                      <a:pt x="17316" y="12960"/>
                    </a:cubicBezTo>
                    <a:lnTo>
                      <a:pt x="4284" y="12960"/>
                    </a:lnTo>
                    <a:cubicBezTo>
                      <a:pt x="5618" y="12255"/>
                      <a:pt x="7908" y="11676"/>
                      <a:pt x="10798" y="11360"/>
                    </a:cubicBezTo>
                    <a:close/>
                    <a:moveTo>
                      <a:pt x="3368" y="13608"/>
                    </a:moveTo>
                    <a:lnTo>
                      <a:pt x="18232" y="13608"/>
                    </a:lnTo>
                    <a:cubicBezTo>
                      <a:pt x="18476" y="13861"/>
                      <a:pt x="18602" y="14123"/>
                      <a:pt x="18602" y="14389"/>
                    </a:cubicBezTo>
                    <a:cubicBezTo>
                      <a:pt x="18602" y="14638"/>
                      <a:pt x="18492" y="14883"/>
                      <a:pt x="18278" y="15120"/>
                    </a:cubicBezTo>
                    <a:lnTo>
                      <a:pt x="3322" y="15120"/>
                    </a:lnTo>
                    <a:cubicBezTo>
                      <a:pt x="3108" y="14883"/>
                      <a:pt x="2993" y="14638"/>
                      <a:pt x="2993" y="14389"/>
                    </a:cubicBezTo>
                    <a:cubicBezTo>
                      <a:pt x="2993" y="14123"/>
                      <a:pt x="3124" y="13861"/>
                      <a:pt x="3368" y="13608"/>
                    </a:cubicBezTo>
                    <a:close/>
                    <a:moveTo>
                      <a:pt x="4191" y="15768"/>
                    </a:moveTo>
                    <a:lnTo>
                      <a:pt x="17409" y="15768"/>
                    </a:lnTo>
                    <a:cubicBezTo>
                      <a:pt x="16090" y="16496"/>
                      <a:pt x="13756" y="17094"/>
                      <a:pt x="10798" y="17417"/>
                    </a:cubicBezTo>
                    <a:cubicBezTo>
                      <a:pt x="7840" y="17094"/>
                      <a:pt x="5510" y="16496"/>
                      <a:pt x="4191" y="15768"/>
                    </a:cubicBezTo>
                    <a:close/>
                    <a:moveTo>
                      <a:pt x="10798" y="18571"/>
                    </a:moveTo>
                    <a:cubicBezTo>
                      <a:pt x="13669" y="18884"/>
                      <a:pt x="15951" y="19445"/>
                      <a:pt x="17288" y="20142"/>
                    </a:cubicBezTo>
                    <a:lnTo>
                      <a:pt x="4307" y="20142"/>
                    </a:lnTo>
                    <a:cubicBezTo>
                      <a:pt x="5645" y="19445"/>
                      <a:pt x="7926" y="18884"/>
                      <a:pt x="10798" y="18571"/>
                    </a:cubicBezTo>
                    <a:close/>
                  </a:path>
                </a:pathLst>
              </a:custGeom>
              <a:solidFill>
                <a:schemeClr val="accent1">
                  <a:hueOff val="114395"/>
                  <a:lumOff val="-2497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pic>
            <p:nvPicPr>
              <p:cNvPr id="1706" name="Line Line" descr="Line Line"/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8644120">
                <a:off x="2063413" y="4769848"/>
                <a:ext cx="2565858" cy="190849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09" name="approximates the population dynamics given representation of the population, and additional seen conditions   (e.g. treatments applied to population), as input"/>
                <p:cNvSpPr txBox="1"/>
                <p:nvPr/>
              </p:nvSpPr>
              <p:spPr>
                <a:xfrm>
                  <a:off x="3186401" y="1104531"/>
                  <a:ext cx="11518078" cy="20458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rmAutofit/>
                </a:bodyPr>
                <a:lstStyle/>
                <a:p>
                  <a:pPr defTabSz="375603">
                    <a:spcBef>
                      <a:spcPts val="2000"/>
                    </a:spcBef>
                    <a:defRPr sz="2548" b="0"/>
                  </a:pPr>
                  <a14:m>
                    <m:oMath xmlns:m="http://schemas.openxmlformats.org/officeDocument/2006/math">
                      <m:r>
                        <a:rPr sz="152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sz="1274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approximates the </a:t>
                  </a:r>
                  <a:r>
                    <a:rPr sz="1274" b="1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population dynamics </a:t>
                  </a:r>
                  <a: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given</a:t>
                  </a:r>
                  <a:b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</a:br>
                  <a: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1. representation of the population, and</a:t>
                  </a:r>
                  <a:b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</a:br>
                  <a: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2. additional </a:t>
                  </a:r>
                  <a:r>
                    <a:rPr lang="en-US" sz="1274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seen</a:t>
                  </a:r>
                  <a: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conditions </a:t>
                  </a:r>
                  <a14:m>
                    <m:oMath xmlns:m="http://schemas.openxmlformats.org/officeDocument/2006/math">
                      <m:r>
                        <a:rPr lang="en-US" sz="1525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sz="1274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(e.g. treatments applied to population)</a:t>
                  </a:r>
                  <a:endParaRPr sz="14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>
            <p:sp>
              <p:nvSpPr>
                <p:cNvPr id="1709" name="approximates the population dynamics given representation of the population, and additional seen conditions   (e.g. treatments applied to population), as inpu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6401" y="1104531"/>
                  <a:ext cx="11518078" cy="2045898"/>
                </a:xfrm>
                <a:prstGeom prst="rect">
                  <a:avLst/>
                </a:prstGeom>
                <a:blipFill>
                  <a:blip r:embed="rId16"/>
                  <a:stretch>
                    <a:fillRect l="-132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11" name="(GCN) captures interactions between particles"/>
              <p:cNvSpPr txBox="1"/>
              <p:nvPr/>
            </p:nvSpPr>
            <p:spPr>
              <a:xfrm>
                <a:off x="855212" y="6005281"/>
                <a:ext cx="4698422" cy="604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normAutofit/>
              </a:bodyPr>
              <a:lstStyle/>
              <a:p>
                <a:pPr>
                  <a:spcBef>
                    <a:spcPts val="2250"/>
                  </a:spcBef>
                  <a:defRPr sz="2800" b="0"/>
                </a:pPr>
                <a14:m>
                  <m:oMath xmlns:m="http://schemas.openxmlformats.org/officeDocument/2006/math"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6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6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16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(GCN) captures </a:t>
                </a:r>
                <a:r>
                  <a:rPr sz="14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interactions</a:t>
                </a:r>
                <a:r>
                  <a:rPr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between particles</a:t>
                </a:r>
              </a:p>
            </p:txBody>
          </p:sp>
        </mc:Choice>
        <mc:Fallback>
          <p:sp>
            <p:nvSpPr>
              <p:cNvPr id="1711" name="(GCN) captures interactions between particle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12" y="6005281"/>
                <a:ext cx="4698422" cy="604764"/>
              </a:xfrm>
              <a:prstGeom prst="rect">
                <a:avLst/>
              </a:prstGeom>
              <a:blipFill>
                <a:blip r:embed="rId17"/>
                <a:stretch>
                  <a:fillRect l="-134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144AC6-C25E-25D5-8A3E-B8D95C5160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90FA95-3562-E907-22A9-5B13EDE07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1DC6C-FBB6-E8D1-F222-DCF75F4FA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B4C0-0270-9F91-2E1A-376F9DD13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FE9A-47B2-2BBA-7F9B-1AA25186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783D1-C677-3B76-E30D-7A0CE33B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65" y="547454"/>
            <a:ext cx="11218669" cy="57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1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Synthetic Example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Synthetic Example</a:t>
            </a:r>
          </a:p>
        </p:txBody>
      </p:sp>
      <p:sp>
        <p:nvSpPr>
          <p:cNvPr id="1717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18" name="We create a synthetic dataset of paired joint distributions…"/>
              <p:cNvSpPr txBox="1"/>
              <p:nvPr/>
            </p:nvSpPr>
            <p:spPr>
              <a:xfrm>
                <a:off x="852390" y="1333716"/>
                <a:ext cx="10764905" cy="25489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normAutofit/>
              </a:bodyPr>
              <a:lstStyle/>
              <a:p>
                <a:pPr defTabSz="321945">
                  <a:spcBef>
                    <a:spcPts val="1750"/>
                  </a:spcBef>
                  <a:defRPr sz="2964" b="0"/>
                </a:pP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We create a</a:t>
                </a:r>
                <a:r>
                  <a:rPr sz="1482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synthetic dataset 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of paired joint distributions </a:t>
                </a:r>
                <a14:m>
                  <m:oMath xmlns:m="http://schemas.openxmlformats.org/officeDocument/2006/math"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))</m:t>
                    </m:r>
                    <m:sSubSup>
                      <m:sSubSup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</a:p>
              <a:p>
                <a:pPr marL="443706" lvl="1" indent="-196056" defTabSz="321945">
                  <a:spcBef>
                    <a:spcPts val="1750"/>
                  </a:spcBef>
                  <a:buSzPct val="125000"/>
                  <a:buChar char="•"/>
                  <a:defRPr sz="2964" b="0"/>
                </a:pP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We define a set of pre-defined </a:t>
                </a:r>
                <a:r>
                  <a:rPr sz="1482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target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distributions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=1,…,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(letter silhouettes)</a:t>
                </a:r>
              </a:p>
              <a:p>
                <a:pPr marL="443706" lvl="1" indent="-196056" defTabSz="321945">
                  <a:spcBef>
                    <a:spcPts val="1750"/>
                  </a:spcBef>
                  <a:buSzPct val="125000"/>
                  <a:buChar char="•"/>
                  <a:defRPr sz="2964" b="0"/>
                </a:pP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To get paired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we </a:t>
                </a:r>
                <a:r>
                  <a:rPr sz="1482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simulate the forward diffusion process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without drift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1482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443706" lvl="1" indent="-196056" defTabSz="321945">
                  <a:spcBef>
                    <a:spcPts val="1750"/>
                  </a:spcBef>
                  <a:buSzPct val="125000"/>
                  <a:buChar char="•"/>
                  <a:defRPr sz="2964" b="0"/>
                </a:pP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We </a:t>
                </a:r>
                <a:r>
                  <a:rPr sz="1482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reverse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the diffusion process and learn the push-forward map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(</a:t>
                </a:r>
                <a:r>
                  <a:rPr sz="1482" b="1" i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source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775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1775" i="1">
                            <a:solidFill>
                              <a:srgbClr val="000000"/>
                            </a:solidFill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sz="1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(</a:t>
                </a:r>
                <a:r>
                  <a:rPr sz="1482" b="1" i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target</a:t>
                </a:r>
                <a:r>
                  <a:rPr sz="1482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 for every index </a:t>
                </a:r>
                <a14:m>
                  <m:oMath xmlns:m="http://schemas.openxmlformats.org/officeDocument/2006/math">
                    <m:r>
                      <a:rPr sz="17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sz="19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718" name="We create a synthetic dataset of paired joint distribution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90" y="1333716"/>
                <a:ext cx="10764905" cy="2548948"/>
              </a:xfrm>
              <a:prstGeom prst="rect">
                <a:avLst/>
              </a:prstGeom>
              <a:blipFill>
                <a:blip r:embed="rId2"/>
                <a:stretch>
                  <a:fillRect l="-8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23" name="Group"/>
          <p:cNvGrpSpPr/>
          <p:nvPr/>
        </p:nvGrpSpPr>
        <p:grpSpPr>
          <a:xfrm>
            <a:off x="2405153" y="5130835"/>
            <a:ext cx="1215566" cy="831896"/>
            <a:chOff x="-19050" y="-99693"/>
            <a:chExt cx="2431130" cy="1663791"/>
          </a:xfrm>
        </p:grpSpPr>
        <p:pic>
          <p:nvPicPr>
            <p:cNvPr id="1719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19051" y="-99694"/>
              <a:ext cx="2431132" cy="190849"/>
            </a:xfrm>
            <a:prstGeom prst="rect">
              <a:avLst/>
            </a:prstGeom>
            <a:effectLst/>
          </p:spPr>
        </p:pic>
        <p:pic>
          <p:nvPicPr>
            <p:cNvPr id="1721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19051" y="1373249"/>
              <a:ext cx="2431132" cy="190849"/>
            </a:xfrm>
            <a:prstGeom prst="rect">
              <a:avLst/>
            </a:prstGeom>
            <a:effectLst/>
          </p:spPr>
        </p:pic>
      </p:grpSp>
      <p:grpSp>
        <p:nvGrpSpPr>
          <p:cNvPr id="1726" name="Group"/>
          <p:cNvGrpSpPr/>
          <p:nvPr/>
        </p:nvGrpSpPr>
        <p:grpSpPr>
          <a:xfrm>
            <a:off x="1211970" y="4420504"/>
            <a:ext cx="1002981" cy="1888279"/>
            <a:chOff x="0" y="0"/>
            <a:chExt cx="2005960" cy="3776557"/>
          </a:xfrm>
        </p:grpSpPr>
        <p:pic>
          <p:nvPicPr>
            <p:cNvPr id="1724" name="Screenshot 2024-10-19 at 5.22.37 PM.png" descr="Screenshot 2024-10-19 at 5.22.37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530" y="728557"/>
              <a:ext cx="1612901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5" name="source"/>
            <p:cNvSpPr txBox="1"/>
            <p:nvPr/>
          </p:nvSpPr>
          <p:spPr>
            <a:xfrm>
              <a:off x="0" y="0"/>
              <a:ext cx="2005961" cy="564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8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0"/>
                <a:t>source</a:t>
              </a:r>
            </a:p>
          </p:txBody>
        </p:sp>
      </p:grpSp>
      <p:grpSp>
        <p:nvGrpSpPr>
          <p:cNvPr id="1729" name="Group"/>
          <p:cNvGrpSpPr/>
          <p:nvPr/>
        </p:nvGrpSpPr>
        <p:grpSpPr>
          <a:xfrm>
            <a:off x="3800347" y="4420504"/>
            <a:ext cx="1002981" cy="1888279"/>
            <a:chOff x="0" y="0"/>
            <a:chExt cx="2005960" cy="3776557"/>
          </a:xfrm>
        </p:grpSpPr>
        <p:pic>
          <p:nvPicPr>
            <p:cNvPr id="1727" name="Screenshot 2024-10-19 at 5.22.53 PM.png" descr="Screenshot 2024-10-19 at 5.22.53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530" y="728557"/>
              <a:ext cx="1612901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8" name="target"/>
            <p:cNvSpPr txBox="1"/>
            <p:nvPr/>
          </p:nvSpPr>
          <p:spPr>
            <a:xfrm>
              <a:off x="0" y="0"/>
              <a:ext cx="2005961" cy="564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8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0"/>
                <a:t>target</a:t>
              </a:r>
            </a:p>
          </p:txBody>
        </p:sp>
      </p:grpSp>
      <p:sp>
        <p:nvSpPr>
          <p:cNvPr id="1730" name="Train: 24 letters (excluding ‘Y’ and ‘X’), each in 10 different orientations"/>
          <p:cNvSpPr txBox="1"/>
          <p:nvPr/>
        </p:nvSpPr>
        <p:spPr>
          <a:xfrm>
            <a:off x="877887" y="3882664"/>
            <a:ext cx="5051235" cy="51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Train: </a:t>
            </a: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24 letters (excluding ‘Y’ and ‘X’), each in 10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orientations</a:t>
            </a:r>
          </a:p>
        </p:txBody>
      </p:sp>
      <p:grpSp>
        <p:nvGrpSpPr>
          <p:cNvPr id="1740" name="Group"/>
          <p:cNvGrpSpPr/>
          <p:nvPr/>
        </p:nvGrpSpPr>
        <p:grpSpPr>
          <a:xfrm>
            <a:off x="6262879" y="3968343"/>
            <a:ext cx="4811894" cy="2340440"/>
            <a:chOff x="0" y="0"/>
            <a:chExt cx="9623786" cy="4680877"/>
          </a:xfrm>
        </p:grpSpPr>
        <p:pic>
          <p:nvPicPr>
            <p:cNvPr id="1731" name="Screenshot 2024-10-19 at 5.21.24 PM.png" descr="Screenshot 2024-10-19 at 5.21.24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904" y="1632877"/>
              <a:ext cx="1612901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2" name="Screenshot 2024-10-19 at 5.21.56 PM.png" descr="Screenshot 2024-10-19 at 5.21.56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158" y="1632877"/>
              <a:ext cx="1612901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3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377489" y="2340970"/>
              <a:ext cx="2431131" cy="190850"/>
            </a:xfrm>
            <a:prstGeom prst="rect">
              <a:avLst/>
            </a:prstGeom>
            <a:effectLst/>
          </p:spPr>
        </p:pic>
        <p:pic>
          <p:nvPicPr>
            <p:cNvPr id="1735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377489" y="3813913"/>
              <a:ext cx="2431131" cy="190849"/>
            </a:xfrm>
            <a:prstGeom prst="rect">
              <a:avLst/>
            </a:prstGeom>
            <a:effectLst/>
          </p:spPr>
        </p:pic>
        <p:sp>
          <p:nvSpPr>
            <p:cNvPr id="1737" name="source"/>
            <p:cNvSpPr txBox="1"/>
            <p:nvPr/>
          </p:nvSpPr>
          <p:spPr>
            <a:xfrm>
              <a:off x="991124" y="904320"/>
              <a:ext cx="2005962" cy="564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8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source</a:t>
              </a:r>
            </a:p>
          </p:txBody>
        </p:sp>
        <p:sp>
          <p:nvSpPr>
            <p:cNvPr id="1738" name="target"/>
            <p:cNvSpPr txBox="1"/>
            <p:nvPr/>
          </p:nvSpPr>
          <p:spPr>
            <a:xfrm>
              <a:off x="6167878" y="904320"/>
              <a:ext cx="2005961" cy="564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28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target</a:t>
              </a:r>
            </a:p>
          </p:txBody>
        </p:sp>
        <p:sp>
          <p:nvSpPr>
            <p:cNvPr id="1739" name="Test: ’Y’ and ‘X’, each in 10 different orientations"/>
            <p:cNvSpPr txBox="1"/>
            <p:nvPr/>
          </p:nvSpPr>
          <p:spPr>
            <a:xfrm>
              <a:off x="0" y="0"/>
              <a:ext cx="9623787" cy="686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2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Test:</a:t>
              </a:r>
              <a:r>
                <a:rPr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’Y’ and ‘X’, each in 10 orientations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2264FE-35CB-FE7B-2A40-2D02A92F5D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9A1584-3E12-1730-0BF1-15943A82A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 build="p" bldLvl="5" animBg="1" advAuto="0"/>
      <p:bldP spid="1723" grpId="0" animBg="1" advAuto="0"/>
      <p:bldP spid="1726" grpId="0" animBg="1" advAuto="0"/>
      <p:bldP spid="1729" grpId="0" animBg="1" advAuto="0"/>
      <p:bldP spid="1730" grpId="0" animBg="1" advAuto="0"/>
      <p:bldP spid="1740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Synthetic Example (FM)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Synthetic Example (FM baseline)</a:t>
            </a:r>
          </a:p>
        </p:txBody>
      </p:sp>
      <p:sp>
        <p:nvSpPr>
          <p:cNvPr id="1743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44</a:t>
            </a:fld>
            <a:endParaRPr lang="en-US"/>
          </a:p>
        </p:txBody>
      </p:sp>
      <p:sp>
        <p:nvSpPr>
          <p:cNvPr id="1744" name="No population information"/>
          <p:cNvSpPr txBox="1"/>
          <p:nvPr/>
        </p:nvSpPr>
        <p:spPr>
          <a:xfrm>
            <a:off x="1565162" y="1481462"/>
            <a:ext cx="300134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4500"/>
              </a:spcBef>
              <a:defRPr sz="2800"/>
            </a:lvl1pPr>
          </a:lstStyle>
          <a:p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population information</a:t>
            </a:r>
          </a:p>
        </p:txBody>
      </p:sp>
      <p:grpSp>
        <p:nvGrpSpPr>
          <p:cNvPr id="1782" name="Group"/>
          <p:cNvGrpSpPr/>
          <p:nvPr/>
        </p:nvGrpSpPr>
        <p:grpSpPr>
          <a:xfrm>
            <a:off x="5780360" y="2953595"/>
            <a:ext cx="5215801" cy="1177408"/>
            <a:chOff x="-320642" y="-161364"/>
            <a:chExt cx="10431601" cy="2354814"/>
          </a:xfrm>
        </p:grpSpPr>
        <p:grpSp>
          <p:nvGrpSpPr>
            <p:cNvPr id="1759" name="Group"/>
            <p:cNvGrpSpPr/>
            <p:nvPr/>
          </p:nvGrpSpPr>
          <p:grpSpPr>
            <a:xfrm>
              <a:off x="8464085" y="472721"/>
              <a:ext cx="1646874" cy="1646873"/>
              <a:chOff x="0" y="0"/>
              <a:chExt cx="1646872" cy="1646872"/>
            </a:xfrm>
          </p:grpSpPr>
          <p:sp>
            <p:nvSpPr>
              <p:cNvPr id="1745" name="Rounded Rectangle"/>
              <p:cNvSpPr/>
              <p:nvPr/>
            </p:nvSpPr>
            <p:spPr>
              <a:xfrm>
                <a:off x="0" y="0"/>
                <a:ext cx="1646873" cy="1646873"/>
              </a:xfrm>
              <a:prstGeom prst="roundRect">
                <a:avLst>
                  <a:gd name="adj" fmla="val 33502"/>
                </a:avLst>
              </a:prstGeom>
              <a:solidFill>
                <a:srgbClr val="DDE6FF"/>
              </a:solidFill>
              <a:ln w="38100" cap="flat">
                <a:solidFill>
                  <a:srgbClr val="7D789C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46" name="Oval"/>
              <p:cNvSpPr/>
              <p:nvPr/>
            </p:nvSpPr>
            <p:spPr>
              <a:xfrm>
                <a:off x="466124" y="527594"/>
                <a:ext cx="253503" cy="270673"/>
              </a:xfrm>
              <a:prstGeom prst="ellipse">
                <a:avLst/>
              </a:prstGeom>
              <a:solidFill>
                <a:srgbClr val="5874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47" name="Oval"/>
              <p:cNvSpPr/>
              <p:nvPr/>
            </p:nvSpPr>
            <p:spPr>
              <a:xfrm>
                <a:off x="188161" y="639060"/>
                <a:ext cx="253504" cy="270673"/>
              </a:xfrm>
              <a:prstGeom prst="ellipse">
                <a:avLst/>
              </a:prstGeom>
              <a:solidFill>
                <a:srgbClr val="5874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48" name="Oval"/>
              <p:cNvSpPr/>
              <p:nvPr/>
            </p:nvSpPr>
            <p:spPr>
              <a:xfrm>
                <a:off x="545376" y="836318"/>
                <a:ext cx="253503" cy="270673"/>
              </a:xfrm>
              <a:prstGeom prst="ellipse">
                <a:avLst/>
              </a:prstGeom>
              <a:solidFill>
                <a:srgbClr val="7443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49" name="Oval"/>
              <p:cNvSpPr/>
              <p:nvPr/>
            </p:nvSpPr>
            <p:spPr>
              <a:xfrm>
                <a:off x="696684" y="198220"/>
                <a:ext cx="253504" cy="270672"/>
              </a:xfrm>
              <a:prstGeom prst="ellipse">
                <a:avLst/>
              </a:prstGeom>
              <a:solidFill>
                <a:srgbClr val="5874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0" name="Oval"/>
              <p:cNvSpPr/>
              <p:nvPr/>
            </p:nvSpPr>
            <p:spPr>
              <a:xfrm>
                <a:off x="799637" y="511125"/>
                <a:ext cx="253503" cy="270673"/>
              </a:xfrm>
              <a:prstGeom prst="ellipse">
                <a:avLst/>
              </a:prstGeom>
              <a:solidFill>
                <a:srgbClr val="759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1" name="Oval"/>
              <p:cNvSpPr/>
              <p:nvPr/>
            </p:nvSpPr>
            <p:spPr>
              <a:xfrm>
                <a:off x="188161" y="942899"/>
                <a:ext cx="253504" cy="270672"/>
              </a:xfrm>
              <a:prstGeom prst="ellipse">
                <a:avLst/>
              </a:prstGeom>
              <a:solidFill>
                <a:srgbClr val="7443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2" name="Oval"/>
              <p:cNvSpPr/>
              <p:nvPr/>
            </p:nvSpPr>
            <p:spPr>
              <a:xfrm>
                <a:off x="696684" y="1161173"/>
                <a:ext cx="253504" cy="270673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3" name="Oval"/>
              <p:cNvSpPr/>
              <p:nvPr/>
            </p:nvSpPr>
            <p:spPr>
              <a:xfrm>
                <a:off x="1034339" y="333555"/>
                <a:ext cx="253504" cy="270673"/>
              </a:xfrm>
              <a:prstGeom prst="ellipse">
                <a:avLst/>
              </a:prstGeom>
              <a:solidFill>
                <a:srgbClr val="759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4" name="Oval"/>
              <p:cNvSpPr/>
              <p:nvPr/>
            </p:nvSpPr>
            <p:spPr>
              <a:xfrm>
                <a:off x="1166090" y="662930"/>
                <a:ext cx="253503" cy="270673"/>
              </a:xfrm>
              <a:prstGeom prst="ellipse">
                <a:avLst/>
              </a:prstGeom>
              <a:solidFill>
                <a:srgbClr val="759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5" name="Oval"/>
              <p:cNvSpPr/>
              <p:nvPr/>
            </p:nvSpPr>
            <p:spPr>
              <a:xfrm>
                <a:off x="902589" y="836318"/>
                <a:ext cx="253504" cy="270673"/>
              </a:xfrm>
              <a:prstGeom prst="ellipse">
                <a:avLst/>
              </a:prstGeom>
              <a:solidFill>
                <a:srgbClr val="759B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6" name="Oval"/>
              <p:cNvSpPr/>
              <p:nvPr/>
            </p:nvSpPr>
            <p:spPr>
              <a:xfrm>
                <a:off x="309715" y="267681"/>
                <a:ext cx="253503" cy="270672"/>
              </a:xfrm>
              <a:prstGeom prst="ellipse">
                <a:avLst/>
              </a:prstGeom>
              <a:solidFill>
                <a:srgbClr val="58745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7" name="Oval"/>
              <p:cNvSpPr/>
              <p:nvPr/>
            </p:nvSpPr>
            <p:spPr>
              <a:xfrm>
                <a:off x="416717" y="1177980"/>
                <a:ext cx="253504" cy="270673"/>
              </a:xfrm>
              <a:prstGeom prst="ellipse">
                <a:avLst/>
              </a:prstGeom>
              <a:solidFill>
                <a:srgbClr val="74435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758" name="Oval"/>
              <p:cNvSpPr/>
              <p:nvPr/>
            </p:nvSpPr>
            <p:spPr>
              <a:xfrm>
                <a:off x="1034339" y="1161173"/>
                <a:ext cx="253504" cy="270673"/>
              </a:xfrm>
              <a:prstGeom prst="ellipse">
                <a:avLst/>
              </a:prstGeom>
              <a:solidFill>
                <a:srgbClr val="4634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</p:grpSp>
        <p:pic>
          <p:nvPicPr>
            <p:cNvPr id="1760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049049" y="1210474"/>
              <a:ext cx="2050180" cy="190849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62" name="Equation"/>
                <p:cNvSpPr txBox="1"/>
                <p:nvPr/>
              </p:nvSpPr>
              <p:spPr>
                <a:xfrm>
                  <a:off x="4480260" y="1069139"/>
                  <a:ext cx="1851148" cy="6264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00"/>
                </a:p>
              </p:txBody>
            </p:sp>
          </mc:Choice>
          <mc:Fallback>
            <p:sp>
              <p:nvSpPr>
                <p:cNvPr id="176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260" y="1069139"/>
                  <a:ext cx="1851148" cy="626453"/>
                </a:xfrm>
                <a:prstGeom prst="rect">
                  <a:avLst/>
                </a:prstGeom>
                <a:blipFill>
                  <a:blip r:embed="rId3"/>
                  <a:stretch>
                    <a:fillRect l="-4054" t="-7692" r="-10811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63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6299639" y="1187990"/>
              <a:ext cx="1916078" cy="190849"/>
            </a:xfrm>
            <a:prstGeom prst="rect">
              <a:avLst/>
            </a:prstGeom>
            <a:effectLst/>
          </p:spPr>
        </p:pic>
        <p:grpSp>
          <p:nvGrpSpPr>
            <p:cNvPr id="1781" name="Group"/>
            <p:cNvGrpSpPr/>
            <p:nvPr/>
          </p:nvGrpSpPr>
          <p:grpSpPr>
            <a:xfrm>
              <a:off x="-320642" y="-161364"/>
              <a:ext cx="2353850" cy="2354814"/>
              <a:chOff x="-320642" y="-161364"/>
              <a:chExt cx="2353849" cy="2354813"/>
            </a:xfrm>
          </p:grpSpPr>
          <p:grpSp>
            <p:nvGrpSpPr>
              <p:cNvPr id="1779" name="Group"/>
              <p:cNvGrpSpPr/>
              <p:nvPr/>
            </p:nvGrpSpPr>
            <p:grpSpPr>
              <a:xfrm>
                <a:off x="0" y="546575"/>
                <a:ext cx="1646873" cy="1646874"/>
                <a:chOff x="0" y="0"/>
                <a:chExt cx="1646872" cy="1646872"/>
              </a:xfrm>
            </p:grpSpPr>
            <p:sp>
              <p:nvSpPr>
                <p:cNvPr id="1765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4E6FF"/>
                </a:solidFill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6" name="Oval"/>
                <p:cNvSpPr/>
                <p:nvPr/>
              </p:nvSpPr>
              <p:spPr>
                <a:xfrm>
                  <a:off x="466122" y="562433"/>
                  <a:ext cx="253504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7" name="Oval"/>
                <p:cNvSpPr/>
                <p:nvPr/>
              </p:nvSpPr>
              <p:spPr>
                <a:xfrm>
                  <a:off x="188160" y="673899"/>
                  <a:ext cx="253504" cy="270673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8" name="Oval"/>
                <p:cNvSpPr/>
                <p:nvPr/>
              </p:nvSpPr>
              <p:spPr>
                <a:xfrm>
                  <a:off x="545374" y="871157"/>
                  <a:ext cx="253504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69" name="Oval"/>
                <p:cNvSpPr/>
                <p:nvPr/>
              </p:nvSpPr>
              <p:spPr>
                <a:xfrm>
                  <a:off x="696684" y="233059"/>
                  <a:ext cx="253504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0" name="Oval"/>
                <p:cNvSpPr/>
                <p:nvPr/>
              </p:nvSpPr>
              <p:spPr>
                <a:xfrm>
                  <a:off x="799636" y="545964"/>
                  <a:ext cx="253503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1" name="Oval"/>
                <p:cNvSpPr/>
                <p:nvPr/>
              </p:nvSpPr>
              <p:spPr>
                <a:xfrm>
                  <a:off x="188160" y="977737"/>
                  <a:ext cx="253504" cy="270673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2" name="Oval"/>
                <p:cNvSpPr/>
                <p:nvPr/>
              </p:nvSpPr>
              <p:spPr>
                <a:xfrm>
                  <a:off x="696684" y="1196012"/>
                  <a:ext cx="253504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3" name="Oval"/>
                <p:cNvSpPr/>
                <p:nvPr/>
              </p:nvSpPr>
              <p:spPr>
                <a:xfrm>
                  <a:off x="1034338" y="368394"/>
                  <a:ext cx="253503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4" name="Oval"/>
                <p:cNvSpPr/>
                <p:nvPr/>
              </p:nvSpPr>
              <p:spPr>
                <a:xfrm>
                  <a:off x="1166088" y="697769"/>
                  <a:ext cx="253503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5" name="Oval"/>
                <p:cNvSpPr/>
                <p:nvPr/>
              </p:nvSpPr>
              <p:spPr>
                <a:xfrm>
                  <a:off x="902587" y="871157"/>
                  <a:ext cx="253504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6" name="Oval"/>
                <p:cNvSpPr/>
                <p:nvPr/>
              </p:nvSpPr>
              <p:spPr>
                <a:xfrm>
                  <a:off x="309713" y="302519"/>
                  <a:ext cx="253503" cy="270673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7" name="Oval"/>
                <p:cNvSpPr/>
                <p:nvPr/>
              </p:nvSpPr>
              <p:spPr>
                <a:xfrm>
                  <a:off x="416716" y="1212819"/>
                  <a:ext cx="253503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778" name="Oval"/>
                <p:cNvSpPr/>
                <p:nvPr/>
              </p:nvSpPr>
              <p:spPr>
                <a:xfrm>
                  <a:off x="1034338" y="1196012"/>
                  <a:ext cx="253503" cy="270672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80" name="Equation"/>
                  <p:cNvSpPr txBox="1"/>
                  <p:nvPr/>
                </p:nvSpPr>
                <p:spPr>
                  <a:xfrm>
                    <a:off x="-320642" y="-161364"/>
                    <a:ext cx="2353849" cy="6303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),</m:t>
                          </m:r>
                          <m:sSub>
                            <m:sSubPr>
                              <m:ctrlP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 dirty="0"/>
                  </a:p>
                </p:txBody>
              </p:sp>
            </mc:Choice>
            <mc:Fallback>
              <p:sp>
                <p:nvSpPr>
                  <p:cNvPr id="1780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20642" y="-161364"/>
                    <a:ext cx="2353849" cy="63030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677" t="-11538" r="-8602" b="-3846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83" name="Predicts aggregate response over populations"/>
          <p:cNvSpPr txBox="1"/>
          <p:nvPr/>
        </p:nvSpPr>
        <p:spPr>
          <a:xfrm>
            <a:off x="6782422" y="2065478"/>
            <a:ext cx="3371996" cy="537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spcBef>
                <a:spcPts val="4500"/>
              </a:spcBef>
              <a:defRPr sz="2800" b="0"/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Predicts aggregate response over populations</a:t>
            </a:r>
          </a:p>
        </p:txBody>
      </p:sp>
      <p:sp>
        <p:nvSpPr>
          <p:cNvPr id="1784" name="FM cannot fit the training data and cannot generalize to unseen populations"/>
          <p:cNvSpPr txBox="1"/>
          <p:nvPr/>
        </p:nvSpPr>
        <p:spPr>
          <a:xfrm>
            <a:off x="1341886" y="5550894"/>
            <a:ext cx="32916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Bef>
                <a:spcPts val="2250"/>
              </a:spcBef>
              <a:defRPr sz="2800" b="0">
                <a:solidFill>
                  <a:schemeClr val="accent5">
                    <a:lumOff val="-29866"/>
                  </a:schemeClr>
                </a:solidFill>
              </a:defRPr>
            </a:pP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FM cannot fit the training data and cannot generalize to </a:t>
            </a:r>
            <a:r>
              <a:rPr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unseen </a:t>
            </a: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populations</a:t>
            </a:r>
          </a:p>
        </p:txBody>
      </p:sp>
      <p:pic>
        <p:nvPicPr>
          <p:cNvPr id="1785" name="Screenshot 2024-10-20 at 8.29.38 PM.png" descr="Screenshot 2024-10-20 at 8.29.3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689" y="1836787"/>
            <a:ext cx="3371996" cy="36252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6" name="Train"/>
          <p:cNvSpPr txBox="1"/>
          <p:nvPr/>
        </p:nvSpPr>
        <p:spPr>
          <a:xfrm>
            <a:off x="361942" y="2615235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Train</a:t>
            </a:r>
          </a:p>
        </p:txBody>
      </p:sp>
      <p:sp>
        <p:nvSpPr>
          <p:cNvPr id="1787" name="Test"/>
          <p:cNvSpPr txBox="1"/>
          <p:nvPr/>
        </p:nvSpPr>
        <p:spPr>
          <a:xfrm>
            <a:off x="361942" y="4159272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310D5F-0389-B194-B1DE-0B0F203FA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5D386F-6423-F238-BF1B-0A39F28F7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4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ynthetic Example (CGFM)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Synthetic Example (CGFM baseline)</a:t>
            </a:r>
          </a:p>
        </p:txBody>
      </p:sp>
      <p:sp>
        <p:nvSpPr>
          <p:cNvPr id="1790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45</a:t>
            </a:fld>
            <a:endParaRPr lang="en-US"/>
          </a:p>
        </p:txBody>
      </p:sp>
      <p:sp>
        <p:nvSpPr>
          <p:cNvPr id="1791" name="“Perfect” conditions (naive)"/>
          <p:cNvSpPr txBox="1"/>
          <p:nvPr/>
        </p:nvSpPr>
        <p:spPr>
          <a:xfrm>
            <a:off x="1744572" y="1579431"/>
            <a:ext cx="300134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4500"/>
              </a:spcBef>
              <a:defRPr sz="2800"/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“Perfect” conditions (naive)</a:t>
            </a:r>
          </a:p>
        </p:txBody>
      </p:sp>
      <p:sp>
        <p:nvSpPr>
          <p:cNvPr id="1792" name="CGFM cannot generalize to the conditions of unseen populations"/>
          <p:cNvSpPr txBox="1"/>
          <p:nvPr/>
        </p:nvSpPr>
        <p:spPr>
          <a:xfrm>
            <a:off x="1521943" y="5735868"/>
            <a:ext cx="32916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Bef>
                <a:spcPts val="2250"/>
              </a:spcBef>
              <a:defRPr sz="2800" b="0">
                <a:solidFill>
                  <a:schemeClr val="accent5">
                    <a:lumOff val="-29866"/>
                  </a:schemeClr>
                </a:solidFill>
              </a:defRPr>
            </a:pPr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CGFM cannot generalize to the conditions of </a:t>
            </a:r>
            <a:r>
              <a:rPr sz="1400" i="1">
                <a:latin typeface="Source Sans Pro" panose="020B0503030403020204" pitchFamily="34" charset="0"/>
                <a:ea typeface="Source Sans Pro" panose="020B0503030403020204" pitchFamily="34" charset="0"/>
              </a:rPr>
              <a:t>unseen</a:t>
            </a:r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 populations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3" name="A model   to approximate the dynamical response given the population index/condition"/>
              <p:cNvSpPr txBox="1"/>
              <p:nvPr/>
            </p:nvSpPr>
            <p:spPr>
              <a:xfrm>
                <a:off x="7272365" y="1639263"/>
                <a:ext cx="3371996" cy="5374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normAutofit/>
              </a:bodyPr>
              <a:lstStyle/>
              <a:p>
                <a:pPr defTabSz="354965">
                  <a:spcBef>
                    <a:spcPts val="1900"/>
                  </a:spcBef>
                  <a:defRPr sz="2408" b="0"/>
                </a:pPr>
                <a:r>
                  <a:rPr sz="1204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 model </a:t>
                </a:r>
                <a14:m>
                  <m:oMath xmlns:m="http://schemas.openxmlformats.org/officeDocument/2006/math"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sz="1204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to approximate the dynamical response given the population index/condition </a:t>
                </a:r>
                <a14:m>
                  <m:oMath xmlns:m="http://schemas.openxmlformats.org/officeDocument/2006/math"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sz="1204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</a:t>
                </a:r>
                <a:endParaRPr sz="1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793" name="A model   to approximate the dynamical response given the population index/condi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365" y="1639263"/>
                <a:ext cx="3371996" cy="537425"/>
              </a:xfrm>
              <a:prstGeom prst="rect">
                <a:avLst/>
              </a:prstGeom>
              <a:blipFill>
                <a:blip r:embed="rId2"/>
                <a:stretch>
                  <a:fillRect l="-1873" b="-930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4" name="Perfect information on which environment the model is working with"/>
          <p:cNvSpPr txBox="1"/>
          <p:nvPr/>
        </p:nvSpPr>
        <p:spPr>
          <a:xfrm>
            <a:off x="7329056" y="5512945"/>
            <a:ext cx="3236189" cy="420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 lnSpcReduction="10000"/>
          </a:bodyPr>
          <a:lstStyle>
            <a:lvl1pPr defTabSz="726440">
              <a:spcBef>
                <a:spcPts val="3900"/>
              </a:spcBef>
              <a:defRPr sz="2464" b="0"/>
            </a:lvl1pPr>
          </a:lstStyle>
          <a:p>
            <a:r>
              <a:rPr sz="1232">
                <a:latin typeface="Source Sans Pro" panose="020B0503030403020204" pitchFamily="34" charset="0"/>
                <a:ea typeface="Source Sans Pro" panose="020B0503030403020204" pitchFamily="34" charset="0"/>
              </a:rPr>
              <a:t>Perfect information on which environment the model is working with</a:t>
            </a:r>
          </a:p>
        </p:txBody>
      </p:sp>
      <p:grpSp>
        <p:nvGrpSpPr>
          <p:cNvPr id="1841" name="Group"/>
          <p:cNvGrpSpPr/>
          <p:nvPr/>
        </p:nvGrpSpPr>
        <p:grpSpPr>
          <a:xfrm>
            <a:off x="5903767" y="2078077"/>
            <a:ext cx="5294285" cy="3368724"/>
            <a:chOff x="-374431" y="-134470"/>
            <a:chExt cx="10588569" cy="6737445"/>
          </a:xfrm>
        </p:grpSpPr>
        <p:grpSp>
          <p:nvGrpSpPr>
            <p:cNvPr id="1839" name="Group"/>
            <p:cNvGrpSpPr/>
            <p:nvPr/>
          </p:nvGrpSpPr>
          <p:grpSpPr>
            <a:xfrm>
              <a:off x="-374431" y="-134470"/>
              <a:ext cx="10588569" cy="6737445"/>
              <a:chOff x="-374430" y="-134470"/>
              <a:chExt cx="10588567" cy="6737444"/>
            </a:xfrm>
          </p:grpSpPr>
          <p:grpSp>
            <p:nvGrpSpPr>
              <p:cNvPr id="1809" name="Group"/>
              <p:cNvGrpSpPr/>
              <p:nvPr/>
            </p:nvGrpSpPr>
            <p:grpSpPr>
              <a:xfrm>
                <a:off x="8567263" y="2499837"/>
                <a:ext cx="1646874" cy="1646874"/>
                <a:chOff x="0" y="0"/>
                <a:chExt cx="1646872" cy="1646872"/>
              </a:xfrm>
            </p:grpSpPr>
            <p:sp>
              <p:nvSpPr>
                <p:cNvPr id="1795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DE6FF"/>
                </a:solidFill>
                <a:ln w="38100" cap="flat">
                  <a:solidFill>
                    <a:srgbClr val="7D789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796" name="Oval"/>
                <p:cNvSpPr/>
                <p:nvPr/>
              </p:nvSpPr>
              <p:spPr>
                <a:xfrm>
                  <a:off x="466124" y="527594"/>
                  <a:ext cx="253503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797" name="Oval"/>
                <p:cNvSpPr/>
                <p:nvPr/>
              </p:nvSpPr>
              <p:spPr>
                <a:xfrm>
                  <a:off x="188161" y="639060"/>
                  <a:ext cx="253504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798" name="Oval"/>
                <p:cNvSpPr/>
                <p:nvPr/>
              </p:nvSpPr>
              <p:spPr>
                <a:xfrm>
                  <a:off x="545376" y="836318"/>
                  <a:ext cx="253503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799" name="Oval"/>
                <p:cNvSpPr/>
                <p:nvPr/>
              </p:nvSpPr>
              <p:spPr>
                <a:xfrm>
                  <a:off x="696684" y="198220"/>
                  <a:ext cx="253504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0" name="Oval"/>
                <p:cNvSpPr/>
                <p:nvPr/>
              </p:nvSpPr>
              <p:spPr>
                <a:xfrm>
                  <a:off x="799637" y="511125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1" name="Oval"/>
                <p:cNvSpPr/>
                <p:nvPr/>
              </p:nvSpPr>
              <p:spPr>
                <a:xfrm>
                  <a:off x="188161" y="942899"/>
                  <a:ext cx="253504" cy="270672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2" name="Oval"/>
                <p:cNvSpPr/>
                <p:nvPr/>
              </p:nvSpPr>
              <p:spPr>
                <a:xfrm>
                  <a:off x="696684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3" name="Oval"/>
                <p:cNvSpPr/>
                <p:nvPr/>
              </p:nvSpPr>
              <p:spPr>
                <a:xfrm>
                  <a:off x="1034339" y="333555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4" name="Oval"/>
                <p:cNvSpPr/>
                <p:nvPr/>
              </p:nvSpPr>
              <p:spPr>
                <a:xfrm>
                  <a:off x="1166090" y="662930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5" name="Oval"/>
                <p:cNvSpPr/>
                <p:nvPr/>
              </p:nvSpPr>
              <p:spPr>
                <a:xfrm>
                  <a:off x="902589" y="836318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6" name="Oval"/>
                <p:cNvSpPr/>
                <p:nvPr/>
              </p:nvSpPr>
              <p:spPr>
                <a:xfrm>
                  <a:off x="309715" y="267681"/>
                  <a:ext cx="253503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7" name="Oval"/>
                <p:cNvSpPr/>
                <p:nvPr/>
              </p:nvSpPr>
              <p:spPr>
                <a:xfrm>
                  <a:off x="416717" y="1177980"/>
                  <a:ext cx="253504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08" name="Oval"/>
                <p:cNvSpPr/>
                <p:nvPr/>
              </p:nvSpPr>
              <p:spPr>
                <a:xfrm>
                  <a:off x="1034339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810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847077">
                <a:off x="1846204" y="2091385"/>
                <a:ext cx="2528009" cy="190850"/>
              </a:xfrm>
              <a:prstGeom prst="rect">
                <a:avLst/>
              </a:prstGeom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12" name="Equation"/>
                  <p:cNvSpPr txBox="1"/>
                  <p:nvPr/>
                </p:nvSpPr>
                <p:spPr>
                  <a:xfrm>
                    <a:off x="4583439" y="3096256"/>
                    <a:ext cx="2323969" cy="62645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1900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81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3439" y="3096256"/>
                    <a:ext cx="2323969" cy="6264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261" t="-7692" r="-8696" b="-3846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13" name="Line Line" descr="Line Lin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6904775" y="3215106"/>
                <a:ext cx="1414121" cy="190850"/>
              </a:xfrm>
              <a:prstGeom prst="rect">
                <a:avLst/>
              </a:prstGeom>
              <a:effectLst/>
            </p:spPr>
          </p:pic>
          <p:grpSp>
            <p:nvGrpSpPr>
              <p:cNvPr id="1831" name="Group"/>
              <p:cNvGrpSpPr/>
              <p:nvPr/>
            </p:nvGrpSpPr>
            <p:grpSpPr>
              <a:xfrm>
                <a:off x="-374430" y="-134470"/>
                <a:ext cx="2353850" cy="2327920"/>
                <a:chOff x="-374430" y="-134470"/>
                <a:chExt cx="2353849" cy="2327919"/>
              </a:xfrm>
            </p:grpSpPr>
            <p:grpSp>
              <p:nvGrpSpPr>
                <p:cNvPr id="1829" name="Group"/>
                <p:cNvGrpSpPr/>
                <p:nvPr/>
              </p:nvGrpSpPr>
              <p:grpSpPr>
                <a:xfrm>
                  <a:off x="0" y="546575"/>
                  <a:ext cx="1646873" cy="1646874"/>
                  <a:chOff x="0" y="0"/>
                  <a:chExt cx="1646872" cy="1646872"/>
                </a:xfrm>
              </p:grpSpPr>
              <p:sp>
                <p:nvSpPr>
                  <p:cNvPr id="1815" name="Rounded Rectangle"/>
                  <p:cNvSpPr/>
                  <p:nvPr/>
                </p:nvSpPr>
                <p:spPr>
                  <a:xfrm>
                    <a:off x="0" y="0"/>
                    <a:ext cx="1646873" cy="1646873"/>
                  </a:xfrm>
                  <a:prstGeom prst="roundRect">
                    <a:avLst>
                      <a:gd name="adj" fmla="val 33502"/>
                    </a:avLst>
                  </a:prstGeom>
                  <a:solidFill>
                    <a:srgbClr val="D4E6FF"/>
                  </a:solidFill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16" name="Oval"/>
                  <p:cNvSpPr/>
                  <p:nvPr/>
                </p:nvSpPr>
                <p:spPr>
                  <a:xfrm>
                    <a:off x="466122" y="562433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17" name="Oval"/>
                  <p:cNvSpPr/>
                  <p:nvPr/>
                </p:nvSpPr>
                <p:spPr>
                  <a:xfrm>
                    <a:off x="188160" y="673899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18" name="Oval"/>
                  <p:cNvSpPr/>
                  <p:nvPr/>
                </p:nvSpPr>
                <p:spPr>
                  <a:xfrm>
                    <a:off x="545374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19" name="Oval"/>
                  <p:cNvSpPr/>
                  <p:nvPr/>
                </p:nvSpPr>
                <p:spPr>
                  <a:xfrm>
                    <a:off x="696684" y="233059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0" name="Oval"/>
                  <p:cNvSpPr/>
                  <p:nvPr/>
                </p:nvSpPr>
                <p:spPr>
                  <a:xfrm>
                    <a:off x="799636" y="54596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1" name="Oval"/>
                  <p:cNvSpPr/>
                  <p:nvPr/>
                </p:nvSpPr>
                <p:spPr>
                  <a:xfrm>
                    <a:off x="188160" y="977737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2" name="Oval"/>
                  <p:cNvSpPr/>
                  <p:nvPr/>
                </p:nvSpPr>
                <p:spPr>
                  <a:xfrm>
                    <a:off x="696684" y="1196012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3" name="Oval"/>
                  <p:cNvSpPr/>
                  <p:nvPr/>
                </p:nvSpPr>
                <p:spPr>
                  <a:xfrm>
                    <a:off x="1034338" y="36839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4" name="Oval"/>
                  <p:cNvSpPr/>
                  <p:nvPr/>
                </p:nvSpPr>
                <p:spPr>
                  <a:xfrm>
                    <a:off x="1166088" y="69776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5" name="Oval"/>
                  <p:cNvSpPr/>
                  <p:nvPr/>
                </p:nvSpPr>
                <p:spPr>
                  <a:xfrm>
                    <a:off x="902587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6" name="Oval"/>
                  <p:cNvSpPr/>
                  <p:nvPr/>
                </p:nvSpPr>
                <p:spPr>
                  <a:xfrm>
                    <a:off x="309713" y="302519"/>
                    <a:ext cx="253503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7" name="Oval"/>
                  <p:cNvSpPr/>
                  <p:nvPr/>
                </p:nvSpPr>
                <p:spPr>
                  <a:xfrm>
                    <a:off x="416716" y="121281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28" name="Oval"/>
                  <p:cNvSpPr/>
                  <p:nvPr/>
                </p:nvSpPr>
                <p:spPr>
                  <a:xfrm>
                    <a:off x="1034338" y="1196012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30" name="Equation"/>
                    <p:cNvSpPr txBox="1"/>
                    <p:nvPr/>
                  </p:nvSpPr>
                  <p:spPr>
                    <a:xfrm>
                      <a:off x="-374430" y="-134470"/>
                      <a:ext cx="2353849" cy="6303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19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830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374430" y="-134470"/>
                      <a:ext cx="2353849" cy="63030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8511" t="-7692" r="-8511" b="-3846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36" name="Group"/>
              <p:cNvGrpSpPr/>
              <p:nvPr/>
            </p:nvGrpSpPr>
            <p:grpSpPr>
              <a:xfrm>
                <a:off x="525803" y="4455416"/>
                <a:ext cx="595266" cy="2147558"/>
                <a:chOff x="0" y="0"/>
                <a:chExt cx="595265" cy="2147557"/>
              </a:xfrm>
            </p:grpSpPr>
            <p:sp>
              <p:nvSpPr>
                <p:cNvPr id="1832" name="Rectangle"/>
                <p:cNvSpPr/>
                <p:nvPr/>
              </p:nvSpPr>
              <p:spPr>
                <a:xfrm>
                  <a:off x="0" y="0"/>
                  <a:ext cx="595266" cy="2147558"/>
                </a:xfrm>
                <a:prstGeom prst="rect">
                  <a:avLst/>
                </a:prstGeom>
                <a:solidFill>
                  <a:srgbClr val="D4E6FF"/>
                </a:solidFill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33" name="Line"/>
                <p:cNvSpPr/>
                <p:nvPr/>
              </p:nvSpPr>
              <p:spPr>
                <a:xfrm>
                  <a:off x="71014" y="54270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34" name="Line"/>
                <p:cNvSpPr/>
                <p:nvPr/>
              </p:nvSpPr>
              <p:spPr>
                <a:xfrm>
                  <a:off x="71014" y="107377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35" name="Line"/>
                <p:cNvSpPr/>
                <p:nvPr/>
              </p:nvSpPr>
              <p:spPr>
                <a:xfrm>
                  <a:off x="71014" y="1604848"/>
                  <a:ext cx="45323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837" name="Line Line" descr="Line Li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717649">
                <a:off x="1878143" y="4652284"/>
                <a:ext cx="2495624" cy="190849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40" name="Equation"/>
                <p:cNvSpPr txBox="1"/>
                <p:nvPr/>
              </p:nvSpPr>
              <p:spPr>
                <a:xfrm>
                  <a:off x="658885" y="3763842"/>
                  <a:ext cx="476284" cy="7849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5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sz="255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>
            <p:sp>
              <p:nvSpPr>
                <p:cNvPr id="184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85" y="3763842"/>
                  <a:ext cx="476284" cy="784960"/>
                </a:xfrm>
                <a:prstGeom prst="rect">
                  <a:avLst/>
                </a:prstGeom>
                <a:blipFill>
                  <a:blip r:embed="rId8"/>
                  <a:stretch>
                    <a:fillRect l="-15000" r="-1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42" name="Screenshot 2024-10-20 at 8.30.04 PM.png" descr="Screenshot 2024-10-20 at 8.30.04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194" y="1927135"/>
            <a:ext cx="3467101" cy="3727451"/>
          </a:xfrm>
          <a:prstGeom prst="rect">
            <a:avLst/>
          </a:prstGeom>
          <a:ln w="12700">
            <a:miter lim="400000"/>
          </a:ln>
        </p:spPr>
      </p:pic>
      <p:sp>
        <p:nvSpPr>
          <p:cNvPr id="1843" name="Train"/>
          <p:cNvSpPr txBox="1"/>
          <p:nvPr/>
        </p:nvSpPr>
        <p:spPr>
          <a:xfrm>
            <a:off x="361942" y="2615235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Train</a:t>
            </a:r>
          </a:p>
        </p:txBody>
      </p:sp>
      <p:sp>
        <p:nvSpPr>
          <p:cNvPr id="1844" name="Test"/>
          <p:cNvSpPr txBox="1"/>
          <p:nvPr/>
        </p:nvSpPr>
        <p:spPr>
          <a:xfrm>
            <a:off x="361942" y="4159272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40D961-99D8-1F2E-9EB2-684EC882AF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E906F8-803D-192B-FDB3-03C935397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Synthetic Example (MFM)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Synthetic Example (MFM)</a:t>
            </a:r>
          </a:p>
        </p:txBody>
      </p:sp>
      <p:sp>
        <p:nvSpPr>
          <p:cNvPr id="1847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46</a:t>
            </a:fld>
            <a:endParaRPr lang="en-US"/>
          </a:p>
        </p:txBody>
      </p:sp>
      <p:sp>
        <p:nvSpPr>
          <p:cNvPr id="1848" name="Learned Conditions"/>
          <p:cNvSpPr txBox="1"/>
          <p:nvPr/>
        </p:nvSpPr>
        <p:spPr>
          <a:xfrm>
            <a:off x="1770325" y="1532699"/>
            <a:ext cx="300134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4500"/>
              </a:spcBef>
              <a:defRPr sz="2800"/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Learned Conditions</a:t>
            </a:r>
          </a:p>
        </p:txBody>
      </p:sp>
      <p:sp>
        <p:nvSpPr>
          <p:cNvPr id="1849" name="MFM learns to represent entire populations, hence generalizes across unseen populations"/>
          <p:cNvSpPr txBox="1"/>
          <p:nvPr/>
        </p:nvSpPr>
        <p:spPr>
          <a:xfrm>
            <a:off x="1231151" y="5782601"/>
            <a:ext cx="4079695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Bef>
                <a:spcPts val="2250"/>
              </a:spcBef>
              <a:defRPr sz="2800" b="0">
                <a:solidFill>
                  <a:schemeClr val="accent5">
                    <a:lumOff val="-29866"/>
                  </a:schemeClr>
                </a:solidFill>
              </a:defRPr>
            </a:pPr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MFM learns to represent entire populations, hence generalizes across </a:t>
            </a:r>
            <a:r>
              <a:rPr sz="1400" i="1">
                <a:latin typeface="Source Sans Pro" panose="020B0503030403020204" pitchFamily="34" charset="0"/>
                <a:ea typeface="Source Sans Pro" panose="020B0503030403020204" pitchFamily="34" charset="0"/>
              </a:rPr>
              <a:t>unseen</a:t>
            </a:r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 populations</a:t>
            </a:r>
          </a:p>
        </p:txBody>
      </p:sp>
      <p:grpSp>
        <p:nvGrpSpPr>
          <p:cNvPr id="1898" name="Group"/>
          <p:cNvGrpSpPr/>
          <p:nvPr/>
        </p:nvGrpSpPr>
        <p:grpSpPr>
          <a:xfrm>
            <a:off x="6054755" y="1639263"/>
            <a:ext cx="5143298" cy="3740241"/>
            <a:chOff x="-1" y="0"/>
            <a:chExt cx="10286593" cy="7480481"/>
          </a:xfrm>
        </p:grpSpPr>
        <p:grpSp>
          <p:nvGrpSpPr>
            <p:cNvPr id="1896" name="Group"/>
            <p:cNvGrpSpPr/>
            <p:nvPr/>
          </p:nvGrpSpPr>
          <p:grpSpPr>
            <a:xfrm>
              <a:off x="-1" y="1012098"/>
              <a:ext cx="10286593" cy="6468383"/>
              <a:chOff x="0" y="0"/>
              <a:chExt cx="10286591" cy="6468381"/>
            </a:xfrm>
          </p:grpSpPr>
          <p:grpSp>
            <p:nvGrpSpPr>
              <p:cNvPr id="1864" name="Group"/>
              <p:cNvGrpSpPr/>
              <p:nvPr/>
            </p:nvGrpSpPr>
            <p:grpSpPr>
              <a:xfrm>
                <a:off x="8639717" y="2499837"/>
                <a:ext cx="1646874" cy="1646874"/>
                <a:chOff x="0" y="0"/>
                <a:chExt cx="1646872" cy="1646872"/>
              </a:xfrm>
            </p:grpSpPr>
            <p:sp>
              <p:nvSpPr>
                <p:cNvPr id="1850" name="Rounded Rectangle"/>
                <p:cNvSpPr/>
                <p:nvPr/>
              </p:nvSpPr>
              <p:spPr>
                <a:xfrm>
                  <a:off x="0" y="0"/>
                  <a:ext cx="1646873" cy="1646873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DE6FF"/>
                </a:solidFill>
                <a:ln w="38100" cap="flat">
                  <a:solidFill>
                    <a:srgbClr val="7D789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1" name="Oval"/>
                <p:cNvSpPr/>
                <p:nvPr/>
              </p:nvSpPr>
              <p:spPr>
                <a:xfrm>
                  <a:off x="466124" y="527594"/>
                  <a:ext cx="253503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2" name="Oval"/>
                <p:cNvSpPr/>
                <p:nvPr/>
              </p:nvSpPr>
              <p:spPr>
                <a:xfrm>
                  <a:off x="188161" y="639060"/>
                  <a:ext cx="253504" cy="270673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3" name="Oval"/>
                <p:cNvSpPr/>
                <p:nvPr/>
              </p:nvSpPr>
              <p:spPr>
                <a:xfrm>
                  <a:off x="545376" y="836318"/>
                  <a:ext cx="253503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4" name="Oval"/>
                <p:cNvSpPr/>
                <p:nvPr/>
              </p:nvSpPr>
              <p:spPr>
                <a:xfrm>
                  <a:off x="696684" y="198220"/>
                  <a:ext cx="253504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5" name="Oval"/>
                <p:cNvSpPr/>
                <p:nvPr/>
              </p:nvSpPr>
              <p:spPr>
                <a:xfrm>
                  <a:off x="799637" y="511125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6" name="Oval"/>
                <p:cNvSpPr/>
                <p:nvPr/>
              </p:nvSpPr>
              <p:spPr>
                <a:xfrm>
                  <a:off x="188161" y="942899"/>
                  <a:ext cx="253504" cy="270672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7" name="Oval"/>
                <p:cNvSpPr/>
                <p:nvPr/>
              </p:nvSpPr>
              <p:spPr>
                <a:xfrm>
                  <a:off x="696684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8" name="Oval"/>
                <p:cNvSpPr/>
                <p:nvPr/>
              </p:nvSpPr>
              <p:spPr>
                <a:xfrm>
                  <a:off x="1034339" y="333555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59" name="Oval"/>
                <p:cNvSpPr/>
                <p:nvPr/>
              </p:nvSpPr>
              <p:spPr>
                <a:xfrm>
                  <a:off x="1166090" y="662930"/>
                  <a:ext cx="253503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60" name="Oval"/>
                <p:cNvSpPr/>
                <p:nvPr/>
              </p:nvSpPr>
              <p:spPr>
                <a:xfrm>
                  <a:off x="902589" y="836318"/>
                  <a:ext cx="253504" cy="270673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61" name="Oval"/>
                <p:cNvSpPr/>
                <p:nvPr/>
              </p:nvSpPr>
              <p:spPr>
                <a:xfrm>
                  <a:off x="309715" y="267681"/>
                  <a:ext cx="253503" cy="270672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62" name="Oval"/>
                <p:cNvSpPr/>
                <p:nvPr/>
              </p:nvSpPr>
              <p:spPr>
                <a:xfrm>
                  <a:off x="416717" y="1177980"/>
                  <a:ext cx="253504" cy="270673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863" name="Oval"/>
                <p:cNvSpPr/>
                <p:nvPr/>
              </p:nvSpPr>
              <p:spPr>
                <a:xfrm>
                  <a:off x="1034339" y="1161173"/>
                  <a:ext cx="253504" cy="270673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865" name="Line Line" descr="Line Line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2625031">
                <a:off x="1859775" y="2084566"/>
                <a:ext cx="2382613" cy="190850"/>
              </a:xfrm>
              <a:prstGeom prst="rect">
                <a:avLst/>
              </a:prstGeom>
              <a:effectLst/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67" name="Equation"/>
                  <p:cNvSpPr txBox="1"/>
                  <p:nvPr/>
                </p:nvSpPr>
                <p:spPr>
                  <a:xfrm>
                    <a:off x="4655892" y="3096257"/>
                    <a:ext cx="2387575" cy="62645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1900">
                                  <a:solidFill>
                                    <a:srgbClr val="000000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1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867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5892" y="3096257"/>
                    <a:ext cx="2387575" cy="6264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158" t="-7692" r="-8421" b="-3846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68" name="Line Line" descr="Line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6977229" y="3215106"/>
                <a:ext cx="1414120" cy="190850"/>
              </a:xfrm>
              <a:prstGeom prst="rect">
                <a:avLst/>
              </a:prstGeom>
              <a:effectLst/>
            </p:spPr>
          </p:pic>
          <p:grpSp>
            <p:nvGrpSpPr>
              <p:cNvPr id="1886" name="Group"/>
              <p:cNvGrpSpPr/>
              <p:nvPr/>
            </p:nvGrpSpPr>
            <p:grpSpPr>
              <a:xfrm>
                <a:off x="72453" y="0"/>
                <a:ext cx="2382829" cy="2193450"/>
                <a:chOff x="0" y="0"/>
                <a:chExt cx="2382826" cy="2193449"/>
              </a:xfrm>
            </p:grpSpPr>
            <p:grpSp>
              <p:nvGrpSpPr>
                <p:cNvPr id="1884" name="Group"/>
                <p:cNvGrpSpPr/>
                <p:nvPr/>
              </p:nvGrpSpPr>
              <p:grpSpPr>
                <a:xfrm>
                  <a:off x="0" y="546575"/>
                  <a:ext cx="1646873" cy="1646874"/>
                  <a:chOff x="0" y="0"/>
                  <a:chExt cx="1646872" cy="1646872"/>
                </a:xfrm>
              </p:grpSpPr>
              <p:sp>
                <p:nvSpPr>
                  <p:cNvPr id="1870" name="Rounded Rectangle"/>
                  <p:cNvSpPr/>
                  <p:nvPr/>
                </p:nvSpPr>
                <p:spPr>
                  <a:xfrm>
                    <a:off x="0" y="0"/>
                    <a:ext cx="1646873" cy="1646873"/>
                  </a:xfrm>
                  <a:prstGeom prst="roundRect">
                    <a:avLst>
                      <a:gd name="adj" fmla="val 33502"/>
                    </a:avLst>
                  </a:prstGeom>
                  <a:solidFill>
                    <a:srgbClr val="D4E6FF"/>
                  </a:solidFill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1" name="Oval"/>
                  <p:cNvSpPr/>
                  <p:nvPr/>
                </p:nvSpPr>
                <p:spPr>
                  <a:xfrm>
                    <a:off x="466122" y="562433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2" name="Oval"/>
                  <p:cNvSpPr/>
                  <p:nvPr/>
                </p:nvSpPr>
                <p:spPr>
                  <a:xfrm>
                    <a:off x="188160" y="673899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3" name="Oval"/>
                  <p:cNvSpPr/>
                  <p:nvPr/>
                </p:nvSpPr>
                <p:spPr>
                  <a:xfrm>
                    <a:off x="545374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4" name="Oval"/>
                  <p:cNvSpPr/>
                  <p:nvPr/>
                </p:nvSpPr>
                <p:spPr>
                  <a:xfrm>
                    <a:off x="696684" y="233059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5" name="Oval"/>
                  <p:cNvSpPr/>
                  <p:nvPr/>
                </p:nvSpPr>
                <p:spPr>
                  <a:xfrm>
                    <a:off x="799636" y="54596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6" name="Oval"/>
                  <p:cNvSpPr/>
                  <p:nvPr/>
                </p:nvSpPr>
                <p:spPr>
                  <a:xfrm>
                    <a:off x="188160" y="977737"/>
                    <a:ext cx="253504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7" name="Oval"/>
                  <p:cNvSpPr/>
                  <p:nvPr/>
                </p:nvSpPr>
                <p:spPr>
                  <a:xfrm>
                    <a:off x="696684" y="1196012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8" name="Oval"/>
                  <p:cNvSpPr/>
                  <p:nvPr/>
                </p:nvSpPr>
                <p:spPr>
                  <a:xfrm>
                    <a:off x="1034338" y="368394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79" name="Oval"/>
                  <p:cNvSpPr/>
                  <p:nvPr/>
                </p:nvSpPr>
                <p:spPr>
                  <a:xfrm>
                    <a:off x="1166088" y="69776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0" name="Oval"/>
                  <p:cNvSpPr/>
                  <p:nvPr/>
                </p:nvSpPr>
                <p:spPr>
                  <a:xfrm>
                    <a:off x="902587" y="871157"/>
                    <a:ext cx="253504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1" name="Oval"/>
                  <p:cNvSpPr/>
                  <p:nvPr/>
                </p:nvSpPr>
                <p:spPr>
                  <a:xfrm>
                    <a:off x="309713" y="302519"/>
                    <a:ext cx="253503" cy="270673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2" name="Oval"/>
                  <p:cNvSpPr/>
                  <p:nvPr/>
                </p:nvSpPr>
                <p:spPr>
                  <a:xfrm>
                    <a:off x="416716" y="1212819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3" name="Oval"/>
                  <p:cNvSpPr/>
                  <p:nvPr/>
                </p:nvSpPr>
                <p:spPr>
                  <a:xfrm>
                    <a:off x="1034338" y="1196012"/>
                    <a:ext cx="253503" cy="270672"/>
                  </a:xfrm>
                  <a:prstGeom prst="ellipse">
                    <a:avLst/>
                  </a:prstGeom>
                  <a:solidFill>
                    <a:schemeClr val="accent1">
                      <a:hueOff val="114395"/>
                      <a:lumOff val="-2497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85" name="Equation"/>
                    <p:cNvSpPr txBox="1"/>
                    <p:nvPr/>
                  </p:nvSpPr>
                  <p:spPr>
                    <a:xfrm>
                      <a:off x="28980" y="0"/>
                      <a:ext cx="2353846" cy="6303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),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19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885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980" y="0"/>
                      <a:ext cx="2353846" cy="63030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511" t="-7692" r="-8511" b="-38462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93" name="Group"/>
              <p:cNvGrpSpPr/>
              <p:nvPr/>
            </p:nvGrpSpPr>
            <p:grpSpPr>
              <a:xfrm>
                <a:off x="0" y="3533371"/>
                <a:ext cx="2871296" cy="2935010"/>
                <a:chOff x="0" y="0"/>
                <a:chExt cx="2871294" cy="2935009"/>
              </a:xfrm>
            </p:grpSpPr>
            <p:grpSp>
              <p:nvGrpSpPr>
                <p:cNvPr id="1891" name="Group"/>
                <p:cNvGrpSpPr/>
                <p:nvPr/>
              </p:nvGrpSpPr>
              <p:grpSpPr>
                <a:xfrm>
                  <a:off x="598257" y="787451"/>
                  <a:ext cx="595266" cy="2147558"/>
                  <a:chOff x="0" y="0"/>
                  <a:chExt cx="595265" cy="2147557"/>
                </a:xfrm>
              </p:grpSpPr>
              <p:sp>
                <p:nvSpPr>
                  <p:cNvPr id="1887" name="Rectangle"/>
                  <p:cNvSpPr/>
                  <p:nvPr/>
                </p:nvSpPr>
                <p:spPr>
                  <a:xfrm>
                    <a:off x="0" y="0"/>
                    <a:ext cx="595266" cy="2147558"/>
                  </a:xfrm>
                  <a:prstGeom prst="rect">
                    <a:avLst/>
                  </a:prstGeom>
                  <a:solidFill>
                    <a:srgbClr val="D4E6FF"/>
                  </a:solidFill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8" name="Line"/>
                  <p:cNvSpPr/>
                  <p:nvPr/>
                </p:nvSpPr>
                <p:spPr>
                  <a:xfrm>
                    <a:off x="71014" y="54270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89" name="Line"/>
                  <p:cNvSpPr/>
                  <p:nvPr/>
                </p:nvSpPr>
                <p:spPr>
                  <a:xfrm>
                    <a:off x="71014" y="107377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890" name="Line"/>
                  <p:cNvSpPr/>
                  <p:nvPr/>
                </p:nvSpPr>
                <p:spPr>
                  <a:xfrm>
                    <a:off x="71014" y="1604848"/>
                    <a:ext cx="453238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>
                      <a:latin typeface="Source Sans Pro" panose="020B0503030403020204" pitchFamily="34" charset="0"/>
                      <a:ea typeface="Source Sans Pro" panose="020B0503030403020204" pitchFamily="34" charset="0"/>
                    </a:endParaRP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92" name="Equation"/>
                    <p:cNvSpPr txBox="1"/>
                    <p:nvPr/>
                  </p:nvSpPr>
                  <p:spPr>
                    <a:xfrm>
                      <a:off x="0" y="0"/>
                      <a:ext cx="2871294" cy="6303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latinLnBrk="1">
                        <a:defRPr sz="1800" b="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sz="190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1892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0"/>
                      <a:ext cx="2871294" cy="63030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386" t="-12000" r="-7895" b="-40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894" name="Line Line" descr="Line Li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906850">
                <a:off x="1691689" y="4327368"/>
                <a:ext cx="2600748" cy="190850"/>
              </a:xfrm>
              <a:prstGeom prst="rect">
                <a:avLst/>
              </a:prstGeom>
              <a:effectLst/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97" name="A model   to approximate the dynamical response given a learned representation of the population"/>
                <p:cNvSpPr txBox="1"/>
                <p:nvPr/>
              </p:nvSpPr>
              <p:spPr>
                <a:xfrm>
                  <a:off x="2003546" y="0"/>
                  <a:ext cx="7307246" cy="130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rmAutofit/>
                </a:bodyPr>
                <a:lstStyle/>
                <a:p>
                  <a:pPr defTabSz="371475">
                    <a:spcBef>
                      <a:spcPts val="2000"/>
                    </a:spcBef>
                    <a:defRPr sz="2520" b="0"/>
                  </a:pPr>
                  <a:r>
                    <a:rPr sz="126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A model </a:t>
                  </a:r>
                  <a14:m>
                    <m:oMath xmlns:m="http://schemas.openxmlformats.org/officeDocument/2006/math">
                      <m:r>
                        <a:rPr sz="1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sz="126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to approximate the dynamical response given a learned representation of the population</a:t>
                  </a:r>
                  <a:endParaRPr sz="14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>
            <p:sp>
              <p:nvSpPr>
                <p:cNvPr id="1897" name="A model   to approximate the dynamical response given a learned representation of the popul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3546" y="0"/>
                  <a:ext cx="7307246" cy="1300830"/>
                </a:xfrm>
                <a:prstGeom prst="rect">
                  <a:avLst/>
                </a:prstGeom>
                <a:blipFill>
                  <a:blip r:embed="rId8"/>
                  <a:stretch>
                    <a:fillRect l="-173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99" name="Screenshot 2024-10-20 at 8.30.31 PM.png" descr="Screenshot 2024-10-20 at 8.30.31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084" y="1957407"/>
            <a:ext cx="3467101" cy="3727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0" name="Train"/>
          <p:cNvSpPr txBox="1"/>
          <p:nvPr/>
        </p:nvSpPr>
        <p:spPr>
          <a:xfrm>
            <a:off x="361942" y="2693748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Train</a:t>
            </a:r>
          </a:p>
        </p:txBody>
      </p:sp>
      <p:sp>
        <p:nvSpPr>
          <p:cNvPr id="1901" name="Test"/>
          <p:cNvSpPr txBox="1"/>
          <p:nvPr/>
        </p:nvSpPr>
        <p:spPr>
          <a:xfrm>
            <a:off x="361942" y="4237785"/>
            <a:ext cx="684916" cy="39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/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49786B-B5C3-6C96-376F-2D133B9B54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7587A3-D3CC-92BE-E1F0-90BF60013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Synthetic Example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Synthetic Example</a:t>
            </a:r>
          </a:p>
        </p:txBody>
      </p:sp>
      <p:sp>
        <p:nvSpPr>
          <p:cNvPr id="1904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47</a:t>
            </a:fld>
            <a:endParaRPr lang="en-US"/>
          </a:p>
        </p:txBody>
      </p:sp>
      <p:pic>
        <p:nvPicPr>
          <p:cNvPr id="1905" name="Screenshot 2024-08-15 at 11.16.29 AM.png" descr="Screenshot 2024-08-15 at 11.16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88" y="3555180"/>
            <a:ext cx="9864624" cy="252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Screenshot 2024-10-20 at 8.29.11 PM.png" descr="Screenshot 2024-10-20 at 8.29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119" y="1340886"/>
            <a:ext cx="6049996" cy="21942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427A98-AB0A-7326-B400-6BC96AF94C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B490E9-F435-E665-FB19-ACE2B5560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Biological data — patient-specific organoid drug screen datase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>
            <a:lvl1pPr defTabSz="520065">
              <a:defRPr sz="7056"/>
            </a:lvl1pPr>
          </a:lstStyle>
          <a:p>
            <a:r>
              <a:rPr lang="en-US" sz="2800" dirty="0"/>
              <a:t>Biological data — patient-specific organoid drug screen dataset</a:t>
            </a:r>
          </a:p>
        </p:txBody>
      </p:sp>
      <p:sp>
        <p:nvSpPr>
          <p:cNvPr id="1908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48</a:t>
            </a:fld>
            <a:endParaRPr lang="en-US"/>
          </a:p>
        </p:txBody>
      </p:sp>
      <p:grpSp>
        <p:nvGrpSpPr>
          <p:cNvPr id="1911" name="Group"/>
          <p:cNvGrpSpPr/>
          <p:nvPr/>
        </p:nvGrpSpPr>
        <p:grpSpPr>
          <a:xfrm>
            <a:off x="514581" y="1954619"/>
            <a:ext cx="4057760" cy="3398713"/>
            <a:chOff x="0" y="0"/>
            <a:chExt cx="8115517" cy="6797425"/>
          </a:xfrm>
        </p:grpSpPr>
        <p:pic>
          <p:nvPicPr>
            <p:cNvPr id="1909" name="Screenshot 2024-04-09 at 5.55.56 PM.png" descr="Screenshot 2024-04-09 at 5.55.56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115517" cy="6017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0" name="(Zapatero et al, Cell, 2023)"/>
            <p:cNvSpPr txBox="1"/>
            <p:nvPr/>
          </p:nvSpPr>
          <p:spPr>
            <a:xfrm>
              <a:off x="1670203" y="6263945"/>
              <a:ext cx="4775110" cy="533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 sz="2800" b="0"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(Zapatero et al, </a:t>
              </a:r>
              <a:r>
                <a:rPr sz="1400" i="1">
                  <a:latin typeface="Source Sans Pro" panose="020B0503030403020204" pitchFamily="34" charset="0"/>
                  <a:ea typeface="Source Sans Pro" panose="020B0503030403020204" pitchFamily="34" charset="0"/>
                </a:rPr>
                <a:t>Cell</a:t>
              </a:r>
              <a:r>
                <a:rPr sz="1400">
                  <a:latin typeface="Source Sans Pro" panose="020B0503030403020204" pitchFamily="34" charset="0"/>
                  <a:ea typeface="Source Sans Pro" panose="020B0503030403020204" pitchFamily="34" charset="0"/>
                </a:rPr>
                <a:t>, 2023)</a:t>
              </a:r>
            </a:p>
          </p:txBody>
        </p:sp>
      </p:grpSp>
      <p:sp>
        <p:nvSpPr>
          <p:cNvPr id="1912" name="10 patients, 11 treatments, varying doses, 3 different cell cultures … up to 2500 different environmental conditions! (we use ~ 1000)"/>
          <p:cNvSpPr txBox="1"/>
          <p:nvPr/>
        </p:nvSpPr>
        <p:spPr>
          <a:xfrm>
            <a:off x="584331" y="5611386"/>
            <a:ext cx="4694218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patients, 11 treatments, varying doses, 3 different cell cultures … </a:t>
            </a:r>
            <a:r>
              <a:rPr sz="14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up to 2500 different environmental conditions! </a:t>
            </a:r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(we use ~ 1000)</a:t>
            </a:r>
          </a:p>
        </p:txBody>
      </p:sp>
      <p:grpSp>
        <p:nvGrpSpPr>
          <p:cNvPr id="1956" name="Group"/>
          <p:cNvGrpSpPr/>
          <p:nvPr/>
        </p:nvGrpSpPr>
        <p:grpSpPr>
          <a:xfrm>
            <a:off x="6134303" y="3846921"/>
            <a:ext cx="3976788" cy="1242273"/>
            <a:chOff x="0" y="0"/>
            <a:chExt cx="7953574" cy="2484543"/>
          </a:xfrm>
        </p:grpSpPr>
        <p:sp>
          <p:nvSpPr>
            <p:cNvPr id="1914" name="Rounded Rectangle"/>
            <p:cNvSpPr/>
            <p:nvPr/>
          </p:nvSpPr>
          <p:spPr>
            <a:xfrm>
              <a:off x="6582177" y="1113146"/>
              <a:ext cx="1371398" cy="1371398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15" name="Rounded Rectangle"/>
            <p:cNvSpPr/>
            <p:nvPr/>
          </p:nvSpPr>
          <p:spPr>
            <a:xfrm>
              <a:off x="2829801" y="1109153"/>
              <a:ext cx="1371399" cy="1371398"/>
            </a:xfrm>
            <a:prstGeom prst="roundRect">
              <a:avLst>
                <a:gd name="adj" fmla="val 33502"/>
              </a:avLst>
            </a:prstGeom>
            <a:solidFill>
              <a:srgbClr val="FFF2EA"/>
            </a:solidFill>
            <a:ln w="38100" cap="flat">
              <a:solidFill>
                <a:srgbClr val="9C8F8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16" name="Oval"/>
            <p:cNvSpPr/>
            <p:nvPr/>
          </p:nvSpPr>
          <p:spPr>
            <a:xfrm>
              <a:off x="3234243" y="1548496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17" name="Oval"/>
            <p:cNvSpPr/>
            <p:nvPr/>
          </p:nvSpPr>
          <p:spPr>
            <a:xfrm>
              <a:off x="3002777" y="1641317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18" name="Oval"/>
            <p:cNvSpPr/>
            <p:nvPr/>
          </p:nvSpPr>
          <p:spPr>
            <a:xfrm>
              <a:off x="3300239" y="1805581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19" name="Oval"/>
            <p:cNvSpPr/>
            <p:nvPr/>
          </p:nvSpPr>
          <p:spPr>
            <a:xfrm>
              <a:off x="3426239" y="1274218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0" name="Oval"/>
            <p:cNvSpPr/>
            <p:nvPr/>
          </p:nvSpPr>
          <p:spPr>
            <a:xfrm>
              <a:off x="3511970" y="1534783"/>
              <a:ext cx="211100" cy="22539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1" name="Oval"/>
            <p:cNvSpPr/>
            <p:nvPr/>
          </p:nvSpPr>
          <p:spPr>
            <a:xfrm>
              <a:off x="3002777" y="1894332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2" name="Oval"/>
            <p:cNvSpPr/>
            <p:nvPr/>
          </p:nvSpPr>
          <p:spPr>
            <a:xfrm>
              <a:off x="3426239" y="2076096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3" name="Oval"/>
            <p:cNvSpPr/>
            <p:nvPr/>
          </p:nvSpPr>
          <p:spPr>
            <a:xfrm>
              <a:off x="3707413" y="1386914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4" name="Oval"/>
            <p:cNvSpPr/>
            <p:nvPr/>
          </p:nvSpPr>
          <p:spPr>
            <a:xfrm>
              <a:off x="3817125" y="1661194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5" name="Oval"/>
            <p:cNvSpPr/>
            <p:nvPr/>
          </p:nvSpPr>
          <p:spPr>
            <a:xfrm>
              <a:off x="3597702" y="1805581"/>
              <a:ext cx="211099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6" name="Oval"/>
            <p:cNvSpPr/>
            <p:nvPr/>
          </p:nvSpPr>
          <p:spPr>
            <a:xfrm>
              <a:off x="3103998" y="1332058"/>
              <a:ext cx="211100" cy="225396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7" name="Oval"/>
            <p:cNvSpPr/>
            <p:nvPr/>
          </p:nvSpPr>
          <p:spPr>
            <a:xfrm>
              <a:off x="3193101" y="2090092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8" name="Oval"/>
            <p:cNvSpPr/>
            <p:nvPr/>
          </p:nvSpPr>
          <p:spPr>
            <a:xfrm>
              <a:off x="3707413" y="2076096"/>
              <a:ext cx="211100" cy="225397"/>
            </a:xfrm>
            <a:prstGeom prst="ellipse">
              <a:avLst/>
            </a:prstGeom>
            <a:solidFill>
              <a:srgbClr val="87747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29" name="Oval"/>
            <p:cNvSpPr/>
            <p:nvPr/>
          </p:nvSpPr>
          <p:spPr>
            <a:xfrm>
              <a:off x="6945364" y="1548496"/>
              <a:ext cx="211100" cy="225397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0" name="Oval"/>
            <p:cNvSpPr/>
            <p:nvPr/>
          </p:nvSpPr>
          <p:spPr>
            <a:xfrm>
              <a:off x="6713897" y="1641317"/>
              <a:ext cx="211100" cy="225397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1" name="Oval"/>
            <p:cNvSpPr/>
            <p:nvPr/>
          </p:nvSpPr>
          <p:spPr>
            <a:xfrm>
              <a:off x="7011358" y="1805581"/>
              <a:ext cx="211100" cy="225397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2" name="Oval"/>
            <p:cNvSpPr/>
            <p:nvPr/>
          </p:nvSpPr>
          <p:spPr>
            <a:xfrm>
              <a:off x="7137358" y="1274218"/>
              <a:ext cx="211100" cy="225397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Oval"/>
            <p:cNvSpPr/>
            <p:nvPr/>
          </p:nvSpPr>
          <p:spPr>
            <a:xfrm>
              <a:off x="7223090" y="1534783"/>
              <a:ext cx="211099" cy="225396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Oval"/>
            <p:cNvSpPr/>
            <p:nvPr/>
          </p:nvSpPr>
          <p:spPr>
            <a:xfrm>
              <a:off x="6713897" y="1894332"/>
              <a:ext cx="211100" cy="225397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5" name="Oval"/>
            <p:cNvSpPr/>
            <p:nvPr/>
          </p:nvSpPr>
          <p:spPr>
            <a:xfrm>
              <a:off x="7137358" y="2076096"/>
              <a:ext cx="211100" cy="225397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6" name="Oval"/>
            <p:cNvSpPr/>
            <p:nvPr/>
          </p:nvSpPr>
          <p:spPr>
            <a:xfrm rot="3826091">
              <a:off x="7418532" y="1386914"/>
              <a:ext cx="211100" cy="225397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7" name="Oval"/>
            <p:cNvSpPr/>
            <p:nvPr/>
          </p:nvSpPr>
          <p:spPr>
            <a:xfrm>
              <a:off x="7528245" y="1661194"/>
              <a:ext cx="211099" cy="225397"/>
            </a:xfrm>
            <a:prstGeom prst="ellipse">
              <a:avLst/>
            </a:prstGeom>
            <a:solidFill>
              <a:srgbClr val="7B9B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8" name="Oval"/>
            <p:cNvSpPr/>
            <p:nvPr/>
          </p:nvSpPr>
          <p:spPr>
            <a:xfrm>
              <a:off x="7308821" y="1805581"/>
              <a:ext cx="211100" cy="225397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9" name="Oval"/>
            <p:cNvSpPr/>
            <p:nvPr/>
          </p:nvSpPr>
          <p:spPr>
            <a:xfrm>
              <a:off x="6815119" y="1332058"/>
              <a:ext cx="211100" cy="225396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40" name="Oval"/>
            <p:cNvSpPr/>
            <p:nvPr/>
          </p:nvSpPr>
          <p:spPr>
            <a:xfrm>
              <a:off x="6904221" y="2090092"/>
              <a:ext cx="211100" cy="225397"/>
            </a:xfrm>
            <a:prstGeom prst="ellipse">
              <a:avLst/>
            </a:prstGeom>
            <a:solidFill>
              <a:srgbClr val="6B3E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41" name="Oval"/>
            <p:cNvSpPr/>
            <p:nvPr/>
          </p:nvSpPr>
          <p:spPr>
            <a:xfrm>
              <a:off x="7418532" y="2076096"/>
              <a:ext cx="211100" cy="225397"/>
            </a:xfrm>
            <a:prstGeom prst="ellipse">
              <a:avLst/>
            </a:prstGeom>
            <a:solidFill>
              <a:srgbClr val="9B7F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942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72025" y="1349672"/>
              <a:ext cx="2172090" cy="190850"/>
            </a:xfrm>
            <a:prstGeom prst="rect">
              <a:avLst/>
            </a:prstGeom>
            <a:effectLst/>
          </p:spPr>
        </p:pic>
        <p:pic>
          <p:nvPicPr>
            <p:cNvPr id="1944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72025" y="1658932"/>
              <a:ext cx="2172090" cy="190849"/>
            </a:xfrm>
            <a:prstGeom prst="rect">
              <a:avLst/>
            </a:prstGeom>
            <a:effectLst/>
          </p:spPr>
        </p:pic>
        <p:pic>
          <p:nvPicPr>
            <p:cNvPr id="1946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72025" y="1968191"/>
              <a:ext cx="2172090" cy="190849"/>
            </a:xfrm>
            <a:prstGeom prst="rect">
              <a:avLst/>
            </a:prstGeom>
            <a:effectLst/>
          </p:spPr>
        </p:pic>
        <p:sp>
          <p:nvSpPr>
            <p:cNvPr id="1948" name=".…"/>
            <p:cNvSpPr txBox="1"/>
            <p:nvPr/>
          </p:nvSpPr>
          <p:spPr>
            <a:xfrm>
              <a:off x="5126790" y="0"/>
              <a:ext cx="195864" cy="1089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  <a:p>
              <a:pPr>
                <a:defRPr sz="1900"/>
              </a:pPr>
              <a:r>
                <a:rPr sz="950"/>
                <a:t>.</a:t>
              </a:r>
            </a:p>
          </p:txBody>
        </p:sp>
        <p:sp>
          <p:nvSpPr>
            <p:cNvPr id="1949" name="Head with Shoulders"/>
            <p:cNvSpPr/>
            <p:nvPr/>
          </p:nvSpPr>
          <p:spPr>
            <a:xfrm>
              <a:off x="0" y="1365955"/>
              <a:ext cx="792448" cy="68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grpSp>
          <p:nvGrpSpPr>
            <p:cNvPr id="1955" name="Group"/>
            <p:cNvGrpSpPr/>
            <p:nvPr/>
          </p:nvGrpSpPr>
          <p:grpSpPr>
            <a:xfrm>
              <a:off x="1132020" y="1495437"/>
              <a:ext cx="1280440" cy="517156"/>
              <a:chOff x="0" y="0"/>
              <a:chExt cx="1280439" cy="517155"/>
            </a:xfrm>
          </p:grpSpPr>
          <p:sp>
            <p:nvSpPr>
              <p:cNvPr id="1950" name="Line"/>
              <p:cNvSpPr/>
              <p:nvPr/>
            </p:nvSpPr>
            <p:spPr>
              <a:xfrm flipH="1" flipV="1">
                <a:off x="0" y="517155"/>
                <a:ext cx="1280440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951" name="Microscope"/>
              <p:cNvSpPr/>
              <p:nvPr/>
            </p:nvSpPr>
            <p:spPr>
              <a:xfrm>
                <a:off x="338918" y="1157"/>
                <a:ext cx="294087" cy="42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1954" name="Group"/>
              <p:cNvGrpSpPr/>
              <p:nvPr/>
            </p:nvGrpSpPr>
            <p:grpSpPr>
              <a:xfrm>
                <a:off x="681250" y="-1"/>
                <a:ext cx="377425" cy="472824"/>
                <a:chOff x="0" y="0"/>
                <a:chExt cx="377423" cy="472822"/>
              </a:xfrm>
            </p:grpSpPr>
            <p:sp>
              <p:nvSpPr>
                <p:cNvPr id="1952" name="Test Tube"/>
                <p:cNvSpPr/>
                <p:nvPr/>
              </p:nvSpPr>
              <p:spPr>
                <a:xfrm rot="1291536">
                  <a:off x="78662" y="4883"/>
                  <a:ext cx="112176" cy="450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53" name="Test Tube"/>
                <p:cNvSpPr/>
                <p:nvPr/>
              </p:nvSpPr>
              <p:spPr>
                <a:xfrm rot="1291536">
                  <a:off x="186586" y="17842"/>
                  <a:ext cx="112176" cy="4500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</p:grpSp>
      <p:grpSp>
        <p:nvGrpSpPr>
          <p:cNvPr id="1998" name="Group"/>
          <p:cNvGrpSpPr/>
          <p:nvPr/>
        </p:nvGrpSpPr>
        <p:grpSpPr>
          <a:xfrm>
            <a:off x="6143482" y="3343347"/>
            <a:ext cx="3955126" cy="689244"/>
            <a:chOff x="0" y="0"/>
            <a:chExt cx="7910249" cy="1378486"/>
          </a:xfrm>
        </p:grpSpPr>
        <p:sp>
          <p:nvSpPr>
            <p:cNvPr id="1957" name="Rounded Rectangle"/>
            <p:cNvSpPr/>
            <p:nvPr/>
          </p:nvSpPr>
          <p:spPr>
            <a:xfrm>
              <a:off x="6538852" y="7089"/>
              <a:ext cx="1371398" cy="1371398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58" name="Rounded Rectangle"/>
            <p:cNvSpPr/>
            <p:nvPr/>
          </p:nvSpPr>
          <p:spPr>
            <a:xfrm>
              <a:off x="2827732" y="0"/>
              <a:ext cx="1371399" cy="1371398"/>
            </a:xfrm>
            <a:prstGeom prst="roundRect">
              <a:avLst>
                <a:gd name="adj" fmla="val 33502"/>
              </a:avLst>
            </a:prstGeom>
            <a:solidFill>
              <a:srgbClr val="E5FFED"/>
            </a:solidFill>
            <a:ln w="38100" cap="flat">
              <a:solidFill>
                <a:srgbClr val="7D8A8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59" name="Oval"/>
            <p:cNvSpPr/>
            <p:nvPr/>
          </p:nvSpPr>
          <p:spPr>
            <a:xfrm>
              <a:off x="3215885" y="446432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0" name="Oval"/>
            <p:cNvSpPr/>
            <p:nvPr/>
          </p:nvSpPr>
          <p:spPr>
            <a:xfrm>
              <a:off x="2984419" y="539253"/>
              <a:ext cx="211100" cy="22539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1" name="Oval"/>
            <p:cNvSpPr/>
            <p:nvPr/>
          </p:nvSpPr>
          <p:spPr>
            <a:xfrm>
              <a:off x="3281881" y="703515"/>
              <a:ext cx="211100" cy="22539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2" name="Oval"/>
            <p:cNvSpPr/>
            <p:nvPr/>
          </p:nvSpPr>
          <p:spPr>
            <a:xfrm>
              <a:off x="3407881" y="172152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3" name="Oval"/>
            <p:cNvSpPr/>
            <p:nvPr/>
          </p:nvSpPr>
          <p:spPr>
            <a:xfrm>
              <a:off x="3493613" y="432718"/>
              <a:ext cx="211099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4" name="Oval"/>
            <p:cNvSpPr/>
            <p:nvPr/>
          </p:nvSpPr>
          <p:spPr>
            <a:xfrm>
              <a:off x="2984419" y="792267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5" name="Oval"/>
            <p:cNvSpPr/>
            <p:nvPr/>
          </p:nvSpPr>
          <p:spPr>
            <a:xfrm>
              <a:off x="3407881" y="974030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6" name="Oval"/>
            <p:cNvSpPr/>
            <p:nvPr/>
          </p:nvSpPr>
          <p:spPr>
            <a:xfrm>
              <a:off x="3689055" y="284850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7" name="Oval"/>
            <p:cNvSpPr/>
            <p:nvPr/>
          </p:nvSpPr>
          <p:spPr>
            <a:xfrm>
              <a:off x="3798768" y="559130"/>
              <a:ext cx="211099" cy="22539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8" name="Oval"/>
            <p:cNvSpPr/>
            <p:nvPr/>
          </p:nvSpPr>
          <p:spPr>
            <a:xfrm>
              <a:off x="3579344" y="703515"/>
              <a:ext cx="211100" cy="225396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69" name="Oval"/>
            <p:cNvSpPr/>
            <p:nvPr/>
          </p:nvSpPr>
          <p:spPr>
            <a:xfrm>
              <a:off x="3085641" y="229995"/>
              <a:ext cx="211099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0" name="Oval"/>
            <p:cNvSpPr/>
            <p:nvPr/>
          </p:nvSpPr>
          <p:spPr>
            <a:xfrm>
              <a:off x="3174744" y="988026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1" name="Oval"/>
            <p:cNvSpPr/>
            <p:nvPr/>
          </p:nvSpPr>
          <p:spPr>
            <a:xfrm>
              <a:off x="3689055" y="974030"/>
              <a:ext cx="211100" cy="225397"/>
            </a:xfrm>
            <a:prstGeom prst="ellipse">
              <a:avLst/>
            </a:prstGeom>
            <a:solidFill>
              <a:srgbClr val="7889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2" name="Oval"/>
            <p:cNvSpPr/>
            <p:nvPr/>
          </p:nvSpPr>
          <p:spPr>
            <a:xfrm>
              <a:off x="6927006" y="446432"/>
              <a:ext cx="211100" cy="225397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3" name="Oval"/>
            <p:cNvSpPr/>
            <p:nvPr/>
          </p:nvSpPr>
          <p:spPr>
            <a:xfrm>
              <a:off x="6695540" y="539253"/>
              <a:ext cx="211100" cy="225396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4" name="Oval"/>
            <p:cNvSpPr/>
            <p:nvPr/>
          </p:nvSpPr>
          <p:spPr>
            <a:xfrm>
              <a:off x="6993001" y="703515"/>
              <a:ext cx="211099" cy="225396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5" name="Oval"/>
            <p:cNvSpPr/>
            <p:nvPr/>
          </p:nvSpPr>
          <p:spPr>
            <a:xfrm>
              <a:off x="7119001" y="172152"/>
              <a:ext cx="211099" cy="225397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6" name="Oval"/>
            <p:cNvSpPr/>
            <p:nvPr/>
          </p:nvSpPr>
          <p:spPr>
            <a:xfrm>
              <a:off x="7204732" y="432718"/>
              <a:ext cx="211100" cy="225397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7" name="Oval"/>
            <p:cNvSpPr/>
            <p:nvPr/>
          </p:nvSpPr>
          <p:spPr>
            <a:xfrm>
              <a:off x="6695540" y="792267"/>
              <a:ext cx="211100" cy="225397"/>
            </a:xfrm>
            <a:prstGeom prst="ellipse">
              <a:avLst/>
            </a:prstGeom>
            <a:solidFill>
              <a:srgbClr val="526C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8" name="Oval"/>
            <p:cNvSpPr/>
            <p:nvPr/>
          </p:nvSpPr>
          <p:spPr>
            <a:xfrm>
              <a:off x="7119001" y="974030"/>
              <a:ext cx="211099" cy="225397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79" name="Oval"/>
            <p:cNvSpPr/>
            <p:nvPr/>
          </p:nvSpPr>
          <p:spPr>
            <a:xfrm>
              <a:off x="7400174" y="284850"/>
              <a:ext cx="211100" cy="225397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80" name="Oval"/>
            <p:cNvSpPr/>
            <p:nvPr/>
          </p:nvSpPr>
          <p:spPr>
            <a:xfrm>
              <a:off x="7509887" y="559130"/>
              <a:ext cx="211100" cy="225396"/>
            </a:xfrm>
            <a:prstGeom prst="ellipse">
              <a:avLst/>
            </a:prstGeom>
            <a:solidFill>
              <a:srgbClr val="9B8A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81" name="Oval"/>
            <p:cNvSpPr/>
            <p:nvPr/>
          </p:nvSpPr>
          <p:spPr>
            <a:xfrm>
              <a:off x="7290463" y="703515"/>
              <a:ext cx="211100" cy="225396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82" name="Oval"/>
            <p:cNvSpPr/>
            <p:nvPr/>
          </p:nvSpPr>
          <p:spPr>
            <a:xfrm>
              <a:off x="6796761" y="229995"/>
              <a:ext cx="211100" cy="225397"/>
            </a:xfrm>
            <a:prstGeom prst="ellipse">
              <a:avLst/>
            </a:prstGeom>
            <a:solidFill>
              <a:srgbClr val="6734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83" name="Oval"/>
            <p:cNvSpPr/>
            <p:nvPr/>
          </p:nvSpPr>
          <p:spPr>
            <a:xfrm>
              <a:off x="6885863" y="988026"/>
              <a:ext cx="211100" cy="225397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84" name="Oval"/>
            <p:cNvSpPr/>
            <p:nvPr/>
          </p:nvSpPr>
          <p:spPr>
            <a:xfrm>
              <a:off x="7400174" y="974030"/>
              <a:ext cx="211100" cy="225397"/>
            </a:xfrm>
            <a:prstGeom prst="ellipse">
              <a:avLst/>
            </a:prstGeom>
            <a:solidFill>
              <a:srgbClr val="4432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985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53667" y="247609"/>
              <a:ext cx="2172090" cy="190849"/>
            </a:xfrm>
            <a:prstGeom prst="rect">
              <a:avLst/>
            </a:prstGeom>
            <a:effectLst/>
          </p:spPr>
        </p:pic>
        <p:pic>
          <p:nvPicPr>
            <p:cNvPr id="1987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53667" y="556867"/>
              <a:ext cx="2172090" cy="190850"/>
            </a:xfrm>
            <a:prstGeom prst="rect">
              <a:avLst/>
            </a:prstGeom>
            <a:effectLst/>
          </p:spPr>
        </p:pic>
        <p:pic>
          <p:nvPicPr>
            <p:cNvPr id="1989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253667" y="866126"/>
              <a:ext cx="2172090" cy="190849"/>
            </a:xfrm>
            <a:prstGeom prst="rect">
              <a:avLst/>
            </a:prstGeom>
            <a:effectLst/>
          </p:spPr>
        </p:pic>
        <p:sp>
          <p:nvSpPr>
            <p:cNvPr id="1991" name="Head with Shoulders"/>
            <p:cNvSpPr/>
            <p:nvPr/>
          </p:nvSpPr>
          <p:spPr>
            <a:xfrm>
              <a:off x="0" y="244013"/>
              <a:ext cx="792448" cy="68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419" y="0"/>
                    <a:pt x="7041" y="1374"/>
                    <a:pt x="6553" y="3337"/>
                  </a:cubicBezTo>
                  <a:cubicBezTo>
                    <a:pt x="6322" y="4269"/>
                    <a:pt x="6312" y="5365"/>
                    <a:pt x="6383" y="6556"/>
                  </a:cubicBezTo>
                  <a:cubicBezTo>
                    <a:pt x="6251" y="6550"/>
                    <a:pt x="6103" y="6550"/>
                    <a:pt x="5944" y="6556"/>
                  </a:cubicBezTo>
                  <a:cubicBezTo>
                    <a:pt x="5170" y="6600"/>
                    <a:pt x="5740" y="8660"/>
                    <a:pt x="6261" y="9870"/>
                  </a:cubicBezTo>
                  <a:cubicBezTo>
                    <a:pt x="6371" y="10117"/>
                    <a:pt x="6602" y="10060"/>
                    <a:pt x="6700" y="10028"/>
                  </a:cubicBezTo>
                  <a:cubicBezTo>
                    <a:pt x="6898" y="12074"/>
                    <a:pt x="7173" y="12688"/>
                    <a:pt x="7865" y="13587"/>
                  </a:cubicBezTo>
                  <a:lnTo>
                    <a:pt x="7853" y="14563"/>
                  </a:lnTo>
                  <a:cubicBezTo>
                    <a:pt x="7836" y="15893"/>
                    <a:pt x="7177" y="16995"/>
                    <a:pt x="6102" y="17704"/>
                  </a:cubicBezTo>
                  <a:cubicBezTo>
                    <a:pt x="6014" y="17761"/>
                    <a:pt x="5927" y="17818"/>
                    <a:pt x="5839" y="17863"/>
                  </a:cubicBezTo>
                  <a:cubicBezTo>
                    <a:pt x="5335" y="18148"/>
                    <a:pt x="4780" y="18293"/>
                    <a:pt x="4221" y="18318"/>
                  </a:cubicBezTo>
                  <a:cubicBezTo>
                    <a:pt x="1630" y="18457"/>
                    <a:pt x="779" y="19820"/>
                    <a:pt x="0" y="21600"/>
                  </a:cubicBezTo>
                  <a:lnTo>
                    <a:pt x="10801" y="21600"/>
                  </a:lnTo>
                  <a:lnTo>
                    <a:pt x="21600" y="21600"/>
                  </a:lnTo>
                  <a:cubicBezTo>
                    <a:pt x="20821" y="19820"/>
                    <a:pt x="19970" y="18457"/>
                    <a:pt x="17379" y="18318"/>
                  </a:cubicBezTo>
                  <a:cubicBezTo>
                    <a:pt x="16820" y="18286"/>
                    <a:pt x="16260" y="18148"/>
                    <a:pt x="15761" y="17863"/>
                  </a:cubicBezTo>
                  <a:cubicBezTo>
                    <a:pt x="15678" y="17812"/>
                    <a:pt x="15591" y="17761"/>
                    <a:pt x="15498" y="17704"/>
                  </a:cubicBezTo>
                  <a:cubicBezTo>
                    <a:pt x="14423" y="16995"/>
                    <a:pt x="13758" y="15893"/>
                    <a:pt x="13747" y="14563"/>
                  </a:cubicBezTo>
                  <a:lnTo>
                    <a:pt x="13737" y="13587"/>
                  </a:lnTo>
                  <a:cubicBezTo>
                    <a:pt x="14428" y="12688"/>
                    <a:pt x="14697" y="12074"/>
                    <a:pt x="14900" y="10028"/>
                  </a:cubicBezTo>
                  <a:cubicBezTo>
                    <a:pt x="14993" y="10066"/>
                    <a:pt x="15229" y="10123"/>
                    <a:pt x="15339" y="9870"/>
                  </a:cubicBezTo>
                  <a:cubicBezTo>
                    <a:pt x="15865" y="8660"/>
                    <a:pt x="16431" y="6600"/>
                    <a:pt x="15658" y="6556"/>
                  </a:cubicBezTo>
                  <a:cubicBezTo>
                    <a:pt x="15498" y="6550"/>
                    <a:pt x="15350" y="6543"/>
                    <a:pt x="15219" y="6556"/>
                  </a:cubicBezTo>
                  <a:cubicBezTo>
                    <a:pt x="15290" y="5371"/>
                    <a:pt x="15283" y="4269"/>
                    <a:pt x="15047" y="3337"/>
                  </a:cubicBezTo>
                  <a:cubicBezTo>
                    <a:pt x="14559" y="1374"/>
                    <a:pt x="13183" y="0"/>
                    <a:pt x="10801" y="0"/>
                  </a:cubicBezTo>
                  <a:close/>
                </a:path>
              </a:pathLst>
            </a:cu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grpSp>
          <p:nvGrpSpPr>
            <p:cNvPr id="1997" name="Group"/>
            <p:cNvGrpSpPr/>
            <p:nvPr/>
          </p:nvGrpSpPr>
          <p:grpSpPr>
            <a:xfrm>
              <a:off x="1101638" y="342596"/>
              <a:ext cx="1280440" cy="517157"/>
              <a:chOff x="0" y="0"/>
              <a:chExt cx="1280439" cy="517155"/>
            </a:xfrm>
          </p:grpSpPr>
          <p:sp>
            <p:nvSpPr>
              <p:cNvPr id="1992" name="Line"/>
              <p:cNvSpPr/>
              <p:nvPr/>
            </p:nvSpPr>
            <p:spPr>
              <a:xfrm flipH="1" flipV="1">
                <a:off x="0" y="517155"/>
                <a:ext cx="1280440" cy="1"/>
              </a:xfrm>
              <a:prstGeom prst="line">
                <a:avLst/>
              </a:prstGeom>
              <a:noFill/>
              <a:ln w="50800" cap="flat">
                <a:solidFill>
                  <a:srgbClr val="929292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endParaRPr sz="900"/>
              </a:p>
            </p:txBody>
          </p:sp>
          <p:sp>
            <p:nvSpPr>
              <p:cNvPr id="1993" name="Microscope"/>
              <p:cNvSpPr/>
              <p:nvPr/>
            </p:nvSpPr>
            <p:spPr>
              <a:xfrm>
                <a:off x="338918" y="1157"/>
                <a:ext cx="294087" cy="421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58" y="0"/>
                    </a:moveTo>
                    <a:lnTo>
                      <a:pt x="5450" y="778"/>
                    </a:lnTo>
                    <a:lnTo>
                      <a:pt x="6641" y="3247"/>
                    </a:lnTo>
                    <a:lnTo>
                      <a:pt x="5792" y="3446"/>
                    </a:lnTo>
                    <a:lnTo>
                      <a:pt x="6104" y="4092"/>
                    </a:lnTo>
                    <a:cubicBezTo>
                      <a:pt x="6260" y="4416"/>
                      <a:pt x="6045" y="4765"/>
                      <a:pt x="5610" y="4922"/>
                    </a:cubicBezTo>
                    <a:cubicBezTo>
                      <a:pt x="2282" y="6123"/>
                      <a:pt x="0" y="8548"/>
                      <a:pt x="0" y="11338"/>
                    </a:cubicBezTo>
                    <a:cubicBezTo>
                      <a:pt x="0" y="13653"/>
                      <a:pt x="1568" y="15716"/>
                      <a:pt x="4002" y="17038"/>
                    </a:cubicBezTo>
                    <a:cubicBezTo>
                      <a:pt x="4586" y="17355"/>
                      <a:pt x="4834" y="17888"/>
                      <a:pt x="4600" y="18378"/>
                    </a:cubicBezTo>
                    <a:lnTo>
                      <a:pt x="4184" y="19249"/>
                    </a:lnTo>
                    <a:lnTo>
                      <a:pt x="1504" y="19249"/>
                    </a:lnTo>
                    <a:lnTo>
                      <a:pt x="383" y="21600"/>
                    </a:lnTo>
                    <a:lnTo>
                      <a:pt x="21600" y="21600"/>
                    </a:lnTo>
                    <a:lnTo>
                      <a:pt x="20479" y="19249"/>
                    </a:lnTo>
                    <a:lnTo>
                      <a:pt x="11598" y="19249"/>
                    </a:lnTo>
                    <a:lnTo>
                      <a:pt x="10562" y="17077"/>
                    </a:lnTo>
                    <a:lnTo>
                      <a:pt x="11571" y="16839"/>
                    </a:lnTo>
                    <a:lnTo>
                      <a:pt x="11765" y="17236"/>
                    </a:lnTo>
                    <a:cubicBezTo>
                      <a:pt x="11884" y="17482"/>
                      <a:pt x="13400" y="17349"/>
                      <a:pt x="15152" y="16937"/>
                    </a:cubicBezTo>
                    <a:cubicBezTo>
                      <a:pt x="16905" y="16524"/>
                      <a:pt x="18230" y="15990"/>
                      <a:pt x="18111" y="15743"/>
                    </a:cubicBezTo>
                    <a:lnTo>
                      <a:pt x="17339" y="14141"/>
                    </a:lnTo>
                    <a:lnTo>
                      <a:pt x="9985" y="15870"/>
                    </a:lnTo>
                    <a:lnTo>
                      <a:pt x="9392" y="14628"/>
                    </a:lnTo>
                    <a:lnTo>
                      <a:pt x="18738" y="12430"/>
                    </a:lnTo>
                    <a:lnTo>
                      <a:pt x="18157" y="11225"/>
                    </a:lnTo>
                    <a:lnTo>
                      <a:pt x="8816" y="13422"/>
                    </a:lnTo>
                    <a:cubicBezTo>
                      <a:pt x="8484" y="12824"/>
                      <a:pt x="7243" y="12835"/>
                      <a:pt x="6947" y="13456"/>
                    </a:cubicBezTo>
                    <a:lnTo>
                      <a:pt x="6503" y="14386"/>
                    </a:lnTo>
                    <a:cubicBezTo>
                      <a:pt x="6304" y="14804"/>
                      <a:pt x="5529" y="14924"/>
                      <a:pt x="5109" y="14596"/>
                    </a:cubicBezTo>
                    <a:cubicBezTo>
                      <a:pt x="4000" y="13729"/>
                      <a:pt x="3324" y="12589"/>
                      <a:pt x="3324" y="11338"/>
                    </a:cubicBezTo>
                    <a:cubicBezTo>
                      <a:pt x="3324" y="9736"/>
                      <a:pt x="4435" y="8310"/>
                      <a:pt x="6145" y="7417"/>
                    </a:cubicBezTo>
                    <a:cubicBezTo>
                      <a:pt x="6760" y="7095"/>
                      <a:pt x="7648" y="7292"/>
                      <a:pt x="7893" y="7801"/>
                    </a:cubicBezTo>
                    <a:lnTo>
                      <a:pt x="8198" y="8499"/>
                    </a:lnTo>
                    <a:cubicBezTo>
                      <a:pt x="7412" y="8705"/>
                      <a:pt x="6996" y="9308"/>
                      <a:pt x="7266" y="9868"/>
                    </a:cubicBezTo>
                    <a:lnTo>
                      <a:pt x="7411" y="10170"/>
                    </a:lnTo>
                    <a:lnTo>
                      <a:pt x="10048" y="9550"/>
                    </a:lnTo>
                    <a:lnTo>
                      <a:pt x="11155" y="11844"/>
                    </a:lnTo>
                    <a:lnTo>
                      <a:pt x="13852" y="11208"/>
                    </a:lnTo>
                    <a:lnTo>
                      <a:pt x="12745" y="8916"/>
                    </a:lnTo>
                    <a:lnTo>
                      <a:pt x="15302" y="8314"/>
                    </a:lnTo>
                    <a:lnTo>
                      <a:pt x="15157" y="8012"/>
                    </a:lnTo>
                    <a:cubicBezTo>
                      <a:pt x="14886" y="7450"/>
                      <a:pt x="14024" y="7146"/>
                      <a:pt x="13218" y="7317"/>
                    </a:cubicBezTo>
                    <a:lnTo>
                      <a:pt x="10821" y="2265"/>
                    </a:lnTo>
                    <a:lnTo>
                      <a:pt x="9949" y="2469"/>
                    </a:lnTo>
                    <a:lnTo>
                      <a:pt x="8758" y="0"/>
                    </a:lnTo>
                    <a:close/>
                    <a:moveTo>
                      <a:pt x="7777" y="15736"/>
                    </a:moveTo>
                    <a:cubicBezTo>
                      <a:pt x="8266" y="15736"/>
                      <a:pt x="8661" y="16014"/>
                      <a:pt x="8661" y="16355"/>
                    </a:cubicBezTo>
                    <a:cubicBezTo>
                      <a:pt x="8661" y="16696"/>
                      <a:pt x="8266" y="16972"/>
                      <a:pt x="7777" y="16972"/>
                    </a:cubicBezTo>
                    <a:cubicBezTo>
                      <a:pt x="7288" y="16972"/>
                      <a:pt x="6891" y="16696"/>
                      <a:pt x="6891" y="16355"/>
                    </a:cubicBezTo>
                    <a:cubicBezTo>
                      <a:pt x="6891" y="16014"/>
                      <a:pt x="7288" y="15736"/>
                      <a:pt x="7777" y="15736"/>
                    </a:cubicBezTo>
                    <a:close/>
                  </a:path>
                </a:pathLst>
              </a:cu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/>
              </a:p>
            </p:txBody>
          </p:sp>
          <p:grpSp>
            <p:nvGrpSpPr>
              <p:cNvPr id="1996" name="Group"/>
              <p:cNvGrpSpPr/>
              <p:nvPr/>
            </p:nvGrpSpPr>
            <p:grpSpPr>
              <a:xfrm>
                <a:off x="681250" y="-1"/>
                <a:ext cx="377425" cy="472824"/>
                <a:chOff x="0" y="0"/>
                <a:chExt cx="377423" cy="472822"/>
              </a:xfrm>
            </p:grpSpPr>
            <p:sp>
              <p:nvSpPr>
                <p:cNvPr id="1994" name="Test Tube"/>
                <p:cNvSpPr/>
                <p:nvPr/>
              </p:nvSpPr>
              <p:spPr>
                <a:xfrm rot="1291536">
                  <a:off x="78662" y="4883"/>
                  <a:ext cx="112176" cy="4500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1995" name="Test Tube"/>
                <p:cNvSpPr/>
                <p:nvPr/>
              </p:nvSpPr>
              <p:spPr>
                <a:xfrm rot="1291536">
                  <a:off x="186586" y="17842"/>
                  <a:ext cx="112176" cy="4500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212" y="0"/>
                      </a:moveTo>
                      <a:cubicBezTo>
                        <a:pt x="992" y="0"/>
                        <a:pt x="0" y="247"/>
                        <a:pt x="0" y="551"/>
                      </a:cubicBezTo>
                      <a:cubicBezTo>
                        <a:pt x="0" y="855"/>
                        <a:pt x="992" y="1102"/>
                        <a:pt x="2212" y="1102"/>
                      </a:cubicBezTo>
                      <a:lnTo>
                        <a:pt x="3254" y="1102"/>
                      </a:lnTo>
                      <a:lnTo>
                        <a:pt x="3254" y="19720"/>
                      </a:lnTo>
                      <a:cubicBezTo>
                        <a:pt x="3254" y="20758"/>
                        <a:pt x="6630" y="21600"/>
                        <a:pt x="10797" y="21600"/>
                      </a:cubicBezTo>
                      <a:cubicBezTo>
                        <a:pt x="14963" y="21600"/>
                        <a:pt x="18339" y="20758"/>
                        <a:pt x="18339" y="19720"/>
                      </a:cubicBezTo>
                      <a:lnTo>
                        <a:pt x="18339" y="19347"/>
                      </a:lnTo>
                      <a:lnTo>
                        <a:pt x="8632" y="19347"/>
                      </a:lnTo>
                      <a:lnTo>
                        <a:pt x="8632" y="18968"/>
                      </a:lnTo>
                      <a:lnTo>
                        <a:pt x="18339" y="18968"/>
                      </a:lnTo>
                      <a:lnTo>
                        <a:pt x="18339" y="18055"/>
                      </a:lnTo>
                      <a:lnTo>
                        <a:pt x="13116" y="18055"/>
                      </a:lnTo>
                      <a:lnTo>
                        <a:pt x="13116" y="17678"/>
                      </a:lnTo>
                      <a:lnTo>
                        <a:pt x="18339" y="17678"/>
                      </a:lnTo>
                      <a:lnTo>
                        <a:pt x="18339" y="16765"/>
                      </a:lnTo>
                      <a:lnTo>
                        <a:pt x="13116" y="16765"/>
                      </a:lnTo>
                      <a:lnTo>
                        <a:pt x="13116" y="16386"/>
                      </a:lnTo>
                      <a:lnTo>
                        <a:pt x="18339" y="16386"/>
                      </a:lnTo>
                      <a:lnTo>
                        <a:pt x="18339" y="15473"/>
                      </a:lnTo>
                      <a:lnTo>
                        <a:pt x="13116" y="15473"/>
                      </a:lnTo>
                      <a:lnTo>
                        <a:pt x="13116" y="15096"/>
                      </a:lnTo>
                      <a:lnTo>
                        <a:pt x="18339" y="15096"/>
                      </a:lnTo>
                      <a:lnTo>
                        <a:pt x="18339" y="14183"/>
                      </a:lnTo>
                      <a:lnTo>
                        <a:pt x="8632" y="14183"/>
                      </a:lnTo>
                      <a:lnTo>
                        <a:pt x="8632" y="13804"/>
                      </a:lnTo>
                      <a:lnTo>
                        <a:pt x="18339" y="13804"/>
                      </a:lnTo>
                      <a:lnTo>
                        <a:pt x="18339" y="12891"/>
                      </a:lnTo>
                      <a:lnTo>
                        <a:pt x="13116" y="12891"/>
                      </a:lnTo>
                      <a:lnTo>
                        <a:pt x="13116" y="12514"/>
                      </a:lnTo>
                      <a:lnTo>
                        <a:pt x="18339" y="12514"/>
                      </a:lnTo>
                      <a:lnTo>
                        <a:pt x="18339" y="11601"/>
                      </a:lnTo>
                      <a:lnTo>
                        <a:pt x="13116" y="11601"/>
                      </a:lnTo>
                      <a:lnTo>
                        <a:pt x="13116" y="11222"/>
                      </a:lnTo>
                      <a:lnTo>
                        <a:pt x="18339" y="11222"/>
                      </a:lnTo>
                      <a:lnTo>
                        <a:pt x="18339" y="10309"/>
                      </a:lnTo>
                      <a:lnTo>
                        <a:pt x="13116" y="10309"/>
                      </a:lnTo>
                      <a:lnTo>
                        <a:pt x="13116" y="9932"/>
                      </a:lnTo>
                      <a:lnTo>
                        <a:pt x="18339" y="9932"/>
                      </a:lnTo>
                      <a:lnTo>
                        <a:pt x="18339" y="9019"/>
                      </a:lnTo>
                      <a:lnTo>
                        <a:pt x="8632" y="9019"/>
                      </a:lnTo>
                      <a:lnTo>
                        <a:pt x="8632" y="8640"/>
                      </a:lnTo>
                      <a:lnTo>
                        <a:pt x="18339" y="8640"/>
                      </a:lnTo>
                      <a:lnTo>
                        <a:pt x="18339" y="7727"/>
                      </a:lnTo>
                      <a:lnTo>
                        <a:pt x="13116" y="7727"/>
                      </a:lnTo>
                      <a:lnTo>
                        <a:pt x="13116" y="7350"/>
                      </a:lnTo>
                      <a:lnTo>
                        <a:pt x="18339" y="7350"/>
                      </a:lnTo>
                      <a:lnTo>
                        <a:pt x="18339" y="6437"/>
                      </a:lnTo>
                      <a:lnTo>
                        <a:pt x="13116" y="6437"/>
                      </a:lnTo>
                      <a:lnTo>
                        <a:pt x="13116" y="6058"/>
                      </a:lnTo>
                      <a:lnTo>
                        <a:pt x="18339" y="6058"/>
                      </a:lnTo>
                      <a:lnTo>
                        <a:pt x="18339" y="5145"/>
                      </a:lnTo>
                      <a:lnTo>
                        <a:pt x="13116" y="5145"/>
                      </a:lnTo>
                      <a:lnTo>
                        <a:pt x="13116" y="4768"/>
                      </a:lnTo>
                      <a:lnTo>
                        <a:pt x="18339" y="4768"/>
                      </a:lnTo>
                      <a:lnTo>
                        <a:pt x="18339" y="3855"/>
                      </a:lnTo>
                      <a:lnTo>
                        <a:pt x="8632" y="3855"/>
                      </a:lnTo>
                      <a:lnTo>
                        <a:pt x="8632" y="3477"/>
                      </a:lnTo>
                      <a:lnTo>
                        <a:pt x="18339" y="3477"/>
                      </a:lnTo>
                      <a:lnTo>
                        <a:pt x="18339" y="1102"/>
                      </a:lnTo>
                      <a:lnTo>
                        <a:pt x="19388" y="1102"/>
                      </a:lnTo>
                      <a:cubicBezTo>
                        <a:pt x="20608" y="1102"/>
                        <a:pt x="21600" y="855"/>
                        <a:pt x="21600" y="551"/>
                      </a:cubicBezTo>
                      <a:cubicBezTo>
                        <a:pt x="21600" y="247"/>
                        <a:pt x="20608" y="0"/>
                        <a:pt x="19388" y="0"/>
                      </a:cubicBezTo>
                      <a:lnTo>
                        <a:pt x="2212" y="0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</p:grpSp>
        </p:grpSp>
      </p:grpSp>
      <p:grpSp>
        <p:nvGrpSpPr>
          <p:cNvPr id="2057" name="Group"/>
          <p:cNvGrpSpPr/>
          <p:nvPr/>
        </p:nvGrpSpPr>
        <p:grpSpPr>
          <a:xfrm>
            <a:off x="5817663" y="2037610"/>
            <a:ext cx="5811176" cy="2613841"/>
            <a:chOff x="-1" y="0"/>
            <a:chExt cx="11622349" cy="5227680"/>
          </a:xfrm>
        </p:grpSpPr>
        <p:grpSp>
          <p:nvGrpSpPr>
            <p:cNvPr id="2054" name="Group"/>
            <p:cNvGrpSpPr/>
            <p:nvPr/>
          </p:nvGrpSpPr>
          <p:grpSpPr>
            <a:xfrm>
              <a:off x="-1" y="85958"/>
              <a:ext cx="11622349" cy="5141722"/>
              <a:chOff x="0" y="-1"/>
              <a:chExt cx="11622346" cy="5141720"/>
            </a:xfrm>
          </p:grpSpPr>
          <p:grpSp>
            <p:nvGrpSpPr>
              <p:cNvPr id="2052" name="Group"/>
              <p:cNvGrpSpPr/>
              <p:nvPr/>
            </p:nvGrpSpPr>
            <p:grpSpPr>
              <a:xfrm>
                <a:off x="633279" y="-1"/>
                <a:ext cx="10989067" cy="5141720"/>
                <a:chOff x="0" y="0"/>
                <a:chExt cx="10989065" cy="5141718"/>
              </a:xfrm>
            </p:grpSpPr>
            <p:sp>
              <p:nvSpPr>
                <p:cNvPr id="1999" name="Rounded Rectangle"/>
                <p:cNvSpPr/>
                <p:nvPr/>
              </p:nvSpPr>
              <p:spPr>
                <a:xfrm>
                  <a:off x="6589761" y="985781"/>
                  <a:ext cx="1371398" cy="1371398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DE6FF"/>
                </a:solidFill>
                <a:ln w="38100" cap="flat">
                  <a:solidFill>
                    <a:srgbClr val="7D789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0" name="Rounded Rectangle"/>
                <p:cNvSpPr/>
                <p:nvPr/>
              </p:nvSpPr>
              <p:spPr>
                <a:xfrm>
                  <a:off x="2878642" y="956770"/>
                  <a:ext cx="1371398" cy="1371398"/>
                </a:xfrm>
                <a:prstGeom prst="roundRect">
                  <a:avLst>
                    <a:gd name="adj" fmla="val 33502"/>
                  </a:avLst>
                </a:prstGeom>
                <a:solidFill>
                  <a:srgbClr val="D4E6FF"/>
                </a:solidFill>
                <a:ln w="38100" cap="flat">
                  <a:solidFill>
                    <a:schemeClr val="accent1">
                      <a:hueOff val="114395"/>
                      <a:lumOff val="-2497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1" name="Oval"/>
                <p:cNvSpPr/>
                <p:nvPr/>
              </p:nvSpPr>
              <p:spPr>
                <a:xfrm>
                  <a:off x="3266795" y="1425124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2" name="Oval"/>
                <p:cNvSpPr/>
                <p:nvPr/>
              </p:nvSpPr>
              <p:spPr>
                <a:xfrm>
                  <a:off x="3035328" y="1517946"/>
                  <a:ext cx="211100" cy="225396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3" name="Oval"/>
                <p:cNvSpPr/>
                <p:nvPr/>
              </p:nvSpPr>
              <p:spPr>
                <a:xfrm>
                  <a:off x="3332791" y="1682207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4" name="Oval"/>
                <p:cNvSpPr/>
                <p:nvPr/>
              </p:nvSpPr>
              <p:spPr>
                <a:xfrm>
                  <a:off x="3458791" y="1150845"/>
                  <a:ext cx="211100" cy="225396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5" name="Oval"/>
                <p:cNvSpPr/>
                <p:nvPr/>
              </p:nvSpPr>
              <p:spPr>
                <a:xfrm>
                  <a:off x="3544522" y="1411410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6" name="Oval"/>
                <p:cNvSpPr/>
                <p:nvPr/>
              </p:nvSpPr>
              <p:spPr>
                <a:xfrm>
                  <a:off x="3035328" y="1770960"/>
                  <a:ext cx="211100" cy="225396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7" name="Oval"/>
                <p:cNvSpPr/>
                <p:nvPr/>
              </p:nvSpPr>
              <p:spPr>
                <a:xfrm>
                  <a:off x="3458791" y="1952723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8" name="Oval"/>
                <p:cNvSpPr/>
                <p:nvPr/>
              </p:nvSpPr>
              <p:spPr>
                <a:xfrm>
                  <a:off x="3739964" y="1263542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09" name="Oval"/>
                <p:cNvSpPr/>
                <p:nvPr/>
              </p:nvSpPr>
              <p:spPr>
                <a:xfrm>
                  <a:off x="3849677" y="1537822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0" name="Oval"/>
                <p:cNvSpPr/>
                <p:nvPr/>
              </p:nvSpPr>
              <p:spPr>
                <a:xfrm>
                  <a:off x="3630252" y="1682207"/>
                  <a:ext cx="211099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1" name="Oval"/>
                <p:cNvSpPr/>
                <p:nvPr/>
              </p:nvSpPr>
              <p:spPr>
                <a:xfrm>
                  <a:off x="3136548" y="1208687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2" name="Oval"/>
                <p:cNvSpPr/>
                <p:nvPr/>
              </p:nvSpPr>
              <p:spPr>
                <a:xfrm>
                  <a:off x="3225653" y="1966719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3" name="Oval"/>
                <p:cNvSpPr/>
                <p:nvPr/>
              </p:nvSpPr>
              <p:spPr>
                <a:xfrm>
                  <a:off x="3739964" y="1952723"/>
                  <a:ext cx="211100" cy="225397"/>
                </a:xfrm>
                <a:prstGeom prst="ellipse">
                  <a:avLst/>
                </a:pr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4" name="Oval"/>
                <p:cNvSpPr/>
                <p:nvPr/>
              </p:nvSpPr>
              <p:spPr>
                <a:xfrm>
                  <a:off x="6977915" y="1425124"/>
                  <a:ext cx="211100" cy="225397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5" name="Oval"/>
                <p:cNvSpPr/>
                <p:nvPr/>
              </p:nvSpPr>
              <p:spPr>
                <a:xfrm>
                  <a:off x="6746449" y="1517945"/>
                  <a:ext cx="211100" cy="225397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6" name="Oval"/>
                <p:cNvSpPr/>
                <p:nvPr/>
              </p:nvSpPr>
              <p:spPr>
                <a:xfrm>
                  <a:off x="7043911" y="1682207"/>
                  <a:ext cx="211100" cy="225397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7" name="Oval"/>
                <p:cNvSpPr/>
                <p:nvPr/>
              </p:nvSpPr>
              <p:spPr>
                <a:xfrm>
                  <a:off x="7169910" y="1150845"/>
                  <a:ext cx="211100" cy="225396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8" name="Oval"/>
                <p:cNvSpPr/>
                <p:nvPr/>
              </p:nvSpPr>
              <p:spPr>
                <a:xfrm>
                  <a:off x="7255641" y="1411410"/>
                  <a:ext cx="211100" cy="225397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19" name="Oval"/>
                <p:cNvSpPr/>
                <p:nvPr/>
              </p:nvSpPr>
              <p:spPr>
                <a:xfrm>
                  <a:off x="6746449" y="1770960"/>
                  <a:ext cx="211100" cy="225396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0" name="Oval"/>
                <p:cNvSpPr/>
                <p:nvPr/>
              </p:nvSpPr>
              <p:spPr>
                <a:xfrm>
                  <a:off x="7169910" y="1952723"/>
                  <a:ext cx="211100" cy="225397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1" name="Oval"/>
                <p:cNvSpPr/>
                <p:nvPr/>
              </p:nvSpPr>
              <p:spPr>
                <a:xfrm>
                  <a:off x="7451085" y="1263542"/>
                  <a:ext cx="211100" cy="225397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2" name="Oval"/>
                <p:cNvSpPr/>
                <p:nvPr/>
              </p:nvSpPr>
              <p:spPr>
                <a:xfrm>
                  <a:off x="7560798" y="1537822"/>
                  <a:ext cx="211100" cy="225397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3" name="Oval"/>
                <p:cNvSpPr/>
                <p:nvPr/>
              </p:nvSpPr>
              <p:spPr>
                <a:xfrm>
                  <a:off x="7341372" y="1682207"/>
                  <a:ext cx="211100" cy="225397"/>
                </a:xfrm>
                <a:prstGeom prst="ellipse">
                  <a:avLst/>
                </a:prstGeom>
                <a:solidFill>
                  <a:srgbClr val="759B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4" name="Oval"/>
                <p:cNvSpPr/>
                <p:nvPr/>
              </p:nvSpPr>
              <p:spPr>
                <a:xfrm>
                  <a:off x="6847669" y="1208687"/>
                  <a:ext cx="211100" cy="225397"/>
                </a:xfrm>
                <a:prstGeom prst="ellipse">
                  <a:avLst/>
                </a:prstGeom>
                <a:solidFill>
                  <a:srgbClr val="58745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5" name="Oval"/>
                <p:cNvSpPr/>
                <p:nvPr/>
              </p:nvSpPr>
              <p:spPr>
                <a:xfrm>
                  <a:off x="6936774" y="1966719"/>
                  <a:ext cx="211100" cy="225397"/>
                </a:xfrm>
                <a:prstGeom prst="ellipse">
                  <a:avLst/>
                </a:prstGeom>
                <a:solidFill>
                  <a:srgbClr val="7443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26" name="Oval"/>
                <p:cNvSpPr/>
                <p:nvPr/>
              </p:nvSpPr>
              <p:spPr>
                <a:xfrm>
                  <a:off x="7451085" y="1952723"/>
                  <a:ext cx="211100" cy="225397"/>
                </a:xfrm>
                <a:prstGeom prst="ellipse">
                  <a:avLst/>
                </a:prstGeom>
                <a:solidFill>
                  <a:srgbClr val="46347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pic>
              <p:nvPicPr>
                <p:cNvPr id="2027" name="Line Line" descr="Line Line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04576" y="1535560"/>
                  <a:ext cx="2172091" cy="190849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029" name="Line Line" descr="Line Line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04576" y="1844818"/>
                  <a:ext cx="2172091" cy="190850"/>
                </a:xfrm>
                <a:prstGeom prst="rect">
                  <a:avLst/>
                </a:prstGeom>
                <a:effectLst/>
              </p:spPr>
            </p:pic>
            <p:sp>
              <p:nvSpPr>
                <p:cNvPr id="2031" name="Head with Shoulders"/>
                <p:cNvSpPr/>
                <p:nvPr/>
              </p:nvSpPr>
              <p:spPr>
                <a:xfrm>
                  <a:off x="0" y="1263543"/>
                  <a:ext cx="792448" cy="6865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1" y="0"/>
                      </a:moveTo>
                      <a:cubicBezTo>
                        <a:pt x="8419" y="0"/>
                        <a:pt x="7041" y="1374"/>
                        <a:pt x="6553" y="3337"/>
                      </a:cubicBezTo>
                      <a:cubicBezTo>
                        <a:pt x="6322" y="4269"/>
                        <a:pt x="6312" y="5365"/>
                        <a:pt x="6383" y="6556"/>
                      </a:cubicBezTo>
                      <a:cubicBezTo>
                        <a:pt x="6251" y="6550"/>
                        <a:pt x="6103" y="6550"/>
                        <a:pt x="5944" y="6556"/>
                      </a:cubicBezTo>
                      <a:cubicBezTo>
                        <a:pt x="5170" y="6600"/>
                        <a:pt x="5740" y="8660"/>
                        <a:pt x="6261" y="9870"/>
                      </a:cubicBezTo>
                      <a:cubicBezTo>
                        <a:pt x="6371" y="10117"/>
                        <a:pt x="6602" y="10060"/>
                        <a:pt x="6700" y="10028"/>
                      </a:cubicBezTo>
                      <a:cubicBezTo>
                        <a:pt x="6898" y="12074"/>
                        <a:pt x="7173" y="12688"/>
                        <a:pt x="7865" y="13587"/>
                      </a:cubicBezTo>
                      <a:lnTo>
                        <a:pt x="7853" y="14563"/>
                      </a:lnTo>
                      <a:cubicBezTo>
                        <a:pt x="7836" y="15893"/>
                        <a:pt x="7177" y="16995"/>
                        <a:pt x="6102" y="17704"/>
                      </a:cubicBezTo>
                      <a:cubicBezTo>
                        <a:pt x="6014" y="17761"/>
                        <a:pt x="5927" y="17818"/>
                        <a:pt x="5839" y="17863"/>
                      </a:cubicBezTo>
                      <a:cubicBezTo>
                        <a:pt x="5335" y="18148"/>
                        <a:pt x="4780" y="18293"/>
                        <a:pt x="4221" y="18318"/>
                      </a:cubicBezTo>
                      <a:cubicBezTo>
                        <a:pt x="1630" y="18457"/>
                        <a:pt x="779" y="19820"/>
                        <a:pt x="0" y="21600"/>
                      </a:cubicBezTo>
                      <a:lnTo>
                        <a:pt x="10801" y="21600"/>
                      </a:lnTo>
                      <a:lnTo>
                        <a:pt x="21600" y="21600"/>
                      </a:lnTo>
                      <a:cubicBezTo>
                        <a:pt x="20821" y="19820"/>
                        <a:pt x="19970" y="18457"/>
                        <a:pt x="17379" y="18318"/>
                      </a:cubicBezTo>
                      <a:cubicBezTo>
                        <a:pt x="16820" y="18286"/>
                        <a:pt x="16260" y="18148"/>
                        <a:pt x="15761" y="17863"/>
                      </a:cubicBezTo>
                      <a:cubicBezTo>
                        <a:pt x="15678" y="17812"/>
                        <a:pt x="15591" y="17761"/>
                        <a:pt x="15498" y="17704"/>
                      </a:cubicBezTo>
                      <a:cubicBezTo>
                        <a:pt x="14423" y="16995"/>
                        <a:pt x="13758" y="15893"/>
                        <a:pt x="13747" y="14563"/>
                      </a:cubicBezTo>
                      <a:lnTo>
                        <a:pt x="13737" y="13587"/>
                      </a:lnTo>
                      <a:cubicBezTo>
                        <a:pt x="14428" y="12688"/>
                        <a:pt x="14697" y="12074"/>
                        <a:pt x="14900" y="10028"/>
                      </a:cubicBezTo>
                      <a:cubicBezTo>
                        <a:pt x="14993" y="10066"/>
                        <a:pt x="15229" y="10123"/>
                        <a:pt x="15339" y="9870"/>
                      </a:cubicBezTo>
                      <a:cubicBezTo>
                        <a:pt x="15865" y="8660"/>
                        <a:pt x="16431" y="6600"/>
                        <a:pt x="15658" y="6556"/>
                      </a:cubicBezTo>
                      <a:cubicBezTo>
                        <a:pt x="15498" y="6550"/>
                        <a:pt x="15350" y="6543"/>
                        <a:pt x="15219" y="6556"/>
                      </a:cubicBezTo>
                      <a:cubicBezTo>
                        <a:pt x="15290" y="5371"/>
                        <a:pt x="15283" y="4269"/>
                        <a:pt x="15047" y="3337"/>
                      </a:cubicBezTo>
                      <a:cubicBezTo>
                        <a:pt x="14559" y="1374"/>
                        <a:pt x="13183" y="0"/>
                        <a:pt x="10801" y="0"/>
                      </a:cubicBezTo>
                      <a:close/>
                    </a:path>
                  </a:pathLst>
                </a:custGeom>
                <a:solidFill>
                  <a:schemeClr val="accent1">
                    <a:hueOff val="114395"/>
                    <a:lumOff val="-2497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600"/>
                </a:p>
              </p:txBody>
            </p:sp>
            <p:sp>
              <p:nvSpPr>
                <p:cNvPr id="2032" name="Control"/>
                <p:cNvSpPr txBox="1"/>
                <p:nvPr/>
              </p:nvSpPr>
              <p:spPr>
                <a:xfrm>
                  <a:off x="2534836" y="0"/>
                  <a:ext cx="2059009" cy="6997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rmAutofit/>
                </a:bodyPr>
                <a:lstStyle>
                  <a:lvl1pPr>
                    <a:spcBef>
                      <a:spcPts val="4500"/>
                    </a:spcBef>
                    <a:defRPr sz="2800"/>
                  </a:lvl1pPr>
                </a:lstStyle>
                <a:p>
                  <a:r>
                    <a:rPr sz="14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Control</a:t>
                  </a:r>
                </a:p>
              </p:txBody>
            </p:sp>
            <p:sp>
              <p:nvSpPr>
                <p:cNvPr id="2033" name="Treated"/>
                <p:cNvSpPr txBox="1"/>
                <p:nvPr/>
              </p:nvSpPr>
              <p:spPr>
                <a:xfrm>
                  <a:off x="6238371" y="0"/>
                  <a:ext cx="2059010" cy="6997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rmAutofit/>
                </a:bodyPr>
                <a:lstStyle>
                  <a:lvl1pPr>
                    <a:spcBef>
                      <a:spcPts val="4500"/>
                    </a:spcBef>
                    <a:defRPr sz="2800"/>
                  </a:lvl1pPr>
                </a:lstStyle>
                <a:p>
                  <a:r>
                    <a:rPr sz="140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Treated</a:t>
                  </a:r>
                </a:p>
              </p:txBody>
            </p:sp>
            <p:pic>
              <p:nvPicPr>
                <p:cNvPr id="2034" name="Line Line" descr="Line Line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4304576" y="1280816"/>
                  <a:ext cx="2172091" cy="190849"/>
                </a:xfrm>
                <a:prstGeom prst="rect">
                  <a:avLst/>
                </a:prstGeom>
                <a:effectLst/>
              </p:spPr>
            </p:pic>
            <p:grpSp>
              <p:nvGrpSpPr>
                <p:cNvPr id="2041" name="Group"/>
                <p:cNvGrpSpPr/>
                <p:nvPr/>
              </p:nvGrpSpPr>
              <p:grpSpPr>
                <a:xfrm>
                  <a:off x="1132020" y="1348148"/>
                  <a:ext cx="1280440" cy="517156"/>
                  <a:chOff x="0" y="0"/>
                  <a:chExt cx="1280439" cy="517155"/>
                </a:xfrm>
              </p:grpSpPr>
              <p:sp>
                <p:nvSpPr>
                  <p:cNvPr id="2036" name="Line"/>
                  <p:cNvSpPr/>
                  <p:nvPr/>
                </p:nvSpPr>
                <p:spPr>
                  <a:xfrm flipH="1" flipV="1">
                    <a:off x="0" y="517155"/>
                    <a:ext cx="1280440" cy="1"/>
                  </a:xfrm>
                  <a:prstGeom prst="line">
                    <a:avLst/>
                  </a:prstGeom>
                  <a:noFill/>
                  <a:ln w="50800" cap="flat">
                    <a:solidFill>
                      <a:srgbClr val="929292"/>
                    </a:solidFill>
                    <a:custDash>
                      <a:ds d="200000" sp="200000"/>
                    </a:custDash>
                    <a:miter lim="400000"/>
                    <a:headEnd type="arrow" w="med" len="med"/>
                  </a:ln>
                  <a:effectLst/>
                </p:spPr>
                <p:txBody>
                  <a:bodyPr wrap="square" lIns="25400" tIns="25400" rIns="25400" bIns="25400" numCol="1" anchor="ctr">
                    <a:noAutofit/>
                  </a:bodyPr>
                  <a:lstStyle/>
                  <a:p>
                    <a:endParaRPr sz="900"/>
                  </a:p>
                </p:txBody>
              </p:sp>
              <p:sp>
                <p:nvSpPr>
                  <p:cNvPr id="2037" name="Microscope"/>
                  <p:cNvSpPr/>
                  <p:nvPr/>
                </p:nvSpPr>
                <p:spPr>
                  <a:xfrm>
                    <a:off x="338918" y="1157"/>
                    <a:ext cx="294087" cy="4212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8758" y="0"/>
                        </a:moveTo>
                        <a:lnTo>
                          <a:pt x="5450" y="778"/>
                        </a:lnTo>
                        <a:lnTo>
                          <a:pt x="6641" y="3247"/>
                        </a:lnTo>
                        <a:lnTo>
                          <a:pt x="5792" y="3446"/>
                        </a:lnTo>
                        <a:lnTo>
                          <a:pt x="6104" y="4092"/>
                        </a:lnTo>
                        <a:cubicBezTo>
                          <a:pt x="6260" y="4416"/>
                          <a:pt x="6045" y="4765"/>
                          <a:pt x="5610" y="4922"/>
                        </a:cubicBezTo>
                        <a:cubicBezTo>
                          <a:pt x="2282" y="6123"/>
                          <a:pt x="0" y="8548"/>
                          <a:pt x="0" y="11338"/>
                        </a:cubicBezTo>
                        <a:cubicBezTo>
                          <a:pt x="0" y="13653"/>
                          <a:pt x="1568" y="15716"/>
                          <a:pt x="4002" y="17038"/>
                        </a:cubicBezTo>
                        <a:cubicBezTo>
                          <a:pt x="4586" y="17355"/>
                          <a:pt x="4834" y="17888"/>
                          <a:pt x="4600" y="18378"/>
                        </a:cubicBezTo>
                        <a:lnTo>
                          <a:pt x="4184" y="19249"/>
                        </a:lnTo>
                        <a:lnTo>
                          <a:pt x="1504" y="19249"/>
                        </a:lnTo>
                        <a:lnTo>
                          <a:pt x="383" y="21600"/>
                        </a:lnTo>
                        <a:lnTo>
                          <a:pt x="21600" y="21600"/>
                        </a:lnTo>
                        <a:lnTo>
                          <a:pt x="20479" y="19249"/>
                        </a:lnTo>
                        <a:lnTo>
                          <a:pt x="11598" y="19249"/>
                        </a:lnTo>
                        <a:lnTo>
                          <a:pt x="10562" y="17077"/>
                        </a:lnTo>
                        <a:lnTo>
                          <a:pt x="11571" y="16839"/>
                        </a:lnTo>
                        <a:lnTo>
                          <a:pt x="11765" y="17236"/>
                        </a:lnTo>
                        <a:cubicBezTo>
                          <a:pt x="11884" y="17482"/>
                          <a:pt x="13400" y="17349"/>
                          <a:pt x="15152" y="16937"/>
                        </a:cubicBezTo>
                        <a:cubicBezTo>
                          <a:pt x="16905" y="16524"/>
                          <a:pt x="18230" y="15990"/>
                          <a:pt x="18111" y="15743"/>
                        </a:cubicBezTo>
                        <a:lnTo>
                          <a:pt x="17339" y="14141"/>
                        </a:lnTo>
                        <a:lnTo>
                          <a:pt x="9985" y="15870"/>
                        </a:lnTo>
                        <a:lnTo>
                          <a:pt x="9392" y="14628"/>
                        </a:lnTo>
                        <a:lnTo>
                          <a:pt x="18738" y="12430"/>
                        </a:lnTo>
                        <a:lnTo>
                          <a:pt x="18157" y="11225"/>
                        </a:lnTo>
                        <a:lnTo>
                          <a:pt x="8816" y="13422"/>
                        </a:lnTo>
                        <a:cubicBezTo>
                          <a:pt x="8484" y="12824"/>
                          <a:pt x="7243" y="12835"/>
                          <a:pt x="6947" y="13456"/>
                        </a:cubicBezTo>
                        <a:lnTo>
                          <a:pt x="6503" y="14386"/>
                        </a:lnTo>
                        <a:cubicBezTo>
                          <a:pt x="6304" y="14804"/>
                          <a:pt x="5529" y="14924"/>
                          <a:pt x="5109" y="14596"/>
                        </a:cubicBezTo>
                        <a:cubicBezTo>
                          <a:pt x="4000" y="13729"/>
                          <a:pt x="3324" y="12589"/>
                          <a:pt x="3324" y="11338"/>
                        </a:cubicBezTo>
                        <a:cubicBezTo>
                          <a:pt x="3324" y="9736"/>
                          <a:pt x="4435" y="8310"/>
                          <a:pt x="6145" y="7417"/>
                        </a:cubicBezTo>
                        <a:cubicBezTo>
                          <a:pt x="6760" y="7095"/>
                          <a:pt x="7648" y="7292"/>
                          <a:pt x="7893" y="7801"/>
                        </a:cubicBezTo>
                        <a:lnTo>
                          <a:pt x="8198" y="8499"/>
                        </a:lnTo>
                        <a:cubicBezTo>
                          <a:pt x="7412" y="8705"/>
                          <a:pt x="6996" y="9308"/>
                          <a:pt x="7266" y="9868"/>
                        </a:cubicBezTo>
                        <a:lnTo>
                          <a:pt x="7411" y="10170"/>
                        </a:lnTo>
                        <a:lnTo>
                          <a:pt x="10048" y="9550"/>
                        </a:lnTo>
                        <a:lnTo>
                          <a:pt x="11155" y="11844"/>
                        </a:lnTo>
                        <a:lnTo>
                          <a:pt x="13852" y="11208"/>
                        </a:lnTo>
                        <a:lnTo>
                          <a:pt x="12745" y="8916"/>
                        </a:lnTo>
                        <a:lnTo>
                          <a:pt x="15302" y="8314"/>
                        </a:lnTo>
                        <a:lnTo>
                          <a:pt x="15157" y="8012"/>
                        </a:lnTo>
                        <a:cubicBezTo>
                          <a:pt x="14886" y="7450"/>
                          <a:pt x="14024" y="7146"/>
                          <a:pt x="13218" y="7317"/>
                        </a:cubicBezTo>
                        <a:lnTo>
                          <a:pt x="10821" y="2265"/>
                        </a:lnTo>
                        <a:lnTo>
                          <a:pt x="9949" y="2469"/>
                        </a:lnTo>
                        <a:lnTo>
                          <a:pt x="8758" y="0"/>
                        </a:lnTo>
                        <a:close/>
                        <a:moveTo>
                          <a:pt x="7777" y="15736"/>
                        </a:moveTo>
                        <a:cubicBezTo>
                          <a:pt x="8266" y="15736"/>
                          <a:pt x="8661" y="16014"/>
                          <a:pt x="8661" y="16355"/>
                        </a:cubicBezTo>
                        <a:cubicBezTo>
                          <a:pt x="8661" y="16696"/>
                          <a:pt x="8266" y="16972"/>
                          <a:pt x="7777" y="16972"/>
                        </a:cubicBezTo>
                        <a:cubicBezTo>
                          <a:pt x="7288" y="16972"/>
                          <a:pt x="6891" y="16696"/>
                          <a:pt x="6891" y="16355"/>
                        </a:cubicBezTo>
                        <a:cubicBezTo>
                          <a:pt x="6891" y="16014"/>
                          <a:pt x="7288" y="15736"/>
                          <a:pt x="7777" y="15736"/>
                        </a:cubicBezTo>
                        <a:close/>
                      </a:path>
                    </a:pathLst>
                  </a:custGeom>
                  <a:solidFill>
                    <a:srgbClr val="92929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3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600"/>
                  </a:p>
                </p:txBody>
              </p:sp>
              <p:grpSp>
                <p:nvGrpSpPr>
                  <p:cNvPr id="2040" name="Group"/>
                  <p:cNvGrpSpPr/>
                  <p:nvPr/>
                </p:nvGrpSpPr>
                <p:grpSpPr>
                  <a:xfrm>
                    <a:off x="681250" y="-1"/>
                    <a:ext cx="377425" cy="472824"/>
                    <a:chOff x="0" y="0"/>
                    <a:chExt cx="377423" cy="472822"/>
                  </a:xfrm>
                </p:grpSpPr>
                <p:sp>
                  <p:nvSpPr>
                    <p:cNvPr id="2038" name="Test Tube"/>
                    <p:cNvSpPr/>
                    <p:nvPr/>
                  </p:nvSpPr>
                  <p:spPr>
                    <a:xfrm rot="1291536">
                      <a:off x="78662" y="4883"/>
                      <a:ext cx="112176" cy="4500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212" y="0"/>
                          </a:moveTo>
                          <a:cubicBezTo>
                            <a:pt x="992" y="0"/>
                            <a:pt x="0" y="247"/>
                            <a:pt x="0" y="551"/>
                          </a:cubicBezTo>
                          <a:cubicBezTo>
                            <a:pt x="0" y="855"/>
                            <a:pt x="992" y="1102"/>
                            <a:pt x="2212" y="1102"/>
                          </a:cubicBezTo>
                          <a:lnTo>
                            <a:pt x="3254" y="1102"/>
                          </a:lnTo>
                          <a:lnTo>
                            <a:pt x="3254" y="19720"/>
                          </a:lnTo>
                          <a:cubicBezTo>
                            <a:pt x="3254" y="20758"/>
                            <a:pt x="6630" y="21600"/>
                            <a:pt x="10797" y="21600"/>
                          </a:cubicBezTo>
                          <a:cubicBezTo>
                            <a:pt x="14963" y="21600"/>
                            <a:pt x="18339" y="20758"/>
                            <a:pt x="18339" y="19720"/>
                          </a:cubicBezTo>
                          <a:lnTo>
                            <a:pt x="18339" y="19347"/>
                          </a:lnTo>
                          <a:lnTo>
                            <a:pt x="8632" y="19347"/>
                          </a:lnTo>
                          <a:lnTo>
                            <a:pt x="8632" y="18968"/>
                          </a:lnTo>
                          <a:lnTo>
                            <a:pt x="18339" y="18968"/>
                          </a:lnTo>
                          <a:lnTo>
                            <a:pt x="18339" y="18055"/>
                          </a:lnTo>
                          <a:lnTo>
                            <a:pt x="13116" y="18055"/>
                          </a:lnTo>
                          <a:lnTo>
                            <a:pt x="13116" y="17678"/>
                          </a:lnTo>
                          <a:lnTo>
                            <a:pt x="18339" y="17678"/>
                          </a:lnTo>
                          <a:lnTo>
                            <a:pt x="18339" y="16765"/>
                          </a:lnTo>
                          <a:lnTo>
                            <a:pt x="13116" y="16765"/>
                          </a:lnTo>
                          <a:lnTo>
                            <a:pt x="13116" y="16386"/>
                          </a:lnTo>
                          <a:lnTo>
                            <a:pt x="18339" y="16386"/>
                          </a:lnTo>
                          <a:lnTo>
                            <a:pt x="18339" y="15473"/>
                          </a:lnTo>
                          <a:lnTo>
                            <a:pt x="13116" y="15473"/>
                          </a:lnTo>
                          <a:lnTo>
                            <a:pt x="13116" y="15096"/>
                          </a:lnTo>
                          <a:lnTo>
                            <a:pt x="18339" y="15096"/>
                          </a:lnTo>
                          <a:lnTo>
                            <a:pt x="18339" y="14183"/>
                          </a:lnTo>
                          <a:lnTo>
                            <a:pt x="8632" y="14183"/>
                          </a:lnTo>
                          <a:lnTo>
                            <a:pt x="8632" y="13804"/>
                          </a:lnTo>
                          <a:lnTo>
                            <a:pt x="18339" y="13804"/>
                          </a:lnTo>
                          <a:lnTo>
                            <a:pt x="18339" y="12891"/>
                          </a:lnTo>
                          <a:lnTo>
                            <a:pt x="13116" y="12891"/>
                          </a:lnTo>
                          <a:lnTo>
                            <a:pt x="13116" y="12514"/>
                          </a:lnTo>
                          <a:lnTo>
                            <a:pt x="18339" y="12514"/>
                          </a:lnTo>
                          <a:lnTo>
                            <a:pt x="18339" y="11601"/>
                          </a:lnTo>
                          <a:lnTo>
                            <a:pt x="13116" y="11601"/>
                          </a:lnTo>
                          <a:lnTo>
                            <a:pt x="13116" y="11222"/>
                          </a:lnTo>
                          <a:lnTo>
                            <a:pt x="18339" y="11222"/>
                          </a:lnTo>
                          <a:lnTo>
                            <a:pt x="18339" y="10309"/>
                          </a:lnTo>
                          <a:lnTo>
                            <a:pt x="13116" y="10309"/>
                          </a:lnTo>
                          <a:lnTo>
                            <a:pt x="13116" y="9932"/>
                          </a:lnTo>
                          <a:lnTo>
                            <a:pt x="18339" y="9932"/>
                          </a:lnTo>
                          <a:lnTo>
                            <a:pt x="18339" y="9019"/>
                          </a:lnTo>
                          <a:lnTo>
                            <a:pt x="8632" y="9019"/>
                          </a:lnTo>
                          <a:lnTo>
                            <a:pt x="8632" y="8640"/>
                          </a:lnTo>
                          <a:lnTo>
                            <a:pt x="18339" y="8640"/>
                          </a:lnTo>
                          <a:lnTo>
                            <a:pt x="18339" y="7727"/>
                          </a:lnTo>
                          <a:lnTo>
                            <a:pt x="13116" y="7727"/>
                          </a:lnTo>
                          <a:lnTo>
                            <a:pt x="13116" y="7350"/>
                          </a:lnTo>
                          <a:lnTo>
                            <a:pt x="18339" y="7350"/>
                          </a:lnTo>
                          <a:lnTo>
                            <a:pt x="18339" y="6437"/>
                          </a:lnTo>
                          <a:lnTo>
                            <a:pt x="13116" y="6437"/>
                          </a:lnTo>
                          <a:lnTo>
                            <a:pt x="13116" y="6058"/>
                          </a:lnTo>
                          <a:lnTo>
                            <a:pt x="18339" y="6058"/>
                          </a:lnTo>
                          <a:lnTo>
                            <a:pt x="18339" y="5145"/>
                          </a:lnTo>
                          <a:lnTo>
                            <a:pt x="13116" y="5145"/>
                          </a:lnTo>
                          <a:lnTo>
                            <a:pt x="13116" y="4768"/>
                          </a:lnTo>
                          <a:lnTo>
                            <a:pt x="18339" y="4768"/>
                          </a:lnTo>
                          <a:lnTo>
                            <a:pt x="18339" y="3855"/>
                          </a:lnTo>
                          <a:lnTo>
                            <a:pt x="8632" y="3855"/>
                          </a:lnTo>
                          <a:lnTo>
                            <a:pt x="8632" y="3477"/>
                          </a:lnTo>
                          <a:lnTo>
                            <a:pt x="18339" y="3477"/>
                          </a:lnTo>
                          <a:lnTo>
                            <a:pt x="18339" y="1102"/>
                          </a:lnTo>
                          <a:lnTo>
                            <a:pt x="19388" y="1102"/>
                          </a:lnTo>
                          <a:cubicBezTo>
                            <a:pt x="20608" y="1102"/>
                            <a:pt x="21600" y="855"/>
                            <a:pt x="21600" y="551"/>
                          </a:cubicBezTo>
                          <a:cubicBezTo>
                            <a:pt x="21600" y="247"/>
                            <a:pt x="20608" y="0"/>
                            <a:pt x="19388" y="0"/>
                          </a:cubicBezTo>
                          <a:lnTo>
                            <a:pt x="2212" y="0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3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1600"/>
                    </a:p>
                  </p:txBody>
                </p:sp>
                <p:sp>
                  <p:nvSpPr>
                    <p:cNvPr id="2039" name="Test Tube"/>
                    <p:cNvSpPr/>
                    <p:nvPr/>
                  </p:nvSpPr>
                  <p:spPr>
                    <a:xfrm rot="1291536">
                      <a:off x="186586" y="17842"/>
                      <a:ext cx="112176" cy="4500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212" y="0"/>
                          </a:moveTo>
                          <a:cubicBezTo>
                            <a:pt x="992" y="0"/>
                            <a:pt x="0" y="247"/>
                            <a:pt x="0" y="551"/>
                          </a:cubicBezTo>
                          <a:cubicBezTo>
                            <a:pt x="0" y="855"/>
                            <a:pt x="992" y="1102"/>
                            <a:pt x="2212" y="1102"/>
                          </a:cubicBezTo>
                          <a:lnTo>
                            <a:pt x="3254" y="1102"/>
                          </a:lnTo>
                          <a:lnTo>
                            <a:pt x="3254" y="19720"/>
                          </a:lnTo>
                          <a:cubicBezTo>
                            <a:pt x="3254" y="20758"/>
                            <a:pt x="6630" y="21600"/>
                            <a:pt x="10797" y="21600"/>
                          </a:cubicBezTo>
                          <a:cubicBezTo>
                            <a:pt x="14963" y="21600"/>
                            <a:pt x="18339" y="20758"/>
                            <a:pt x="18339" y="19720"/>
                          </a:cubicBezTo>
                          <a:lnTo>
                            <a:pt x="18339" y="19347"/>
                          </a:lnTo>
                          <a:lnTo>
                            <a:pt x="8632" y="19347"/>
                          </a:lnTo>
                          <a:lnTo>
                            <a:pt x="8632" y="18968"/>
                          </a:lnTo>
                          <a:lnTo>
                            <a:pt x="18339" y="18968"/>
                          </a:lnTo>
                          <a:lnTo>
                            <a:pt x="18339" y="18055"/>
                          </a:lnTo>
                          <a:lnTo>
                            <a:pt x="13116" y="18055"/>
                          </a:lnTo>
                          <a:lnTo>
                            <a:pt x="13116" y="17678"/>
                          </a:lnTo>
                          <a:lnTo>
                            <a:pt x="18339" y="17678"/>
                          </a:lnTo>
                          <a:lnTo>
                            <a:pt x="18339" y="16765"/>
                          </a:lnTo>
                          <a:lnTo>
                            <a:pt x="13116" y="16765"/>
                          </a:lnTo>
                          <a:lnTo>
                            <a:pt x="13116" y="16386"/>
                          </a:lnTo>
                          <a:lnTo>
                            <a:pt x="18339" y="16386"/>
                          </a:lnTo>
                          <a:lnTo>
                            <a:pt x="18339" y="15473"/>
                          </a:lnTo>
                          <a:lnTo>
                            <a:pt x="13116" y="15473"/>
                          </a:lnTo>
                          <a:lnTo>
                            <a:pt x="13116" y="15096"/>
                          </a:lnTo>
                          <a:lnTo>
                            <a:pt x="18339" y="15096"/>
                          </a:lnTo>
                          <a:lnTo>
                            <a:pt x="18339" y="14183"/>
                          </a:lnTo>
                          <a:lnTo>
                            <a:pt x="8632" y="14183"/>
                          </a:lnTo>
                          <a:lnTo>
                            <a:pt x="8632" y="13804"/>
                          </a:lnTo>
                          <a:lnTo>
                            <a:pt x="18339" y="13804"/>
                          </a:lnTo>
                          <a:lnTo>
                            <a:pt x="18339" y="12891"/>
                          </a:lnTo>
                          <a:lnTo>
                            <a:pt x="13116" y="12891"/>
                          </a:lnTo>
                          <a:lnTo>
                            <a:pt x="13116" y="12514"/>
                          </a:lnTo>
                          <a:lnTo>
                            <a:pt x="18339" y="12514"/>
                          </a:lnTo>
                          <a:lnTo>
                            <a:pt x="18339" y="11601"/>
                          </a:lnTo>
                          <a:lnTo>
                            <a:pt x="13116" y="11601"/>
                          </a:lnTo>
                          <a:lnTo>
                            <a:pt x="13116" y="11222"/>
                          </a:lnTo>
                          <a:lnTo>
                            <a:pt x="18339" y="11222"/>
                          </a:lnTo>
                          <a:lnTo>
                            <a:pt x="18339" y="10309"/>
                          </a:lnTo>
                          <a:lnTo>
                            <a:pt x="13116" y="10309"/>
                          </a:lnTo>
                          <a:lnTo>
                            <a:pt x="13116" y="9932"/>
                          </a:lnTo>
                          <a:lnTo>
                            <a:pt x="18339" y="9932"/>
                          </a:lnTo>
                          <a:lnTo>
                            <a:pt x="18339" y="9019"/>
                          </a:lnTo>
                          <a:lnTo>
                            <a:pt x="8632" y="9019"/>
                          </a:lnTo>
                          <a:lnTo>
                            <a:pt x="8632" y="8640"/>
                          </a:lnTo>
                          <a:lnTo>
                            <a:pt x="18339" y="8640"/>
                          </a:lnTo>
                          <a:lnTo>
                            <a:pt x="18339" y="7727"/>
                          </a:lnTo>
                          <a:lnTo>
                            <a:pt x="13116" y="7727"/>
                          </a:lnTo>
                          <a:lnTo>
                            <a:pt x="13116" y="7350"/>
                          </a:lnTo>
                          <a:lnTo>
                            <a:pt x="18339" y="7350"/>
                          </a:lnTo>
                          <a:lnTo>
                            <a:pt x="18339" y="6437"/>
                          </a:lnTo>
                          <a:lnTo>
                            <a:pt x="13116" y="6437"/>
                          </a:lnTo>
                          <a:lnTo>
                            <a:pt x="13116" y="6058"/>
                          </a:lnTo>
                          <a:lnTo>
                            <a:pt x="18339" y="6058"/>
                          </a:lnTo>
                          <a:lnTo>
                            <a:pt x="18339" y="5145"/>
                          </a:lnTo>
                          <a:lnTo>
                            <a:pt x="13116" y="5145"/>
                          </a:lnTo>
                          <a:lnTo>
                            <a:pt x="13116" y="4768"/>
                          </a:lnTo>
                          <a:lnTo>
                            <a:pt x="18339" y="4768"/>
                          </a:lnTo>
                          <a:lnTo>
                            <a:pt x="18339" y="3855"/>
                          </a:lnTo>
                          <a:lnTo>
                            <a:pt x="8632" y="3855"/>
                          </a:lnTo>
                          <a:lnTo>
                            <a:pt x="8632" y="3477"/>
                          </a:lnTo>
                          <a:lnTo>
                            <a:pt x="18339" y="3477"/>
                          </a:lnTo>
                          <a:lnTo>
                            <a:pt x="18339" y="1102"/>
                          </a:lnTo>
                          <a:lnTo>
                            <a:pt x="19388" y="1102"/>
                          </a:lnTo>
                          <a:cubicBezTo>
                            <a:pt x="20608" y="1102"/>
                            <a:pt x="21600" y="855"/>
                            <a:pt x="21600" y="551"/>
                          </a:cubicBezTo>
                          <a:cubicBezTo>
                            <a:pt x="21600" y="247"/>
                            <a:pt x="20608" y="0"/>
                            <a:pt x="19388" y="0"/>
                          </a:cubicBezTo>
                          <a:lnTo>
                            <a:pt x="2212" y="0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3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1600"/>
                    </a:p>
                  </p:txBody>
                </p:sp>
              </p:grpSp>
            </p:grpSp>
            <p:grpSp>
              <p:nvGrpSpPr>
                <p:cNvPr id="2051" name="Group"/>
                <p:cNvGrpSpPr/>
                <p:nvPr/>
              </p:nvGrpSpPr>
              <p:grpSpPr>
                <a:xfrm>
                  <a:off x="8930055" y="1292593"/>
                  <a:ext cx="2059010" cy="3849125"/>
                  <a:chOff x="0" y="0"/>
                  <a:chExt cx="2059009" cy="3849123"/>
                </a:xfrm>
              </p:grpSpPr>
              <p:grpSp>
                <p:nvGrpSpPr>
                  <p:cNvPr id="2049" name="Group"/>
                  <p:cNvGrpSpPr/>
                  <p:nvPr/>
                </p:nvGrpSpPr>
                <p:grpSpPr>
                  <a:xfrm>
                    <a:off x="461308" y="935449"/>
                    <a:ext cx="1345854" cy="2913674"/>
                    <a:chOff x="0" y="0"/>
                    <a:chExt cx="1345853" cy="2913672"/>
                  </a:xfrm>
                </p:grpSpPr>
                <p:sp>
                  <p:nvSpPr>
                    <p:cNvPr id="2042" name="Oval"/>
                    <p:cNvSpPr/>
                    <p:nvPr/>
                  </p:nvSpPr>
                  <p:spPr>
                    <a:xfrm>
                      <a:off x="0" y="42417"/>
                      <a:ext cx="211099" cy="225397"/>
                    </a:xfrm>
                    <a:prstGeom prst="ellipse">
                      <a:avLst/>
                    </a:prstGeom>
                    <a:solidFill>
                      <a:srgbClr val="58745D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3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1600"/>
                    </a:p>
                  </p:txBody>
                </p:sp>
                <p:sp>
                  <p:nvSpPr>
                    <p:cNvPr id="2043" name="Oval"/>
                    <p:cNvSpPr/>
                    <p:nvPr/>
                  </p:nvSpPr>
                  <p:spPr>
                    <a:xfrm>
                      <a:off x="0" y="2527256"/>
                      <a:ext cx="211099" cy="225396"/>
                    </a:xfrm>
                    <a:prstGeom prst="ellipse">
                      <a:avLst/>
                    </a:prstGeom>
                    <a:solidFill>
                      <a:srgbClr val="74435C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3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1600"/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044" name="Equation"/>
                        <p:cNvSpPr txBox="1"/>
                        <p:nvPr/>
                      </p:nvSpPr>
                      <p:spPr>
                        <a:xfrm>
                          <a:off x="454968" y="0"/>
                          <a:ext cx="881263" cy="427169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latinLnBrk="1">
                            <a:defRPr sz="1800" b="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sz="1300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sz="1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sz="1300"/>
                        </a:p>
                      </p:txBody>
                    </p:sp>
                  </mc:Choice>
                  <mc:Fallback>
                    <p:sp>
                      <p:nvSpPr>
                        <p:cNvPr id="2044" name="Equation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4968" y="0"/>
                          <a:ext cx="881263" cy="42716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2778" t="-11111" r="-2778" b="-44444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045" name=".…"/>
                    <p:cNvSpPr txBox="1"/>
                    <p:nvPr/>
                  </p:nvSpPr>
                  <p:spPr>
                    <a:xfrm>
                      <a:off x="7618" y="1139308"/>
                      <a:ext cx="195864" cy="108956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square" lIns="25400" tIns="25400" rIns="25400" bIns="25400" numCol="1" anchor="ctr">
                      <a:noAutofit/>
                    </a:bodyPr>
                    <a:lstStyle/>
                    <a:p>
                      <a:pPr>
                        <a:defRPr sz="1900"/>
                      </a:pPr>
                      <a:r>
                        <a:rPr sz="950"/>
                        <a:t>.</a:t>
                      </a:r>
                    </a:p>
                    <a:p>
                      <a:pPr>
                        <a:defRPr sz="1900"/>
                      </a:pPr>
                      <a:r>
                        <a:rPr sz="950"/>
                        <a:t>.</a:t>
                      </a:r>
                    </a:p>
                    <a:p>
                      <a:pPr>
                        <a:defRPr sz="1900"/>
                      </a:pPr>
                      <a:r>
                        <a:rPr sz="950"/>
                        <a:t>.</a:t>
                      </a:r>
                    </a:p>
                  </p:txBody>
                </p:sp>
                <p:sp>
                  <p:nvSpPr>
                    <p:cNvPr id="2046" name="Oval"/>
                    <p:cNvSpPr/>
                    <p:nvPr/>
                  </p:nvSpPr>
                  <p:spPr>
                    <a:xfrm>
                      <a:off x="0" y="663894"/>
                      <a:ext cx="211099" cy="225397"/>
                    </a:xfrm>
                    <a:prstGeom prst="ellipse">
                      <a:avLst/>
                    </a:prstGeom>
                    <a:solidFill>
                      <a:srgbClr val="46347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sz="3200" b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1600"/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047" name="Equation"/>
                        <p:cNvSpPr txBox="1"/>
                        <p:nvPr/>
                      </p:nvSpPr>
                      <p:spPr>
                        <a:xfrm>
                          <a:off x="454969" y="637312"/>
                          <a:ext cx="881264" cy="427169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latinLnBrk="1">
                            <a:defRPr sz="1800" b="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sz="1300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sz="1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sz="1300"/>
                        </a:p>
                      </p:txBody>
                    </p:sp>
                  </mc:Choice>
                  <mc:Fallback>
                    <p:sp>
                      <p:nvSpPr>
                        <p:cNvPr id="2047" name="Equation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4969" y="637312"/>
                          <a:ext cx="881264" cy="427169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l="-2778" t="-11111" r="-2778" b="-44444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048" name="Equation"/>
                        <p:cNvSpPr txBox="1"/>
                        <p:nvPr/>
                      </p:nvSpPr>
                      <p:spPr>
                        <a:xfrm>
                          <a:off x="454969" y="2484837"/>
                          <a:ext cx="890884" cy="428835"/>
                        </a:xfrm>
                        <a:prstGeom prst="rect">
                          <a:avLst/>
                        </a:prstGeom>
                        <a:noFill/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latinLnBrk="1">
                            <a:defRPr sz="1800" b="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sz="1300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sz="1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sz="13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sz="1300"/>
                        </a:p>
                      </p:txBody>
                    </p:sp>
                  </mc:Choice>
                  <mc:Fallback>
                    <p:sp>
                      <p:nvSpPr>
                        <p:cNvPr id="2048" name="Equation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4969" y="2484837"/>
                          <a:ext cx="890884" cy="428835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2778" t="-11111" r="-5556" b="-38889"/>
                          </a:stretch>
                        </a:blip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2050" name="Treatments"/>
                  <p:cNvSpPr txBox="1"/>
                  <p:nvPr/>
                </p:nvSpPr>
                <p:spPr>
                  <a:xfrm>
                    <a:off x="0" y="0"/>
                    <a:ext cx="2059009" cy="6997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5400" tIns="25400" rIns="25400" bIns="25400" numCol="1" anchor="ctr">
                    <a:normAutofit/>
                  </a:bodyPr>
                  <a:lstStyle>
                    <a:lvl1pPr>
                      <a:spcBef>
                        <a:spcPts val="4500"/>
                      </a:spcBef>
                      <a:defRPr sz="2800" b="0"/>
                    </a:lvl1pPr>
                  </a:lstStyle>
                  <a:p>
                    <a:r>
                      <a:rPr sz="1400">
                        <a:latin typeface="Source Sans Pro" panose="020B0503030403020204" pitchFamily="34" charset="0"/>
                        <a:ea typeface="Source Sans Pro" panose="020B0503030403020204" pitchFamily="34" charset="0"/>
                      </a:rPr>
                      <a:t>Treatments</a:t>
                    </a:r>
                  </a:p>
                </p:txBody>
              </p:sp>
            </p:grpSp>
          </p:grpSp>
          <p:sp>
            <p:nvSpPr>
              <p:cNvPr id="2053" name="Data we observe"/>
              <p:cNvSpPr txBox="1"/>
              <p:nvPr/>
            </p:nvSpPr>
            <p:spPr>
              <a:xfrm>
                <a:off x="0" y="373745"/>
                <a:ext cx="2059009" cy="6997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rmAutofit/>
              </a:bodyPr>
              <a:lstStyle>
                <a:lvl1pPr defTabSz="602615">
                  <a:spcBef>
                    <a:spcPts val="3200"/>
                  </a:spcBef>
                  <a:defRPr sz="2044" b="0"/>
                </a:lvl1pPr>
              </a:lstStyle>
              <a:p>
                <a:r>
                  <a:rPr sz="1022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Data we observe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5" name="Equation"/>
                <p:cNvSpPr txBox="1"/>
                <p:nvPr/>
              </p:nvSpPr>
              <p:spPr>
                <a:xfrm>
                  <a:off x="3832734" y="3000"/>
                  <a:ext cx="1079656" cy="3649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10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1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110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1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sz="1100"/>
                </a:p>
              </p:txBody>
            </p:sp>
          </mc:Choice>
          <mc:Fallback>
            <p:sp>
              <p:nvSpPr>
                <p:cNvPr id="205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2734" y="3000"/>
                  <a:ext cx="1079656" cy="364972"/>
                </a:xfrm>
                <a:prstGeom prst="rect">
                  <a:avLst/>
                </a:prstGeom>
                <a:blipFill>
                  <a:blip r:embed="rId7"/>
                  <a:stretch>
                    <a:fillRect l="-4651" r="-2326" b="-2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6" name="Equation"/>
                <p:cNvSpPr txBox="1"/>
                <p:nvPr/>
              </p:nvSpPr>
              <p:spPr>
                <a:xfrm>
                  <a:off x="7476053" y="0"/>
                  <a:ext cx="1123898" cy="3770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150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1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11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sz="1150" i="1">
                                <a:solidFill>
                                  <a:srgbClr val="000000"/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sz="1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sz="11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1150"/>
                </a:p>
              </p:txBody>
            </p:sp>
          </mc:Choice>
          <mc:Fallback>
            <p:sp>
              <p:nvSpPr>
                <p:cNvPr id="205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053" y="0"/>
                  <a:ext cx="1123898" cy="377026"/>
                </a:xfrm>
                <a:prstGeom prst="rect">
                  <a:avLst/>
                </a:prstGeom>
                <a:blipFill>
                  <a:blip r:embed="rId8"/>
                  <a:stretch>
                    <a:fillRect l="-4444" r="-2222" b="-2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62" name="Group"/>
          <p:cNvGrpSpPr/>
          <p:nvPr/>
        </p:nvGrpSpPr>
        <p:grpSpPr>
          <a:xfrm>
            <a:off x="4853382" y="1410909"/>
            <a:ext cx="2485237" cy="1832726"/>
            <a:chOff x="0" y="-201"/>
            <a:chExt cx="4970473" cy="3665450"/>
          </a:xfrm>
        </p:grpSpPr>
        <p:sp>
          <p:nvSpPr>
            <p:cNvPr id="2058" name="Each patient has ~ 250 different (control, treated) pairs"/>
            <p:cNvSpPr txBox="1"/>
            <p:nvPr/>
          </p:nvSpPr>
          <p:spPr>
            <a:xfrm>
              <a:off x="0" y="-201"/>
              <a:ext cx="4970473" cy="779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spcBef>
                  <a:spcPts val="4500"/>
                </a:spcBef>
                <a:defRPr sz="2200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r>
                <a:rPr sz="11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Each patient has ~ 250 different (control, treated) pairs </a:t>
              </a:r>
            </a:p>
          </p:txBody>
        </p:sp>
        <p:sp>
          <p:nvSpPr>
            <p:cNvPr id="2059" name="Oval"/>
            <p:cNvSpPr/>
            <p:nvPr/>
          </p:nvSpPr>
          <p:spPr>
            <a:xfrm>
              <a:off x="1689816" y="2350261"/>
              <a:ext cx="2584555" cy="1314988"/>
            </a:xfrm>
            <a:prstGeom prst="ellipse">
              <a:avLst/>
            </a:prstGeom>
            <a:noFill/>
            <a:ln w="635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2060" name="Line Line" descr="Line Lin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417322">
              <a:off x="963753" y="1573364"/>
              <a:ext cx="1384130" cy="190849"/>
            </a:xfrm>
            <a:prstGeom prst="rect">
              <a:avLst/>
            </a:prstGeom>
            <a:effectLst/>
          </p:spPr>
        </p:pic>
      </p:grpSp>
      <p:sp>
        <p:nvSpPr>
          <p:cNvPr id="2063" name="Mass Cytometry"/>
          <p:cNvSpPr txBox="1"/>
          <p:nvPr/>
        </p:nvSpPr>
        <p:spPr>
          <a:xfrm>
            <a:off x="1812918" y="1618836"/>
            <a:ext cx="146108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>
                <a:latin typeface="Source Sans Pro" panose="020B0503030403020204" pitchFamily="34" charset="0"/>
                <a:ea typeface="Source Sans Pro" panose="020B0503030403020204" pitchFamily="34" charset="0"/>
              </a:rPr>
              <a:t>Mass Cytometry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CBD1BF-858F-4B10-1A61-F595961071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08E0CB-696E-2300-A533-CF44E220B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Organoid Drug Screen Data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Organoid Drug Screen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8A6F1E-E373-BBD8-839A-EADC8435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66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49</a:t>
            </a:fld>
            <a:endParaRPr lang="en-US"/>
          </a:p>
        </p:txBody>
      </p:sp>
      <p:pic>
        <p:nvPicPr>
          <p:cNvPr id="2067" name="Screenshot 2024-08-15 at 11.17.13 AM.png" descr="Screenshot 2024-08-15 at 11.17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25" y="2085083"/>
            <a:ext cx="7854950" cy="33528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31020A-8E55-8E74-918C-DE21FC673B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77559A-9707-1926-A6C0-1158252C5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6F22F-46B7-635F-F4ED-0259BA49E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5733-BF1F-CA93-B3DF-7C1E05769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78B57-20B5-B1DC-6177-9B67B3BA32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0C1B-D6B0-01CA-0A3C-4EBD36DA2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03C72-148D-4E98-1957-554EED9A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4A8F7AF-8CF5-524A-1EFB-49E68EF1D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8FA35007-8D2A-5B51-DC42-4CBE1462615F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25A74-C25B-2445-3F47-CCCBD2E31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79" y="1321991"/>
            <a:ext cx="4861641" cy="1132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4DE0F-992D-D1FF-AA9B-7FF388396065}"/>
              </a:ext>
            </a:extLst>
          </p:cNvPr>
          <p:cNvSpPr txBox="1"/>
          <p:nvPr/>
        </p:nvSpPr>
        <p:spPr>
          <a:xfrm>
            <a:off x="5981631" y="4498485"/>
            <a:ext cx="41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with an invertible function 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 with likelihood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793083-B774-2825-79BC-A3F702CCE8E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146612" y="4821651"/>
            <a:ext cx="2835019" cy="83956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7884C-504A-6856-9331-83D6271C7E1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796988" y="4821651"/>
            <a:ext cx="3184643" cy="48993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D23109-AB2E-89CB-514A-58859291ECB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455894" y="4821651"/>
            <a:ext cx="2525737" cy="16720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AF6E4D-5506-83EC-B102-ED3884F2F2F0}"/>
              </a:ext>
            </a:extLst>
          </p:cNvPr>
          <p:cNvSpPr txBox="1"/>
          <p:nvPr/>
        </p:nvSpPr>
        <p:spPr>
          <a:xfrm>
            <a:off x="6361361" y="203802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(data)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DFFDE-5278-3533-0A48-99B193D5588D}"/>
              </a:ext>
            </a:extLst>
          </p:cNvPr>
          <p:cNvSpPr txBox="1"/>
          <p:nvPr/>
        </p:nvSpPr>
        <p:spPr>
          <a:xfrm>
            <a:off x="7650510" y="2031383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(base)</a:t>
            </a:r>
          </a:p>
        </p:txBody>
      </p:sp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E49A2CF5-AFC1-71E6-47EA-5DEBDD4B5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7141" y="2406288"/>
            <a:ext cx="3014541" cy="19971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4100BD-530F-D591-A32B-ACB699C2C52D}"/>
              </a:ext>
            </a:extLst>
          </p:cNvPr>
          <p:cNvSpPr txBox="1"/>
          <p:nvPr/>
        </p:nvSpPr>
        <p:spPr>
          <a:xfrm>
            <a:off x="6227482" y="4264922"/>
            <a:ext cx="3098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Normalizing Flows in 100 Lines of JAX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C5343BE-C844-ACB0-9671-56A35559A778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“Replica” Spli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“Replica” Split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DCD773-4FDB-B083-447F-8880A27D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70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50</a:t>
            </a:fld>
            <a:endParaRPr lang="en-US"/>
          </a:p>
        </p:txBody>
      </p:sp>
      <p:pic>
        <p:nvPicPr>
          <p:cNvPr id="2071" name="Screenshot 2024-08-15 at 11.17.37 AM.png" descr="Screenshot 2024-08-15 at 11.17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96" y="2160933"/>
            <a:ext cx="10648775" cy="302819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7E8D61-9CAA-0D8C-712B-F1B1D2DAC1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0F04F57-7521-24C4-06AD-0AD0385A9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Patient Spli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Patient Split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E9E945-28E3-8065-1B03-A302C7CC9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74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/>
              <a:pPr/>
              <a:t>51</a:t>
            </a:fld>
            <a:endParaRPr lang="en-US"/>
          </a:p>
        </p:txBody>
      </p:sp>
      <p:pic>
        <p:nvPicPr>
          <p:cNvPr id="2075" name="Screenshot 2024-08-15 at 11.18.04 AM.png" descr="Screenshot 2024-08-15 at 11.18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7" y="2176362"/>
            <a:ext cx="10752926" cy="305781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DE902A-D2C5-FCE4-BBE0-EAF03716C5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07B8E2-18F7-6A76-2D1C-B5C12A414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5835C-09AB-8892-7509-C5F31ED4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C2B5-002A-7C06-EC76-A3B75EE3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25A57-35FA-99C9-4116-310DDBA96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Primer 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amortized 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[Foundations and Trends in ML,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[ICML 2023]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</a:t>
            </a: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 Flow Matching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[2024]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📚 </a:t>
            </a:r>
            <a:r>
              <a:rPr lang="en-US" b="1" dirty="0"/>
              <a:t>Wasserstein Flow Matching</a:t>
            </a:r>
            <a:r>
              <a:rPr lang="en-US" dirty="0"/>
              <a:t> [2024]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2E5F3-6D10-194B-FC6C-863194643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34904"/>
            <a:ext cx="2232770" cy="286572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02C0D-BD20-57DD-B77A-C6B13137F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60A6-A7EC-F5D3-F2C0-6F8D1B39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4695E-4E7F-8652-4460-5AAA8BAD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1043110" y="3176090"/>
            <a:ext cx="559534" cy="55797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90B8E-AD42-323B-BD51-EAEDD797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683396" y="3194732"/>
            <a:ext cx="559534" cy="50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0A8D0-4E56-66E6-9E6A-F1570E8ADC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323682" y="3176963"/>
            <a:ext cx="559534" cy="555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BB5FC-5804-0185-A20B-06E28A36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2963968" y="3178424"/>
            <a:ext cx="559535" cy="55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98CA0C-2931-291A-116A-63C49549D3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4566" y="5606791"/>
            <a:ext cx="559535" cy="544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46BA6-3546-8B46-57AB-924B697259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3670" y="5593816"/>
            <a:ext cx="559534" cy="5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6C4932-2119-9BE1-6533-206DD9EB836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99118" y="5605549"/>
            <a:ext cx="559535" cy="547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B96B-DF6E-05BD-D8C9-18867B45EB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</a:blip>
          <a:stretch>
            <a:fillRect/>
          </a:stretch>
        </p:blipFill>
        <p:spPr>
          <a:xfrm>
            <a:off x="1051778" y="4414955"/>
            <a:ext cx="559535" cy="57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258C4-A290-D537-9BD0-D62ECD581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0"/>
          </a:blip>
          <a:stretch>
            <a:fillRect/>
          </a:stretch>
        </p:blipFill>
        <p:spPr>
          <a:xfrm>
            <a:off x="4898226" y="4413340"/>
            <a:ext cx="559533" cy="576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85DE0F-786D-51A5-B9FF-36DEC09F8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0000"/>
          </a:blip>
          <a:stretch>
            <a:fillRect/>
          </a:stretch>
        </p:blipFill>
        <p:spPr>
          <a:xfrm>
            <a:off x="4229325" y="4419400"/>
            <a:ext cx="559535" cy="559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80D23E-1EE6-8C72-1476-735481EB81D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0000"/>
          </a:blip>
          <a:stretch>
            <a:fillRect/>
          </a:stretch>
        </p:blipFill>
        <p:spPr>
          <a:xfrm>
            <a:off x="1720679" y="4422303"/>
            <a:ext cx="559535" cy="551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8EF0FB-759B-347E-7153-4B2B4C90F8C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0000"/>
          </a:blip>
          <a:srcRect b="3066"/>
          <a:stretch/>
        </p:blipFill>
        <p:spPr>
          <a:xfrm>
            <a:off x="3058480" y="4430295"/>
            <a:ext cx="446367" cy="529521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7E5E26-2965-10D1-C44F-09DF14D0323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0000"/>
          </a:blip>
          <a:stretch>
            <a:fillRect/>
          </a:stretch>
        </p:blipFill>
        <p:spPr>
          <a:xfrm>
            <a:off x="3614213" y="4430528"/>
            <a:ext cx="559534" cy="528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4CD9CA-E843-241C-ECF8-1534A41D9B11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60000"/>
          </a:blip>
          <a:stretch>
            <a:fillRect/>
          </a:stretch>
        </p:blipFill>
        <p:spPr>
          <a:xfrm>
            <a:off x="5567126" y="4410636"/>
            <a:ext cx="559535" cy="58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442519-4CD4-BBA7-B415-3EA6BFE3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2389580" y="4419969"/>
            <a:ext cx="559534" cy="55797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A2350D-CF99-9978-960D-3921CA324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14280"/>
          <a:stretch/>
        </p:blipFill>
        <p:spPr>
          <a:xfrm>
            <a:off x="3028220" y="5601796"/>
            <a:ext cx="559534" cy="55797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F65576-7C6C-6E89-BEB1-106D58185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4280"/>
          <a:stretch/>
        </p:blipFill>
        <p:spPr>
          <a:xfrm>
            <a:off x="1021118" y="1954855"/>
            <a:ext cx="559534" cy="5579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8269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904-CE05-3D7B-AEC8-2666E6BE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far: distributions over pairs of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CECA6-E45E-1892-2ACD-F8513F29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 OT and Meta FM assume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(coupled)</a:t>
            </a:r>
            <a:r>
              <a:rPr lang="en-US" dirty="0"/>
              <a:t> </a:t>
            </a:r>
            <a:r>
              <a:rPr lang="en-US" b="1" dirty="0"/>
              <a:t>pairs of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AE569-5A83-DD8B-16E8-2AD84721C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6894-3040-188A-1B4B-DF7152A68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A9022-4FB7-CAF3-9BD5-CE082C2A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562CB7-360A-5080-2177-CEBC3B19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95" y="2419312"/>
            <a:ext cx="3459182" cy="337205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802FCC23-8B75-08BC-D0A8-7DC46402F89F}"/>
              </a:ext>
            </a:extLst>
          </p:cNvPr>
          <p:cNvGrpSpPr/>
          <p:nvPr/>
        </p:nvGrpSpPr>
        <p:grpSpPr>
          <a:xfrm>
            <a:off x="4960566" y="2286607"/>
            <a:ext cx="2963411" cy="1044424"/>
            <a:chOff x="5618786" y="2429508"/>
            <a:chExt cx="2963411" cy="1044424"/>
          </a:xfrm>
        </p:grpSpPr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7B89EA64-DB4E-0DAB-6F2E-C322E08371E9}"/>
                </a:ext>
              </a:extLst>
            </p:cNvPr>
            <p:cNvSpPr/>
            <p:nvPr/>
          </p:nvSpPr>
          <p:spPr>
            <a:xfrm>
              <a:off x="7474347" y="2788232"/>
              <a:ext cx="685699" cy="685700"/>
            </a:xfrm>
            <a:prstGeom prst="roundRect">
              <a:avLst>
                <a:gd name="adj" fmla="val 33502"/>
              </a:avLst>
            </a:prstGeom>
            <a:solidFill>
              <a:srgbClr val="DDE6FF"/>
            </a:solidFill>
            <a:ln w="38100" cap="flat">
              <a:solidFill>
                <a:srgbClr val="7D789C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8" name="Rounded Rectangle">
              <a:extLst>
                <a:ext uri="{FF2B5EF4-FFF2-40B4-BE49-F238E27FC236}">
                  <a16:creationId xmlns:a16="http://schemas.microsoft.com/office/drawing/2014/main" id="{76ABF2A5-A5D2-E2BF-5376-F47F5237CB85}"/>
                </a:ext>
              </a:extLst>
            </p:cNvPr>
            <p:cNvSpPr/>
            <p:nvPr/>
          </p:nvSpPr>
          <p:spPr>
            <a:xfrm>
              <a:off x="5618786" y="2773727"/>
              <a:ext cx="685699" cy="685700"/>
            </a:xfrm>
            <a:prstGeom prst="roundRect">
              <a:avLst>
                <a:gd name="adj" fmla="val 33502"/>
              </a:avLst>
            </a:prstGeom>
            <a:solidFill>
              <a:srgbClr val="D4E6FF"/>
            </a:solidFill>
            <a:ln w="381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" name="Oval">
              <a:extLst>
                <a:ext uri="{FF2B5EF4-FFF2-40B4-BE49-F238E27FC236}">
                  <a16:creationId xmlns:a16="http://schemas.microsoft.com/office/drawing/2014/main" id="{40A10584-7EBE-B268-7703-119AD4284D2C}"/>
                </a:ext>
              </a:extLst>
            </p:cNvPr>
            <p:cNvSpPr/>
            <p:nvPr/>
          </p:nvSpPr>
          <p:spPr>
            <a:xfrm>
              <a:off x="5812863" y="3007904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0" name="Oval">
              <a:extLst>
                <a:ext uri="{FF2B5EF4-FFF2-40B4-BE49-F238E27FC236}">
                  <a16:creationId xmlns:a16="http://schemas.microsoft.com/office/drawing/2014/main" id="{4D4757CF-DB6C-E1BB-B9F6-FDED728B4930}"/>
                </a:ext>
              </a:extLst>
            </p:cNvPr>
            <p:cNvSpPr/>
            <p:nvPr/>
          </p:nvSpPr>
          <p:spPr>
            <a:xfrm>
              <a:off x="5697129" y="3054315"/>
              <a:ext cx="105550" cy="112698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1" name="Oval">
              <a:extLst>
                <a:ext uri="{FF2B5EF4-FFF2-40B4-BE49-F238E27FC236}">
                  <a16:creationId xmlns:a16="http://schemas.microsoft.com/office/drawing/2014/main" id="{7B3FC2AA-E577-2666-6C89-0D6315D44EE8}"/>
                </a:ext>
              </a:extLst>
            </p:cNvPr>
            <p:cNvSpPr/>
            <p:nvPr/>
          </p:nvSpPr>
          <p:spPr>
            <a:xfrm>
              <a:off x="5845861" y="3136445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2" name="Oval">
              <a:extLst>
                <a:ext uri="{FF2B5EF4-FFF2-40B4-BE49-F238E27FC236}">
                  <a16:creationId xmlns:a16="http://schemas.microsoft.com/office/drawing/2014/main" id="{96EEFD12-8775-8678-94F7-1612101D2711}"/>
                </a:ext>
              </a:extLst>
            </p:cNvPr>
            <p:cNvSpPr/>
            <p:nvPr/>
          </p:nvSpPr>
          <p:spPr>
            <a:xfrm>
              <a:off x="5908861" y="2870764"/>
              <a:ext cx="105550" cy="112698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3" name="Oval">
              <a:extLst>
                <a:ext uri="{FF2B5EF4-FFF2-40B4-BE49-F238E27FC236}">
                  <a16:creationId xmlns:a16="http://schemas.microsoft.com/office/drawing/2014/main" id="{F683B23B-595E-92BD-1BF6-660EADA1A4F7}"/>
                </a:ext>
              </a:extLst>
            </p:cNvPr>
            <p:cNvSpPr/>
            <p:nvPr/>
          </p:nvSpPr>
          <p:spPr>
            <a:xfrm>
              <a:off x="5951726" y="3001047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Oval">
              <a:extLst>
                <a:ext uri="{FF2B5EF4-FFF2-40B4-BE49-F238E27FC236}">
                  <a16:creationId xmlns:a16="http://schemas.microsoft.com/office/drawing/2014/main" id="{19CC2A3A-06B1-B0D2-8CDA-24CE05002E83}"/>
                </a:ext>
              </a:extLst>
            </p:cNvPr>
            <p:cNvSpPr/>
            <p:nvPr/>
          </p:nvSpPr>
          <p:spPr>
            <a:xfrm>
              <a:off x="5697129" y="3180822"/>
              <a:ext cx="105550" cy="112698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5" name="Oval">
              <a:extLst>
                <a:ext uri="{FF2B5EF4-FFF2-40B4-BE49-F238E27FC236}">
                  <a16:creationId xmlns:a16="http://schemas.microsoft.com/office/drawing/2014/main" id="{0DABB07B-0E8F-9147-6BBD-D631EA527BA0}"/>
                </a:ext>
              </a:extLst>
            </p:cNvPr>
            <p:cNvSpPr/>
            <p:nvPr/>
          </p:nvSpPr>
          <p:spPr>
            <a:xfrm>
              <a:off x="5908861" y="3271704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6" name="Oval">
              <a:extLst>
                <a:ext uri="{FF2B5EF4-FFF2-40B4-BE49-F238E27FC236}">
                  <a16:creationId xmlns:a16="http://schemas.microsoft.com/office/drawing/2014/main" id="{3192E6C6-CFD1-C363-9C59-3496FF6AD09F}"/>
                </a:ext>
              </a:extLst>
            </p:cNvPr>
            <p:cNvSpPr/>
            <p:nvPr/>
          </p:nvSpPr>
          <p:spPr>
            <a:xfrm>
              <a:off x="6049447" y="2927113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7" name="Oval">
              <a:extLst>
                <a:ext uri="{FF2B5EF4-FFF2-40B4-BE49-F238E27FC236}">
                  <a16:creationId xmlns:a16="http://schemas.microsoft.com/office/drawing/2014/main" id="{B72F46B8-848D-C394-8468-740BD9548A77}"/>
                </a:ext>
              </a:extLst>
            </p:cNvPr>
            <p:cNvSpPr/>
            <p:nvPr/>
          </p:nvSpPr>
          <p:spPr>
            <a:xfrm>
              <a:off x="6104304" y="3064253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8" name="Oval">
              <a:extLst>
                <a:ext uri="{FF2B5EF4-FFF2-40B4-BE49-F238E27FC236}">
                  <a16:creationId xmlns:a16="http://schemas.microsoft.com/office/drawing/2014/main" id="{6CE32F6F-35EE-42FF-9E95-E95480141D34}"/>
                </a:ext>
              </a:extLst>
            </p:cNvPr>
            <p:cNvSpPr/>
            <p:nvPr/>
          </p:nvSpPr>
          <p:spPr>
            <a:xfrm>
              <a:off x="5994591" y="3136445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9" name="Oval">
              <a:extLst>
                <a:ext uri="{FF2B5EF4-FFF2-40B4-BE49-F238E27FC236}">
                  <a16:creationId xmlns:a16="http://schemas.microsoft.com/office/drawing/2014/main" id="{24402C7C-9AF1-3E28-17F5-1B766EDE79D5}"/>
                </a:ext>
              </a:extLst>
            </p:cNvPr>
            <p:cNvSpPr/>
            <p:nvPr/>
          </p:nvSpPr>
          <p:spPr>
            <a:xfrm>
              <a:off x="5747739" y="2899685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0" name="Oval">
              <a:extLst>
                <a:ext uri="{FF2B5EF4-FFF2-40B4-BE49-F238E27FC236}">
                  <a16:creationId xmlns:a16="http://schemas.microsoft.com/office/drawing/2014/main" id="{0003C299-E64D-07AD-06D0-77702342B7BC}"/>
                </a:ext>
              </a:extLst>
            </p:cNvPr>
            <p:cNvSpPr/>
            <p:nvPr/>
          </p:nvSpPr>
          <p:spPr>
            <a:xfrm>
              <a:off x="5792292" y="3278702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1" name="Oval">
              <a:extLst>
                <a:ext uri="{FF2B5EF4-FFF2-40B4-BE49-F238E27FC236}">
                  <a16:creationId xmlns:a16="http://schemas.microsoft.com/office/drawing/2014/main" id="{110E45F7-795D-9E5C-0C0A-9087A0C06055}"/>
                </a:ext>
              </a:extLst>
            </p:cNvPr>
            <p:cNvSpPr/>
            <p:nvPr/>
          </p:nvSpPr>
          <p:spPr>
            <a:xfrm>
              <a:off x="6049447" y="3271704"/>
              <a:ext cx="105550" cy="112699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2" name="Oval">
              <a:extLst>
                <a:ext uri="{FF2B5EF4-FFF2-40B4-BE49-F238E27FC236}">
                  <a16:creationId xmlns:a16="http://schemas.microsoft.com/office/drawing/2014/main" id="{F87A8C40-5B33-E6B5-4B7D-6B180A34D5D0}"/>
                </a:ext>
              </a:extLst>
            </p:cNvPr>
            <p:cNvSpPr/>
            <p:nvPr/>
          </p:nvSpPr>
          <p:spPr>
            <a:xfrm>
              <a:off x="7668424" y="3007904"/>
              <a:ext cx="105550" cy="112699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3" name="Oval">
              <a:extLst>
                <a:ext uri="{FF2B5EF4-FFF2-40B4-BE49-F238E27FC236}">
                  <a16:creationId xmlns:a16="http://schemas.microsoft.com/office/drawing/2014/main" id="{B435AD04-0226-0D9B-0881-99363E6C8D6C}"/>
                </a:ext>
              </a:extLst>
            </p:cNvPr>
            <p:cNvSpPr/>
            <p:nvPr/>
          </p:nvSpPr>
          <p:spPr>
            <a:xfrm>
              <a:off x="7552691" y="3054314"/>
              <a:ext cx="105550" cy="112699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4" name="Oval">
              <a:extLst>
                <a:ext uri="{FF2B5EF4-FFF2-40B4-BE49-F238E27FC236}">
                  <a16:creationId xmlns:a16="http://schemas.microsoft.com/office/drawing/2014/main" id="{66846EF1-1EA4-B132-E5C5-E737D51EE994}"/>
                </a:ext>
              </a:extLst>
            </p:cNvPr>
            <p:cNvSpPr/>
            <p:nvPr/>
          </p:nvSpPr>
          <p:spPr>
            <a:xfrm>
              <a:off x="7701422" y="3136445"/>
              <a:ext cx="105550" cy="112699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5" name="Oval">
              <a:extLst>
                <a:ext uri="{FF2B5EF4-FFF2-40B4-BE49-F238E27FC236}">
                  <a16:creationId xmlns:a16="http://schemas.microsoft.com/office/drawing/2014/main" id="{7C65E7E7-2769-2C7F-49CC-530FEC64C9D2}"/>
                </a:ext>
              </a:extLst>
            </p:cNvPr>
            <p:cNvSpPr/>
            <p:nvPr/>
          </p:nvSpPr>
          <p:spPr>
            <a:xfrm>
              <a:off x="7764421" y="2870764"/>
              <a:ext cx="105550" cy="112698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6" name="Oval">
              <a:extLst>
                <a:ext uri="{FF2B5EF4-FFF2-40B4-BE49-F238E27FC236}">
                  <a16:creationId xmlns:a16="http://schemas.microsoft.com/office/drawing/2014/main" id="{2D7C5AF9-3D9F-94E9-3B80-0106A1CA929D}"/>
                </a:ext>
              </a:extLst>
            </p:cNvPr>
            <p:cNvSpPr/>
            <p:nvPr/>
          </p:nvSpPr>
          <p:spPr>
            <a:xfrm>
              <a:off x="7807287" y="3001047"/>
              <a:ext cx="105550" cy="112699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7" name="Oval">
              <a:extLst>
                <a:ext uri="{FF2B5EF4-FFF2-40B4-BE49-F238E27FC236}">
                  <a16:creationId xmlns:a16="http://schemas.microsoft.com/office/drawing/2014/main" id="{71065A21-C1C6-60B8-A3E4-01470E2B89C9}"/>
                </a:ext>
              </a:extLst>
            </p:cNvPr>
            <p:cNvSpPr/>
            <p:nvPr/>
          </p:nvSpPr>
          <p:spPr>
            <a:xfrm>
              <a:off x="7552691" y="3180822"/>
              <a:ext cx="105550" cy="112698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8" name="Oval">
              <a:extLst>
                <a:ext uri="{FF2B5EF4-FFF2-40B4-BE49-F238E27FC236}">
                  <a16:creationId xmlns:a16="http://schemas.microsoft.com/office/drawing/2014/main" id="{DC509EBA-13E3-0DF1-A7D4-F9103AF2120C}"/>
                </a:ext>
              </a:extLst>
            </p:cNvPr>
            <p:cNvSpPr/>
            <p:nvPr/>
          </p:nvSpPr>
          <p:spPr>
            <a:xfrm>
              <a:off x="7764421" y="3271704"/>
              <a:ext cx="105550" cy="112699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39" name="Oval">
              <a:extLst>
                <a:ext uri="{FF2B5EF4-FFF2-40B4-BE49-F238E27FC236}">
                  <a16:creationId xmlns:a16="http://schemas.microsoft.com/office/drawing/2014/main" id="{9709E37A-0C89-F824-33D8-B4BFAF9A7736}"/>
                </a:ext>
              </a:extLst>
            </p:cNvPr>
            <p:cNvSpPr/>
            <p:nvPr/>
          </p:nvSpPr>
          <p:spPr>
            <a:xfrm>
              <a:off x="7905009" y="2927113"/>
              <a:ext cx="105550" cy="112699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0" name="Oval">
              <a:extLst>
                <a:ext uri="{FF2B5EF4-FFF2-40B4-BE49-F238E27FC236}">
                  <a16:creationId xmlns:a16="http://schemas.microsoft.com/office/drawing/2014/main" id="{F1CA4E31-07F3-D15F-2E20-4827B6EAD77A}"/>
                </a:ext>
              </a:extLst>
            </p:cNvPr>
            <p:cNvSpPr/>
            <p:nvPr/>
          </p:nvSpPr>
          <p:spPr>
            <a:xfrm>
              <a:off x="7959865" y="3064253"/>
              <a:ext cx="105550" cy="112699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1" name="Oval">
              <a:extLst>
                <a:ext uri="{FF2B5EF4-FFF2-40B4-BE49-F238E27FC236}">
                  <a16:creationId xmlns:a16="http://schemas.microsoft.com/office/drawing/2014/main" id="{8D5C8E51-CC50-32D9-76D4-F90F5E4704A8}"/>
                </a:ext>
              </a:extLst>
            </p:cNvPr>
            <p:cNvSpPr/>
            <p:nvPr/>
          </p:nvSpPr>
          <p:spPr>
            <a:xfrm>
              <a:off x="7850152" y="3136445"/>
              <a:ext cx="105550" cy="112699"/>
            </a:xfrm>
            <a:prstGeom prst="ellipse">
              <a:avLst/>
            </a:prstGeom>
            <a:solidFill>
              <a:srgbClr val="759B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2" name="Oval">
              <a:extLst>
                <a:ext uri="{FF2B5EF4-FFF2-40B4-BE49-F238E27FC236}">
                  <a16:creationId xmlns:a16="http://schemas.microsoft.com/office/drawing/2014/main" id="{A78174FF-6DB6-D8B3-ECAC-FCC06690534C}"/>
                </a:ext>
              </a:extLst>
            </p:cNvPr>
            <p:cNvSpPr/>
            <p:nvPr/>
          </p:nvSpPr>
          <p:spPr>
            <a:xfrm>
              <a:off x="7603301" y="2899685"/>
              <a:ext cx="105550" cy="112699"/>
            </a:xfrm>
            <a:prstGeom prst="ellipse">
              <a:avLst/>
            </a:prstGeom>
            <a:solidFill>
              <a:srgbClr val="58745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3" name="Oval">
              <a:extLst>
                <a:ext uri="{FF2B5EF4-FFF2-40B4-BE49-F238E27FC236}">
                  <a16:creationId xmlns:a16="http://schemas.microsoft.com/office/drawing/2014/main" id="{172F526C-83F5-ABEB-D2CD-478921F5567B}"/>
                </a:ext>
              </a:extLst>
            </p:cNvPr>
            <p:cNvSpPr/>
            <p:nvPr/>
          </p:nvSpPr>
          <p:spPr>
            <a:xfrm>
              <a:off x="7647853" y="3278702"/>
              <a:ext cx="105550" cy="112699"/>
            </a:xfrm>
            <a:prstGeom prst="ellipse">
              <a:avLst/>
            </a:prstGeom>
            <a:solidFill>
              <a:srgbClr val="7443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44" name="Oval">
              <a:extLst>
                <a:ext uri="{FF2B5EF4-FFF2-40B4-BE49-F238E27FC236}">
                  <a16:creationId xmlns:a16="http://schemas.microsoft.com/office/drawing/2014/main" id="{E066E915-1CD9-7971-70A2-60E41C2638E9}"/>
                </a:ext>
              </a:extLst>
            </p:cNvPr>
            <p:cNvSpPr/>
            <p:nvPr/>
          </p:nvSpPr>
          <p:spPr>
            <a:xfrm>
              <a:off x="7905009" y="3271704"/>
              <a:ext cx="105550" cy="112699"/>
            </a:xfrm>
            <a:prstGeom prst="ellipse">
              <a:avLst/>
            </a:prstGeom>
            <a:solidFill>
              <a:srgbClr val="4634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45" name="Line Line" descr="Line Line">
              <a:extLst>
                <a:ext uri="{FF2B5EF4-FFF2-40B4-BE49-F238E27FC236}">
                  <a16:creationId xmlns:a16="http://schemas.microsoft.com/office/drawing/2014/main" id="{EA42D991-8CEA-ADB6-F59E-EF74D70F1A6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331753" y="3063122"/>
              <a:ext cx="1086046" cy="95425"/>
            </a:xfrm>
            <a:prstGeom prst="rect">
              <a:avLst/>
            </a:prstGeom>
            <a:effectLst/>
          </p:spPr>
        </p:pic>
        <p:pic>
          <p:nvPicPr>
            <p:cNvPr id="46" name="Line Line" descr="Line Line">
              <a:extLst>
                <a:ext uri="{FF2B5EF4-FFF2-40B4-BE49-F238E27FC236}">
                  <a16:creationId xmlns:a16="http://schemas.microsoft.com/office/drawing/2014/main" id="{007263DC-3A5A-CEF1-F133-6C75767D90A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331753" y="3217751"/>
              <a:ext cx="1086046" cy="95425"/>
            </a:xfrm>
            <a:prstGeom prst="rect">
              <a:avLst/>
            </a:prstGeom>
            <a:effectLst/>
          </p:spPr>
        </p:pic>
        <p:sp>
          <p:nvSpPr>
            <p:cNvPr id="48" name="Control">
              <a:extLst>
                <a:ext uri="{FF2B5EF4-FFF2-40B4-BE49-F238E27FC236}">
                  <a16:creationId xmlns:a16="http://schemas.microsoft.com/office/drawing/2014/main" id="{B850563A-94D0-0D33-51D6-76C275ADFCCF}"/>
                </a:ext>
              </a:extLst>
            </p:cNvPr>
            <p:cNvSpPr txBox="1"/>
            <p:nvPr/>
          </p:nvSpPr>
          <p:spPr>
            <a:xfrm>
              <a:off x="5645871" y="2429508"/>
              <a:ext cx="1029505" cy="34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rmAutofit/>
            </a:bodyPr>
            <a:lstStyle>
              <a:lvl1pPr>
                <a:spcBef>
                  <a:spcPts val="4500"/>
                </a:spcBef>
                <a:defRPr sz="2800"/>
              </a:lvl1pPr>
            </a:lstStyle>
            <a:p>
              <a:r>
                <a:rPr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</a:t>
              </a:r>
            </a:p>
          </p:txBody>
        </p:sp>
        <p:sp>
          <p:nvSpPr>
            <p:cNvPr id="49" name="Treated">
              <a:extLst>
                <a:ext uri="{FF2B5EF4-FFF2-40B4-BE49-F238E27FC236}">
                  <a16:creationId xmlns:a16="http://schemas.microsoft.com/office/drawing/2014/main" id="{7B0BD206-D103-4645-BEB2-9A60FB22F952}"/>
                </a:ext>
              </a:extLst>
            </p:cNvPr>
            <p:cNvSpPr txBox="1"/>
            <p:nvPr/>
          </p:nvSpPr>
          <p:spPr>
            <a:xfrm>
              <a:off x="7552691" y="2457287"/>
              <a:ext cx="1029506" cy="349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rmAutofit/>
            </a:bodyPr>
            <a:lstStyle>
              <a:lvl1pPr>
                <a:spcBef>
                  <a:spcPts val="4500"/>
                </a:spcBef>
                <a:defRPr sz="2800"/>
              </a:lvl1pPr>
            </a:lstStyle>
            <a:p>
              <a:r>
                <a:rPr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Treated</a:t>
              </a:r>
            </a:p>
          </p:txBody>
        </p:sp>
        <p:pic>
          <p:nvPicPr>
            <p:cNvPr id="50" name="Line Line" descr="Line Line">
              <a:extLst>
                <a:ext uri="{FF2B5EF4-FFF2-40B4-BE49-F238E27FC236}">
                  <a16:creationId xmlns:a16="http://schemas.microsoft.com/office/drawing/2014/main" id="{1520B817-4A4C-C591-C980-5285986A0A3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331753" y="2935750"/>
              <a:ext cx="1086046" cy="95425"/>
            </a:xfrm>
            <a:prstGeom prst="rect">
              <a:avLst/>
            </a:prstGeom>
            <a:effectLst/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49517E30-2B67-3AC0-87A7-82E0FD6B1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6" y="3827821"/>
            <a:ext cx="4215822" cy="2366777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6608285D-7FF9-729F-F05B-B4D8E6438906}"/>
              </a:ext>
            </a:extLst>
          </p:cNvPr>
          <p:cNvGrpSpPr/>
          <p:nvPr/>
        </p:nvGrpSpPr>
        <p:grpSpPr>
          <a:xfrm>
            <a:off x="8161749" y="1893168"/>
            <a:ext cx="3087673" cy="1807597"/>
            <a:chOff x="9156150" y="1863857"/>
            <a:chExt cx="3087673" cy="1807597"/>
          </a:xfrm>
        </p:grpSpPr>
        <p:grpSp>
          <p:nvGrpSpPr>
            <p:cNvPr id="69" name="Group">
              <a:extLst>
                <a:ext uri="{FF2B5EF4-FFF2-40B4-BE49-F238E27FC236}">
                  <a16:creationId xmlns:a16="http://schemas.microsoft.com/office/drawing/2014/main" id="{D06DB0F7-C4D3-74B7-9FCC-691FFC6FB798}"/>
                </a:ext>
              </a:extLst>
            </p:cNvPr>
            <p:cNvGrpSpPr/>
            <p:nvPr/>
          </p:nvGrpSpPr>
          <p:grpSpPr>
            <a:xfrm>
              <a:off x="9872541" y="2493505"/>
              <a:ext cx="1215566" cy="831896"/>
              <a:chOff x="-19050" y="-99693"/>
              <a:chExt cx="2431130" cy="1663791"/>
            </a:xfrm>
          </p:grpSpPr>
          <p:pic>
            <p:nvPicPr>
              <p:cNvPr id="70" name="Line Line" descr="Line Line">
                <a:extLst>
                  <a:ext uri="{FF2B5EF4-FFF2-40B4-BE49-F238E27FC236}">
                    <a16:creationId xmlns:a16="http://schemas.microsoft.com/office/drawing/2014/main" id="{B57F4288-690F-C089-6CE3-B72AFA9EB130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-19051" y="-99694"/>
                <a:ext cx="2431132" cy="190849"/>
              </a:xfrm>
              <a:prstGeom prst="rect">
                <a:avLst/>
              </a:prstGeom>
              <a:effectLst/>
            </p:spPr>
          </p:pic>
          <p:pic>
            <p:nvPicPr>
              <p:cNvPr id="71" name="Line Line" descr="Line Line">
                <a:extLst>
                  <a:ext uri="{FF2B5EF4-FFF2-40B4-BE49-F238E27FC236}">
                    <a16:creationId xmlns:a16="http://schemas.microsoft.com/office/drawing/2014/main" id="{6B5BF749-73D5-5070-402C-3100406125D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-19051" y="1373249"/>
                <a:ext cx="2431132" cy="190849"/>
              </a:xfrm>
              <a:prstGeom prst="rect">
                <a:avLst/>
              </a:prstGeom>
              <a:effectLst/>
            </p:spPr>
          </p:pic>
        </p:grpSp>
        <p:grpSp>
          <p:nvGrpSpPr>
            <p:cNvPr id="72" name="Group">
              <a:extLst>
                <a:ext uri="{FF2B5EF4-FFF2-40B4-BE49-F238E27FC236}">
                  <a16:creationId xmlns:a16="http://schemas.microsoft.com/office/drawing/2014/main" id="{B62D81EB-1679-E195-6905-8D1836FC8B00}"/>
                </a:ext>
              </a:extLst>
            </p:cNvPr>
            <p:cNvGrpSpPr/>
            <p:nvPr/>
          </p:nvGrpSpPr>
          <p:grpSpPr>
            <a:xfrm>
              <a:off x="9156150" y="1863857"/>
              <a:ext cx="1133316" cy="1807597"/>
              <a:chOff x="196530" y="161364"/>
              <a:chExt cx="2266630" cy="3615194"/>
            </a:xfrm>
          </p:grpSpPr>
          <p:pic>
            <p:nvPicPr>
              <p:cNvPr id="73" name="Screenshot 2024-10-19 at 5.22.37 PM.png" descr="Screenshot 2024-10-19 at 5.22.37 PM.png">
                <a:extLst>
                  <a:ext uri="{FF2B5EF4-FFF2-40B4-BE49-F238E27FC236}">
                    <a16:creationId xmlns:a16="http://schemas.microsoft.com/office/drawing/2014/main" id="{1350619B-BEBD-B525-757F-0EC6A1891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530" y="728557"/>
                <a:ext cx="1612901" cy="3048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" name="source">
                <a:extLst>
                  <a:ext uri="{FF2B5EF4-FFF2-40B4-BE49-F238E27FC236}">
                    <a16:creationId xmlns:a16="http://schemas.microsoft.com/office/drawing/2014/main" id="{22380DE3-6EC2-8319-EC2F-287B7B5203F1}"/>
                  </a:ext>
                </a:extLst>
              </p:cNvPr>
              <p:cNvSpPr txBox="1"/>
              <p:nvPr/>
            </p:nvSpPr>
            <p:spPr>
              <a:xfrm>
                <a:off x="457198" y="161364"/>
                <a:ext cx="2005962" cy="564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800" b="0" i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0" dirty="0"/>
                  <a:t>source</a:t>
                </a:r>
              </a:p>
            </p:txBody>
          </p:sp>
        </p:grpSp>
        <p:grpSp>
          <p:nvGrpSpPr>
            <p:cNvPr id="75" name="Group">
              <a:extLst>
                <a:ext uri="{FF2B5EF4-FFF2-40B4-BE49-F238E27FC236}">
                  <a16:creationId xmlns:a16="http://schemas.microsoft.com/office/drawing/2014/main" id="{4A95F07F-181F-7096-7B9E-2DC50A1EB5B8}"/>
                </a:ext>
              </a:extLst>
            </p:cNvPr>
            <p:cNvGrpSpPr/>
            <p:nvPr/>
          </p:nvGrpSpPr>
          <p:grpSpPr>
            <a:xfrm>
              <a:off x="11110507" y="1877303"/>
              <a:ext cx="1133316" cy="1794151"/>
              <a:chOff x="-314456" y="188258"/>
              <a:chExt cx="2266629" cy="3588300"/>
            </a:xfrm>
          </p:grpSpPr>
          <p:pic>
            <p:nvPicPr>
              <p:cNvPr id="76" name="Screenshot 2024-10-19 at 5.22.53 PM.png" descr="Screenshot 2024-10-19 at 5.22.53 PM.png">
                <a:extLst>
                  <a:ext uri="{FF2B5EF4-FFF2-40B4-BE49-F238E27FC236}">
                    <a16:creationId xmlns:a16="http://schemas.microsoft.com/office/drawing/2014/main" id="{E4FD7F6D-E67F-3AFF-D3E1-92606B69E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4456" y="728558"/>
                <a:ext cx="1612902" cy="3048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" name="target">
                <a:extLst>
                  <a:ext uri="{FF2B5EF4-FFF2-40B4-BE49-F238E27FC236}">
                    <a16:creationId xmlns:a16="http://schemas.microsoft.com/office/drawing/2014/main" id="{4481807A-03CE-38FB-EC14-146E87A24892}"/>
                  </a:ext>
                </a:extLst>
              </p:cNvPr>
              <p:cNvSpPr txBox="1"/>
              <p:nvPr/>
            </p:nvSpPr>
            <p:spPr>
              <a:xfrm>
                <a:off x="-53788" y="188258"/>
                <a:ext cx="2005961" cy="564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800" b="0" i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0" dirty="0"/>
                  <a:t>target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9120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DE05-5C20-1F27-E30C-627F1F5F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What if we have unpaired distributions?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5A34C29-577F-EB45-8271-DF9E80578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can </a:t>
            </a:r>
            <a:r>
              <a:rPr lang="en-US" b="1" dirty="0"/>
              <a:t>learn a flow </a:t>
            </a:r>
            <a:r>
              <a:rPr lang="en-US" dirty="0"/>
              <a:t>between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F4090-8A22-6F54-2605-92A9C7A4C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49FF1-5410-BA0E-FF8B-E14BD1A46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79844-A334-B134-E405-06679AB5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0476E-D9C6-5CF4-7AD2-4752DDD41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95" y="2803897"/>
            <a:ext cx="5992905" cy="225057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0B795CE-271D-2623-2F4C-2FD949F562FC}"/>
              </a:ext>
            </a:extLst>
          </p:cNvPr>
          <p:cNvSpPr txBox="1">
            <a:spLocks/>
          </p:cNvSpPr>
          <p:nvPr/>
        </p:nvSpPr>
        <p:spPr>
          <a:xfrm>
            <a:off x="1786896" y="1117560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Wasserstein Flow Matching.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Haviv, Pooladian,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Pe’er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Amos. 2024.</a:t>
            </a:r>
          </a:p>
        </p:txBody>
      </p:sp>
      <p:pic>
        <p:nvPicPr>
          <p:cNvPr id="9" name="Picture 8" descr="A sphere with arrows pointing at the center&#10;&#10;Description automatically generated">
            <a:extLst>
              <a:ext uri="{FF2B5EF4-FFF2-40B4-BE49-F238E27FC236}">
                <a16:creationId xmlns:a16="http://schemas.microsoft.com/office/drawing/2014/main" id="{757CD032-A19F-159A-9630-EC2D1EBFA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495" y="1997648"/>
            <a:ext cx="3953434" cy="39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4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63DE-19A8-A59D-8D4C-2CEBB1F98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DBE3-61FC-1B1D-FF5A-07BBA506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we have unpaired distributions?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D2B8B-9227-379A-5017-C671EE52D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to do generative modeling where the data points are inherently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9E72A-8EED-5033-22C6-941717A5C9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DA0C6-2167-C434-5E89-CD734FB08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AE63B-93AD-8F74-4366-93A052C0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4BA4F-77F8-1CDA-D650-9511A16D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25"/>
          <a:stretch/>
        </p:blipFill>
        <p:spPr>
          <a:xfrm>
            <a:off x="7093882" y="3724834"/>
            <a:ext cx="3663763" cy="983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C94EF-61E0-FC19-105F-D7C31AFA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67"/>
          <a:stretch/>
        </p:blipFill>
        <p:spPr>
          <a:xfrm>
            <a:off x="7093882" y="2554936"/>
            <a:ext cx="3663763" cy="1219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17DBF-0C08-6F87-67D3-A3D43837F6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28"/>
          <a:stretch/>
        </p:blipFill>
        <p:spPr>
          <a:xfrm>
            <a:off x="7383487" y="4683516"/>
            <a:ext cx="3111446" cy="1418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1DF73-67F9-57A0-0F55-66A60286A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822" y="2939920"/>
            <a:ext cx="4927156" cy="2521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594BF4-6F19-9E63-BC6E-49F4E3C38E6E}"/>
              </a:ext>
            </a:extLst>
          </p:cNvPr>
          <p:cNvSpPr txBox="1"/>
          <p:nvPr/>
        </p:nvSpPr>
        <p:spPr>
          <a:xfrm>
            <a:off x="2639872" y="2499463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biological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A1927-B4FF-68DE-A8A0-45BF0DB0E331}"/>
              </a:ext>
            </a:extLst>
          </p:cNvPr>
          <p:cNvSpPr txBox="1"/>
          <p:nvPr/>
        </p:nvSpPr>
        <p:spPr>
          <a:xfrm>
            <a:off x="8487482" y="2287336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point clouds</a:t>
            </a:r>
          </a:p>
        </p:txBody>
      </p:sp>
    </p:spTree>
    <p:extLst>
      <p:ext uri="{BB962C8B-B14F-4D97-AF65-F5344CB8AC3E}">
        <p14:creationId xmlns:p14="http://schemas.microsoft.com/office/powerpoint/2010/main" val="763810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C5A7-774E-1F1B-AD67-986BCB49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Related: flows for categorical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2CD76-CBE2-2990-A3BA-B3701D99EA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B26E-B48F-A4D4-E56C-5AF3886B0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CA756-F549-78E3-72C4-6208C59E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E725C5-1C10-A0BE-5885-EA651D09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23" y="2193324"/>
            <a:ext cx="6520329" cy="3991181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C121FCCF-15BA-EF47-6376-A03AD94347F5}"/>
              </a:ext>
            </a:extLst>
          </p:cNvPr>
          <p:cNvSpPr txBox="1">
            <a:spLocks/>
          </p:cNvSpPr>
          <p:nvPr/>
        </p:nvSpPr>
        <p:spPr>
          <a:xfrm>
            <a:off x="797823" y="1522247"/>
            <a:ext cx="9421941" cy="925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Dirichlet Flow Matching. Stark et al., NeurIPS 2024.</a:t>
            </a:r>
            <a:b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Fisher Flow Matching. Davis et al., ICML 2024.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99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1C29-7152-E0D5-F05D-A18EAD04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flow on the Wasserstein manifold?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1026-D062-ABE2-808D-765CE745F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b="1" dirty="0"/>
              <a:t>Riemannian flow matching</a:t>
            </a:r>
            <a:r>
              <a:rPr lang="en-US" dirty="0"/>
              <a:t> with the geodesics (OT paths) on the Wasserstein manifold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755E-0F5D-8050-E1EE-48859EDB1C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7BF88-755A-8AF5-26FE-CBF498E82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CD7D5-4E84-7107-C20A-567DB7C3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8590007-6C16-670F-71E4-C78A2B46A71D}"/>
              </a:ext>
            </a:extLst>
          </p:cNvPr>
          <p:cNvSpPr txBox="1">
            <a:spLocks/>
          </p:cNvSpPr>
          <p:nvPr/>
        </p:nvSpPr>
        <p:spPr>
          <a:xfrm>
            <a:off x="1786896" y="1117560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Flow Matching.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Chen and Lipman, ICLR 2024.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2937A-C09B-1473-872B-955A87F6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27" y="2976119"/>
            <a:ext cx="3910946" cy="2631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C1A9BF-2280-BE75-DDCA-7231F89F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86807"/>
            <a:ext cx="7558529" cy="38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A82F-1467-6FC7-8118-0AC333AA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cloud generation results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AF3DC-56E4-C48F-F3A7-C32C06C3A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1441B-9AEA-F5EF-ADA2-EFF699AC9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3095D-196A-2049-5A21-91CA0A1A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08606-BFC0-13CD-80FF-C6CF91BA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25"/>
          <a:stretch/>
        </p:blipFill>
        <p:spPr>
          <a:xfrm>
            <a:off x="1109940" y="3283130"/>
            <a:ext cx="3663763" cy="983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8A56E-E8EB-60B6-925C-7BB752A82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67"/>
          <a:stretch/>
        </p:blipFill>
        <p:spPr>
          <a:xfrm>
            <a:off x="1109940" y="2113232"/>
            <a:ext cx="3663763" cy="1219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A25C6-2F44-2830-04DF-7E25458E2F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28"/>
          <a:stretch/>
        </p:blipFill>
        <p:spPr>
          <a:xfrm>
            <a:off x="1399545" y="4241812"/>
            <a:ext cx="3111446" cy="1418944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CE1E93-689B-838F-3077-8BF4EB6C3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Competitive and </a:t>
            </a:r>
            <a:r>
              <a:rPr lang="en-US" b="1" dirty="0"/>
              <a:t>don’t require spatially discretizing</a:t>
            </a:r>
            <a:r>
              <a:rPr lang="en-US" dirty="0"/>
              <a:t> the domain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like most of the baselines</a:t>
            </a: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CFCF7C86-35D5-33E9-25BC-929960CA8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894" y="2520063"/>
            <a:ext cx="7148976" cy="27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72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9D57-32C0-903D-8B25-E453FA77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WFM also does interpolations and completions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20CB7-98F1-7C52-1A62-03ACE01D68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02D80-E71B-1E6B-75D9-0A78F6B15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D3750-E406-4BEE-51CF-162783AE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86651-903C-2F75-14D3-E59925E3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7" b="52066"/>
          <a:stretch/>
        </p:blipFill>
        <p:spPr>
          <a:xfrm>
            <a:off x="1656136" y="1827311"/>
            <a:ext cx="8742807" cy="1758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E5064B-1AEA-5F1F-5DAF-A9C852344724}"/>
              </a:ext>
            </a:extLst>
          </p:cNvPr>
          <p:cNvSpPr txBox="1"/>
          <p:nvPr/>
        </p:nvSpPr>
        <p:spPr>
          <a:xfrm>
            <a:off x="2460697" y="1510062"/>
            <a:ext cx="713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 from a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distribution over lamps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a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distribution over handbags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87E7E-D896-2DD8-3A22-0FBFBBF7A7EE}"/>
              </a:ext>
            </a:extLst>
          </p:cNvPr>
          <p:cNvSpPr txBox="1"/>
          <p:nvPr/>
        </p:nvSpPr>
        <p:spPr>
          <a:xfrm>
            <a:off x="2958430" y="4055316"/>
            <a:ext cx="613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Completion using a flow trained over a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distribution of planes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F19DE-4DE8-B7F6-519B-52F6F0A8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83" b="11272"/>
          <a:stretch/>
        </p:blipFill>
        <p:spPr>
          <a:xfrm>
            <a:off x="1656136" y="4414279"/>
            <a:ext cx="8742807" cy="13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4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7E8C4-7F86-8903-D634-6E59E0A99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F90F-D329-3A93-0D47-E6687007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0B159-1689-E3CA-C951-DA3895DAA2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93413-151B-50C1-F314-7EAB391F5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4C3D4-CC2E-329D-6642-2592327E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800B16-4D73-40CC-6B9B-52F161AFB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A0984B7-BC94-FAC4-D30E-682AF4D77B60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0F4F8-F487-A6A8-CF51-B2E3763EE1EF}"/>
              </a:ext>
            </a:extLst>
          </p:cNvPr>
          <p:cNvSpPr txBox="1"/>
          <p:nvPr/>
        </p:nvSpPr>
        <p:spPr>
          <a:xfrm>
            <a:off x="5580057" y="4158195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with an ODE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 with likelihood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CEAB4-BCC6-17A9-28D5-487617D8B785}"/>
              </a:ext>
            </a:extLst>
          </p:cNvPr>
          <p:cNvGrpSpPr/>
          <p:nvPr/>
        </p:nvGrpSpPr>
        <p:grpSpPr>
          <a:xfrm>
            <a:off x="6306779" y="1321991"/>
            <a:ext cx="4861641" cy="1132163"/>
            <a:chOff x="6306779" y="1321991"/>
            <a:chExt cx="4861641" cy="11321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5AFAB0-7E67-6937-CA4B-7289E2DF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779" y="1321991"/>
              <a:ext cx="4861641" cy="11321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D1A10-1AD4-457C-7269-D21C233CEF8A}"/>
                </a:ext>
              </a:extLst>
            </p:cNvPr>
            <p:cNvSpPr txBox="1"/>
            <p:nvPr/>
          </p:nvSpPr>
          <p:spPr>
            <a:xfrm>
              <a:off x="6361361" y="203802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(data)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B240C2-5EB4-5150-4C0F-65DBE79D28B3}"/>
                </a:ext>
              </a:extLst>
            </p:cNvPr>
            <p:cNvSpPr txBox="1"/>
            <p:nvPr/>
          </p:nvSpPr>
          <p:spPr>
            <a:xfrm>
              <a:off x="7650510" y="2031383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(base)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C98017-191E-0A3F-A197-10705A00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334" y="2779112"/>
            <a:ext cx="2950466" cy="34219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FB4A11-81E7-C00D-4AB9-0BE989AA2D3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904565" y="4481361"/>
            <a:ext cx="2675492" cy="17132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F49BE9-1077-0D66-59D3-B416EA253A6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123329" y="4321236"/>
            <a:ext cx="456728" cy="16012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8BF43D-11F9-55C0-DEFC-686CD60EAAB2}"/>
                  </a:ext>
                </a:extLst>
              </p:cNvPr>
              <p:cNvSpPr txBox="1"/>
              <p:nvPr/>
            </p:nvSpPr>
            <p:spPr>
              <a:xfrm>
                <a:off x="5473073" y="5091432"/>
                <a:ext cx="2344360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8BF43D-11F9-55C0-DEFC-686CD60EA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73" y="5091432"/>
                <a:ext cx="2344360" cy="39094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3180E9A2-5106-A4D9-FBE5-FCFD69F20497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69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7104-CB56-5DF1-A468-79CF225D4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895CEF-91A7-D0D2-06F4-46475A2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8269FD4-13DC-6600-DBA3-A8D8F19F1A7F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5C28A3-DE07-025F-2082-77E6052678B7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1325126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Transport and flows between distributions over distributions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2D594-AF08-E708-DC41-E0CBBAB9707D}"/>
              </a:ext>
            </a:extLst>
          </p:cNvPr>
          <p:cNvSpPr txBox="1">
            <a:spLocks/>
          </p:cNvSpPr>
          <p:nvPr/>
        </p:nvSpPr>
        <p:spPr>
          <a:xfrm>
            <a:off x="457007" y="23108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51097-B2E0-9951-7D52-F71CC51EC8E9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43CB6-C87C-D64E-A4EF-9F61E61E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72635"/>
            <a:ext cx="297184" cy="285303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700250-29D4-4538-2CD6-060C56F6A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534" y="3443928"/>
            <a:ext cx="2731172" cy="26623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DB2A02-CD10-7491-7F79-57EACCA75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04" y="3136188"/>
            <a:ext cx="7825439" cy="32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DFC5-12A3-1E2C-2E0A-BDA73961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096C-04D4-436E-838C-0B39012A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EC16E-34D7-55AC-4317-0A20FF602E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581DE-630B-3C31-A3E8-57DD1AF27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F7F64-4BB7-BE5C-95D2-004A9783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4E887BF-CBD7-0D85-4E73-6D6F4BB07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370E671D-8058-4EF7-0CB0-4AF6F535D0C0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561A5D-D33E-4ACE-4EF0-722FD8E01F0E}"/>
                  </a:ext>
                </a:extLst>
              </p:cNvPr>
              <p:cNvSpPr txBox="1"/>
              <p:nvPr/>
            </p:nvSpPr>
            <p:spPr>
              <a:xfrm>
                <a:off x="6096000" y="4948883"/>
                <a:ext cx="4065728" cy="444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𝑑𝑋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∇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1/2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561A5D-D33E-4ACE-4EF0-722FD8E01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48883"/>
                <a:ext cx="4065728" cy="444865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F8FB9C-BA34-2F72-2E4E-194A44F60950}"/>
                  </a:ext>
                </a:extLst>
              </p:cNvPr>
              <p:cNvSpPr txBox="1"/>
              <p:nvPr/>
            </p:nvSpPr>
            <p:spPr>
              <a:xfrm>
                <a:off x="6096000" y="5503280"/>
                <a:ext cx="4394536" cy="402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𝜖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𝒩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(0, 2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𝜖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F8FB9C-BA34-2F72-2E4E-194A44F60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503280"/>
                <a:ext cx="4394536" cy="402161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542A19C-2EF6-7AB2-6436-43CBD994A850}"/>
              </a:ext>
            </a:extLst>
          </p:cNvPr>
          <p:cNvSpPr txBox="1"/>
          <p:nvPr/>
        </p:nvSpPr>
        <p:spPr>
          <a:xfrm>
            <a:off x="5781763" y="3865776"/>
            <a:ext cx="518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reference path SDE known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score decomposes nicely, learn via a decomposition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D0A5B3-2875-F82B-8FF7-54D362F28A7E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289612" y="4188942"/>
            <a:ext cx="1492151" cy="165571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3DCC2-FCC5-FEF5-D2F6-F843E8E08A46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289612" y="4034118"/>
            <a:ext cx="1492151" cy="15482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232A8C-61F4-7790-204F-BEBDEC9904F2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106271" y="3690901"/>
            <a:ext cx="2675492" cy="49804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209CEC-7E9B-B470-911D-0D8F6BF4D7A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061012" y="3429000"/>
            <a:ext cx="1720751" cy="75994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B370AA4-2BD6-A6E6-AD9A-07E0113F4C98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2849554" y="3111703"/>
            <a:ext cx="2932209" cy="107723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D939B2D-CDD6-8508-3ADA-602DD362D5B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585447" y="2845473"/>
            <a:ext cx="1196316" cy="134346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" name="ddpm">
            <a:hlinkClick r:id="" action="ppaction://media"/>
            <a:extLst>
              <a:ext uri="{FF2B5EF4-FFF2-40B4-BE49-F238E27FC236}">
                <a16:creationId xmlns:a16="http://schemas.microsoft.com/office/drawing/2014/main" id="{ACADC670-DC64-2DE6-E1EC-1DCE1F013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4612" y="1893172"/>
            <a:ext cx="1735143" cy="182082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11D2E0F-F4D0-D9E0-1521-B1E6639E5EC7}"/>
              </a:ext>
            </a:extLst>
          </p:cNvPr>
          <p:cNvSpPr txBox="1"/>
          <p:nvPr/>
        </p:nvSpPr>
        <p:spPr>
          <a:xfrm>
            <a:off x="9287789" y="151659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DDPM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68BDE-688E-7D0D-DA30-B27B51424F06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C96F-9B85-E055-DB9F-0D53E4C7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C6D0-4702-C750-FB3F-931D159E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38CD4-232D-9A32-6D6B-218D8CC73F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B036A-BC52-221A-A714-AAE081A82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94DA8-1962-8266-7081-7C3D173D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B76C49E-1C63-475A-630C-E8E13E5B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4C72234E-3B29-A8A2-F9A1-3FB719623F28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ddim">
            <a:hlinkClick r:id="" action="ppaction://media"/>
            <a:extLst>
              <a:ext uri="{FF2B5EF4-FFF2-40B4-BE49-F238E27FC236}">
                <a16:creationId xmlns:a16="http://schemas.microsoft.com/office/drawing/2014/main" id="{E161E026-3775-A9C7-209D-B215E467B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0422" y="3938670"/>
            <a:ext cx="1731978" cy="1817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294393-ABF4-A0C9-3F16-9484C18180F7}"/>
                  </a:ext>
                </a:extLst>
              </p:cNvPr>
              <p:cNvSpPr txBox="1"/>
              <p:nvPr/>
            </p:nvSpPr>
            <p:spPr>
              <a:xfrm>
                <a:off x="9544231" y="5778236"/>
                <a:ext cx="2344360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294393-ABF4-A0C9-3F16-9484C1818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231" y="5778236"/>
                <a:ext cx="2344360" cy="390941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699E7B5-F54E-C0A0-0069-0409044EDA54}"/>
              </a:ext>
            </a:extLst>
          </p:cNvPr>
          <p:cNvSpPr txBox="1"/>
          <p:nvPr/>
        </p:nvSpPr>
        <p:spPr>
          <a:xfrm>
            <a:off x="5314332" y="2454154"/>
            <a:ext cx="475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back to an ODE/flow with the same marginals!!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(probability flow ODE, implicit models)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62E4DF-15C2-1DF9-00EE-FB1C904D8640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751035" y="2716171"/>
            <a:ext cx="563297" cy="6114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240DD6-ABB6-95DB-8597-6BDF8CD9406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850776" y="2777320"/>
            <a:ext cx="2463556" cy="25796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CC79C3-8E53-501D-77E7-D3004BB59BDE}"/>
                  </a:ext>
                </a:extLst>
              </p:cNvPr>
              <p:cNvSpPr txBox="1"/>
              <p:nvPr/>
            </p:nvSpPr>
            <p:spPr>
              <a:xfrm>
                <a:off x="4671872" y="5756178"/>
                <a:ext cx="4065728" cy="444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𝑑𝑋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∇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00503000000000000" pitchFamily="2" charset="77"/>
                                      <a:ea typeface="Source Sans Pro" panose="020B0503030403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1/2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CC79C3-8E53-501D-77E7-D3004BB59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872" y="5756178"/>
                <a:ext cx="4065728" cy="444865"/>
              </a:xfrm>
              <a:prstGeom prst="rect">
                <a:avLst/>
              </a:prstGeom>
              <a:blipFill>
                <a:blip r:embed="rId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ddpm">
            <a:hlinkClick r:id="" action="ppaction://media"/>
            <a:extLst>
              <a:ext uri="{FF2B5EF4-FFF2-40B4-BE49-F238E27FC236}">
                <a16:creationId xmlns:a16="http://schemas.microsoft.com/office/drawing/2014/main" id="{9AA62030-B8D6-D82B-1FF8-9FD2B800CB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822" y="3884386"/>
            <a:ext cx="1735143" cy="18208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C23AFF7-E436-6608-6164-959C4C606B34}"/>
              </a:ext>
            </a:extLst>
          </p:cNvPr>
          <p:cNvSpPr txBox="1"/>
          <p:nvPr/>
        </p:nvSpPr>
        <p:spPr>
          <a:xfrm>
            <a:off x="6274980" y="351505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DDPM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DD58D3-87A4-A338-B83A-4E1A622C7B95}"/>
              </a:ext>
            </a:extLst>
          </p:cNvPr>
          <p:cNvSpPr txBox="1"/>
          <p:nvPr/>
        </p:nvSpPr>
        <p:spPr>
          <a:xfrm>
            <a:off x="10394262" y="3596305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DDIM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056C4A-33FA-6FF4-C2A8-9D18D5E50B82}"/>
              </a:ext>
            </a:extLst>
          </p:cNvPr>
          <p:cNvGrpSpPr/>
          <p:nvPr/>
        </p:nvGrpSpPr>
        <p:grpSpPr>
          <a:xfrm>
            <a:off x="6306779" y="1321991"/>
            <a:ext cx="4861641" cy="1132163"/>
            <a:chOff x="6306779" y="1321991"/>
            <a:chExt cx="4861641" cy="11321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3D2FA26-26DB-C97F-ADDB-F4843F7C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779" y="1321991"/>
              <a:ext cx="4861641" cy="113216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43037C-63D0-2FB5-F7CB-4DDC938598F1}"/>
                </a:ext>
              </a:extLst>
            </p:cNvPr>
            <p:cNvSpPr txBox="1"/>
            <p:nvPr/>
          </p:nvSpPr>
          <p:spPr>
            <a:xfrm>
              <a:off x="6361361" y="203802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(data)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E6943E-58CE-4961-E56C-448BEDA119BD}"/>
                </a:ext>
              </a:extLst>
            </p:cNvPr>
            <p:cNvSpPr txBox="1"/>
            <p:nvPr/>
          </p:nvSpPr>
          <p:spPr>
            <a:xfrm>
              <a:off x="7650510" y="2031383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(base)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9F87F2E-B07B-049B-8B16-DB9C7D2629CF}"/>
              </a:ext>
            </a:extLst>
          </p:cNvPr>
          <p:cNvSpPr txBox="1">
            <a:spLocks/>
          </p:cNvSpPr>
          <p:nvPr/>
        </p:nvSpPr>
        <p:spPr>
          <a:xfrm>
            <a:off x="-226232" y="1181663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C96F-9B85-E055-DB9F-0D53E4C7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C6D0-4702-C750-FB3F-931D159E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Flows: how we got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38CD4-232D-9A32-6D6B-218D8CC73F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B036A-BC52-221A-A714-AAE081A82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Transport and flows between distributions over distributions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94DA8-1962-8266-7081-7C3D173D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B76C49E-1C63-475A-630C-E8E13E5B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417638"/>
            <a:ext cx="4479909" cy="4628099"/>
          </a:xfr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4C72234E-3B29-A8A2-F9A1-3FB719623F28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ddim">
            <a:hlinkClick r:id="" action="ppaction://media"/>
            <a:extLst>
              <a:ext uri="{FF2B5EF4-FFF2-40B4-BE49-F238E27FC236}">
                <a16:creationId xmlns:a16="http://schemas.microsoft.com/office/drawing/2014/main" id="{E161E026-3775-A9C7-209D-B215E467B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608" y="3322770"/>
            <a:ext cx="1731978" cy="1817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294393-ABF4-A0C9-3F16-9484C18180F7}"/>
                  </a:ext>
                </a:extLst>
              </p:cNvPr>
              <p:cNvSpPr txBox="1"/>
              <p:nvPr/>
            </p:nvSpPr>
            <p:spPr>
              <a:xfrm>
                <a:off x="9357417" y="5162336"/>
                <a:ext cx="2344360" cy="390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294393-ABF4-A0C9-3F16-9484C1818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417" y="5162336"/>
                <a:ext cx="2344360" cy="390941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699E7B5-F54E-C0A0-0069-0409044EDA54}"/>
              </a:ext>
            </a:extLst>
          </p:cNvPr>
          <p:cNvSpPr txBox="1"/>
          <p:nvPr/>
        </p:nvSpPr>
        <p:spPr>
          <a:xfrm>
            <a:off x="5656147" y="1914828"/>
            <a:ext cx="487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 the ODE directly, generalize diffusion path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240DD6-ABB6-95DB-8597-6BDF8CD9406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025588" y="2099494"/>
            <a:ext cx="2630559" cy="32097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BE2C99-FEB1-FA2F-0222-42BC537C40A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069541" y="2084294"/>
            <a:ext cx="586606" cy="152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BC1684-DB18-CE42-5D23-56CD9499B50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836894" y="1766047"/>
            <a:ext cx="1819253" cy="33344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22BA6E-F6B3-7A27-9185-C8C36EEA409D}"/>
              </a:ext>
            </a:extLst>
          </p:cNvPr>
          <p:cNvGrpSpPr/>
          <p:nvPr/>
        </p:nvGrpSpPr>
        <p:grpSpPr>
          <a:xfrm>
            <a:off x="3932440" y="4555364"/>
            <a:ext cx="4861641" cy="1132163"/>
            <a:chOff x="6306779" y="1321991"/>
            <a:chExt cx="4861641" cy="11321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717B61-FD47-F047-B5B8-823BEC023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779" y="1321991"/>
              <a:ext cx="4861641" cy="113216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5F5D4E-69DB-4A11-1256-CF1C44366CA1}"/>
                </a:ext>
              </a:extLst>
            </p:cNvPr>
            <p:cNvSpPr txBox="1"/>
            <p:nvPr/>
          </p:nvSpPr>
          <p:spPr>
            <a:xfrm>
              <a:off x="6361361" y="203802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(data)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A38CB6-FD18-971B-2D8F-1F47117AA140}"/>
                </a:ext>
              </a:extLst>
            </p:cNvPr>
            <p:cNvSpPr txBox="1"/>
            <p:nvPr/>
          </p:nvSpPr>
          <p:spPr>
            <a:xfrm>
              <a:off x="7650510" y="2031383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(base)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4FE88FE-2F80-FED5-C2FF-99325AFAE724}"/>
              </a:ext>
            </a:extLst>
          </p:cNvPr>
          <p:cNvSpPr txBox="1"/>
          <p:nvPr/>
        </p:nvSpPr>
        <p:spPr>
          <a:xfrm>
            <a:off x="5678938" y="2296657"/>
            <a:ext cx="6537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Still use a ground-truth reference path (or interpolant)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flow with an unconstrained neural network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(invertibility comes because the reference transport is invertible!!)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60B2-1CF4-615B-18E3-DCA255E66240}"/>
              </a:ext>
            </a:extLst>
          </p:cNvPr>
          <p:cNvSpPr txBox="1">
            <a:spLocks/>
          </p:cNvSpPr>
          <p:nvPr/>
        </p:nvSpPr>
        <p:spPr>
          <a:xfrm>
            <a:off x="-226232" y="1168216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(many extensions/applications)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146869</TotalTime>
  <Words>3753</Words>
  <Application>Microsoft Macintosh PowerPoint</Application>
  <PresentationFormat>Widescreen</PresentationFormat>
  <Paragraphs>636</Paragraphs>
  <Slides>60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Cambria Math</vt:lpstr>
      <vt:lpstr>Helvetica Neue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Generative models and media generation</vt:lpstr>
      <vt:lpstr>Flows: how we got here</vt:lpstr>
      <vt:lpstr>Flows: how we got here</vt:lpstr>
      <vt:lpstr>Flows: how we got here</vt:lpstr>
      <vt:lpstr>Flows: how we got here</vt:lpstr>
      <vt:lpstr>Flows: how we got here</vt:lpstr>
      <vt:lpstr>Flows: how we got here</vt:lpstr>
      <vt:lpstr>Flows: how we got here</vt:lpstr>
      <vt:lpstr>Flows: how we got here</vt:lpstr>
      <vt:lpstr>What is optimal transport?</vt:lpstr>
      <vt:lpstr>Why optimal transport?</vt:lpstr>
      <vt:lpstr>Flows = “suboptimal” transport</vt:lpstr>
      <vt:lpstr>Flows = “suboptimal” transport</vt:lpstr>
      <vt:lpstr>To distributions over distributions</vt:lpstr>
      <vt:lpstr>Why distributions over distributions?</vt:lpstr>
      <vt:lpstr>Why distributions over distributions?</vt:lpstr>
      <vt:lpstr>Why distributions over distributions?</vt:lpstr>
      <vt:lpstr>Why distributions over distributions?</vt:lpstr>
      <vt:lpstr>Why distributions over distributions?</vt:lpstr>
      <vt:lpstr>Talk overview</vt:lpstr>
      <vt:lpstr>A crash course on amortized optimization</vt:lpstr>
      <vt:lpstr>Existing, widely-deployed uses of amortization</vt:lpstr>
      <vt:lpstr>How to amortize?</vt:lpstr>
      <vt:lpstr>Why call it amortized optimization?</vt:lpstr>
      <vt:lpstr>Talk overview</vt:lpstr>
      <vt:lpstr>Challenge: computing OT maps</vt:lpstr>
      <vt:lpstr>Meta Optimal Transport</vt:lpstr>
      <vt:lpstr>Meta OT for Discrete OT (Sinkhorn)</vt:lpstr>
      <vt:lpstr>Wasserstein adversarial regularization</vt:lpstr>
      <vt:lpstr>Meta OT in continuous settings (W2GN)</vt:lpstr>
      <vt:lpstr>More Meta OT color transfer predictions</vt:lpstr>
      <vt:lpstr>Conditional Monge Maps</vt:lpstr>
      <vt:lpstr>Talk overview</vt:lpstr>
      <vt:lpstr>Background and Motivation</vt:lpstr>
      <vt:lpstr>Background and Motivation</vt:lpstr>
      <vt:lpstr>Background and Motivation</vt:lpstr>
      <vt:lpstr>Problem setup</vt:lpstr>
      <vt:lpstr>From Flow Matching to Meta Flow Matching</vt:lpstr>
      <vt:lpstr>From Flow Matching to Meta Flow Matching</vt:lpstr>
      <vt:lpstr>Meta Flow Matching</vt:lpstr>
      <vt:lpstr>PowerPoint Presentation</vt:lpstr>
      <vt:lpstr>Synthetic Example</vt:lpstr>
      <vt:lpstr>Synthetic Example (FM baseline)</vt:lpstr>
      <vt:lpstr>Synthetic Example (CGFM baseline)</vt:lpstr>
      <vt:lpstr>Synthetic Example (MFM)</vt:lpstr>
      <vt:lpstr>Synthetic Example</vt:lpstr>
      <vt:lpstr>Biological data — patient-specific organoid drug screen dataset</vt:lpstr>
      <vt:lpstr>Organoid Drug Screen Data</vt:lpstr>
      <vt:lpstr>“Replica” Split</vt:lpstr>
      <vt:lpstr>Patient Split</vt:lpstr>
      <vt:lpstr>Talk overview</vt:lpstr>
      <vt:lpstr>So far: distributions over pairs of distributions</vt:lpstr>
      <vt:lpstr>What if we have unpaired distributions?</vt:lpstr>
      <vt:lpstr>Why would we have unpaired distributions?</vt:lpstr>
      <vt:lpstr>Related: flows for categorical distributions</vt:lpstr>
      <vt:lpstr>How to flow on the Wasserstein manifold?</vt:lpstr>
      <vt:lpstr>Point cloud generation results</vt:lpstr>
      <vt:lpstr>WFM also does interpolations and completions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1046</cp:revision>
  <cp:lastPrinted>2024-10-31T11:14:22Z</cp:lastPrinted>
  <dcterms:created xsi:type="dcterms:W3CDTF">2016-09-04T10:19:12Z</dcterms:created>
  <dcterms:modified xsi:type="dcterms:W3CDTF">2024-11-05T18:48:56Z</dcterms:modified>
  <cp:category/>
</cp:coreProperties>
</file>