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26" r:id="rId2"/>
    <p:sldId id="871" r:id="rId3"/>
    <p:sldId id="872" r:id="rId4"/>
    <p:sldId id="873" r:id="rId5"/>
    <p:sldId id="874" r:id="rId6"/>
    <p:sldId id="896" r:id="rId7"/>
    <p:sldId id="897" r:id="rId8"/>
    <p:sldId id="733" r:id="rId9"/>
    <p:sldId id="688" r:id="rId10"/>
    <p:sldId id="735" r:id="rId11"/>
    <p:sldId id="759" r:id="rId12"/>
    <p:sldId id="890" r:id="rId13"/>
    <p:sldId id="878" r:id="rId14"/>
    <p:sldId id="879" r:id="rId15"/>
    <p:sldId id="880" r:id="rId16"/>
    <p:sldId id="881" r:id="rId17"/>
    <p:sldId id="883" r:id="rId18"/>
    <p:sldId id="885" r:id="rId19"/>
    <p:sldId id="889" r:id="rId20"/>
    <p:sldId id="891" r:id="rId21"/>
    <p:sldId id="892" r:id="rId22"/>
    <p:sldId id="893" r:id="rId23"/>
    <p:sldId id="894" r:id="rId24"/>
    <p:sldId id="895" r:id="rId25"/>
    <p:sldId id="900" r:id="rId26"/>
    <p:sldId id="737" r:id="rId27"/>
    <p:sldId id="743" r:id="rId28"/>
    <p:sldId id="690" r:id="rId29"/>
    <p:sldId id="886" r:id="rId30"/>
    <p:sldId id="887" r:id="rId31"/>
    <p:sldId id="708" r:id="rId32"/>
    <p:sldId id="605" r:id="rId33"/>
    <p:sldId id="745" r:id="rId34"/>
    <p:sldId id="757" r:id="rId35"/>
    <p:sldId id="898" r:id="rId36"/>
    <p:sldId id="852" r:id="rId37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A60"/>
    <a:srgbClr val="2C6729"/>
    <a:srgbClr val="4EB648"/>
    <a:srgbClr val="AB0000"/>
    <a:srgbClr val="98202C"/>
    <a:srgbClr val="FFF15D"/>
    <a:srgbClr val="374C81"/>
    <a:srgbClr val="FFD528"/>
    <a:srgbClr val="FFDE59"/>
    <a:srgbClr val="C44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04"/>
    <p:restoredTop sz="85237"/>
  </p:normalViewPr>
  <p:slideViewPr>
    <p:cSldViewPr snapToGrid="0" snapToObjects="1">
      <p:cViewPr>
        <p:scale>
          <a:sx n="80" d="100"/>
          <a:sy n="80" d="100"/>
        </p:scale>
        <p:origin x="1264" y="13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1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1091E-FDCD-4145-A679-1F1A90C0D88A}" type="datetimeFigureOut">
              <a:rPr lang="en-US" smtClean="0">
                <a:latin typeface="Helvetica Neue Light" charset="0"/>
              </a:rPr>
              <a:t>4/30/25</a:t>
            </a:fld>
            <a:endParaRPr lang="en-US">
              <a:latin typeface="Helvetica Neue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1AB7-2BE7-BC40-9295-2DB9D2C59213}" type="slidenum">
              <a:rPr lang="en-US" smtClean="0">
                <a:latin typeface="Helvetica Neue Light" charset="0"/>
              </a:rPr>
              <a:t>‹#›</a:t>
            </a:fld>
            <a:endParaRPr lang="en-US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00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43C01EC3-0FB3-424E-9D2A-A8BF9B5BD2FE}" type="datetimeFigureOut">
              <a:rPr lang="en-US" smtClean="0"/>
              <a:pPr/>
              <a:t>4/30/25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AF3E5D23-4290-1E4F-BA55-6527BFB900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4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52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08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F278F-01A7-CAAD-4DDB-371C514B6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52775D-E501-4E3B-3177-11B35A5A3E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62D675-7583-0FCE-EB15-F3FB7C874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A4686-9A8C-B6AB-8CE3-D64A5317FD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13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0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96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03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77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011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78562-3259-EA2C-9EF7-ACE1D1C75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40D0E4-2205-6EDA-3368-FC54D7C25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E5F143-75BF-77DD-9692-8A2D0C1B92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7EFEC-86D9-5D7E-679B-34C15C8F0A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16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62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74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25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58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2" name="Screenshot 2022-12-13 at 10.16.47 AM.png" descr="Screenshot 2022-12-13 at 10.16.4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428" y="6518615"/>
            <a:ext cx="659691" cy="298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Utoronto_coa.svg.png" descr="Utoronto_coa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946" y="6477000"/>
            <a:ext cx="343410" cy="343410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277043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	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On amortized optimization for RL, Bayesian optimization, and biology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2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accent1">
              <a:lumMod val="75000"/>
            </a:schemeClr>
          </a:solidFill>
          <a:latin typeface="Source Sans Pro" panose="020B0503030403020204" pitchFamily="34" charset="0"/>
          <a:ea typeface="Source Sans Pro" panose="020B0503030403020204" pitchFamily="34" charset="0"/>
          <a:cs typeface="Helvetica Neue Bold Condensed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Tx/>
        <a:buNone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Source Sans Pro" panose="020B0503030403020204" pitchFamily="34" charset="0"/>
        </a:defRPr>
      </a:lvl1pPr>
      <a:lvl2pPr marL="4572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914400" indent="0" algn="l" defTabSz="457200" rtl="0" eaLnBrk="1" latinLnBrk="0" hangingPunct="1">
        <a:spcBef>
          <a:spcPct val="20000"/>
        </a:spcBef>
        <a:buFont typeface="Lucida Grande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8288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image" Target="../media/image37.png"/><Relationship Id="rId5" Type="http://schemas.openxmlformats.org/officeDocument/2006/relationships/image" Target="../media/image31.emf"/><Relationship Id="rId10" Type="http://schemas.openxmlformats.org/officeDocument/2006/relationships/image" Target="../media/image36.png"/><Relationship Id="rId4" Type="http://schemas.openxmlformats.org/officeDocument/2006/relationships/image" Target="../media/image30.emf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image" Target="../media/image37.png"/><Relationship Id="rId5" Type="http://schemas.openxmlformats.org/officeDocument/2006/relationships/image" Target="../media/image31.emf"/><Relationship Id="rId10" Type="http://schemas.openxmlformats.org/officeDocument/2006/relationships/image" Target="../media/image36.png"/><Relationship Id="rId4" Type="http://schemas.openxmlformats.org/officeDocument/2006/relationships/image" Target="../media/image30.emf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1.emf"/><Relationship Id="rId7" Type="http://schemas.openxmlformats.org/officeDocument/2006/relationships/image" Target="../media/image4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2.emf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0.emf"/><Relationship Id="rId7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0.png"/><Relationship Id="rId4" Type="http://schemas.openxmlformats.org/officeDocument/2006/relationships/image" Target="../media/image3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460.png"/><Relationship Id="rId7" Type="http://schemas.openxmlformats.org/officeDocument/2006/relationships/image" Target="../media/image410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11" Type="http://schemas.openxmlformats.org/officeDocument/2006/relationships/image" Target="../media/image450.png"/><Relationship Id="rId5" Type="http://schemas.openxmlformats.org/officeDocument/2006/relationships/image" Target="../media/image390.png"/><Relationship Id="rId10" Type="http://schemas.openxmlformats.org/officeDocument/2006/relationships/image" Target="../media/image440.png"/><Relationship Id="rId4" Type="http://schemas.openxmlformats.org/officeDocument/2006/relationships/image" Target="../media/image63.gif"/><Relationship Id="rId9" Type="http://schemas.openxmlformats.org/officeDocument/2006/relationships/image" Target="../media/image4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gif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90.png"/><Relationship Id="rId7" Type="http://schemas.openxmlformats.org/officeDocument/2006/relationships/image" Target="../media/image76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600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9DC6BD-B027-BD37-D772-12F06D386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451" y="4958117"/>
            <a:ext cx="1705736" cy="1705736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DA7E1D6D-0FDD-1912-6222-D439574F3DA3}"/>
              </a:ext>
            </a:extLst>
          </p:cNvPr>
          <p:cNvSpPr txBox="1">
            <a:spLocks/>
          </p:cNvSpPr>
          <p:nvPr/>
        </p:nvSpPr>
        <p:spPr>
          <a:xfrm>
            <a:off x="10456490" y="4855445"/>
            <a:ext cx="1429800" cy="448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slides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26404" y="955965"/>
            <a:ext cx="11326091" cy="1325126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425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On amortized optimization for RL, Bayesian optimization, and biology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1265E5-CEE1-7A48-B8B9-BA6EB2CA20ED}"/>
              </a:ext>
            </a:extLst>
          </p:cNvPr>
          <p:cNvSpPr txBox="1">
            <a:spLocks/>
          </p:cNvSpPr>
          <p:nvPr/>
        </p:nvSpPr>
        <p:spPr>
          <a:xfrm>
            <a:off x="457007" y="2310897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Meta, NYC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8C4D6-0597-09D8-5B70-4823C2570E87}"/>
              </a:ext>
            </a:extLst>
          </p:cNvPr>
          <p:cNvSpPr txBox="1">
            <a:spLocks/>
          </p:cNvSpPr>
          <p:nvPr/>
        </p:nvSpPr>
        <p:spPr>
          <a:xfrm>
            <a:off x="8691313" y="6470289"/>
            <a:ext cx="3499805" cy="347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bamos.github.io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/presentations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A9D242-E87B-341D-75EB-93D72CD61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42" y="6472635"/>
            <a:ext cx="297184" cy="28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2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F97508FB-9A71-6B4A-BB38-A1CF23DDC8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2017059"/>
                <a:ext cx="10972800" cy="4109105"/>
              </a:xfrm>
            </p:spPr>
            <p:txBody>
              <a:bodyPr/>
              <a:lstStyle/>
              <a:p>
                <a:r>
                  <a:rPr lang="en-US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1. Define an</a:t>
                </a:r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amortization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approximate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b="1" dirty="0"/>
                  <a:t>     Example: </a:t>
                </a:r>
                <a:r>
                  <a:rPr lang="en-US" dirty="0"/>
                  <a:t>a neural network mapping from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to the solution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2. Define a </a:t>
                </a:r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loss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dirty="0"/>
                  <a:t> that measures how well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fits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     </a:t>
                </a:r>
                <a:r>
                  <a:rPr lang="en-US" b="1" dirty="0"/>
                  <a:t>Regression: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00503000000000000" pitchFamily="2" charset="77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 dirty="0">
                                    <a:latin typeface="Cambria Math" panose="02000503000000000000" pitchFamily="2" charset="77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 dirty="0">
                                    <a:latin typeface="Cambria Math" panose="02000503000000000000" pitchFamily="2" charset="77"/>
                                  </a:rPr>
                                </m:ctrlPr>
                              </m:s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⋆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i="1" dirty="0">
                                    <a:latin typeface="Cambria Math" panose="02000503000000000000" pitchFamily="2" charset="77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  </a:t>
                </a:r>
                <a:r>
                  <a:rPr lang="en-US" b="1" dirty="0"/>
                  <a:t>   Objective: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3. Learn the model with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lim>
                    </m:limLow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F97508FB-9A71-6B4A-BB38-A1CF23DDC8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2017059"/>
                <a:ext cx="10972800" cy="4109105"/>
              </a:xfrm>
              <a:blipFill>
                <a:blip r:embed="rId3"/>
                <a:stretch>
                  <a:fillRect l="-578" t="-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172B34E-0ECD-29DE-E775-D1840F8F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amortize? The basic pieces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1610F-B78F-8325-A8E4-6D8E64F83A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F768E-0563-EDC4-7E28-8DF528B4F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2A5C0-C19E-38B1-86C2-BA6D6AAE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F3D3375-557B-B91A-D914-665B981D6DFF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E2782E-5B96-3E30-614B-881DA31190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361"/>
          <a:stretch/>
        </p:blipFill>
        <p:spPr>
          <a:xfrm>
            <a:off x="8239004" y="1393171"/>
            <a:ext cx="3043080" cy="2546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203786-2D96-D92E-23F5-B1C1AA1225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53"/>
          <a:stretch/>
        </p:blipFill>
        <p:spPr>
          <a:xfrm>
            <a:off x="8160433" y="3965441"/>
            <a:ext cx="2924728" cy="25468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F38F20-DFAE-F20D-9619-15ECD8E55F13}"/>
              </a:ext>
            </a:extLst>
          </p:cNvPr>
          <p:cNvSpPr txBox="1"/>
          <p:nvPr/>
        </p:nvSpPr>
        <p:spPr>
          <a:xfrm>
            <a:off x="8420883" y="6419928"/>
            <a:ext cx="280920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(vertical slices are optimization problems)</a:t>
            </a:r>
          </a:p>
        </p:txBody>
      </p:sp>
    </p:spTree>
    <p:extLst>
      <p:ext uri="{BB962C8B-B14F-4D97-AF65-F5344CB8AC3E}">
        <p14:creationId xmlns:p14="http://schemas.microsoft.com/office/powerpoint/2010/main" val="2102631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cs typeface="Helvetica Neue" panose="02000503000000020004" pitchFamily="2" charset="0"/>
              </a:rPr>
              <a:t>and</a:t>
            </a:r>
            <a:r>
              <a:rPr lang="en-US" b="1" dirty="0">
                <a:cs typeface="Helvetica Neue" panose="02000503000000020004" pitchFamily="2" charset="0"/>
              </a:rPr>
              <a:t> control </a:t>
            </a:r>
            <a:r>
              <a:rPr lang="en-US" dirty="0"/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Variational inference </a:t>
            </a:r>
            <a:r>
              <a:rPr lang="en-US" dirty="0"/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Meta-learning</a:t>
            </a:r>
            <a:r>
              <a:rPr lang="en-US" dirty="0"/>
              <a:t> (</a:t>
            </a:r>
            <a:r>
              <a:rPr lang="en-US" dirty="0" err="1"/>
              <a:t>HyperNets</a:t>
            </a:r>
            <a:r>
              <a:rPr lang="en-US" dirty="0"/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Sparse coding </a:t>
            </a:r>
            <a:r>
              <a:rPr lang="en-US" dirty="0"/>
              <a:t>(PSD, LISTA)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Roots, fixed points, and convex optimization </a:t>
            </a:r>
            <a:r>
              <a:rPr lang="en-US" dirty="0"/>
              <a:t>(</a:t>
            </a:r>
            <a:r>
              <a:rPr lang="en-US" dirty="0" err="1"/>
              <a:t>NeuralDEQs</a:t>
            </a:r>
            <a:r>
              <a:rPr lang="en-US" dirty="0"/>
              <a:t>, RLQP, </a:t>
            </a:r>
            <a:r>
              <a:rPr lang="en-US" dirty="0" err="1"/>
              <a:t>NeuralSCS</a:t>
            </a:r>
            <a:r>
              <a:rPr lang="en-US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08AE98B-7C58-473E-D947-6786697E7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Existing, widely-deployed uses of amortization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CA8C48-2E4B-1862-2542-1C43C4ABAC6A}"/>
              </a:ext>
            </a:extLst>
          </p:cNvPr>
          <p:cNvSpPr txBox="1"/>
          <p:nvPr/>
        </p:nvSpPr>
        <p:spPr>
          <a:xfrm>
            <a:off x="5640258" y="4980237"/>
            <a:ext cx="4636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Foundations and Trends® in Machine Learning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17B700-6578-4AFA-EFB1-B8A9B83EA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820" y="5322675"/>
            <a:ext cx="7772400" cy="18221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7118A81-985B-90C9-B740-7A66976880C7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42E12E-3EEC-69DF-FE71-9EF42D5951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900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8B2E7-8042-3DA6-CD1B-707F3CB91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49BE-E5F5-BD49-0715-CA28D365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662FC-C5A7-28D0-F358-E4F3EE7D6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 and motivation for amortization</a:t>
            </a:r>
          </a:p>
          <a:p>
            <a:endParaRPr lang="en-US" dirty="0"/>
          </a:p>
          <a:p>
            <a:r>
              <a:rPr lang="en-US" b="1" dirty="0"/>
              <a:t>Warmup: reinforcement learning as amortization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Learning update rules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Learning to learn            by gradient descent by gradient descent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Learning to learn without gradient descent by gradient descent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 Optimal Transport and Meta Flow Matching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F0234-044A-962B-0202-D91C15EB5E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28C3D-4373-0C46-7E12-4E4C0B49E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0EB03-F793-9BEA-FC7A-9D99C527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07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29B2-D2A8-FF20-3228-8D2278D89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7A663-9DAC-80D7-1D57-244270D035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3643D-B166-E8D0-309F-334F73429C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D8CE8-C9EB-C1EC-743D-2BA21511F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5C953767-729F-2254-26B3-BE8BF23C90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4525963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2000"/>
                  </a:spcBef>
                </a:pPr>
                <a:r>
                  <a:rPr lang="en-US" dirty="0"/>
                  <a:t>For every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𝑥</m:t>
                    </m:r>
                  </m:oMath>
                </a14:m>
                <a:r>
                  <a:rPr lang="en-US" dirty="0"/>
                  <a:t> encountered, maximize the value function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00503000000000000" pitchFamily="2" charset="77"/>
                      </a:rPr>
                      <m:t>𝑄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5C953767-729F-2254-26B3-BE8BF23C90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4525963"/>
              </a:xfrm>
              <a:blipFill>
                <a:blip r:embed="rId2"/>
                <a:stretch>
                  <a:fillRect l="-578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CF8A0794-8D49-71CE-C1DC-0844132B65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492"/>
          <a:stretch/>
        </p:blipFill>
        <p:spPr>
          <a:xfrm>
            <a:off x="2032000" y="2074269"/>
            <a:ext cx="7485169" cy="19979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3DE650-1E6F-8982-34AB-3A06DA0D6B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684"/>
          <a:stretch/>
        </p:blipFill>
        <p:spPr>
          <a:xfrm>
            <a:off x="1046749" y="4366099"/>
            <a:ext cx="3203879" cy="970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4AD362-CF53-F95C-288C-EE3E02D999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444"/>
          <a:stretch/>
        </p:blipFill>
        <p:spPr>
          <a:xfrm>
            <a:off x="7807981" y="4241665"/>
            <a:ext cx="3646712" cy="10950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DC85340-C6D7-655F-CBF3-A90C48A0FE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84"/>
          <a:stretch/>
        </p:blipFill>
        <p:spPr>
          <a:xfrm>
            <a:off x="4339171" y="4366099"/>
            <a:ext cx="3203879" cy="970653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90C00ED-73A8-0439-3934-6F391BC879D4}"/>
              </a:ext>
            </a:extLst>
          </p:cNvPr>
          <p:cNvCxnSpPr>
            <a:cxnSpLocks/>
          </p:cNvCxnSpPr>
          <p:nvPr/>
        </p:nvCxnSpPr>
        <p:spPr>
          <a:xfrm flipH="1">
            <a:off x="2123268" y="3872753"/>
            <a:ext cx="566284" cy="48249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02D175A-F2F8-8FA1-A985-FD616381F5E0}"/>
              </a:ext>
            </a:extLst>
          </p:cNvPr>
          <p:cNvCxnSpPr>
            <a:cxnSpLocks/>
          </p:cNvCxnSpPr>
          <p:nvPr/>
        </p:nvCxnSpPr>
        <p:spPr>
          <a:xfrm>
            <a:off x="5793183" y="3872753"/>
            <a:ext cx="654112" cy="52899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D6098C7-76C7-67F7-E8BB-097D5D9F57C3}"/>
              </a:ext>
            </a:extLst>
          </p:cNvPr>
          <p:cNvCxnSpPr>
            <a:cxnSpLocks/>
          </p:cNvCxnSpPr>
          <p:nvPr/>
        </p:nvCxnSpPr>
        <p:spPr>
          <a:xfrm>
            <a:off x="8958020" y="3872753"/>
            <a:ext cx="0" cy="40500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EB7DAB7-2178-9AA4-2265-8DFB3CE9AB94}"/>
              </a:ext>
            </a:extLst>
          </p:cNvPr>
          <p:cNvSpPr txBox="1"/>
          <p:nvPr/>
        </p:nvSpPr>
        <p:spPr>
          <a:xfrm>
            <a:off x="2032000" y="5211450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56A2A7-7276-E238-F6FC-189E31199FCA}"/>
              </a:ext>
            </a:extLst>
          </p:cNvPr>
          <p:cNvSpPr txBox="1"/>
          <p:nvPr/>
        </p:nvSpPr>
        <p:spPr>
          <a:xfrm>
            <a:off x="5612334" y="5211450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1180E4-3AFC-A91D-BC69-609F3D73EEA9}"/>
              </a:ext>
            </a:extLst>
          </p:cNvPr>
          <p:cNvSpPr txBox="1"/>
          <p:nvPr/>
        </p:nvSpPr>
        <p:spPr>
          <a:xfrm>
            <a:off x="9302561" y="5215356"/>
            <a:ext cx="657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DE4ECC-F98C-E009-821D-1F35251EFE68}"/>
              </a:ext>
            </a:extLst>
          </p:cNvPr>
          <p:cNvSpPr txBox="1"/>
          <p:nvPr/>
        </p:nvSpPr>
        <p:spPr>
          <a:xfrm>
            <a:off x="609600" y="4635320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value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0654AEE-1DCB-50FB-D7C9-BC6342D1B942}"/>
                  </a:ext>
                </a:extLst>
              </p:cNvPr>
              <p:cNvSpPr txBox="1"/>
              <p:nvPr/>
            </p:nvSpPr>
            <p:spPr>
              <a:xfrm>
                <a:off x="1501818" y="4067594"/>
                <a:ext cx="7250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0654AEE-1DCB-50FB-D7C9-BC6342D1B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818" y="4067594"/>
                <a:ext cx="725070" cy="338554"/>
              </a:xfrm>
              <a:prstGeom prst="rect">
                <a:avLst/>
              </a:prstGeom>
              <a:blipFill>
                <a:blip r:embed="rId7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15CAC7D-A085-8D71-3A15-3ED65FA5D120}"/>
                  </a:ext>
                </a:extLst>
              </p:cNvPr>
              <p:cNvSpPr txBox="1"/>
              <p:nvPr/>
            </p:nvSpPr>
            <p:spPr>
              <a:xfrm>
                <a:off x="6398818" y="4091677"/>
                <a:ext cx="7250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15CAC7D-A085-8D71-3A15-3ED65FA5D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818" y="4091677"/>
                <a:ext cx="725006" cy="338554"/>
              </a:xfrm>
              <a:prstGeom prst="rect">
                <a:avLst/>
              </a:prstGeom>
              <a:blipFill>
                <a:blip r:embed="rId8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F66C4CF-DE94-BB67-98C0-5981DE6AA2DB}"/>
                  </a:ext>
                </a:extLst>
              </p:cNvPr>
              <p:cNvSpPr txBox="1"/>
              <p:nvPr/>
            </p:nvSpPr>
            <p:spPr>
              <a:xfrm>
                <a:off x="9058759" y="4059016"/>
                <a:ext cx="8068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F66C4CF-DE94-BB67-98C0-5981DE6AA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8759" y="4059016"/>
                <a:ext cx="806824" cy="338554"/>
              </a:xfrm>
              <a:prstGeom prst="rect">
                <a:avLst/>
              </a:prstGeom>
              <a:blipFill>
                <a:blip r:embed="rId9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620E354-38BC-CDCA-C934-9C85E7BD05ED}"/>
                  </a:ext>
                </a:extLst>
              </p:cNvPr>
              <p:cNvSpPr txBox="1"/>
              <p:nvPr/>
            </p:nvSpPr>
            <p:spPr>
              <a:xfrm>
                <a:off x="882462" y="5500849"/>
                <a:ext cx="3368166" cy="579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𝜋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620E354-38BC-CDCA-C934-9C85E7BD0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462" y="5500849"/>
                <a:ext cx="3368166" cy="57990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58EE2CC-4E4C-8F5A-04BF-C847907345CB}"/>
                  </a:ext>
                </a:extLst>
              </p:cNvPr>
              <p:cNvSpPr txBox="1"/>
              <p:nvPr/>
            </p:nvSpPr>
            <p:spPr>
              <a:xfrm>
                <a:off x="4373319" y="5500849"/>
                <a:ext cx="3348417" cy="589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𝜋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6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58EE2CC-4E4C-8F5A-04BF-C84790734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319" y="5500849"/>
                <a:ext cx="3348417" cy="58990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AA4A3AA-7B8A-BE62-8DE4-514AB48589CA}"/>
                  </a:ext>
                </a:extLst>
              </p:cNvPr>
              <p:cNvSpPr txBox="1"/>
              <p:nvPr/>
            </p:nvSpPr>
            <p:spPr>
              <a:xfrm>
                <a:off x="7904547" y="5529696"/>
                <a:ext cx="3477169" cy="579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𝜋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12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AA4A3AA-7B8A-BE62-8DE4-514AB4858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547" y="5529696"/>
                <a:ext cx="3477169" cy="57990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2949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7B76C-522D-8968-E9A9-140D6408B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1EBD0-3CDC-F1EE-9F84-FF070D5F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766D8-ED60-8081-77DE-F2C11AB6A4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81227-5E99-9BE5-1CE7-E8CA05A72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F2652-AD0D-AAD9-B854-DC95B480F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14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784C77A2-5D2E-FADC-2BE6-84D52B59B0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4525963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2000"/>
                  </a:spcBef>
                </a:pPr>
                <a:r>
                  <a:rPr lang="en-US" dirty="0"/>
                  <a:t>For every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𝑥</m:t>
                    </m:r>
                  </m:oMath>
                </a14:m>
                <a:r>
                  <a:rPr lang="en-US" dirty="0"/>
                  <a:t> encountered, maximize the value function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00503000000000000" pitchFamily="2" charset="77"/>
                      </a:rPr>
                      <m:t>𝑄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784C77A2-5D2E-FADC-2BE6-84D52B59B0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4525963"/>
              </a:xfrm>
              <a:blipFill>
                <a:blip r:embed="rId2"/>
                <a:stretch>
                  <a:fillRect l="-578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1CF66CCB-97B7-73EB-8734-617CD8FB52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492"/>
          <a:stretch/>
        </p:blipFill>
        <p:spPr>
          <a:xfrm>
            <a:off x="2032000" y="2074269"/>
            <a:ext cx="7485169" cy="19979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8112850-B825-D702-6683-1A4618A42B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684"/>
          <a:stretch/>
        </p:blipFill>
        <p:spPr>
          <a:xfrm>
            <a:off x="1046749" y="4366099"/>
            <a:ext cx="3203879" cy="970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E086553-73E4-9BCC-029D-9C9CA69581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444"/>
          <a:stretch/>
        </p:blipFill>
        <p:spPr>
          <a:xfrm>
            <a:off x="7807981" y="4241665"/>
            <a:ext cx="3646712" cy="10950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5D78FD-7555-6C9B-FEB0-D6F785756E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84"/>
          <a:stretch/>
        </p:blipFill>
        <p:spPr>
          <a:xfrm>
            <a:off x="4339171" y="4366099"/>
            <a:ext cx="3203879" cy="970653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0A3ADA0-0616-215B-51AB-658368B31A90}"/>
              </a:ext>
            </a:extLst>
          </p:cNvPr>
          <p:cNvCxnSpPr>
            <a:cxnSpLocks/>
          </p:cNvCxnSpPr>
          <p:nvPr/>
        </p:nvCxnSpPr>
        <p:spPr>
          <a:xfrm flipH="1">
            <a:off x="2123268" y="3872753"/>
            <a:ext cx="566284" cy="48249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3AA00E0-6358-F93A-443F-8A04E66D90D8}"/>
              </a:ext>
            </a:extLst>
          </p:cNvPr>
          <p:cNvCxnSpPr>
            <a:cxnSpLocks/>
          </p:cNvCxnSpPr>
          <p:nvPr/>
        </p:nvCxnSpPr>
        <p:spPr>
          <a:xfrm>
            <a:off x="5793183" y="3872753"/>
            <a:ext cx="654112" cy="52899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9106230-EFED-EE30-86FA-602481752E53}"/>
              </a:ext>
            </a:extLst>
          </p:cNvPr>
          <p:cNvCxnSpPr>
            <a:cxnSpLocks/>
          </p:cNvCxnSpPr>
          <p:nvPr/>
        </p:nvCxnSpPr>
        <p:spPr>
          <a:xfrm>
            <a:off x="8958020" y="3872753"/>
            <a:ext cx="0" cy="40500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5A162DA-F885-C8F1-7E01-97DAC93296E4}"/>
              </a:ext>
            </a:extLst>
          </p:cNvPr>
          <p:cNvSpPr txBox="1"/>
          <p:nvPr/>
        </p:nvSpPr>
        <p:spPr>
          <a:xfrm>
            <a:off x="2032000" y="5211450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932EFC-B505-1689-D09E-39DE4A3CE2D4}"/>
              </a:ext>
            </a:extLst>
          </p:cNvPr>
          <p:cNvSpPr txBox="1"/>
          <p:nvPr/>
        </p:nvSpPr>
        <p:spPr>
          <a:xfrm>
            <a:off x="5612334" y="5211450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E52A35-0091-A4C6-1954-3BBE9AC857D8}"/>
              </a:ext>
            </a:extLst>
          </p:cNvPr>
          <p:cNvSpPr txBox="1"/>
          <p:nvPr/>
        </p:nvSpPr>
        <p:spPr>
          <a:xfrm>
            <a:off x="9302561" y="5215356"/>
            <a:ext cx="657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E64B2C-89C8-9A1B-F101-5874E70C502C}"/>
              </a:ext>
            </a:extLst>
          </p:cNvPr>
          <p:cNvSpPr txBox="1"/>
          <p:nvPr/>
        </p:nvSpPr>
        <p:spPr>
          <a:xfrm>
            <a:off x="609600" y="4635320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value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FC3D2EF-8FBF-AC13-2080-8365E20C3089}"/>
                  </a:ext>
                </a:extLst>
              </p:cNvPr>
              <p:cNvSpPr txBox="1"/>
              <p:nvPr/>
            </p:nvSpPr>
            <p:spPr>
              <a:xfrm>
                <a:off x="1501818" y="4067594"/>
                <a:ext cx="7250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FC3D2EF-8FBF-AC13-2080-8365E20C3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818" y="4067594"/>
                <a:ext cx="725070" cy="338554"/>
              </a:xfrm>
              <a:prstGeom prst="rect">
                <a:avLst/>
              </a:prstGeom>
              <a:blipFill>
                <a:blip r:embed="rId7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C59BC6F-D909-3F5F-EE7C-8A711C8E0FF5}"/>
                  </a:ext>
                </a:extLst>
              </p:cNvPr>
              <p:cNvSpPr txBox="1"/>
              <p:nvPr/>
            </p:nvSpPr>
            <p:spPr>
              <a:xfrm>
                <a:off x="6398818" y="4091677"/>
                <a:ext cx="7250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C59BC6F-D909-3F5F-EE7C-8A711C8E0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818" y="4091677"/>
                <a:ext cx="725006" cy="338554"/>
              </a:xfrm>
              <a:prstGeom prst="rect">
                <a:avLst/>
              </a:prstGeom>
              <a:blipFill>
                <a:blip r:embed="rId8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68A4F23-416C-BDE6-38CE-1C6A2EC0EEB6}"/>
                  </a:ext>
                </a:extLst>
              </p:cNvPr>
              <p:cNvSpPr txBox="1"/>
              <p:nvPr/>
            </p:nvSpPr>
            <p:spPr>
              <a:xfrm>
                <a:off x="9058759" y="4059016"/>
                <a:ext cx="8068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68A4F23-416C-BDE6-38CE-1C6A2EC0E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8759" y="4059016"/>
                <a:ext cx="806824" cy="338554"/>
              </a:xfrm>
              <a:prstGeom prst="rect">
                <a:avLst/>
              </a:prstGeom>
              <a:blipFill>
                <a:blip r:embed="rId9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6AFF0F3-64F2-C671-EFCB-49F870B58708}"/>
                  </a:ext>
                </a:extLst>
              </p:cNvPr>
              <p:cNvSpPr txBox="1"/>
              <p:nvPr/>
            </p:nvSpPr>
            <p:spPr>
              <a:xfrm>
                <a:off x="882462" y="5500849"/>
                <a:ext cx="3368166" cy="579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𝜋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6AFF0F3-64F2-C671-EFCB-49F870B58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462" y="5500849"/>
                <a:ext cx="3368166" cy="57990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607AFFE-7F54-AEFA-6DFC-C490DFCE38E6}"/>
                  </a:ext>
                </a:extLst>
              </p:cNvPr>
              <p:cNvSpPr txBox="1"/>
              <p:nvPr/>
            </p:nvSpPr>
            <p:spPr>
              <a:xfrm>
                <a:off x="4373319" y="5500849"/>
                <a:ext cx="3348417" cy="589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𝜋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6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607AFFE-7F54-AEFA-6DFC-C490DFCE3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319" y="5500849"/>
                <a:ext cx="3348417" cy="58990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3B7BADFB-4B03-1A56-A8C8-67EC299655AE}"/>
              </a:ext>
            </a:extLst>
          </p:cNvPr>
          <p:cNvSpPr/>
          <p:nvPr/>
        </p:nvSpPr>
        <p:spPr>
          <a:xfrm>
            <a:off x="-188259" y="-107577"/>
            <a:ext cx="12420600" cy="7073153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C4F0951-5268-1518-2A00-C7E821D31C58}"/>
                  </a:ext>
                </a:extLst>
              </p:cNvPr>
              <p:cNvSpPr txBox="1"/>
              <p:nvPr/>
            </p:nvSpPr>
            <p:spPr>
              <a:xfrm>
                <a:off x="7904547" y="5529696"/>
                <a:ext cx="3477169" cy="579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𝜋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12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C4F0951-5268-1518-2A00-C7E821D31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547" y="5529696"/>
                <a:ext cx="3477169" cy="57990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AAAA24E-3EA5-BE28-D248-617A1B72AF0F}"/>
              </a:ext>
            </a:extLst>
          </p:cNvPr>
          <p:cNvSpPr/>
          <p:nvPr/>
        </p:nvSpPr>
        <p:spPr>
          <a:xfrm>
            <a:off x="124580" y="3691889"/>
            <a:ext cx="12035118" cy="1019682"/>
          </a:xfrm>
          <a:prstGeom prst="roundRect">
            <a:avLst/>
          </a:prstGeom>
          <a:solidFill>
            <a:srgbClr val="9820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Independently solving from scratch is expensive!!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DC1A7A7-F855-C253-84CE-00FFF7948047}"/>
              </a:ext>
            </a:extLst>
          </p:cNvPr>
          <p:cNvSpPr/>
          <p:nvPr/>
        </p:nvSpPr>
        <p:spPr>
          <a:xfrm>
            <a:off x="272716" y="5128038"/>
            <a:ext cx="11630526" cy="1310946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56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DBCC2-56F6-15AC-3D54-260EC993A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3DE7B-5437-3A14-1959-3D594A5105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8250B-34C1-8C93-5D33-D1FA694BFB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079C2-9D82-A6E4-8861-31DF18926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A6DEA7A-4434-F7EF-4C63-A5A9C30C39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84"/>
          <a:stretch/>
        </p:blipFill>
        <p:spPr>
          <a:xfrm>
            <a:off x="1046749" y="3531908"/>
            <a:ext cx="3203879" cy="970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1394EA-FC7E-10D1-C080-F290C34B67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444"/>
          <a:stretch/>
        </p:blipFill>
        <p:spPr>
          <a:xfrm>
            <a:off x="7807981" y="3407474"/>
            <a:ext cx="3646712" cy="10950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7791B6A-EE0F-EA63-5347-B71429C920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684"/>
          <a:stretch/>
        </p:blipFill>
        <p:spPr>
          <a:xfrm>
            <a:off x="4339171" y="3531908"/>
            <a:ext cx="3203879" cy="9706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7AC7ACB-DDD5-AC39-610E-AC77B8CB6A81}"/>
              </a:ext>
            </a:extLst>
          </p:cNvPr>
          <p:cNvSpPr txBox="1"/>
          <p:nvPr/>
        </p:nvSpPr>
        <p:spPr>
          <a:xfrm>
            <a:off x="2032000" y="4377259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D82B98C-4CE3-A198-CFF1-386148844274}"/>
              </a:ext>
            </a:extLst>
          </p:cNvPr>
          <p:cNvSpPr txBox="1"/>
          <p:nvPr/>
        </p:nvSpPr>
        <p:spPr>
          <a:xfrm>
            <a:off x="5612334" y="4377259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CF88FB-32CB-49D4-D5BC-5F5EC41C565E}"/>
              </a:ext>
            </a:extLst>
          </p:cNvPr>
          <p:cNvSpPr txBox="1"/>
          <p:nvPr/>
        </p:nvSpPr>
        <p:spPr>
          <a:xfrm>
            <a:off x="9302561" y="4381165"/>
            <a:ext cx="657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103263-0A51-2434-6A78-F6E1A0CF2750}"/>
              </a:ext>
            </a:extLst>
          </p:cNvPr>
          <p:cNvSpPr txBox="1"/>
          <p:nvPr/>
        </p:nvSpPr>
        <p:spPr>
          <a:xfrm>
            <a:off x="609600" y="3801129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value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02D34B7-A477-70B9-AC43-489755B649BE}"/>
                  </a:ext>
                </a:extLst>
              </p:cNvPr>
              <p:cNvSpPr txBox="1"/>
              <p:nvPr/>
            </p:nvSpPr>
            <p:spPr>
              <a:xfrm>
                <a:off x="6398818" y="3257486"/>
                <a:ext cx="7250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02D34B7-A477-70B9-AC43-489755B64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818" y="3257486"/>
                <a:ext cx="725006" cy="338554"/>
              </a:xfrm>
              <a:prstGeom prst="rect">
                <a:avLst/>
              </a:prstGeom>
              <a:blipFill>
                <a:blip r:embed="rId5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21DD359-FE2B-0F9D-51FA-347ED8C55101}"/>
                  </a:ext>
                </a:extLst>
              </p:cNvPr>
              <p:cNvSpPr txBox="1"/>
              <p:nvPr/>
            </p:nvSpPr>
            <p:spPr>
              <a:xfrm>
                <a:off x="882462" y="4666658"/>
                <a:ext cx="3368166" cy="579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𝜋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21DD359-FE2B-0F9D-51FA-347ED8C55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462" y="4666658"/>
                <a:ext cx="3368166" cy="5799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E8C47D2-9257-99FD-24D5-55728842A2FE}"/>
                  </a:ext>
                </a:extLst>
              </p:cNvPr>
              <p:cNvSpPr txBox="1"/>
              <p:nvPr/>
            </p:nvSpPr>
            <p:spPr>
              <a:xfrm>
                <a:off x="4373319" y="4666658"/>
                <a:ext cx="3348417" cy="589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𝜋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6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E8C47D2-9257-99FD-24D5-55728842A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319" y="4666658"/>
                <a:ext cx="3348417" cy="5899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1E662FF-6557-F5D6-717F-64B167F1E1EF}"/>
                  </a:ext>
                </a:extLst>
              </p:cNvPr>
              <p:cNvSpPr txBox="1"/>
              <p:nvPr/>
            </p:nvSpPr>
            <p:spPr>
              <a:xfrm>
                <a:off x="7904547" y="4695505"/>
                <a:ext cx="3477169" cy="579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𝜋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12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1E662FF-6557-F5D6-717F-64B167F1E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547" y="4695505"/>
                <a:ext cx="3477169" cy="57990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8">
            <a:extLst>
              <a:ext uri="{FF2B5EF4-FFF2-40B4-BE49-F238E27FC236}">
                <a16:creationId xmlns:a16="http://schemas.microsoft.com/office/drawing/2014/main" id="{9259DB25-1B0F-73D5-27B5-AA76F7FE7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learning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089818B-73CE-CA06-8153-B94003B6CC1F}"/>
                  </a:ext>
                </a:extLst>
              </p:cNvPr>
              <p:cNvSpPr/>
              <p:nvPr/>
            </p:nvSpPr>
            <p:spPr>
              <a:xfrm>
                <a:off x="78441" y="1737125"/>
                <a:ext cx="12035118" cy="1019682"/>
              </a:xfrm>
              <a:prstGeom prst="roundRect">
                <a:avLst/>
              </a:prstGeom>
              <a:solidFill>
                <a:srgbClr val="2C672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/>
                  <a:t>Learn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00503000000000000" pitchFamily="2" charset="77"/>
                          </a:rPr>
                          <m:t>𝜋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00503000000000000" pitchFamily="2" charset="77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sz="4000" dirty="0"/>
                  <a:t> to predict the solution for every state 👍</a:t>
                </a:r>
              </a:p>
            </p:txBody>
          </p:sp>
        </mc:Choice>
        <mc:Fallback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089818B-73CE-CA06-8153-B94003B6CC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1" y="1737125"/>
                <a:ext cx="12035118" cy="1019682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Left-Right Arrow 12">
            <a:extLst>
              <a:ext uri="{FF2B5EF4-FFF2-40B4-BE49-F238E27FC236}">
                <a16:creationId xmlns:a16="http://schemas.microsoft.com/office/drawing/2014/main" id="{27D0741C-7587-AD4F-CC25-8E30D2B33B12}"/>
              </a:ext>
            </a:extLst>
          </p:cNvPr>
          <p:cNvSpPr/>
          <p:nvPr/>
        </p:nvSpPr>
        <p:spPr>
          <a:xfrm>
            <a:off x="2013371" y="3508039"/>
            <a:ext cx="7617966" cy="961678"/>
          </a:xfrm>
          <a:prstGeom prst="leftRightArrow">
            <a:avLst/>
          </a:prstGeom>
          <a:solidFill>
            <a:schemeClr val="tx1">
              <a:alpha val="41028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04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8029D-AEC2-31F0-22F2-FC41FE19B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9E80D-486A-AB11-7513-2F093432CB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1435C-D404-86C0-7AD8-8B673939E6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5005C-3C76-ED73-8C8F-A5CFEC70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1A57B50-0AE1-8207-D2FB-B906880EF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learning: amortize across states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819D7F-99AE-8DBE-3C5A-7BE0CA040D15}"/>
                  </a:ext>
                </a:extLst>
              </p:cNvPr>
              <p:cNvSpPr txBox="1"/>
              <p:nvPr/>
            </p:nvSpPr>
            <p:spPr>
              <a:xfrm>
                <a:off x="1457157" y="1474443"/>
                <a:ext cx="9425465" cy="1440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60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6000" b="0" i="0" smtClean="0">
                                  <a:latin typeface="Cambria Math" panose="02000503000000000000" pitchFamily="2" charset="77"/>
                                </a:rPr>
                                <m:t>maximize</m:t>
                              </m:r>
                            </m:e>
                            <m:lim>
                              <m: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6000" b="0" i="1" smtClean="0">
                              <a:latin typeface="Cambria Math" panose="02000503000000000000" pitchFamily="2" charset="77"/>
                            </a:rPr>
                            <m:t> </m:t>
                          </m:r>
                          <m:r>
                            <a:rPr lang="en-US" sz="6000" b="0" i="1" smtClean="0">
                              <a:latin typeface="Cambria Math" panose="02000503000000000000" pitchFamily="2" charset="77"/>
                            </a:rPr>
                            <m:t>𝑄</m:t>
                          </m:r>
                          <m:r>
                            <a:rPr lang="en-US" sz="6000" b="0" i="1" smtClean="0">
                              <a:latin typeface="Cambria Math" panose="02000503000000000000" pitchFamily="2" charset="77"/>
                            </a:rPr>
                            <m:t>(</m:t>
                          </m:r>
                          <m:r>
                            <a:rPr lang="en-US" sz="6000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sz="6000" b="0" i="1" smtClean="0">
                              <a:latin typeface="Cambria Math" panose="02000503000000000000" pitchFamily="2" charset="77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6000" b="0" i="1" smtClean="0">
                              <a:latin typeface="Cambria Math" panose="02000503000000000000" pitchFamily="2" charset="77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60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819D7F-99AE-8DBE-3C5A-7BE0CA040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157" y="1474443"/>
                <a:ext cx="9425465" cy="1440138"/>
              </a:xfrm>
              <a:prstGeom prst="rect">
                <a:avLst/>
              </a:prstGeom>
              <a:blipFill>
                <a:blip r:embed="rId2"/>
                <a:stretch>
                  <a:fillRect l="-673" t="-1754" r="-2153" b="-9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17D2166-3C4A-68E5-4139-9E0488EA7A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684"/>
          <a:stretch/>
        </p:blipFill>
        <p:spPr>
          <a:xfrm>
            <a:off x="1046749" y="3612118"/>
            <a:ext cx="3203879" cy="970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4A432A-43D8-42C8-02DA-62EF5D4493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444"/>
          <a:stretch/>
        </p:blipFill>
        <p:spPr>
          <a:xfrm>
            <a:off x="7807981" y="3487684"/>
            <a:ext cx="3646712" cy="1095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2B84CA-5AB5-89B7-AECF-9FE8378E95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684"/>
          <a:stretch/>
        </p:blipFill>
        <p:spPr>
          <a:xfrm>
            <a:off x="4339171" y="3612118"/>
            <a:ext cx="3203879" cy="9706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03DBE9-58D4-F566-16BC-C9CA6C8EDDF4}"/>
              </a:ext>
            </a:extLst>
          </p:cNvPr>
          <p:cNvSpPr txBox="1"/>
          <p:nvPr/>
        </p:nvSpPr>
        <p:spPr>
          <a:xfrm>
            <a:off x="2032000" y="4457469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BF234D-E8E6-7B86-74DF-E69A9084B6B7}"/>
              </a:ext>
            </a:extLst>
          </p:cNvPr>
          <p:cNvSpPr txBox="1"/>
          <p:nvPr/>
        </p:nvSpPr>
        <p:spPr>
          <a:xfrm>
            <a:off x="5612334" y="4457469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6F2A5B-7B5D-F9C4-FC2D-EC31E8B5FDEC}"/>
              </a:ext>
            </a:extLst>
          </p:cNvPr>
          <p:cNvSpPr txBox="1"/>
          <p:nvPr/>
        </p:nvSpPr>
        <p:spPr>
          <a:xfrm>
            <a:off x="9302561" y="4461375"/>
            <a:ext cx="657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A13FB-EDE3-0E4E-133C-272555B1CE91}"/>
              </a:ext>
            </a:extLst>
          </p:cNvPr>
          <p:cNvSpPr txBox="1"/>
          <p:nvPr/>
        </p:nvSpPr>
        <p:spPr>
          <a:xfrm>
            <a:off x="609600" y="3881339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value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624C2E5-3DAA-EB7D-C85B-4B271259E25F}"/>
                  </a:ext>
                </a:extLst>
              </p:cNvPr>
              <p:cNvSpPr txBox="1"/>
              <p:nvPr/>
            </p:nvSpPr>
            <p:spPr>
              <a:xfrm>
                <a:off x="882462" y="4746868"/>
                <a:ext cx="3368166" cy="579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𝜋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624C2E5-3DAA-EB7D-C85B-4B271259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462" y="4746868"/>
                <a:ext cx="3368166" cy="5799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6F24231-8085-14AE-856E-92E80BFEEE2B}"/>
                  </a:ext>
                </a:extLst>
              </p:cNvPr>
              <p:cNvSpPr txBox="1"/>
              <p:nvPr/>
            </p:nvSpPr>
            <p:spPr>
              <a:xfrm>
                <a:off x="4373319" y="4746868"/>
                <a:ext cx="3348417" cy="589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𝜋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6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6F24231-8085-14AE-856E-92E80BFEE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319" y="4746868"/>
                <a:ext cx="3348417" cy="5899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778AF09-620A-7275-DC27-20493DA7CA8C}"/>
                  </a:ext>
                </a:extLst>
              </p:cNvPr>
              <p:cNvSpPr txBox="1"/>
              <p:nvPr/>
            </p:nvSpPr>
            <p:spPr>
              <a:xfrm>
                <a:off x="7904547" y="4775715"/>
                <a:ext cx="3477169" cy="579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𝜋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12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778AF09-620A-7275-DC27-20493DA7C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547" y="4775715"/>
                <a:ext cx="3477169" cy="57990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eft-Right Arrow 18">
            <a:extLst>
              <a:ext uri="{FF2B5EF4-FFF2-40B4-BE49-F238E27FC236}">
                <a16:creationId xmlns:a16="http://schemas.microsoft.com/office/drawing/2014/main" id="{8D44C1E7-A58B-FAEC-12BC-05873C1DD139}"/>
              </a:ext>
            </a:extLst>
          </p:cNvPr>
          <p:cNvSpPr/>
          <p:nvPr/>
        </p:nvSpPr>
        <p:spPr>
          <a:xfrm>
            <a:off x="2013371" y="3588249"/>
            <a:ext cx="7617966" cy="961678"/>
          </a:xfrm>
          <a:prstGeom prst="leftRightArrow">
            <a:avLst/>
          </a:prstGeom>
          <a:solidFill>
            <a:schemeClr val="tx1">
              <a:alpha val="41028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66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4A7A7-0513-AF0C-4183-A56D1BC54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FAD9B49-50D4-5085-1795-91D1D5037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Policy learning: amortize across states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042165B8-9E5D-D0D6-7CFA-C972DA6F9E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5642" y="3000786"/>
                <a:ext cx="10972800" cy="2387444"/>
              </a:xfrm>
            </p:spPr>
            <p:txBody>
              <a:bodyPr>
                <a:normAutofit/>
              </a:bodyPr>
              <a:lstStyle/>
              <a:p>
                <a:r>
                  <a:rPr lang="en-US" sz="2800" b="1" dirty="0"/>
                  <a:t>!!</a:t>
                </a:r>
                <a:r>
                  <a:rPr lang="en-US" sz="2800" dirty="0"/>
                  <a:t> very general and powerful idea here</a:t>
                </a:r>
              </a:p>
              <a:p>
                <a:endParaRPr lang="en-US" sz="2800" dirty="0"/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00503000000000000" pitchFamily="2" charset="77"/>
                      </a:rPr>
                      <m:t>𝑄</m:t>
                    </m:r>
                  </m:oMath>
                </a14:m>
                <a:r>
                  <a:rPr lang="en-US" sz="2800" dirty="0"/>
                  <a:t> could be any repeatedly-solved function </a:t>
                </a:r>
                <a:r>
                  <a:rPr 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(under mild conditions)</a:t>
                </a:r>
              </a:p>
              <a:p>
                <a:r>
                  <a:rPr 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e.g., acquisition functions, other decision-making problems</a:t>
                </a:r>
              </a:p>
            </p:txBody>
          </p:sp>
        </mc:Choice>
        <mc:Fallback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042165B8-9E5D-D0D6-7CFA-C972DA6F9E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5642" y="3000786"/>
                <a:ext cx="10972800" cy="2387444"/>
              </a:xfrm>
              <a:blipFill>
                <a:blip r:embed="rId2"/>
                <a:stretch>
                  <a:fillRect l="-1156" t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10202-77CC-EB49-30D3-27EFA7308C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9A035-13D8-0F15-0E67-E4D34BCF54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11C2C-4E8C-42B5-DFE9-884FBF44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4A33D9-7B81-03AC-EF11-E9B94B2DC384}"/>
              </a:ext>
            </a:extLst>
          </p:cNvPr>
          <p:cNvSpPr txBox="1"/>
          <p:nvPr/>
        </p:nvSpPr>
        <p:spPr>
          <a:xfrm>
            <a:off x="5640258" y="4980237"/>
            <a:ext cx="4636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Foundations and Trends® in Machine Learning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B64B5B-D25F-FE49-9146-E688941D9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820" y="5322675"/>
            <a:ext cx="7772400" cy="18221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BB1E17-F8CD-9102-821B-5A5AD254A402}"/>
                  </a:ext>
                </a:extLst>
              </p:cNvPr>
              <p:cNvSpPr txBox="1"/>
              <p:nvPr/>
            </p:nvSpPr>
            <p:spPr>
              <a:xfrm>
                <a:off x="1457157" y="1474443"/>
                <a:ext cx="9425465" cy="1440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60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6000" b="0" i="0" smtClean="0">
                                  <a:latin typeface="Cambria Math" panose="02000503000000000000" pitchFamily="2" charset="77"/>
                                </a:rPr>
                                <m:t>maximize</m:t>
                              </m:r>
                            </m:e>
                            <m:lim>
                              <m: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6000" b="0" i="1" smtClean="0">
                              <a:latin typeface="Cambria Math" panose="02000503000000000000" pitchFamily="2" charset="77"/>
                            </a:rPr>
                            <m:t> </m:t>
                          </m:r>
                          <m:r>
                            <a:rPr lang="en-US" sz="6000" b="0" i="1" smtClean="0">
                              <a:latin typeface="Cambria Math" panose="02000503000000000000" pitchFamily="2" charset="77"/>
                            </a:rPr>
                            <m:t>𝑄</m:t>
                          </m:r>
                          <m:r>
                            <a:rPr lang="en-US" sz="6000" b="0" i="1" smtClean="0">
                              <a:latin typeface="Cambria Math" panose="02000503000000000000" pitchFamily="2" charset="77"/>
                            </a:rPr>
                            <m:t>(</m:t>
                          </m:r>
                          <m:r>
                            <a:rPr lang="en-US" sz="6000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sz="6000" b="0" i="1" smtClean="0">
                              <a:latin typeface="Cambria Math" panose="02000503000000000000" pitchFamily="2" charset="77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6000" b="0" i="1" smtClean="0">
                              <a:latin typeface="Cambria Math" panose="02000503000000000000" pitchFamily="2" charset="77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60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BB1E17-F8CD-9102-821B-5A5AD254A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157" y="1474443"/>
                <a:ext cx="9425465" cy="1440138"/>
              </a:xfrm>
              <a:prstGeom prst="rect">
                <a:avLst/>
              </a:prstGeom>
              <a:blipFill>
                <a:blip r:embed="rId4"/>
                <a:stretch>
                  <a:fillRect l="-673" t="-1754" r="-2153" b="-9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9414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95FC7-495E-29B5-8138-B6484E930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59B2D-5D8B-8636-40CE-DB213AEF9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19E43-B9FC-BD8B-71CD-DC715D2E0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 and motivation for amortization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Warmup: reinforcement learning as amortization</a:t>
            </a:r>
          </a:p>
          <a:p>
            <a:endParaRPr lang="en-US" dirty="0"/>
          </a:p>
          <a:p>
            <a:r>
              <a:rPr lang="en-US" b="1" dirty="0"/>
              <a:t>Learning update rules</a:t>
            </a:r>
            <a:br>
              <a:rPr lang="en-US" dirty="0"/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Learning to learn            by gradient descent by gradient descent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Learning to learn without gradient descent by gradient descent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 Optimal Transport and Meta Flow Matching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9C686-8737-02EB-949F-34D5A173AE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55C76-D1C8-9F8A-E138-2BDA50164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A7B26-3A9C-2E37-DFAE-98CD18E32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5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3CDEF73D-DE3B-2495-AAA6-2BD81242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learning update rules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869B0-7D46-4517-ABB2-7C9C58387B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1F547-C87F-F5AB-D0AD-899D504CA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7EE7F-4A93-BE7A-A623-1957A519A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65918A0-04BE-95F8-7D02-8A03F8AA2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436" y="2485770"/>
            <a:ext cx="5474368" cy="28169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D889BA-9317-1A70-2B8D-AF1BCCD54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05" y="2501812"/>
            <a:ext cx="6046485" cy="28169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456CD9A-08A6-BE84-E235-47CCC0747CDF}"/>
              </a:ext>
            </a:extLst>
          </p:cNvPr>
          <p:cNvSpPr txBox="1"/>
          <p:nvPr/>
        </p:nvSpPr>
        <p:spPr>
          <a:xfrm>
            <a:off x="2147937" y="2073597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NeurIPS 2016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606D8E-0D06-3DBD-60AD-9A1C7BB998AC}"/>
              </a:ext>
            </a:extLst>
          </p:cNvPr>
          <p:cNvSpPr txBox="1"/>
          <p:nvPr/>
        </p:nvSpPr>
        <p:spPr>
          <a:xfrm>
            <a:off x="8589821" y="2073597"/>
            <a:ext cx="126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ICML 2017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A7F0BE-EF0D-FC9B-0AA4-9ECC54059D31}"/>
              </a:ext>
            </a:extLst>
          </p:cNvPr>
          <p:cNvSpPr txBox="1"/>
          <p:nvPr/>
        </p:nvSpPr>
        <p:spPr>
          <a:xfrm>
            <a:off x="3669695" y="1185990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(many others in the citation graph around these)</a:t>
            </a:r>
          </a:p>
        </p:txBody>
      </p:sp>
    </p:spTree>
    <p:extLst>
      <p:ext uri="{BB962C8B-B14F-4D97-AF65-F5344CB8AC3E}">
        <p14:creationId xmlns:p14="http://schemas.microsoft.com/office/powerpoint/2010/main" val="3886636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8F9D0-AD0C-BF8E-5765-69E8D7A7E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67E17-7BFC-9ABB-A878-C3C945731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Optimization: interacting with the world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93427-46E7-55A5-872E-376FE0A7D4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BAA0B-54A7-EF33-6D9B-D30BF327E9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C36E8-29DF-12D3-7A2F-839B8C9F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B5F748-FEE5-0618-2AE7-D6DBC349F045}"/>
                  </a:ext>
                </a:extLst>
              </p:cNvPr>
              <p:cNvSpPr txBox="1"/>
              <p:nvPr/>
            </p:nvSpPr>
            <p:spPr>
              <a:xfrm>
                <a:off x="3602181" y="3244320"/>
                <a:ext cx="3599190" cy="694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𝒞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B5F748-FEE5-0618-2AE7-D6DBC349F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181" y="3244320"/>
                <a:ext cx="3599190" cy="694870"/>
              </a:xfrm>
              <a:prstGeom prst="rect">
                <a:avLst/>
              </a:prstGeom>
              <a:blipFill>
                <a:blip r:embed="rId2"/>
                <a:stretch>
                  <a:fillRect l="-1761" r="-3169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92C3933E-6E67-A955-748D-D91FF6FB8A51}"/>
              </a:ext>
            </a:extLst>
          </p:cNvPr>
          <p:cNvGrpSpPr/>
          <p:nvPr/>
        </p:nvGrpSpPr>
        <p:grpSpPr>
          <a:xfrm>
            <a:off x="6646891" y="2777445"/>
            <a:ext cx="2959273" cy="686989"/>
            <a:chOff x="6479356" y="3490970"/>
            <a:chExt cx="2959273" cy="686989"/>
          </a:xfrm>
        </p:grpSpPr>
        <p:sp>
          <p:nvSpPr>
            <p:cNvPr id="9" name="Content Placeholder 7">
              <a:extLst>
                <a:ext uri="{FF2B5EF4-FFF2-40B4-BE49-F238E27FC236}">
                  <a16:creationId xmlns:a16="http://schemas.microsoft.com/office/drawing/2014/main" id="{98481C66-A895-C213-5D3F-524A3A872E57}"/>
                </a:ext>
              </a:extLst>
            </p:cNvPr>
            <p:cNvSpPr txBox="1">
              <a:spLocks/>
            </p:cNvSpPr>
            <p:nvPr/>
          </p:nvSpPr>
          <p:spPr>
            <a:xfrm>
              <a:off x="6479356" y="3490970"/>
              <a:ext cx="2959273" cy="68698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context 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(or parameterization)</a:t>
              </a:r>
              <a:endPara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1BA69FD-82B3-DBAD-812F-3654A1E1C856}"/>
                </a:ext>
              </a:extLst>
            </p:cNvPr>
            <p:cNvCxnSpPr>
              <a:cxnSpLocks/>
            </p:cNvCxnSpPr>
            <p:nvPr/>
          </p:nvCxnSpPr>
          <p:spPr>
            <a:xfrm>
              <a:off x="6906925" y="3821238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F4ED70-0476-D63F-3372-850CC4F05137}"/>
              </a:ext>
            </a:extLst>
          </p:cNvPr>
          <p:cNvGrpSpPr/>
          <p:nvPr/>
        </p:nvGrpSpPr>
        <p:grpSpPr>
          <a:xfrm>
            <a:off x="5556324" y="2785900"/>
            <a:ext cx="1285461" cy="485562"/>
            <a:chOff x="5388789" y="3499425"/>
            <a:chExt cx="1285461" cy="485562"/>
          </a:xfrm>
        </p:grpSpPr>
        <p:sp>
          <p:nvSpPr>
            <p:cNvPr id="12" name="Content Placeholder 7">
              <a:extLst>
                <a:ext uri="{FF2B5EF4-FFF2-40B4-BE49-F238E27FC236}">
                  <a16:creationId xmlns:a16="http://schemas.microsoft.com/office/drawing/2014/main" id="{AA89A34D-0DA4-062A-B30F-BAA3FBBF5016}"/>
                </a:ext>
              </a:extLst>
            </p:cNvPr>
            <p:cNvSpPr txBox="1">
              <a:spLocks/>
            </p:cNvSpPr>
            <p:nvPr/>
          </p:nvSpPr>
          <p:spPr>
            <a:xfrm>
              <a:off x="5388789" y="3499425"/>
              <a:ext cx="1285461" cy="4413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objective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1721883-7873-84DA-CAAB-605E0CF994BE}"/>
                </a:ext>
              </a:extLst>
            </p:cNvPr>
            <p:cNvCxnSpPr>
              <a:cxnSpLocks/>
            </p:cNvCxnSpPr>
            <p:nvPr/>
          </p:nvCxnSpPr>
          <p:spPr>
            <a:xfrm>
              <a:off x="6201384" y="3806942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7E26C0-C75A-4647-DA08-31C41E747FFD}"/>
              </a:ext>
            </a:extLst>
          </p:cNvPr>
          <p:cNvGrpSpPr/>
          <p:nvPr/>
        </p:nvGrpSpPr>
        <p:grpSpPr>
          <a:xfrm>
            <a:off x="3146187" y="4031486"/>
            <a:ext cx="3780846" cy="563956"/>
            <a:chOff x="2927136" y="4641979"/>
            <a:chExt cx="3780846" cy="563956"/>
          </a:xfrm>
        </p:grpSpPr>
        <p:sp>
          <p:nvSpPr>
            <p:cNvPr id="15" name="Content Placeholder 7">
              <a:extLst>
                <a:ext uri="{FF2B5EF4-FFF2-40B4-BE49-F238E27FC236}">
                  <a16:creationId xmlns:a16="http://schemas.microsoft.com/office/drawing/2014/main" id="{02748D26-D822-B312-4179-88670AB11EA9}"/>
                </a:ext>
              </a:extLst>
            </p:cNvPr>
            <p:cNvSpPr txBox="1">
              <a:spLocks/>
            </p:cNvSpPr>
            <p:nvPr/>
          </p:nvSpPr>
          <p:spPr>
            <a:xfrm>
              <a:off x="2927136" y="4776722"/>
              <a:ext cx="2537792" cy="4292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optimization variable</a:t>
              </a:r>
            </a:p>
          </p:txBody>
        </p:sp>
        <p:sp>
          <p:nvSpPr>
            <p:cNvPr id="16" name="Content Placeholder 7">
              <a:extLst>
                <a:ext uri="{FF2B5EF4-FFF2-40B4-BE49-F238E27FC236}">
                  <a16:creationId xmlns:a16="http://schemas.microsoft.com/office/drawing/2014/main" id="{60877D1F-D0B9-3E69-8AF9-983358282267}"/>
                </a:ext>
              </a:extLst>
            </p:cNvPr>
            <p:cNvSpPr txBox="1">
              <a:spLocks/>
            </p:cNvSpPr>
            <p:nvPr/>
          </p:nvSpPr>
          <p:spPr>
            <a:xfrm>
              <a:off x="5127907" y="4782428"/>
              <a:ext cx="1580075" cy="3921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constraints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87B0012-9BAD-A3D3-BF7D-C5A11D41FD26}"/>
                </a:ext>
              </a:extLst>
            </p:cNvPr>
            <p:cNvCxnSpPr>
              <a:cxnSpLocks/>
            </p:cNvCxnSpPr>
            <p:nvPr/>
          </p:nvCxnSpPr>
          <p:spPr>
            <a:xfrm>
              <a:off x="4944297" y="4657219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FE59CA5-5718-105B-A35A-C4C6E0F10DD6}"/>
                </a:ext>
              </a:extLst>
            </p:cNvPr>
            <p:cNvCxnSpPr>
              <a:cxnSpLocks/>
            </p:cNvCxnSpPr>
            <p:nvPr/>
          </p:nvCxnSpPr>
          <p:spPr>
            <a:xfrm>
              <a:off x="5310057" y="4641979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1A48E1-8033-2BFA-1303-B4925C9033E9}"/>
              </a:ext>
            </a:extLst>
          </p:cNvPr>
          <p:cNvGrpSpPr/>
          <p:nvPr/>
        </p:nvGrpSpPr>
        <p:grpSpPr>
          <a:xfrm>
            <a:off x="2882269" y="2778776"/>
            <a:ext cx="2146853" cy="653350"/>
            <a:chOff x="2753371" y="3492301"/>
            <a:chExt cx="2146853" cy="653350"/>
          </a:xfrm>
        </p:grpSpPr>
        <p:sp>
          <p:nvSpPr>
            <p:cNvPr id="20" name="Content Placeholder 7">
              <a:extLst>
                <a:ext uri="{FF2B5EF4-FFF2-40B4-BE49-F238E27FC236}">
                  <a16:creationId xmlns:a16="http://schemas.microsoft.com/office/drawing/2014/main" id="{57B9B470-5B8C-79E8-5F42-3792AB641D37}"/>
                </a:ext>
              </a:extLst>
            </p:cNvPr>
            <p:cNvSpPr txBox="1">
              <a:spLocks/>
            </p:cNvSpPr>
            <p:nvPr/>
          </p:nvSpPr>
          <p:spPr>
            <a:xfrm>
              <a:off x="2753371" y="3492301"/>
              <a:ext cx="2146853" cy="6533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optimal solution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30D7802-E777-6B6B-2399-4BB6EF03F0F6}"/>
                </a:ext>
              </a:extLst>
            </p:cNvPr>
            <p:cNvCxnSpPr>
              <a:cxnSpLocks/>
            </p:cNvCxnSpPr>
            <p:nvPr/>
          </p:nvCxnSpPr>
          <p:spPr>
            <a:xfrm>
              <a:off x="3618417" y="3821237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ight Arrow 21">
            <a:extLst>
              <a:ext uri="{FF2B5EF4-FFF2-40B4-BE49-F238E27FC236}">
                <a16:creationId xmlns:a16="http://schemas.microsoft.com/office/drawing/2014/main" id="{B3180F63-83DC-A1F2-FB55-5B1880822E3F}"/>
              </a:ext>
            </a:extLst>
          </p:cNvPr>
          <p:cNvSpPr/>
          <p:nvPr/>
        </p:nvSpPr>
        <p:spPr>
          <a:xfrm>
            <a:off x="2181392" y="3338223"/>
            <a:ext cx="744438" cy="507064"/>
          </a:xfrm>
          <a:prstGeom prst="rightArrow">
            <a:avLst>
              <a:gd name="adj1" fmla="val 41413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6078C20-C9AF-48ED-019D-8FF71AF6DFA5}"/>
              </a:ext>
            </a:extLst>
          </p:cNvPr>
          <p:cNvGrpSpPr/>
          <p:nvPr/>
        </p:nvGrpSpPr>
        <p:grpSpPr>
          <a:xfrm>
            <a:off x="352052" y="2672009"/>
            <a:ext cx="1833253" cy="1904760"/>
            <a:chOff x="225738" y="3402285"/>
            <a:chExt cx="1833253" cy="190476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BE95CAD-4655-E69D-4754-E07C085CD0CC}"/>
                </a:ext>
              </a:extLst>
            </p:cNvPr>
            <p:cNvGrpSpPr/>
            <p:nvPr/>
          </p:nvGrpSpPr>
          <p:grpSpPr>
            <a:xfrm>
              <a:off x="225738" y="3402285"/>
              <a:ext cx="1833253" cy="1904760"/>
              <a:chOff x="183551" y="3394089"/>
              <a:chExt cx="1833253" cy="1904760"/>
            </a:xfrm>
          </p:grpSpPr>
          <p:pic>
            <p:nvPicPr>
              <p:cNvPr id="26" name="Picture 25" descr="3D globe with cloud cover">
                <a:extLst>
                  <a:ext uri="{FF2B5EF4-FFF2-40B4-BE49-F238E27FC236}">
                    <a16:creationId xmlns:a16="http://schemas.microsoft.com/office/drawing/2014/main" id="{5FFEA55D-6E39-DDD3-8603-EA5F25D07C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 amt="5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3551" y="3394089"/>
                <a:ext cx="1833253" cy="1904760"/>
              </a:xfrm>
              <a:prstGeom prst="rect">
                <a:avLst/>
              </a:prstGeom>
            </p:spPr>
          </p:pic>
          <p:pic>
            <p:nvPicPr>
              <p:cNvPr id="27" name="Graphic 26" descr="Robot Hand with solid fill">
                <a:extLst>
                  <a:ext uri="{FF2B5EF4-FFF2-40B4-BE49-F238E27FC236}">
                    <a16:creationId xmlns:a16="http://schemas.microsoft.com/office/drawing/2014/main" id="{CAC032C5-51FC-FCE7-BA4E-A0B0C991A5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01561" y="364213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8" name="Graphic 27" descr="Robot with solid fill">
                <a:extLst>
                  <a:ext uri="{FF2B5EF4-FFF2-40B4-BE49-F238E27FC236}">
                    <a16:creationId xmlns:a16="http://schemas.microsoft.com/office/drawing/2014/main" id="{C13C1A51-39AD-6A28-0791-13EFE63A29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35093" y="3597306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25" name="Graphic 24" descr="Monitor with solid fill">
              <a:extLst>
                <a:ext uri="{FF2B5EF4-FFF2-40B4-BE49-F238E27FC236}">
                  <a16:creationId xmlns:a16="http://schemas.microsoft.com/office/drawing/2014/main" id="{1782A2F0-9331-4E52-CB9E-3821D1B5B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0574" y="4355330"/>
              <a:ext cx="914400" cy="9144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78BE74F-EFF6-B03D-0645-F18FEC61E8F3}"/>
              </a:ext>
            </a:extLst>
          </p:cNvPr>
          <p:cNvGrpSpPr/>
          <p:nvPr/>
        </p:nvGrpSpPr>
        <p:grpSpPr>
          <a:xfrm>
            <a:off x="9216726" y="2332038"/>
            <a:ext cx="2595752" cy="2327374"/>
            <a:chOff x="9049191" y="3278641"/>
            <a:chExt cx="2595752" cy="2327374"/>
          </a:xfrm>
        </p:grpSpPr>
        <p:pic>
          <p:nvPicPr>
            <p:cNvPr id="30" name="Picture 2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C70BDD1-0257-AF46-0FED-E265076BB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49191" y="3394819"/>
              <a:ext cx="2595752" cy="2211196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9F7833E-63AC-46EC-DFB1-6906E78B61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90264" y="3278641"/>
              <a:ext cx="0" cy="2211196"/>
            </a:xfrm>
            <a:prstGeom prst="line">
              <a:avLst/>
            </a:prstGeom>
            <a:ln w="5080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Content Placeholder 7">
            <a:extLst>
              <a:ext uri="{FF2B5EF4-FFF2-40B4-BE49-F238E27FC236}">
                <a16:creationId xmlns:a16="http://schemas.microsoft.com/office/drawing/2014/main" id="{130E8763-F30B-E270-2D2F-4BFB76740EE8}"/>
              </a:ext>
            </a:extLst>
          </p:cNvPr>
          <p:cNvSpPr txBox="1">
            <a:spLocks/>
          </p:cNvSpPr>
          <p:nvPr/>
        </p:nvSpPr>
        <p:spPr>
          <a:xfrm>
            <a:off x="9260167" y="4669395"/>
            <a:ext cx="2844800" cy="32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vertical slices are optimization problems</a:t>
            </a:r>
          </a:p>
        </p:txBody>
      </p:sp>
    </p:spTree>
    <p:extLst>
      <p:ext uri="{BB962C8B-B14F-4D97-AF65-F5344CB8AC3E}">
        <p14:creationId xmlns:p14="http://schemas.microsoft.com/office/powerpoint/2010/main" val="333343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954CD-5BD0-320D-CFF7-6CD4A9F72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B522E37-0D24-446D-9AFB-FF57AC42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Learning to learn by gradient descent by gradient descent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5AB2C2-E132-4419-98E6-EB3818685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with gradient descent: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Replace the update with a learned rule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(an LSTM):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3FC1C-C298-126E-D8CD-7E4FCDF74B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4E4F8-C7C2-A23D-4B13-75F4B4117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C9256-E040-4368-1695-20E53BF15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01527C-3FF5-FB9D-DAA3-0938B9914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207" y="1948033"/>
            <a:ext cx="3655594" cy="790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C5C978-EE05-E797-DAFB-10219307C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207" y="3265329"/>
            <a:ext cx="4201025" cy="618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ED2BDB-DE4C-702D-8E74-CDF83F5E5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93" y="4001260"/>
            <a:ext cx="5533085" cy="21249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016D49-BA55-997E-32DA-BE4D5C30E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982" y="2087559"/>
            <a:ext cx="4521200" cy="11811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8">
                <a:extLst>
                  <a:ext uri="{FF2B5EF4-FFF2-40B4-BE49-F238E27FC236}">
                    <a16:creationId xmlns:a16="http://schemas.microsoft.com/office/drawing/2014/main" id="{CFC845A9-5135-1A6C-E155-98E637B4A7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88983" y="1672965"/>
                <a:ext cx="4521200" cy="5282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Learn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𝑔</m:t>
                    </m:r>
                  </m:oMath>
                </a14:m>
                <a:r>
                  <a:rPr lang="en-US" dirty="0"/>
                  <a:t> by amortizing across objectives: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4" name="Content Placeholder 8">
                <a:extLst>
                  <a:ext uri="{FF2B5EF4-FFF2-40B4-BE49-F238E27FC236}">
                    <a16:creationId xmlns:a16="http://schemas.microsoft.com/office/drawing/2014/main" id="{CFC845A9-5135-1A6C-E155-98E637B4A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8983" y="1672965"/>
                <a:ext cx="4521200" cy="528230"/>
              </a:xfrm>
              <a:prstGeom prst="rect">
                <a:avLst/>
              </a:prstGeom>
              <a:blipFill>
                <a:blip r:embed="rId6"/>
                <a:stretch>
                  <a:fillRect l="-1401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DCBE8680-000D-2A5E-2324-8A8DC3574B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4782" y="3498845"/>
            <a:ext cx="61976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78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9F8E1-AEC9-9ABD-8BA5-79F7D22AE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5EB8867F-A326-EF87-45F2-A6CCCFBC9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Learning to learn by gradient descent by gradient descent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958DE9B-50B5-C58A-76EF-89A8F28AE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Start with gradient descent: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Replace the update with a learned rule (an LSTM):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BF103-FE32-F2C6-10B4-DFBE79EC8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CEF99-607D-32E9-2B93-73CC8B9999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59D50-31AB-5941-7C4E-B2FF586A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B8C594-BF61-F77C-C2A6-6B29A0D4BD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1221207" y="1948033"/>
            <a:ext cx="3655594" cy="790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15F2CC-6851-E765-A0EB-DE37232EF8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>
            <a:off x="1221207" y="3265329"/>
            <a:ext cx="4201025" cy="618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9E3851-851A-65EC-62B4-6F7A0BEBF0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9000"/>
          </a:blip>
          <a:stretch>
            <a:fillRect/>
          </a:stretch>
        </p:blipFill>
        <p:spPr>
          <a:xfrm>
            <a:off x="402493" y="4001260"/>
            <a:ext cx="5533085" cy="21249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4FF8BA-E0F0-BAAB-EA93-20EB8C124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982" y="2087559"/>
            <a:ext cx="4521200" cy="11811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8">
                <a:extLst>
                  <a:ext uri="{FF2B5EF4-FFF2-40B4-BE49-F238E27FC236}">
                    <a16:creationId xmlns:a16="http://schemas.microsoft.com/office/drawing/2014/main" id="{83023377-26B7-9FDF-2A58-9DA3C18A05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88983" y="1672965"/>
                <a:ext cx="4521200" cy="5282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Learn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𝑔</m:t>
                    </m:r>
                  </m:oMath>
                </a14:m>
                <a:r>
                  <a:rPr lang="en-US" dirty="0"/>
                  <a:t> by amortizing across objectives: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4" name="Content Placeholder 8">
                <a:extLst>
                  <a:ext uri="{FF2B5EF4-FFF2-40B4-BE49-F238E27FC236}">
                    <a16:creationId xmlns:a16="http://schemas.microsoft.com/office/drawing/2014/main" id="{83023377-26B7-9FDF-2A58-9DA3C18A0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8983" y="1672965"/>
                <a:ext cx="4521200" cy="528230"/>
              </a:xfrm>
              <a:prstGeom prst="rect">
                <a:avLst/>
              </a:prstGeom>
              <a:blipFill>
                <a:blip r:embed="rId6"/>
                <a:stretch>
                  <a:fillRect l="-1401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4B604E63-AB39-C96B-E895-71822F56E5F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9000"/>
          </a:blip>
          <a:stretch>
            <a:fillRect/>
          </a:stretch>
        </p:blipFill>
        <p:spPr>
          <a:xfrm>
            <a:off x="5904782" y="3498845"/>
            <a:ext cx="6197600" cy="26924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3045FC0-11FD-72DF-D3E2-77A1168DE971}"/>
              </a:ext>
            </a:extLst>
          </p:cNvPr>
          <p:cNvSpPr/>
          <p:nvPr/>
        </p:nvSpPr>
        <p:spPr>
          <a:xfrm>
            <a:off x="6240378" y="2039745"/>
            <a:ext cx="5807242" cy="1250806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346C1C-1B21-8F81-4732-22A1877594DD}"/>
                  </a:ext>
                </a:extLst>
              </p:cNvPr>
              <p:cNvSpPr txBox="1"/>
              <p:nvPr/>
            </p:nvSpPr>
            <p:spPr>
              <a:xfrm>
                <a:off x="2364042" y="4331682"/>
                <a:ext cx="9425465" cy="14401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60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6000" b="0" i="0" smtClean="0">
                                  <a:latin typeface="Cambria Math" panose="02000503000000000000" pitchFamily="2" charset="77"/>
                                </a:rPr>
                                <m:t>maximize</m:t>
                              </m:r>
                            </m:e>
                            <m:lim>
                              <m: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6000" b="0" i="1" smtClean="0">
                              <a:latin typeface="Cambria Math" panose="02000503000000000000" pitchFamily="2" charset="77"/>
                            </a:rPr>
                            <m:t> </m:t>
                          </m:r>
                          <m:r>
                            <a:rPr lang="en-US" sz="6000" b="0" i="1" smtClean="0">
                              <a:latin typeface="Cambria Math" panose="02000503000000000000" pitchFamily="2" charset="77"/>
                            </a:rPr>
                            <m:t>𝑄</m:t>
                          </m:r>
                          <m:r>
                            <a:rPr lang="en-US" sz="6000" b="0" i="1" smtClean="0">
                              <a:latin typeface="Cambria Math" panose="02000503000000000000" pitchFamily="2" charset="77"/>
                            </a:rPr>
                            <m:t>(</m:t>
                          </m:r>
                          <m:r>
                            <a:rPr lang="en-US" sz="6000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sz="6000" b="0" i="1" smtClean="0">
                              <a:latin typeface="Cambria Math" panose="02000503000000000000" pitchFamily="2" charset="77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r>
                                <a:rPr lang="en-US" sz="6000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6000" b="0" i="1" smtClean="0">
                              <a:latin typeface="Cambria Math" panose="02000503000000000000" pitchFamily="2" charset="77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60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346C1C-1B21-8F81-4732-22A187759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4042" y="4331682"/>
                <a:ext cx="9425465" cy="1440138"/>
              </a:xfrm>
              <a:prstGeom prst="rect">
                <a:avLst/>
              </a:prstGeom>
              <a:blipFill>
                <a:blip r:embed="rId8"/>
                <a:stretch>
                  <a:fillRect l="-673" t="-1754" r="-2019" b="-9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D831AD43-88FC-0417-231B-33BF0C165BB0}"/>
              </a:ext>
            </a:extLst>
          </p:cNvPr>
          <p:cNvSpPr txBox="1">
            <a:spLocks/>
          </p:cNvSpPr>
          <p:nvPr/>
        </p:nvSpPr>
        <p:spPr>
          <a:xfrm>
            <a:off x="6742982" y="3585071"/>
            <a:ext cx="5359400" cy="88781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!! identical to amortization for policies in RL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1376BEC-6F16-0488-4C1D-FDE5089B943D}"/>
              </a:ext>
            </a:extLst>
          </p:cNvPr>
          <p:cNvCxnSpPr/>
          <p:nvPr/>
        </p:nvCxnSpPr>
        <p:spPr>
          <a:xfrm flipH="1">
            <a:off x="6112042" y="3354719"/>
            <a:ext cx="646982" cy="960921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160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58766-DDDA-4528-E6C8-201F28271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487A51B-A6C8-A90B-21EB-9797F5CC7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Autofit/>
          </a:bodyPr>
          <a:lstStyle/>
          <a:p>
            <a:r>
              <a:rPr lang="en-US" sz="2800" dirty="0"/>
              <a:t>Learning to learn </a:t>
            </a:r>
            <a:r>
              <a:rPr lang="en-US" sz="2800" i="1" dirty="0"/>
              <a:t>without</a:t>
            </a:r>
            <a:r>
              <a:rPr lang="en-US" sz="2800" dirty="0"/>
              <a:t> gradient descent by gradient descent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561DFD-846C-68F4-108A-E92B844E3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start with black-box Bayesian optimization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(e.g., for experimental design)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A1EF4-80D0-E219-00FB-45FA16032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8F8BF-A1CC-7182-1777-744F2694B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6370E-2813-3864-798E-72603EF9F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E12493B-D2C8-89C1-24B9-3771539F4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052" y="1134896"/>
            <a:ext cx="4901632" cy="483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BC9763-7B0E-02F7-D55C-88CB8C2C6EA6}"/>
              </a:ext>
            </a:extLst>
          </p:cNvPr>
          <p:cNvSpPr txBox="1"/>
          <p:nvPr/>
        </p:nvSpPr>
        <p:spPr>
          <a:xfrm>
            <a:off x="6529137" y="6023394"/>
            <a:ext cx="52938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Source: Shallow Understanding on Bayesian Optimization, Ramraj Chandradevan</a:t>
            </a:r>
          </a:p>
        </p:txBody>
      </p:sp>
    </p:spTree>
    <p:extLst>
      <p:ext uri="{BB962C8B-B14F-4D97-AF65-F5344CB8AC3E}">
        <p14:creationId xmlns:p14="http://schemas.microsoft.com/office/powerpoint/2010/main" val="967554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380D7-2774-4BB3-14E3-62253B908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7DCC33C7-B461-43DF-A88E-E53705E3F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Autofit/>
          </a:bodyPr>
          <a:lstStyle/>
          <a:p>
            <a:r>
              <a:rPr lang="en-US" sz="2800" dirty="0"/>
              <a:t>Learning to learn </a:t>
            </a:r>
            <a:r>
              <a:rPr lang="en-US" sz="2800" i="1" dirty="0"/>
              <a:t>without</a:t>
            </a:r>
            <a:r>
              <a:rPr lang="en-US" sz="2800" dirty="0"/>
              <a:t> gradient descent by gradient descent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575668F-1C59-452F-B870-E0186C323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start with black-box Bayesian optimization</a:t>
            </a:r>
          </a:p>
          <a:p>
            <a:endParaRPr lang="en-US" dirty="0"/>
          </a:p>
          <a:p>
            <a:r>
              <a:rPr lang="en-US" b="1" dirty="0"/>
              <a:t>Challenges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(again)</a:t>
            </a:r>
            <a:r>
              <a:rPr lang="en-US" dirty="0"/>
              <a:t>:</a:t>
            </a:r>
          </a:p>
          <a:p>
            <a:pPr marL="457200" indent="-457200">
              <a:buAutoNum type="arabicPeriod"/>
            </a:pPr>
            <a:r>
              <a:rPr lang="en-US" dirty="0"/>
              <a:t>Solving one optimization problem is hard 🫠</a:t>
            </a:r>
          </a:p>
          <a:p>
            <a:pPr marL="457200" indent="-457200">
              <a:buAutoNum type="arabicPeriod"/>
            </a:pPr>
            <a:r>
              <a:rPr lang="en-US" dirty="0"/>
              <a:t>Many acquisition function choices 😵‍💫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B5167-EC36-34FC-2E83-F43A6DB148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90178-1BDD-FFD1-DFB8-1B860340C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3CA2C-A2CC-7AA5-54C1-48EDACBD1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787A3-8EA5-3467-97A1-C7F718D3BDCB}"/>
              </a:ext>
            </a:extLst>
          </p:cNvPr>
          <p:cNvSpPr txBox="1"/>
          <p:nvPr/>
        </p:nvSpPr>
        <p:spPr>
          <a:xfrm>
            <a:off x="6169890" y="5008392"/>
            <a:ext cx="52938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Source: Shallow Understanding on Bayesian Optimization, Ramraj Chandradevan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4A18F04-5D2C-186E-978B-79658D159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408" y="1451814"/>
            <a:ext cx="6217592" cy="36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444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8BE20-581E-F2D2-B0C8-77B46DB62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F91839-2E57-B5D6-09E5-7333CDD6D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Autofit/>
          </a:bodyPr>
          <a:lstStyle/>
          <a:p>
            <a:r>
              <a:rPr lang="en-US" sz="2800" dirty="0"/>
              <a:t>Learning to learn </a:t>
            </a:r>
            <a:r>
              <a:rPr lang="en-US" sz="2800" i="1" dirty="0"/>
              <a:t>without</a:t>
            </a:r>
            <a:r>
              <a:rPr lang="en-US" sz="2800" dirty="0"/>
              <a:t> gradient descent by gradient descent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A41B05F-555E-3A9E-3E37-3FD958783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start with black-box Bayesian optimization</a:t>
            </a:r>
          </a:p>
          <a:p>
            <a:endParaRPr lang="en-US" dirty="0"/>
          </a:p>
          <a:p>
            <a:r>
              <a:rPr lang="en-US" b="1" dirty="0"/>
              <a:t>Challenges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(again)</a:t>
            </a:r>
            <a:r>
              <a:rPr lang="en-US" dirty="0"/>
              <a:t>:</a:t>
            </a:r>
          </a:p>
          <a:p>
            <a:pPr marL="457200" indent="-457200">
              <a:buAutoNum type="arabicPeriod"/>
            </a:pPr>
            <a:r>
              <a:rPr lang="en-US" dirty="0"/>
              <a:t>Solving one optimization problem is hard 🫠</a:t>
            </a:r>
          </a:p>
          <a:p>
            <a:pPr marL="457200" indent="-457200">
              <a:buAutoNum type="arabicPeriod"/>
            </a:pPr>
            <a:r>
              <a:rPr lang="en-US" dirty="0"/>
              <a:t>Many acquisition function choices 😵‍💫</a:t>
            </a:r>
          </a:p>
          <a:p>
            <a:pPr marL="457200" indent="-457200">
              <a:buAutoNum type="arabicPeriod"/>
            </a:pPr>
            <a:endParaRPr lang="en-US" dirty="0"/>
          </a:p>
          <a:p>
            <a:r>
              <a:rPr lang="en-US" b="1" dirty="0"/>
              <a:t>This paper:</a:t>
            </a:r>
            <a:r>
              <a:rPr lang="en-US" dirty="0"/>
              <a:t> learn the updates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(again with amortization)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01101-7C7F-C9F4-3649-ADC386D5F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D0102-5602-C2A6-04D1-E871FE4F3F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E052D-158A-647A-3BA6-E2FCE7543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0BEF68-552A-1D2F-F402-DE958C9EF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854" y="1885657"/>
            <a:ext cx="2941053" cy="220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7B7005-623B-D300-2FE4-5944E7BF0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888" y="4557161"/>
            <a:ext cx="2941053" cy="2164314"/>
          </a:xfrm>
          <a:prstGeom prst="rect">
            <a:avLst/>
          </a:prstGeom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670DC8F0-5DCF-7D91-F683-69BFB0ACC28E}"/>
              </a:ext>
            </a:extLst>
          </p:cNvPr>
          <p:cNvSpPr txBox="1">
            <a:spLocks/>
          </p:cNvSpPr>
          <p:nvPr/>
        </p:nvSpPr>
        <p:spPr>
          <a:xfrm>
            <a:off x="7243011" y="1426850"/>
            <a:ext cx="3713748" cy="524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standard Bayesian optimization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B4655C7-EC87-AB51-1BEE-AB2DEA72E917}"/>
              </a:ext>
            </a:extLst>
          </p:cNvPr>
          <p:cNvSpPr txBox="1">
            <a:spLocks/>
          </p:cNvSpPr>
          <p:nvPr/>
        </p:nvSpPr>
        <p:spPr>
          <a:xfrm>
            <a:off x="7446938" y="4164646"/>
            <a:ext cx="3713748" cy="524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learned updates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(solves fast)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437277-3FDB-DE26-3E53-3B6FD6B3E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581" y="4076699"/>
            <a:ext cx="45212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78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AF4FF-11BD-511E-872D-2065C0CD3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F812F-12B6-2977-DF0C-4DA7CEA45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930E5-8DBE-0CDA-273F-A49A1B000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 and motivation for amortization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Warmup: reinforcement learning as amortization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Learning update rules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Learning to learn            by gradient descent by gradient descent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Learning to learn without gradient descent by gradient descent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b="1" dirty="0"/>
              <a:t>Meta Optimal Transport and Meta Flow Matching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E476D-E710-CE28-AAA2-0855E63F7A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34FE6-933B-6D5A-5056-E3350584E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758DB-D5AD-CCC5-18C1-5CFC0658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68F56-76E9-10D1-16E2-53BF1F910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transporting between populations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B7686-5F07-220D-F1B6-06ABBDEDA4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401F6-BB57-5FB1-195F-7DBE4DC3E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F5F09-D68F-B62E-070A-87619E172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3704B9C-7A29-4573-79B5-DB4031C5B832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Supervised Training of Conditional Monge Maps.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Bunne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Krause, Cuturi, NeurIPS 2022.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17D6AB-152B-2CC6-AAF3-EB2218B55A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8782" y="1373216"/>
            <a:ext cx="5631391" cy="4839326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388F997F-93B0-6EC1-3E49-59F1B57EF8AE}"/>
              </a:ext>
            </a:extLst>
          </p:cNvPr>
          <p:cNvSpPr txBox="1">
            <a:spLocks/>
          </p:cNvSpPr>
          <p:nvPr/>
        </p:nvSpPr>
        <p:spPr>
          <a:xfrm>
            <a:off x="1245334" y="5970646"/>
            <a:ext cx="284480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Bunne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64463791-9FAA-0031-4D0D-5A39E362E8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7503" y="5535423"/>
                <a:ext cx="735725" cy="4638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64463791-9FAA-0031-4D0D-5A39E362E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503" y="5535423"/>
                <a:ext cx="735725" cy="4638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7277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B7686-5F07-220D-F1B6-06ABBDEDA4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401F6-BB57-5FB1-195F-7DBE4DC3E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F5F09-D68F-B62E-070A-87619E172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AE9A48-5303-2F83-0B69-921D725CE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844" y="1390744"/>
            <a:ext cx="10306686" cy="4869452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3E2DFB2F-CC31-EE25-12E0-EB381A90DB43}"/>
              </a:ext>
            </a:extLst>
          </p:cNvPr>
          <p:cNvSpPr txBox="1">
            <a:spLocks/>
          </p:cNvSpPr>
          <p:nvPr/>
        </p:nvSpPr>
        <p:spPr>
          <a:xfrm>
            <a:off x="1245334" y="5970646"/>
            <a:ext cx="284480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Bunne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E4BFDBF-CA02-2751-C413-497F83AA7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Motivation: transporting between populations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922E8C1-5208-CE54-C659-898AED0FC6D4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Supervised Training of Conditional Monge Maps.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Bunne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Krause, Cuturi, NeurIPS 2022.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6ECE79F4-6AED-B6E5-C7DD-6FB7980502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7503" y="5535423"/>
                <a:ext cx="735725" cy="4638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6ECE79F4-6AED-B6E5-C7DD-6FB798050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503" y="5535423"/>
                <a:ext cx="735725" cy="4638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19FCED0-C104-6A01-5765-236AD6F0E5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87772" y="5220274"/>
                <a:ext cx="735725" cy="4638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19FCED0-C104-6A01-5765-236AD6F0E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7772" y="5220274"/>
                <a:ext cx="735725" cy="4638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9734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C78C-E780-F1F7-F80D-FE0220DDA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Optimal transport 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870204-A95B-CFAA-54D4-C72D703B1A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05521" y="3110431"/>
                <a:ext cx="10378648" cy="55782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are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measures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𝒞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is the set of valid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couplings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is a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transport map 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from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870204-A95B-CFAA-54D4-C72D703B1A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05521" y="3110431"/>
                <a:ext cx="10378648" cy="557823"/>
              </a:xfrm>
              <a:blipFill>
                <a:blip r:embed="rId3"/>
                <a:stretch>
                  <a:fillRect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B682C43-1C76-20FF-F14C-7E3DFFB26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51" y="3954576"/>
            <a:ext cx="9176785" cy="22941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D138F53-D8F4-994F-8BED-E72551A71A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93118" y="4550509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D138F53-D8F4-994F-8BED-E72551A71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3118" y="4550509"/>
                <a:ext cx="735725" cy="4638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FAC7C42-ADF4-E643-9BA1-75905312FF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67903" y="3879849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FAC7C42-ADF4-E643-9BA1-75905312F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903" y="3879849"/>
                <a:ext cx="735725" cy="4638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9AA68E2-1BE2-9E4D-ACAD-C4984BF836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8195" y="3769963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9AA68E2-1BE2-9E4D-ACAD-C4984BF83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195" y="3769963"/>
                <a:ext cx="735725" cy="4638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6D98DBB2-F147-9948-A3B5-7264A97399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14518" y="5784952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6D98DBB2-F147-9948-A3B5-7264A9739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518" y="5784952"/>
                <a:ext cx="735725" cy="4638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C7CA47BB-89C6-BF49-8E7A-C88AD675AD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53826" y="4447089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C7CA47BB-89C6-BF49-8E7A-C88AD675A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826" y="4447089"/>
                <a:ext cx="735725" cy="4638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9C55D6D3-A3B7-F64F-97B7-7F76F2BBD1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08714" y="5787328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9C55D6D3-A3B7-F64F-97B7-7F76F2BBD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714" y="5787328"/>
                <a:ext cx="735725" cy="4638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D07658A6-0FD2-EA46-A1C5-5232AFBFB5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71987" y="5215027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D07658A6-0FD2-EA46-A1C5-5232AFBFB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1987" y="5215027"/>
                <a:ext cx="735725" cy="4638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B5CE97C6-49AE-5246-A8AC-796EC37535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40170" y="4181282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B5CE97C6-49AE-5246-A8AC-796EC3753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0170" y="4181282"/>
                <a:ext cx="735725" cy="463821"/>
              </a:xfrm>
              <a:prstGeom prst="rect">
                <a:avLst/>
              </a:prstGeom>
              <a:blipFill>
                <a:blip r:embed="rId8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12">
                <a:extLst>
                  <a:ext uri="{FF2B5EF4-FFF2-40B4-BE49-F238E27FC236}">
                    <a16:creationId xmlns:a16="http://schemas.microsoft.com/office/drawing/2014/main" id="{69DBE1B2-D5E3-E244-A1A2-766793FF63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0070" y="1417638"/>
                <a:ext cx="8202205" cy="15437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1" dirty="0"/>
                  <a:t>Monge</a:t>
                </a:r>
                <a:r>
                  <a:rPr lang="en-US" sz="3600" dirty="0"/>
                  <a:t> </a:t>
                </a:r>
                <a:r>
                  <a:rPr lang="en-US" sz="3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(primal, Wasserstein-2)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b="0" i="1" smtClean="0"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sz="3600" b="0" i="1" smtClean="0">
                                  <a:latin typeface="Cambria Math" panose="02000503000000000000" pitchFamily="2" charset="77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3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limLow>
                                <m:limLowPr>
                                  <m:ctrlPr>
                                    <a:rPr lang="en-US" sz="3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𝒞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Content Placeholder 12">
                <a:extLst>
                  <a:ext uri="{FF2B5EF4-FFF2-40B4-BE49-F238E27FC236}">
                    <a16:creationId xmlns:a16="http://schemas.microsoft.com/office/drawing/2014/main" id="{69DBE1B2-D5E3-E244-A1A2-766793FF6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070" y="1417638"/>
                <a:ext cx="8202205" cy="1543728"/>
              </a:xfrm>
              <a:prstGeom prst="rect">
                <a:avLst/>
              </a:prstGeom>
              <a:blipFill>
                <a:blip r:embed="rId12"/>
                <a:stretch>
                  <a:fillRect l="-2322" t="-5691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A7E78-337F-0370-1D05-15B6AF7D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1A79A-48C6-E272-9EB4-2F2A00698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95E847B-9A5B-27E5-6AC0-13A565163E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6369E49-0658-B1A3-C370-F0B886BD882E}"/>
              </a:ext>
            </a:extLst>
          </p:cNvPr>
          <p:cNvSpPr txBox="1">
            <a:spLocks/>
          </p:cNvSpPr>
          <p:nvPr/>
        </p:nvSpPr>
        <p:spPr>
          <a:xfrm>
            <a:off x="1593969" y="6115440"/>
            <a:ext cx="6282519" cy="27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 amortizing convex conjugates for optimal transport.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Amos, ICLR 2023.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9FAD7ED-1A0E-50E3-29F6-CD2F76972EF3}"/>
              </a:ext>
            </a:extLst>
          </p:cNvPr>
          <p:cNvSpPr txBox="1">
            <a:spLocks/>
          </p:cNvSpPr>
          <p:nvPr/>
        </p:nvSpPr>
        <p:spPr>
          <a:xfrm>
            <a:off x="1800158" y="5942920"/>
            <a:ext cx="1391570" cy="27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</a:t>
            </a:r>
          </a:p>
        </p:txBody>
      </p:sp>
    </p:spTree>
    <p:extLst>
      <p:ext uri="{BB962C8B-B14F-4D97-AF65-F5344CB8AC3E}">
        <p14:creationId xmlns:p14="http://schemas.microsoft.com/office/powerpoint/2010/main" val="3629456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71727-6E4A-36AA-35BC-A9534445B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DA8CD-45A8-6E73-49DB-0B0B35195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Optimal transport problems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BB0DC5-AD66-8753-849A-F833EC2D0E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05521" y="3110431"/>
                <a:ext cx="10378648" cy="55782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are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measures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𝒞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is the set of valid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couplings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is a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transport map 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from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BB0DC5-AD66-8753-849A-F833EC2D0E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05521" y="3110431"/>
                <a:ext cx="10378648" cy="557823"/>
              </a:xfrm>
              <a:blipFill>
                <a:blip r:embed="rId3"/>
                <a:stretch>
                  <a:fillRect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ontent Placeholder 12">
                <a:extLst>
                  <a:ext uri="{FF2B5EF4-FFF2-40B4-BE49-F238E27FC236}">
                    <a16:creationId xmlns:a16="http://schemas.microsoft.com/office/drawing/2014/main" id="{C677A457-5A7F-2A61-DEB5-094894EDF6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0070" y="1417638"/>
                <a:ext cx="8202205" cy="15437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1" dirty="0"/>
                  <a:t>Monge</a:t>
                </a:r>
                <a:r>
                  <a:rPr lang="en-US" sz="3600" dirty="0"/>
                  <a:t> </a:t>
                </a:r>
                <a:r>
                  <a:rPr lang="en-US" sz="3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(primal, Wasserstein-2)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b="0" i="1" smtClean="0"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sz="3600" b="0" i="1" smtClean="0">
                                  <a:latin typeface="Cambria Math" panose="02000503000000000000" pitchFamily="2" charset="77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3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limLow>
                                <m:limLowPr>
                                  <m:ctrlPr>
                                    <a:rPr lang="en-US" sz="3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𝒞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21" name="Content Placeholder 12">
                <a:extLst>
                  <a:ext uri="{FF2B5EF4-FFF2-40B4-BE49-F238E27FC236}">
                    <a16:creationId xmlns:a16="http://schemas.microsoft.com/office/drawing/2014/main" id="{C677A457-5A7F-2A61-DEB5-094894EDF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070" y="1417638"/>
                <a:ext cx="8202205" cy="1543728"/>
              </a:xfrm>
              <a:prstGeom prst="rect">
                <a:avLst/>
              </a:prstGeom>
              <a:blipFill>
                <a:blip r:embed="rId4"/>
                <a:stretch>
                  <a:fillRect l="-2322" t="-5691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16E6F7-B8FF-8FE2-1B7D-02AFCB81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C4F5EA-2800-83CD-68D7-A8F686980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E4671C-9803-333C-FA11-CF474EC77BB8}"/>
              </a:ext>
            </a:extLst>
          </p:cNvPr>
          <p:cNvSpPr/>
          <p:nvPr/>
        </p:nvSpPr>
        <p:spPr>
          <a:xfrm>
            <a:off x="-188259" y="-107577"/>
            <a:ext cx="12420600" cy="7073153"/>
          </a:xfrm>
          <a:prstGeom prst="rect">
            <a:avLst/>
          </a:prstGeom>
          <a:solidFill>
            <a:schemeClr val="tx1">
              <a:lumMod val="50000"/>
              <a:lumOff val="50000"/>
              <a:alpha val="48357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A3A7EE0-8919-910E-A62F-87C9F2CFD3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2356DC2-CEC6-7B89-3351-114A1E073059}"/>
              </a:ext>
            </a:extLst>
          </p:cNvPr>
          <p:cNvSpPr/>
          <p:nvPr/>
        </p:nvSpPr>
        <p:spPr>
          <a:xfrm>
            <a:off x="94483" y="4297233"/>
            <a:ext cx="12035118" cy="1019682"/>
          </a:xfrm>
          <a:prstGeom prst="roundRect">
            <a:avLst/>
          </a:prstGeom>
          <a:solidFill>
            <a:srgbClr val="9820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Challenge: solving even once is hard</a:t>
            </a:r>
          </a:p>
        </p:txBody>
      </p:sp>
    </p:spTree>
    <p:extLst>
      <p:ext uri="{BB962C8B-B14F-4D97-AF65-F5344CB8AC3E}">
        <p14:creationId xmlns:p14="http://schemas.microsoft.com/office/powerpoint/2010/main" val="2576579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B3251-6B25-7C44-1E12-B5CDA1FC7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3EDD-8A8F-804C-DAF4-C40893CA4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Optimization and biology</a:t>
            </a:r>
          </a:p>
        </p:txBody>
      </p:sp>
      <p:sp>
        <p:nvSpPr>
          <p:cNvPr id="55" name="Content Placeholder 54">
            <a:extLst>
              <a:ext uri="{FF2B5EF4-FFF2-40B4-BE49-F238E27FC236}">
                <a16:creationId xmlns:a16="http://schemas.microsoft.com/office/drawing/2014/main" id="{B2935215-073C-0B60-FF0E-4D395DBC1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Interactions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(RL, control, experimental design, Bayesian optimization)</a:t>
            </a:r>
          </a:p>
          <a:p>
            <a:pPr marL="457200" indent="-457200">
              <a:buAutoNum type="arabicPeriod"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0FF0E-CD96-989F-006D-04AAB01F9B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8E441-2868-AA94-C32D-CC5C9F6D5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6A0D7-7C20-1EE9-99D2-39FC55412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 descr="Fig 1">
            <a:extLst>
              <a:ext uri="{FF2B5EF4-FFF2-40B4-BE49-F238E27FC236}">
                <a16:creationId xmlns:a16="http://schemas.microsoft.com/office/drawing/2014/main" id="{B6FD10DD-8788-9AC1-5702-012FE0AEE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02" y="2117968"/>
            <a:ext cx="4352758" cy="376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77E9544-8EB4-F3E0-8946-C4B214119122}"/>
              </a:ext>
            </a:extLst>
          </p:cNvPr>
          <p:cNvSpPr txBox="1"/>
          <p:nvPr/>
        </p:nvSpPr>
        <p:spPr>
          <a:xfrm>
            <a:off x="1425802" y="5894684"/>
            <a:ext cx="4665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Source: Integrating a tailored recurrent neural network with Bayesian experimental design to optimize microbial community functions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F7B8D0C-F1B7-843A-0CC0-5E9F84A14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131" y="224793"/>
            <a:ext cx="4998885" cy="1404181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34F95F71-6F33-CFC7-2D8F-60FBD7B66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" t="-205" r="-205" b="-205"/>
          <a:stretch/>
        </p:blipFill>
        <p:spPr bwMode="auto">
          <a:xfrm>
            <a:off x="9014211" y="2576940"/>
            <a:ext cx="2831445" cy="283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final">
            <a:hlinkClick r:id="" action="ppaction://media"/>
            <a:extLst>
              <a:ext uri="{FF2B5EF4-FFF2-40B4-BE49-F238E27FC236}">
                <a16:creationId xmlns:a16="http://schemas.microsoft.com/office/drawing/2014/main" id="{3870344E-F959-74E6-C600-906F9B9829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82468" y="2576940"/>
            <a:ext cx="2548302" cy="28314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F7C4F46-3462-24D4-82AC-89DB4E1B7E38}"/>
              </a:ext>
            </a:extLst>
          </p:cNvPr>
          <p:cNvSpPr txBox="1"/>
          <p:nvPr/>
        </p:nvSpPr>
        <p:spPr>
          <a:xfrm>
            <a:off x="1785612" y="1092484"/>
            <a:ext cx="400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(an incomplete and non-exhaustive list)</a:t>
            </a:r>
          </a:p>
        </p:txBody>
      </p:sp>
    </p:spTree>
    <p:extLst>
      <p:ext uri="{BB962C8B-B14F-4D97-AF65-F5344CB8AC3E}">
        <p14:creationId xmlns:p14="http://schemas.microsoft.com/office/powerpoint/2010/main" val="258778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D1B8B-1C98-7DAD-1495-1CDE1FF24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world: repeatedly solve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091DB-2CE1-1B29-1FEE-61023543F8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EA8FB-3118-9B26-D425-77D24B32E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2CEE3-5CE7-247E-7F59-EE3E0FF8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6826BD-2E04-4A45-45C6-9F9DA8EB8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147" y="2314870"/>
            <a:ext cx="3014198" cy="2744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37C98B-4F8D-55D7-1FA7-737BD2EE8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 r="51248"/>
          <a:stretch/>
        </p:blipFill>
        <p:spPr>
          <a:xfrm>
            <a:off x="263881" y="2217262"/>
            <a:ext cx="3781097" cy="2955246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66186F6A-BDBE-A79C-7FC5-64F05E54E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190" y="2295381"/>
            <a:ext cx="5048160" cy="2744176"/>
          </a:xfrm>
          <a:prstGeom prst="rect">
            <a:avLst/>
          </a:prstGeom>
        </p:spPr>
      </p:pic>
      <p:sp>
        <p:nvSpPr>
          <p:cNvPr id="156" name="TextBox 155">
            <a:extLst>
              <a:ext uri="{FF2B5EF4-FFF2-40B4-BE49-F238E27FC236}">
                <a16:creationId xmlns:a16="http://schemas.microsoft.com/office/drawing/2014/main" id="{3D371285-377C-3478-84B5-0037FAB7207F}"/>
              </a:ext>
            </a:extLst>
          </p:cNvPr>
          <p:cNvSpPr txBox="1"/>
          <p:nvPr/>
        </p:nvSpPr>
        <p:spPr>
          <a:xfrm>
            <a:off x="572056" y="1952385"/>
            <a:ext cx="307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Optimistic Text" panose="020B0503020203020204" pitchFamily="34" charset="0"/>
                <a:cs typeface="Optimistic Text" panose="020B0503020203020204" pitchFamily="34" charset="0"/>
              </a:rPr>
              <a:t>Supply-demand transport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D191E670-1DFA-91DC-2D63-F6E3914B5082}"/>
              </a:ext>
            </a:extLst>
          </p:cNvPr>
          <p:cNvSpPr txBox="1"/>
          <p:nvPr/>
        </p:nvSpPr>
        <p:spPr>
          <a:xfrm>
            <a:off x="4574817" y="1977627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Optimistic Text" panose="020B0503020203020204" pitchFamily="34" charset="0"/>
                <a:cs typeface="Optimistic Text" panose="020B0503020203020204" pitchFamily="34" charset="0"/>
              </a:rPr>
              <a:t>Pairs of images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DA964B7-4AF3-7EF2-5A40-63DE47D663AD}"/>
              </a:ext>
            </a:extLst>
          </p:cNvPr>
          <p:cNvSpPr txBox="1"/>
          <p:nvPr/>
        </p:nvSpPr>
        <p:spPr>
          <a:xfrm>
            <a:off x="8694128" y="1929501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Optimistic Text" panose="020B0503020203020204" pitchFamily="34" charset="0"/>
                <a:cs typeface="Optimistic Text" panose="020B0503020203020204" pitchFamily="34" charset="0"/>
              </a:rPr>
              <a:t>Cell transport</a:t>
            </a:r>
          </a:p>
        </p:txBody>
      </p:sp>
    </p:spTree>
    <p:extLst>
      <p:ext uri="{BB962C8B-B14F-4D97-AF65-F5344CB8AC3E}">
        <p14:creationId xmlns:p14="http://schemas.microsoft.com/office/powerpoint/2010/main" val="40522766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C807E-4770-E759-53AB-737157AE0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Meta Optimal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6BCAE-B4CC-55CC-4BE0-922E115D5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Idea: </a:t>
            </a:r>
            <a:r>
              <a:rPr lang="en-US" sz="2400" dirty="0"/>
              <a:t>predict the solution to OT problems with amortized optimization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Simultaneously solve many OT problems, sharing info between instances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5587DC-99E2-5459-E4D9-6BEAB599C399}"/>
              </a:ext>
            </a:extLst>
          </p:cNvPr>
          <p:cNvSpPr txBox="1">
            <a:spLocks/>
          </p:cNvSpPr>
          <p:nvPr/>
        </p:nvSpPr>
        <p:spPr>
          <a:xfrm>
            <a:off x="1908810" y="1120457"/>
            <a:ext cx="8366760" cy="491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 Optimal Transport.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Amos,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Cohen, Luise, Redko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ICML 2023.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2">
                <a:extLst>
                  <a:ext uri="{FF2B5EF4-FFF2-40B4-BE49-F238E27FC236}">
                    <a16:creationId xmlns:a16="http://schemas.microsoft.com/office/drawing/2014/main" id="{DD4C629C-E52D-A934-2B87-23FA1B071E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3103242"/>
                <a:ext cx="8202205" cy="15437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dirty="0"/>
                  <a:t>Monge</a:t>
                </a: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(primal, Wasserstein-2)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00503000000000000" pitchFamily="2" charset="77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limLow>
                                <m:limLowPr>
                                  <m:ctrlP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𝒞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Content Placeholder 12">
                <a:extLst>
                  <a:ext uri="{FF2B5EF4-FFF2-40B4-BE49-F238E27FC236}">
                    <a16:creationId xmlns:a16="http://schemas.microsoft.com/office/drawing/2014/main" id="{DD4C629C-E52D-A934-2B87-23FA1B071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103242"/>
                <a:ext cx="8202205" cy="1543728"/>
              </a:xfrm>
              <a:prstGeom prst="rect">
                <a:avLst/>
              </a:prstGeom>
              <a:blipFill>
                <a:blip r:embed="rId3"/>
                <a:stretch>
                  <a:fillRect l="-1236" t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2">
                <a:extLst>
                  <a:ext uri="{FF2B5EF4-FFF2-40B4-BE49-F238E27FC236}">
                    <a16:creationId xmlns:a16="http://schemas.microsoft.com/office/drawing/2014/main" id="{A277BA3C-D2FF-6B7C-454A-596EFD5B0A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4567415"/>
                <a:ext cx="7909559" cy="81969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 panose="02000503000000000000" pitchFamily="2" charset="77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(parameterize dual potential via an MLP)</a:t>
                </a:r>
              </a:p>
            </p:txBody>
          </p:sp>
        </mc:Choice>
        <mc:Fallback xmlns="">
          <p:sp>
            <p:nvSpPr>
              <p:cNvPr id="6" name="Content Placeholder 12">
                <a:extLst>
                  <a:ext uri="{FF2B5EF4-FFF2-40B4-BE49-F238E27FC236}">
                    <a16:creationId xmlns:a16="http://schemas.microsoft.com/office/drawing/2014/main" id="{A277BA3C-D2FF-6B7C-454A-596EFD5B0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567415"/>
                <a:ext cx="7909559" cy="819697"/>
              </a:xfrm>
              <a:prstGeom prst="rect">
                <a:avLst/>
              </a:prstGeom>
              <a:blipFill>
                <a:blip r:embed="rId4"/>
                <a:stretch>
                  <a:fillRect l="-482" t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2">
                <a:extLst>
                  <a:ext uri="{FF2B5EF4-FFF2-40B4-BE49-F238E27FC236}">
                    <a16:creationId xmlns:a16="http://schemas.microsoft.com/office/drawing/2014/main" id="{17D28F5D-8812-44B7-7253-C455E8EB408F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929757" y="3896133"/>
                <a:ext cx="880110" cy="8555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Content Placeholder 12">
                <a:extLst>
                  <a:ext uri="{FF2B5EF4-FFF2-40B4-BE49-F238E27FC236}">
                    <a16:creationId xmlns:a16="http://schemas.microsoft.com/office/drawing/2014/main" id="{17D28F5D-8812-44B7-7253-C455E8EB4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29757" y="3896133"/>
                <a:ext cx="880110" cy="8555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2296E5B5-B63F-7D2F-75B0-62DEFE25E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623" y="3103243"/>
            <a:ext cx="3448050" cy="306493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B9F821-955E-ADE8-E1ED-60105754B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A3718B3-A3EC-25E7-DED4-44CDD8E4B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5A673F4-BFDA-9A83-95D8-9E7829E557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F1DDD65-BB58-F573-5819-E1912B5D002B}"/>
              </a:ext>
            </a:extLst>
          </p:cNvPr>
          <p:cNvSpPr/>
          <p:nvPr/>
        </p:nvSpPr>
        <p:spPr>
          <a:xfrm>
            <a:off x="1344467" y="5367358"/>
            <a:ext cx="4515428" cy="269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 also consider other/discrete OT formulations</a:t>
            </a:r>
          </a:p>
        </p:txBody>
      </p:sp>
    </p:spTree>
    <p:extLst>
      <p:ext uri="{BB962C8B-B14F-4D97-AF65-F5344CB8AC3E}">
        <p14:creationId xmlns:p14="http://schemas.microsoft.com/office/powerpoint/2010/main" val="323474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51D39-E950-EA4F-EB4F-517201797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769600" cy="1143000"/>
          </a:xfrm>
        </p:spPr>
        <p:txBody>
          <a:bodyPr>
            <a:normAutofit/>
          </a:bodyPr>
          <a:lstStyle/>
          <a:p>
            <a:r>
              <a:rPr lang="en-US" dirty="0"/>
              <a:t>Meta OT for Discrete OT (Sinkhorn)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A059C-5423-3B71-F2A9-D3DCDCF6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7BAD6B-5464-ACB6-3620-FD8877637853}"/>
              </a:ext>
            </a:extLst>
          </p:cNvPr>
          <p:cNvSpPr txBox="1">
            <a:spLocks/>
          </p:cNvSpPr>
          <p:nvPr/>
        </p:nvSpPr>
        <p:spPr>
          <a:xfrm>
            <a:off x="1908810" y="1066027"/>
            <a:ext cx="8366760" cy="49117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 Optimal Transport.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Amos,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Cohen, Luise, Redko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ICML 2023.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Source Sans Pro"/>
              <a:ea typeface="Source Sans Pro"/>
            </a:endParaRP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Sinkhorn Distances: Lightspeed Computation of Optimal Transport.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 Cuturi, NeurIPS 2013.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7A000E-1939-4A3E-7D70-A8FC1F96A39E}"/>
              </a:ext>
            </a:extLst>
          </p:cNvPr>
          <p:cNvGrpSpPr/>
          <p:nvPr/>
        </p:nvGrpSpPr>
        <p:grpSpPr>
          <a:xfrm>
            <a:off x="2198953" y="1734936"/>
            <a:ext cx="3991302" cy="4016315"/>
            <a:chOff x="170417" y="1635872"/>
            <a:chExt cx="3991302" cy="4016315"/>
          </a:xfrm>
        </p:grpSpPr>
        <p:pic>
          <p:nvPicPr>
            <p:cNvPr id="16" name="Picture 1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A8EF9BD-193B-BC64-656E-50466E0DB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417" y="5459289"/>
              <a:ext cx="3991302" cy="192898"/>
            </a:xfrm>
            <a:prstGeom prst="rect">
              <a:avLst/>
            </a:prstGeom>
          </p:spPr>
        </p:pic>
        <p:pic>
          <p:nvPicPr>
            <p:cNvPr id="17" name="Picture 17" descr="Chart&#10;&#10;Description automatically generated">
              <a:extLst>
                <a:ext uri="{FF2B5EF4-FFF2-40B4-BE49-F238E27FC236}">
                  <a16:creationId xmlns:a16="http://schemas.microsoft.com/office/drawing/2014/main" id="{0A90AAD3-E1BE-A468-FA20-6C26801B0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371" y="1635872"/>
              <a:ext cx="3873062" cy="1772426"/>
            </a:xfrm>
            <a:prstGeom prst="rect">
              <a:avLst/>
            </a:prstGeom>
          </p:spPr>
        </p:pic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8C93FAAB-7B13-5CB0-F34C-8592E907F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371" y="3658386"/>
              <a:ext cx="3781096" cy="1767374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777A99-03AC-BE94-7A35-8692F69F5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CFCAF-E082-3C8F-E9A2-D7C0F6BBC1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FE0563-4E2E-A2A1-45BE-E2C65E105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6435" y="2905741"/>
            <a:ext cx="3896926" cy="148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79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DC6C-590B-74C4-9550-B9133CA1D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 Flow Matching</a:t>
            </a:r>
          </a:p>
        </p:txBody>
      </p:sp>
      <p:pic>
        <p:nvPicPr>
          <p:cNvPr id="10" name="Content Placeholder 9" descr="A purple square with white dots&#10;&#10;Description automatically generated">
            <a:extLst>
              <a:ext uri="{FF2B5EF4-FFF2-40B4-BE49-F238E27FC236}">
                <a16:creationId xmlns:a16="http://schemas.microsoft.com/office/drawing/2014/main" id="{4C39B846-A5A0-DA14-0D57-A95A5DF96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5963" y="4024453"/>
            <a:ext cx="4497630" cy="224881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F746B-8FD2-997D-CBC3-CB1343DE5C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A4489-6447-868C-CCA6-3A7EE4258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F9569-1572-605D-A5AA-FE9CC41CA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94D353-79A0-D38D-9EAD-4A7F47807A5E}"/>
              </a:ext>
            </a:extLst>
          </p:cNvPr>
          <p:cNvSpPr txBox="1">
            <a:spLocks/>
          </p:cNvSpPr>
          <p:nvPr/>
        </p:nvSpPr>
        <p:spPr>
          <a:xfrm>
            <a:off x="1895363" y="1120457"/>
            <a:ext cx="9673590" cy="491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 Flow Matching.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Atanackovic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Zhang, Amos, Blanchette, Lee, Bengio, Tong,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Neklyudov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ICLR, 2025.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B36361E-7E45-6803-67D6-EDC8DB86AD23}"/>
              </a:ext>
            </a:extLst>
          </p:cNvPr>
          <p:cNvSpPr txBox="1">
            <a:spLocks/>
          </p:cNvSpPr>
          <p:nvPr/>
        </p:nvSpPr>
        <p:spPr>
          <a:xfrm>
            <a:off x="826279" y="1604542"/>
            <a:ext cx="4675095" cy="981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Standard flow matching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DAD08F62-8A4B-A025-BC29-BF17B3CD32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42046" y="3070377"/>
                <a:ext cx="6723377" cy="7989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𝜋</m:t>
                                  </m:r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  <m:t>𝑡</m:t>
                                      </m:r>
                                      <m: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00503000000000000" pitchFamily="2" charset="77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00503000000000000" pitchFamily="2" charset="77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00503000000000000" pitchFamily="2" charset="77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  <m:t>𝑥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00503000000000000" pitchFamily="2" charset="77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00503000000000000" pitchFamily="2" charset="77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00503000000000000" pitchFamily="2" charset="77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latin typeface="Cambria Math" panose="02000503000000000000" pitchFamily="2" charset="77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latin typeface="Cambria Math" panose="02000503000000000000" pitchFamily="2" charset="77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00503000000000000" pitchFamily="2" charset="77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DAD08F62-8A4B-A025-BC29-BF17B3CD3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2046" y="3070377"/>
                <a:ext cx="6723377" cy="7989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562DEDB-5EEF-EF2E-10C9-D7B7726CFF7F}"/>
              </a:ext>
            </a:extLst>
          </p:cNvPr>
          <p:cNvSpPr txBox="1">
            <a:spLocks/>
          </p:cNvSpPr>
          <p:nvPr/>
        </p:nvSpPr>
        <p:spPr>
          <a:xfrm>
            <a:off x="858755" y="2098552"/>
            <a:ext cx="5609280" cy="816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Flow Matching for Generative Modeling.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Lipman et al., ICLR 2023.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Flow Straight and Fast.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Liu, Gong, Liu, ICLR 2023.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Stochastic interpolants.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Albergo et al., 2023.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754A455-EF82-2D53-0277-BA4B5BECE965}"/>
              </a:ext>
            </a:extLst>
          </p:cNvPr>
          <p:cNvSpPr txBox="1">
            <a:spLocks/>
          </p:cNvSpPr>
          <p:nvPr/>
        </p:nvSpPr>
        <p:spPr>
          <a:xfrm>
            <a:off x="776223" y="5853077"/>
            <a:ext cx="4400896" cy="472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Fjelde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Mathieu,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Dutordoir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b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https://</a:t>
            </a:r>
            <a:r>
              <a:rPr lang="en-US" sz="9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mlg.eng.cam.ac.uk</a:t>
            </a:r>
            <a:r>
              <a:rPr lang="en-US" sz="9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/blog/2024/01/20/flow-</a:t>
            </a:r>
            <a:r>
              <a:rPr lang="en-US" sz="9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matching.html</a:t>
            </a:r>
            <a:endParaRPr lang="en-US" sz="900" i="1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E573E65A-8A8B-A4CB-A0BE-63B937D9B9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9143" y="1582448"/>
                <a:ext cx="5506132" cy="341985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dirty="0"/>
                  <a:t>Meta flow matching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Amortize flows given conditioning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00503000000000000" pitchFamily="2" charset="77"/>
                      </a:rPr>
                      <m:t>𝑐</m:t>
                    </m:r>
                  </m:oMath>
                </a14:m>
                <a:endParaRPr lang="en-US" sz="2400" dirty="0"/>
              </a:p>
              <a:p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(similar to text-conditioned diffusion)</a:t>
                </a:r>
              </a:p>
              <a:p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E573E65A-8A8B-A4CB-A0BE-63B937D9B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143" y="1582448"/>
                <a:ext cx="5506132" cy="3419858"/>
              </a:xfrm>
              <a:prstGeom prst="rect">
                <a:avLst/>
              </a:prstGeom>
              <a:blipFill>
                <a:blip r:embed="rId4"/>
                <a:stretch>
                  <a:fillRect l="-1843" t="-1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CCD729A8-2760-BF33-71FE-DDAF7BD318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25838" y="3203871"/>
                <a:ext cx="5966162" cy="7263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00503000000000000" pitchFamily="2" charset="77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𝑐</m:t>
                              </m:r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  <m:t>𝜋</m:t>
                                  </m:r>
                                  <m: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|</m:t>
                              </m:r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𝑐</m:t>
                              </m:r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00503000000000000" pitchFamily="2" charset="77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00503000000000000" pitchFamily="2" charset="77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00503000000000000" pitchFamily="2" charset="77"/>
                                        </a:rPr>
                                        <m:t>𝑡</m:t>
                                      </m:r>
                                      <m:r>
                                        <a:rPr lang="en-US" sz="2400" i="1">
                                          <a:latin typeface="Cambria Math" panose="02000503000000000000" pitchFamily="2" charset="77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00503000000000000" pitchFamily="2" charset="77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 panose="02000503000000000000" pitchFamily="2" charset="77"/>
                                        </a:rPr>
                                        <m:t>|</m:t>
                                      </m:r>
                                      <m:r>
                                        <a:rPr lang="en-US" sz="2400" b="0" i="1" smtClean="0">
                                          <a:latin typeface="Cambria Math" panose="02000503000000000000" pitchFamily="2" charset="77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sz="2400" i="1">
                                      <a:latin typeface="Cambria Math" panose="02000503000000000000" pitchFamily="2" charset="77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00503000000000000" pitchFamily="2" charset="77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00503000000000000" pitchFamily="2" charset="77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00503000000000000" pitchFamily="2" charset="77"/>
                                        </a:rPr>
                                        <m:t>𝑥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00503000000000000" pitchFamily="2" charset="77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00503000000000000" pitchFamily="2" charset="77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00503000000000000" pitchFamily="2" charset="77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400" i="1">
                                              <a:latin typeface="Cambria Math" panose="02000503000000000000" pitchFamily="2" charset="77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00503000000000000" pitchFamily="2" charset="77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 panose="02000503000000000000" pitchFamily="2" charset="77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00503000000000000" pitchFamily="2" charset="77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CCD729A8-2760-BF33-71FE-DDAF7BD31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838" y="3203871"/>
                <a:ext cx="5966162" cy="726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BC365B2-BB45-960C-2538-39CA7FA64498}"/>
              </a:ext>
            </a:extLst>
          </p:cNvPr>
          <p:cNvCxnSpPr>
            <a:cxnSpLocks/>
          </p:cNvCxnSpPr>
          <p:nvPr/>
        </p:nvCxnSpPr>
        <p:spPr>
          <a:xfrm flipV="1">
            <a:off x="6096000" y="1731925"/>
            <a:ext cx="0" cy="459347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EC78314F-E37A-C63B-E085-495CC166B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7067" y="4226611"/>
            <a:ext cx="2663707" cy="21082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B37967-1C3D-5513-663B-E77FD5F292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4676" y="3936331"/>
            <a:ext cx="1984140" cy="8841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E987BE-6A84-4406-C52D-F196DAC0B7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3987"/>
          <a:stretch/>
        </p:blipFill>
        <p:spPr>
          <a:xfrm>
            <a:off x="9123921" y="4701520"/>
            <a:ext cx="1244594" cy="17002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240C69D-3587-2AAC-BBB1-65B7678BB5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372" r="17075"/>
          <a:stretch/>
        </p:blipFill>
        <p:spPr>
          <a:xfrm>
            <a:off x="10314065" y="4697348"/>
            <a:ext cx="1053383" cy="17002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EC6813F-C298-5C19-FA46-C716A5968440}"/>
              </a:ext>
            </a:extLst>
          </p:cNvPr>
          <p:cNvSpPr txBox="1"/>
          <p:nvPr/>
        </p:nvSpPr>
        <p:spPr>
          <a:xfrm>
            <a:off x="9301347" y="4883512"/>
            <a:ext cx="997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Cell data</a:t>
            </a:r>
          </a:p>
        </p:txBody>
      </p:sp>
    </p:spTree>
    <p:extLst>
      <p:ext uri="{BB962C8B-B14F-4D97-AF65-F5344CB8AC3E}">
        <p14:creationId xmlns:p14="http://schemas.microsoft.com/office/powerpoint/2010/main" val="1528693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9063E-A4C8-FFA8-A143-AD6706162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Concluding thoughts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A7947-A984-1F89-E375-6C132C4EAB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ABF65-0E08-8851-53DE-363588DDC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DADDA-65B4-3DAE-0799-CC8B1F80A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C57476-BA2E-9DA6-F3B4-77CC8F6D3D3A}"/>
                  </a:ext>
                </a:extLst>
              </p:cNvPr>
              <p:cNvSpPr txBox="1"/>
              <p:nvPr/>
            </p:nvSpPr>
            <p:spPr>
              <a:xfrm>
                <a:off x="6709626" y="1784806"/>
                <a:ext cx="5257850" cy="783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00503000000000000" pitchFamily="2" charset="77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00503000000000000" pitchFamily="2" charset="77"/>
                        </a:rPr>
                        <m:t>≈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𝒞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C57476-BA2E-9DA6-F3B4-77CC8F6D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9626" y="1784806"/>
                <a:ext cx="5257850" cy="783997"/>
              </a:xfrm>
              <a:prstGeom prst="rect">
                <a:avLst/>
              </a:prstGeom>
              <a:blipFill>
                <a:blip r:embed="rId3"/>
                <a:stretch>
                  <a:fillRect l="-1205" t="-4762" r="-2410" b="-17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BFD51C4D-7716-1849-FF4B-8C9059976465}"/>
              </a:ext>
            </a:extLst>
          </p:cNvPr>
          <p:cNvGrpSpPr/>
          <p:nvPr/>
        </p:nvGrpSpPr>
        <p:grpSpPr>
          <a:xfrm>
            <a:off x="7416072" y="2567416"/>
            <a:ext cx="4076680" cy="563956"/>
            <a:chOff x="2715710" y="4740455"/>
            <a:chExt cx="4076680" cy="563956"/>
          </a:xfrm>
        </p:grpSpPr>
        <p:sp>
          <p:nvSpPr>
            <p:cNvPr id="25" name="Content Placeholder 7">
              <a:extLst>
                <a:ext uri="{FF2B5EF4-FFF2-40B4-BE49-F238E27FC236}">
                  <a16:creationId xmlns:a16="http://schemas.microsoft.com/office/drawing/2014/main" id="{28C2905F-9DAF-A700-8B08-B60E73F3D832}"/>
                </a:ext>
              </a:extLst>
            </p:cNvPr>
            <p:cNvSpPr txBox="1">
              <a:spLocks/>
            </p:cNvSpPr>
            <p:nvPr/>
          </p:nvSpPr>
          <p:spPr>
            <a:xfrm>
              <a:off x="2715710" y="4875198"/>
              <a:ext cx="2537792" cy="4292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actions</a:t>
              </a:r>
            </a:p>
          </p:txBody>
        </p:sp>
        <p:sp>
          <p:nvSpPr>
            <p:cNvPr id="26" name="Content Placeholder 7">
              <a:extLst>
                <a:ext uri="{FF2B5EF4-FFF2-40B4-BE49-F238E27FC236}">
                  <a16:creationId xmlns:a16="http://schemas.microsoft.com/office/drawing/2014/main" id="{014F32ED-C0EA-0880-7D49-D446492B50BC}"/>
                </a:ext>
              </a:extLst>
            </p:cNvPr>
            <p:cNvSpPr txBox="1">
              <a:spLocks/>
            </p:cNvSpPr>
            <p:nvPr/>
          </p:nvSpPr>
          <p:spPr>
            <a:xfrm>
              <a:off x="5212315" y="4880904"/>
              <a:ext cx="1580075" cy="3921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action space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E04B7A-531B-3BC3-F94D-07DE7D1799CE}"/>
                </a:ext>
              </a:extLst>
            </p:cNvPr>
            <p:cNvCxnSpPr>
              <a:cxnSpLocks/>
            </p:cNvCxnSpPr>
            <p:nvPr/>
          </p:nvCxnSpPr>
          <p:spPr>
            <a:xfrm>
              <a:off x="5028705" y="4755695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247C00-85C1-3AE6-4961-BB5A9E4562BB}"/>
                </a:ext>
              </a:extLst>
            </p:cNvPr>
            <p:cNvCxnSpPr>
              <a:cxnSpLocks/>
            </p:cNvCxnSpPr>
            <p:nvPr/>
          </p:nvCxnSpPr>
          <p:spPr>
            <a:xfrm>
              <a:off x="5394465" y="4740455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80689D-7CF2-AEBF-0206-0993BEDDE323}"/>
              </a:ext>
            </a:extLst>
          </p:cNvPr>
          <p:cNvGrpSpPr/>
          <p:nvPr/>
        </p:nvGrpSpPr>
        <p:grpSpPr>
          <a:xfrm>
            <a:off x="7467180" y="1319262"/>
            <a:ext cx="2146853" cy="653350"/>
            <a:chOff x="2766818" y="3492301"/>
            <a:chExt cx="2146853" cy="653350"/>
          </a:xfrm>
        </p:grpSpPr>
        <p:sp>
          <p:nvSpPr>
            <p:cNvPr id="30" name="Content Placeholder 7">
              <a:extLst>
                <a:ext uri="{FF2B5EF4-FFF2-40B4-BE49-F238E27FC236}">
                  <a16:creationId xmlns:a16="http://schemas.microsoft.com/office/drawing/2014/main" id="{53796B06-BCB4-F4CA-1B0B-2435687B39A6}"/>
                </a:ext>
              </a:extLst>
            </p:cNvPr>
            <p:cNvSpPr txBox="1">
              <a:spLocks/>
            </p:cNvSpPr>
            <p:nvPr/>
          </p:nvSpPr>
          <p:spPr>
            <a:xfrm>
              <a:off x="2766818" y="3492301"/>
              <a:ext cx="2146853" cy="6533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optimal action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4067FD8-B1CA-0555-77D8-2C0102BF6042}"/>
                </a:ext>
              </a:extLst>
            </p:cNvPr>
            <p:cNvCxnSpPr>
              <a:cxnSpLocks/>
            </p:cNvCxnSpPr>
            <p:nvPr/>
          </p:nvCxnSpPr>
          <p:spPr>
            <a:xfrm>
              <a:off x="3618417" y="3821237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Content Placeholder 7">
            <a:extLst>
              <a:ext uri="{FF2B5EF4-FFF2-40B4-BE49-F238E27FC236}">
                <a16:creationId xmlns:a16="http://schemas.microsoft.com/office/drawing/2014/main" id="{54C1085C-ECE1-5353-ABE3-147F90B7A640}"/>
              </a:ext>
            </a:extLst>
          </p:cNvPr>
          <p:cNvSpPr txBox="1">
            <a:spLocks/>
          </p:cNvSpPr>
          <p:nvPr/>
        </p:nvSpPr>
        <p:spPr>
          <a:xfrm>
            <a:off x="11179719" y="1317931"/>
            <a:ext cx="997616" cy="686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context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F6A3824-7120-E189-EA19-F8D24562DDD0}"/>
              </a:ext>
            </a:extLst>
          </p:cNvPr>
          <p:cNvCxnSpPr>
            <a:cxnSpLocks/>
          </p:cNvCxnSpPr>
          <p:nvPr/>
        </p:nvCxnSpPr>
        <p:spPr>
          <a:xfrm>
            <a:off x="11602928" y="1648199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7">
            <a:extLst>
              <a:ext uri="{FF2B5EF4-FFF2-40B4-BE49-F238E27FC236}">
                <a16:creationId xmlns:a16="http://schemas.microsoft.com/office/drawing/2014/main" id="{C8AEBBC6-07D1-B355-0BC1-09206DB85F3D}"/>
              </a:ext>
            </a:extLst>
          </p:cNvPr>
          <p:cNvSpPr txBox="1">
            <a:spLocks/>
          </p:cNvSpPr>
          <p:nvPr/>
        </p:nvSpPr>
        <p:spPr>
          <a:xfrm>
            <a:off x="10606954" y="1312939"/>
            <a:ext cx="784024" cy="441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cost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5C0913B-5F73-E72D-2C7D-5D02C14246A7}"/>
              </a:ext>
            </a:extLst>
          </p:cNvPr>
          <p:cNvCxnSpPr>
            <a:cxnSpLocks/>
          </p:cNvCxnSpPr>
          <p:nvPr/>
        </p:nvCxnSpPr>
        <p:spPr>
          <a:xfrm>
            <a:off x="10895683" y="1633903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942AE6A-0196-BBE1-A678-2AE039F92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788" y="3201809"/>
            <a:ext cx="3049302" cy="300959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5E6F4F-2B39-ED97-A387-20B702A41675}"/>
              </a:ext>
            </a:extLst>
          </p:cNvPr>
          <p:cNvSpPr txBox="1">
            <a:spLocks/>
          </p:cNvSpPr>
          <p:nvPr/>
        </p:nvSpPr>
        <p:spPr>
          <a:xfrm>
            <a:off x="217115" y="1654335"/>
            <a:ext cx="7359305" cy="4364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Optimization-based reasoning a foundation for AI systems</a:t>
            </a:r>
          </a:p>
          <a:p>
            <a:endParaRPr lang="en-US" dirty="0"/>
          </a:p>
          <a:p>
            <a:r>
              <a:rPr lang="en-US" b="1" dirty="0"/>
              <a:t>Slow thinking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(system 2)</a:t>
            </a:r>
            <a:r>
              <a:rPr lang="en-US" dirty="0"/>
              <a:t>: formulating and solving it</a:t>
            </a:r>
          </a:p>
          <a:p>
            <a:r>
              <a:rPr lang="en-US" b="1" dirty="0"/>
              <a:t>Fast thinking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(system 1)</a:t>
            </a:r>
            <a:r>
              <a:rPr lang="en-US" dirty="0"/>
              <a:t>: amortizing and distilling it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Many instances of us manually amortizing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Future AI systems (?)</a:t>
            </a:r>
            <a:endParaRPr lang="en-US" dirty="0"/>
          </a:p>
          <a:p>
            <a:r>
              <a:rPr lang="en-US" dirty="0"/>
              <a:t>automatically formulating and amortizing optimization problems</a:t>
            </a:r>
          </a:p>
          <a:p>
            <a:r>
              <a:rPr lang="en-US" dirty="0"/>
              <a:t>understanding the right abstraction (latent space) and objectives</a:t>
            </a:r>
          </a:p>
          <a:p>
            <a:r>
              <a:rPr lang="en-US" dirty="0"/>
              <a:t>developing intrinsically and extrinsically motivated problems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E6E5BC7B-36A8-202C-4E62-DD1AED94D135}"/>
              </a:ext>
            </a:extLst>
          </p:cNvPr>
          <p:cNvSpPr txBox="1">
            <a:spLocks/>
          </p:cNvSpPr>
          <p:nvPr/>
        </p:nvSpPr>
        <p:spPr>
          <a:xfrm>
            <a:off x="6709626" y="2446618"/>
            <a:ext cx="214685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amortized solution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81A2E2-0B19-3C90-A25C-9A99AA14CA3E}"/>
              </a:ext>
            </a:extLst>
          </p:cNvPr>
          <p:cNvCxnSpPr>
            <a:cxnSpLocks/>
          </p:cNvCxnSpPr>
          <p:nvPr/>
        </p:nvCxnSpPr>
        <p:spPr>
          <a:xfrm>
            <a:off x="6924772" y="2311585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9270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6DE345A-7563-1D94-3F45-08471540C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003"/>
          <a:stretch/>
        </p:blipFill>
        <p:spPr>
          <a:xfrm>
            <a:off x="8803276" y="5376284"/>
            <a:ext cx="3442467" cy="275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614AB4-70AE-2145-9C3C-FDF149911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amortization we’ve been up 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B05A7-5433-86AA-F7E1-96DF2988E3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8F3C9-8BBB-D06A-A877-ADE9963F9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46A8B-85DE-D8AB-377A-6F044C3D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D8C2A4-7638-8E62-E719-D59962A0F15F}"/>
              </a:ext>
            </a:extLst>
          </p:cNvPr>
          <p:cNvSpPr txBox="1"/>
          <p:nvPr/>
        </p:nvSpPr>
        <p:spPr>
          <a:xfrm>
            <a:off x="5358542" y="1662188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amortized LLM attacks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B4E8DC-AC43-89C2-5CA0-5A2713CF1B83}"/>
              </a:ext>
            </a:extLst>
          </p:cNvPr>
          <p:cNvSpPr txBox="1"/>
          <p:nvPr/>
        </p:nvSpPr>
        <p:spPr>
          <a:xfrm>
            <a:off x="9093267" y="1662188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amortized OT, geodesics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E200BE-1D0C-9940-A5A5-E4E63703E3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1485"/>
          <a:stretch/>
        </p:blipFill>
        <p:spPr>
          <a:xfrm>
            <a:off x="168180" y="1971606"/>
            <a:ext cx="4451107" cy="1262673"/>
          </a:xfrm>
          <a:prstGeom prst="rect">
            <a:avLst/>
          </a:prstGeom>
        </p:spPr>
      </p:pic>
      <p:pic>
        <p:nvPicPr>
          <p:cNvPr id="15" name="Picture 14" descr="A close up of a screen&#10;&#10;Description automatically generated">
            <a:extLst>
              <a:ext uri="{FF2B5EF4-FFF2-40B4-BE49-F238E27FC236}">
                <a16:creationId xmlns:a16="http://schemas.microsoft.com/office/drawing/2014/main" id="{D04F8E73-3122-2C4D-CFB9-CE944DFF1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403" y="3765795"/>
            <a:ext cx="3164366" cy="15695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3A2338-9D9A-117F-0A9A-2A2E74B905F3}"/>
              </a:ext>
            </a:extLst>
          </p:cNvPr>
          <p:cNvSpPr txBox="1"/>
          <p:nvPr/>
        </p:nvSpPr>
        <p:spPr>
          <a:xfrm>
            <a:off x="1267631" y="1662188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amortized sampling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293720E-DA1A-9629-B0B7-54BA00F61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714" y="3633199"/>
            <a:ext cx="3880802" cy="17960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9A313C-C540-A4CB-4B5A-DE6960AAE2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72973"/>
          <a:stretch/>
        </p:blipFill>
        <p:spPr>
          <a:xfrm>
            <a:off x="4606881" y="1971606"/>
            <a:ext cx="3880801" cy="9120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A69E52-5F4E-168F-4EFE-5551C83D85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9444" y="1971606"/>
            <a:ext cx="354434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1E5EF9-2859-C267-9895-5F64A7465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434" y="3543697"/>
            <a:ext cx="36322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18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37104-CB56-5DF1-A468-79CF225D4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895CEF-91A7-D0D2-06F4-46475A208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451" y="4958117"/>
            <a:ext cx="1705736" cy="1705736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8269FD4-13DC-6600-DBA3-A8D8F19F1A7F}"/>
              </a:ext>
            </a:extLst>
          </p:cNvPr>
          <p:cNvSpPr txBox="1">
            <a:spLocks/>
          </p:cNvSpPr>
          <p:nvPr/>
        </p:nvSpPr>
        <p:spPr>
          <a:xfrm>
            <a:off x="10456490" y="4855445"/>
            <a:ext cx="1429800" cy="448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slides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15C28A3-DE07-025F-2082-77E6052678B7}"/>
              </a:ext>
            </a:extLst>
          </p:cNvPr>
          <p:cNvSpPr txBox="1">
            <a:spLocks/>
          </p:cNvSpPr>
          <p:nvPr/>
        </p:nvSpPr>
        <p:spPr>
          <a:xfrm>
            <a:off x="526404" y="955965"/>
            <a:ext cx="11326091" cy="1325126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425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On amortized optimization for RL, Bayesian optimization, and biology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B72D594-AF08-E708-DC41-E0CBBAB9707D}"/>
              </a:ext>
            </a:extLst>
          </p:cNvPr>
          <p:cNvSpPr txBox="1">
            <a:spLocks/>
          </p:cNvSpPr>
          <p:nvPr/>
        </p:nvSpPr>
        <p:spPr>
          <a:xfrm>
            <a:off x="457007" y="2310897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Meta, NYC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851097-B2E0-9951-7D52-F71CC51EC8E9}"/>
              </a:ext>
            </a:extLst>
          </p:cNvPr>
          <p:cNvSpPr txBox="1">
            <a:spLocks/>
          </p:cNvSpPr>
          <p:nvPr/>
        </p:nvSpPr>
        <p:spPr>
          <a:xfrm>
            <a:off x="8691313" y="6470289"/>
            <a:ext cx="3499805" cy="347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bamos.github.io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/presentations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D43CB6-C87C-D64E-A4EF-9F61E61EF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42" y="6472635"/>
            <a:ext cx="297184" cy="28530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948320F-448E-D957-2C36-2C5CE20A83D0}"/>
              </a:ext>
            </a:extLst>
          </p:cNvPr>
          <p:cNvSpPr txBox="1">
            <a:spLocks/>
          </p:cNvSpPr>
          <p:nvPr/>
        </p:nvSpPr>
        <p:spPr>
          <a:xfrm>
            <a:off x="542492" y="3145313"/>
            <a:ext cx="7905250" cy="3045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/>
                </a:solidFill>
              </a:rPr>
              <a:t>Introduction and motivation for amortization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Warmup: reinforcement learning as amortization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Learning update rules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 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Learning to learn            by gradient descent by gradient descent</a:t>
            </a:r>
          </a:p>
          <a:p>
            <a:pPr algn="l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Learning to learn without gradient descent by gradient descent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Meta Optimal Transport and Meta Flow Matching</a:t>
            </a:r>
          </a:p>
        </p:txBody>
      </p:sp>
    </p:spTree>
    <p:extLst>
      <p:ext uri="{BB962C8B-B14F-4D97-AF65-F5344CB8AC3E}">
        <p14:creationId xmlns:p14="http://schemas.microsoft.com/office/powerpoint/2010/main" val="3745285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FFBEC-F94B-A68F-0654-EA4D58456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DA95B-74CC-97C5-F611-B6A99228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Optimization and biology</a:t>
            </a:r>
          </a:p>
        </p:txBody>
      </p:sp>
      <p:sp>
        <p:nvSpPr>
          <p:cNvPr id="55" name="Content Placeholder 54">
            <a:extLst>
              <a:ext uri="{FF2B5EF4-FFF2-40B4-BE49-F238E27FC236}">
                <a16:creationId xmlns:a16="http://schemas.microsoft.com/office/drawing/2014/main" id="{02C6D213-0FA8-978C-DD11-E387B4A20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Interactions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(RL, control, experimental design, Bayesian optimization)</a:t>
            </a:r>
          </a:p>
          <a:p>
            <a:pPr marL="457200" indent="-457200">
              <a:buFontTx/>
              <a:buAutoNum type="arabicPeriod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Conformer and molecular generation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742CE-2DC1-F50C-8511-B017F3F1A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285BA-6DC1-D464-F07C-4F48B3094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F12BE-1DF4-C83C-A87B-2ACE95032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626586-3D08-99AB-CB41-F667BEAD6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826" y="2376385"/>
            <a:ext cx="8513700" cy="37497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53B280-0382-86D6-9F74-AEC62FCE5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802" y="2578100"/>
            <a:ext cx="514350" cy="686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A1EE45-531F-BE10-6F4B-EE2B45EE1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921" y="2559812"/>
            <a:ext cx="514350" cy="6863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B2FF86-2932-AF66-E349-80F0171FAB4D}"/>
                  </a:ext>
                </a:extLst>
              </p:cNvPr>
              <p:cNvSpPr txBox="1"/>
              <p:nvPr/>
            </p:nvSpPr>
            <p:spPr>
              <a:xfrm>
                <a:off x="1994789" y="2661731"/>
                <a:ext cx="41254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B2FF86-2932-AF66-E349-80F0171FA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789" y="2661731"/>
                <a:ext cx="412549" cy="615553"/>
              </a:xfrm>
              <a:prstGeom prst="rect">
                <a:avLst/>
              </a:prstGeom>
              <a:blipFill>
                <a:blip r:embed="rId5"/>
                <a:stretch>
                  <a:fillRect l="-38235" r="-38235" b="-3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E3B583-CFDF-2C30-F008-EE2AA1AADE33}"/>
                  </a:ext>
                </a:extLst>
              </p:cNvPr>
              <p:cNvSpPr txBox="1"/>
              <p:nvPr/>
            </p:nvSpPr>
            <p:spPr>
              <a:xfrm>
                <a:off x="5963615" y="2627340"/>
                <a:ext cx="41254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E3B583-CFDF-2C30-F008-EE2AA1AAD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615" y="2627340"/>
                <a:ext cx="412549" cy="615553"/>
              </a:xfrm>
              <a:prstGeom prst="rect">
                <a:avLst/>
              </a:prstGeom>
              <a:blipFill>
                <a:blip r:embed="rId6"/>
                <a:stretch>
                  <a:fillRect l="-41176" r="-38235" b="-3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C80AE80-FD1E-C438-8EFA-0650BCD6E243}"/>
              </a:ext>
            </a:extLst>
          </p:cNvPr>
          <p:cNvSpPr txBox="1"/>
          <p:nvPr/>
        </p:nvSpPr>
        <p:spPr>
          <a:xfrm>
            <a:off x="2532393" y="5916693"/>
            <a:ext cx="5960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Source: Ricky Chen, Stochastic Control for Large Scale Reward-Driven Generative Modeling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CBB093-D962-D55E-3667-E6D50802C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0131" y="224793"/>
            <a:ext cx="4998885" cy="14041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2CF5C6-1471-DD0D-4183-99C75063097D}"/>
              </a:ext>
            </a:extLst>
          </p:cNvPr>
          <p:cNvSpPr txBox="1"/>
          <p:nvPr/>
        </p:nvSpPr>
        <p:spPr>
          <a:xfrm>
            <a:off x="1785612" y="1092484"/>
            <a:ext cx="400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(an incomplete and non-exhaustive list)</a:t>
            </a:r>
          </a:p>
        </p:txBody>
      </p:sp>
    </p:spTree>
    <p:extLst>
      <p:ext uri="{BB962C8B-B14F-4D97-AF65-F5344CB8AC3E}">
        <p14:creationId xmlns:p14="http://schemas.microsoft.com/office/powerpoint/2010/main" val="116107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2F6C8-1F4A-7EC4-7EE9-97EE1BC49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6292D-BEA0-27F8-9D51-27BD10D94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Optimization and biology</a:t>
            </a:r>
          </a:p>
        </p:txBody>
      </p:sp>
      <p:sp>
        <p:nvSpPr>
          <p:cNvPr id="55" name="Content Placeholder 54">
            <a:extLst>
              <a:ext uri="{FF2B5EF4-FFF2-40B4-BE49-F238E27FC236}">
                <a16:creationId xmlns:a16="http://schemas.microsoft.com/office/drawing/2014/main" id="{4A1CD46B-42FD-D251-154A-E80877B59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Interactions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(RL, control, experimental design, Bayesian optimization)</a:t>
            </a:r>
          </a:p>
          <a:p>
            <a:pPr marL="457200" indent="-457200">
              <a:buFontTx/>
              <a:buAutoNum type="arabicPeriod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Conformer and molecular generation</a:t>
            </a:r>
          </a:p>
          <a:p>
            <a:pPr marL="457200" indent="-457200">
              <a:buFontTx/>
              <a:buAutoNum type="arabicPeriod"/>
            </a:pPr>
            <a:r>
              <a:rPr lang="en-US" dirty="0"/>
              <a:t>Transport and flows between cells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(to recover the development process)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73C88-7D90-9B20-3E0B-19A43027D8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E5071-5C3E-5C56-EFFA-29159AF0D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49D8A-5596-4B05-8FB8-236829E3E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D0BCF5-B894-BD9B-7A0D-62A9C4C07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131" y="224793"/>
            <a:ext cx="4998885" cy="1404181"/>
          </a:xfrm>
          <a:prstGeom prst="rect">
            <a:avLst/>
          </a:prstGeom>
        </p:spPr>
      </p:pic>
      <p:sp>
        <p:nvSpPr>
          <p:cNvPr id="307" name="TextBox 306">
            <a:extLst>
              <a:ext uri="{FF2B5EF4-FFF2-40B4-BE49-F238E27FC236}">
                <a16:creationId xmlns:a16="http://schemas.microsoft.com/office/drawing/2014/main" id="{67E4BA29-42DE-01F7-372E-EB658D66D33E}"/>
              </a:ext>
            </a:extLst>
          </p:cNvPr>
          <p:cNvSpPr txBox="1"/>
          <p:nvPr/>
        </p:nvSpPr>
        <p:spPr>
          <a:xfrm>
            <a:off x="1785612" y="1092484"/>
            <a:ext cx="400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(an incomplete and non-exhaustive list)</a:t>
            </a:r>
          </a:p>
        </p:txBody>
      </p:sp>
      <p:pic>
        <p:nvPicPr>
          <p:cNvPr id="308" name="Picture 307">
            <a:extLst>
              <a:ext uri="{FF2B5EF4-FFF2-40B4-BE49-F238E27FC236}">
                <a16:creationId xmlns:a16="http://schemas.microsoft.com/office/drawing/2014/main" id="{DAE83DB9-36FE-CB8D-2F0E-CAFF45D62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612" y="2976399"/>
            <a:ext cx="6824503" cy="3224275"/>
          </a:xfrm>
          <a:prstGeom prst="rect">
            <a:avLst/>
          </a:prstGeom>
        </p:spPr>
      </p:pic>
      <p:sp>
        <p:nvSpPr>
          <p:cNvPr id="309" name="Subtitle 2">
            <a:extLst>
              <a:ext uri="{FF2B5EF4-FFF2-40B4-BE49-F238E27FC236}">
                <a16:creationId xmlns:a16="http://schemas.microsoft.com/office/drawing/2014/main" id="{45368D83-982D-FC7E-B299-28BE82F7FFA4}"/>
              </a:ext>
            </a:extLst>
          </p:cNvPr>
          <p:cNvSpPr txBox="1">
            <a:spLocks/>
          </p:cNvSpPr>
          <p:nvPr/>
        </p:nvSpPr>
        <p:spPr>
          <a:xfrm>
            <a:off x="2133044" y="6045000"/>
            <a:ext cx="2128224" cy="311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Bunne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5F87EF99-6F08-142B-CAB5-2925C107D970}"/>
              </a:ext>
            </a:extLst>
          </p:cNvPr>
          <p:cNvSpPr txBox="1"/>
          <p:nvPr/>
        </p:nvSpPr>
        <p:spPr>
          <a:xfrm>
            <a:off x="3602181" y="3429000"/>
            <a:ext cx="5137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(find a transport path between populations of cells)</a:t>
            </a:r>
          </a:p>
        </p:txBody>
      </p:sp>
    </p:spTree>
    <p:extLst>
      <p:ext uri="{BB962C8B-B14F-4D97-AF65-F5344CB8AC3E}">
        <p14:creationId xmlns:p14="http://schemas.microsoft.com/office/powerpoint/2010/main" val="1954167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FF92B-FCB7-6695-88D5-20E402A4E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66207-3F6E-5961-201F-0688BD691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Optimization and biology</a:t>
            </a:r>
          </a:p>
        </p:txBody>
      </p:sp>
      <p:sp>
        <p:nvSpPr>
          <p:cNvPr id="55" name="Content Placeholder 54">
            <a:extLst>
              <a:ext uri="{FF2B5EF4-FFF2-40B4-BE49-F238E27FC236}">
                <a16:creationId xmlns:a16="http://schemas.microsoft.com/office/drawing/2014/main" id="{8C4B7F04-7D7A-85AF-7CF7-9E52C35B7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Interactions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(RL, control, experimental design, Bayesian optimization)</a:t>
            </a:r>
          </a:p>
          <a:p>
            <a:pPr marL="457200" indent="-457200">
              <a:buFontTx/>
              <a:buAutoNum type="arabicPeriod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Conformer and molecular generation</a:t>
            </a:r>
          </a:p>
          <a:p>
            <a:pPr marL="457200" indent="-457200">
              <a:buFontTx/>
              <a:buAutoNum type="arabicPeriod"/>
            </a:pPr>
            <a:r>
              <a:rPr lang="en-US" dirty="0"/>
              <a:t>Transport and flows between cells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(to recover the development process)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B72D3-735D-CE38-817C-0901EFA38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B18CD-CD90-8267-F414-315C6E8F8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295AE-D091-94F1-2DEE-7B9FBFB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A6C90A-50C4-ECA4-77D2-96A76C409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131" y="224793"/>
            <a:ext cx="4998885" cy="1404181"/>
          </a:xfrm>
          <a:prstGeom prst="rect">
            <a:avLst/>
          </a:prstGeom>
        </p:spPr>
      </p:pic>
      <p:sp>
        <p:nvSpPr>
          <p:cNvPr id="307" name="TextBox 306">
            <a:extLst>
              <a:ext uri="{FF2B5EF4-FFF2-40B4-BE49-F238E27FC236}">
                <a16:creationId xmlns:a16="http://schemas.microsoft.com/office/drawing/2014/main" id="{499BC385-0F89-9EC9-1196-B5CCC17E5945}"/>
              </a:ext>
            </a:extLst>
          </p:cNvPr>
          <p:cNvSpPr txBox="1"/>
          <p:nvPr/>
        </p:nvSpPr>
        <p:spPr>
          <a:xfrm>
            <a:off x="1785612" y="1092484"/>
            <a:ext cx="400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(an incomplete and non-exhaustive list)</a:t>
            </a:r>
          </a:p>
        </p:txBody>
      </p:sp>
      <p:pic>
        <p:nvPicPr>
          <p:cNvPr id="308" name="Picture 307">
            <a:extLst>
              <a:ext uri="{FF2B5EF4-FFF2-40B4-BE49-F238E27FC236}">
                <a16:creationId xmlns:a16="http://schemas.microsoft.com/office/drawing/2014/main" id="{C50045A6-448E-D958-15F9-D5369BF2E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612" y="2976399"/>
            <a:ext cx="6824503" cy="3224275"/>
          </a:xfrm>
          <a:prstGeom prst="rect">
            <a:avLst/>
          </a:prstGeom>
        </p:spPr>
      </p:pic>
      <p:sp>
        <p:nvSpPr>
          <p:cNvPr id="309" name="Subtitle 2">
            <a:extLst>
              <a:ext uri="{FF2B5EF4-FFF2-40B4-BE49-F238E27FC236}">
                <a16:creationId xmlns:a16="http://schemas.microsoft.com/office/drawing/2014/main" id="{20F3EA98-1406-01F1-CFAC-4C93C958D384}"/>
              </a:ext>
            </a:extLst>
          </p:cNvPr>
          <p:cNvSpPr txBox="1">
            <a:spLocks/>
          </p:cNvSpPr>
          <p:nvPr/>
        </p:nvSpPr>
        <p:spPr>
          <a:xfrm>
            <a:off x="2133044" y="6045000"/>
            <a:ext cx="2128224" cy="311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Bunne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AD7F27C5-0403-4CDF-9CC4-017A829FEEBA}"/>
              </a:ext>
            </a:extLst>
          </p:cNvPr>
          <p:cNvSpPr txBox="1"/>
          <p:nvPr/>
        </p:nvSpPr>
        <p:spPr>
          <a:xfrm>
            <a:off x="3602181" y="3429000"/>
            <a:ext cx="5137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(find a transport path between populations of cells)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D0CD13-C295-3F2F-03C5-641C09793F80}"/>
              </a:ext>
            </a:extLst>
          </p:cNvPr>
          <p:cNvSpPr/>
          <p:nvPr/>
        </p:nvSpPr>
        <p:spPr>
          <a:xfrm>
            <a:off x="-188259" y="-107577"/>
            <a:ext cx="12420600" cy="7073153"/>
          </a:xfrm>
          <a:prstGeom prst="rect">
            <a:avLst/>
          </a:prstGeom>
          <a:solidFill>
            <a:schemeClr val="tx1">
              <a:lumMod val="50000"/>
              <a:lumOff val="50000"/>
              <a:alpha val="48357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EC80107-57C8-5107-C136-92233687B010}"/>
              </a:ext>
            </a:extLst>
          </p:cNvPr>
          <p:cNvSpPr/>
          <p:nvPr/>
        </p:nvSpPr>
        <p:spPr>
          <a:xfrm>
            <a:off x="124580" y="3002083"/>
            <a:ext cx="12035118" cy="1019682"/>
          </a:xfrm>
          <a:prstGeom prst="roundRect">
            <a:avLst/>
          </a:prstGeom>
          <a:solidFill>
            <a:srgbClr val="9820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Challenge: solving a single optimization problem is hard</a:t>
            </a:r>
          </a:p>
        </p:txBody>
      </p:sp>
    </p:spTree>
    <p:extLst>
      <p:ext uri="{BB962C8B-B14F-4D97-AF65-F5344CB8AC3E}">
        <p14:creationId xmlns:p14="http://schemas.microsoft.com/office/powerpoint/2010/main" val="792251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E7A7C-44BD-1B67-7722-F6A093617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C60A-147A-EE97-C1F4-9FBE5123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Optimization and biology</a:t>
            </a:r>
          </a:p>
        </p:txBody>
      </p:sp>
      <p:sp>
        <p:nvSpPr>
          <p:cNvPr id="55" name="Content Placeholder 54">
            <a:extLst>
              <a:ext uri="{FF2B5EF4-FFF2-40B4-BE49-F238E27FC236}">
                <a16:creationId xmlns:a16="http://schemas.microsoft.com/office/drawing/2014/main" id="{DEC3B5A5-D3A7-C731-0CB5-84F70E16C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Interactions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(RL, control, experimental design, Bayesian optimization)</a:t>
            </a:r>
          </a:p>
          <a:p>
            <a:pPr marL="457200" indent="-457200">
              <a:buFontTx/>
              <a:buAutoNum type="arabicPeriod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Conformer and molecular generation</a:t>
            </a:r>
          </a:p>
          <a:p>
            <a:pPr marL="457200" indent="-457200">
              <a:buFontTx/>
              <a:buAutoNum type="arabicPeriod"/>
            </a:pPr>
            <a:r>
              <a:rPr lang="en-US" dirty="0"/>
              <a:t>Transport and flows between cells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(to recover the development process)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08389-D21F-0B79-5660-3C58031EE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80D94-0262-27D3-03E3-CE7E801FB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3DB1F-F6B9-F403-4D11-EAC1529A7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73EE9C-5C5D-D4FA-A68E-CA2A37607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131" y="224793"/>
            <a:ext cx="4998885" cy="1404181"/>
          </a:xfrm>
          <a:prstGeom prst="rect">
            <a:avLst/>
          </a:prstGeom>
        </p:spPr>
      </p:pic>
      <p:sp>
        <p:nvSpPr>
          <p:cNvPr id="307" name="TextBox 306">
            <a:extLst>
              <a:ext uri="{FF2B5EF4-FFF2-40B4-BE49-F238E27FC236}">
                <a16:creationId xmlns:a16="http://schemas.microsoft.com/office/drawing/2014/main" id="{98AF6A1F-7EFE-A2F3-6F94-3DE590C18E3D}"/>
              </a:ext>
            </a:extLst>
          </p:cNvPr>
          <p:cNvSpPr txBox="1"/>
          <p:nvPr/>
        </p:nvSpPr>
        <p:spPr>
          <a:xfrm>
            <a:off x="1785612" y="1092484"/>
            <a:ext cx="400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(an incomplete and non-exhaustive list)</a:t>
            </a:r>
          </a:p>
        </p:txBody>
      </p:sp>
      <p:pic>
        <p:nvPicPr>
          <p:cNvPr id="308" name="Picture 307">
            <a:extLst>
              <a:ext uri="{FF2B5EF4-FFF2-40B4-BE49-F238E27FC236}">
                <a16:creationId xmlns:a16="http://schemas.microsoft.com/office/drawing/2014/main" id="{0D6CDD1B-39C5-C4B5-FADF-4C8CBD4B6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612" y="2976399"/>
            <a:ext cx="6824503" cy="3224275"/>
          </a:xfrm>
          <a:prstGeom prst="rect">
            <a:avLst/>
          </a:prstGeom>
        </p:spPr>
      </p:pic>
      <p:sp>
        <p:nvSpPr>
          <p:cNvPr id="309" name="Subtitle 2">
            <a:extLst>
              <a:ext uri="{FF2B5EF4-FFF2-40B4-BE49-F238E27FC236}">
                <a16:creationId xmlns:a16="http://schemas.microsoft.com/office/drawing/2014/main" id="{912C905C-B6C6-5ED5-A99D-7A23C72A9669}"/>
              </a:ext>
            </a:extLst>
          </p:cNvPr>
          <p:cNvSpPr txBox="1">
            <a:spLocks/>
          </p:cNvSpPr>
          <p:nvPr/>
        </p:nvSpPr>
        <p:spPr>
          <a:xfrm>
            <a:off x="2133044" y="6045000"/>
            <a:ext cx="2128224" cy="311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Bunne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6F8F4E51-C5F4-AFC4-D587-A21DF3C76CFD}"/>
              </a:ext>
            </a:extLst>
          </p:cNvPr>
          <p:cNvSpPr txBox="1"/>
          <p:nvPr/>
        </p:nvSpPr>
        <p:spPr>
          <a:xfrm>
            <a:off x="3602181" y="3429000"/>
            <a:ext cx="5137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(find a transport path between populations of cells)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C3E55E-B4D4-C1F1-0C15-24DAAFBA5C97}"/>
              </a:ext>
            </a:extLst>
          </p:cNvPr>
          <p:cNvSpPr/>
          <p:nvPr/>
        </p:nvSpPr>
        <p:spPr>
          <a:xfrm>
            <a:off x="-188259" y="-107577"/>
            <a:ext cx="12420600" cy="7073153"/>
          </a:xfrm>
          <a:prstGeom prst="rect">
            <a:avLst/>
          </a:prstGeom>
          <a:solidFill>
            <a:schemeClr val="tx1">
              <a:lumMod val="50000"/>
              <a:lumOff val="50000"/>
              <a:alpha val="48357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F6C6945-7E7F-110E-DB8D-F3C51E11450F}"/>
              </a:ext>
            </a:extLst>
          </p:cNvPr>
          <p:cNvSpPr/>
          <p:nvPr/>
        </p:nvSpPr>
        <p:spPr>
          <a:xfrm>
            <a:off x="124580" y="3002083"/>
            <a:ext cx="12035118" cy="1019682"/>
          </a:xfrm>
          <a:prstGeom prst="roundRect">
            <a:avLst/>
          </a:prstGeom>
          <a:solidFill>
            <a:srgbClr val="945A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Challenge: solving a single optimization problem is hard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AB1C4D3-9A11-3289-390A-A261DB7C9D60}"/>
              </a:ext>
            </a:extLst>
          </p:cNvPr>
          <p:cNvSpPr/>
          <p:nvPr/>
        </p:nvSpPr>
        <p:spPr>
          <a:xfrm>
            <a:off x="124580" y="4161728"/>
            <a:ext cx="12035118" cy="1019682"/>
          </a:xfrm>
          <a:prstGeom prst="roundRect">
            <a:avLst/>
          </a:prstGeom>
          <a:solidFill>
            <a:srgbClr val="2C67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This talk: learn a fast solver (amortization)</a:t>
            </a:r>
          </a:p>
        </p:txBody>
      </p:sp>
    </p:spTree>
    <p:extLst>
      <p:ext uri="{BB962C8B-B14F-4D97-AF65-F5344CB8AC3E}">
        <p14:creationId xmlns:p14="http://schemas.microsoft.com/office/powerpoint/2010/main" val="3809985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D8FEFA-F523-D1A1-7349-617B4CD93690}"/>
              </a:ext>
            </a:extLst>
          </p:cNvPr>
          <p:cNvGrpSpPr/>
          <p:nvPr/>
        </p:nvGrpSpPr>
        <p:grpSpPr>
          <a:xfrm>
            <a:off x="1020415" y="1901728"/>
            <a:ext cx="8500620" cy="4257215"/>
            <a:chOff x="6487092" y="3116340"/>
            <a:chExt cx="3897223" cy="195177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55109BC-A802-5AE9-5840-635BD073E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917" b="47507"/>
            <a:stretch/>
          </p:blipFill>
          <p:spPr>
            <a:xfrm>
              <a:off x="6491641" y="3116340"/>
              <a:ext cx="3892674" cy="19517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959FD22-56B5-2CBE-C6C9-A2E26E7F0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929"/>
            <a:stretch/>
          </p:blipFill>
          <p:spPr>
            <a:xfrm>
              <a:off x="6487092" y="3451994"/>
              <a:ext cx="374322" cy="5461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D89063E-A4C8-FFA8-A143-AD6706162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Optimization and fast and slow thinking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A7947-A984-1F89-E375-6C132C4EAB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ABF65-0E08-8851-53DE-363588DDC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DADDA-65B4-3DAE-0799-CC8B1F80A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EE50D1B-B203-4716-0848-6CE58A92FE59}"/>
              </a:ext>
            </a:extLst>
          </p:cNvPr>
          <p:cNvSpPr txBox="1">
            <a:spLocks/>
          </p:cNvSpPr>
          <p:nvPr/>
        </p:nvSpPr>
        <p:spPr>
          <a:xfrm>
            <a:off x="2601580" y="3045274"/>
            <a:ext cx="6613969" cy="50151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slow thinking: </a:t>
            </a:r>
            <a:r>
              <a:rPr lang="en-US" sz="1800" dirty="0"/>
              <a:t>solve from scratch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(e.g., with search, planning)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79A1DC-DB31-1BE6-5F41-C869DD673CA1}"/>
              </a:ext>
            </a:extLst>
          </p:cNvPr>
          <p:cNvSpPr txBox="1">
            <a:spLocks/>
          </p:cNvSpPr>
          <p:nvPr/>
        </p:nvSpPr>
        <p:spPr>
          <a:xfrm>
            <a:off x="6930794" y="4517790"/>
            <a:ext cx="4684542" cy="501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fast thinking: </a:t>
            </a:r>
            <a:r>
              <a:rPr lang="en-US" sz="1800" dirty="0"/>
              <a:t>rapidly predict the solution</a:t>
            </a: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E4FA07A0-A4BD-7682-B009-0529C990C5C9}"/>
              </a:ext>
            </a:extLst>
          </p:cNvPr>
          <p:cNvSpPr/>
          <p:nvPr/>
        </p:nvSpPr>
        <p:spPr>
          <a:xfrm flipH="1">
            <a:off x="6930794" y="3750136"/>
            <a:ext cx="469560" cy="1159745"/>
          </a:xfrm>
          <a:prstGeom prst="arc">
            <a:avLst>
              <a:gd name="adj1" fmla="val 20053353"/>
              <a:gd name="adj2" fmla="val 3645690"/>
            </a:avLst>
          </a:prstGeom>
          <a:ln>
            <a:solidFill>
              <a:schemeClr val="tx1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27C6E0DE-0643-637A-DFA0-DC6DBE3AF561}"/>
              </a:ext>
            </a:extLst>
          </p:cNvPr>
          <p:cNvSpPr/>
          <p:nvPr/>
        </p:nvSpPr>
        <p:spPr>
          <a:xfrm rot="18356041" flipH="1" flipV="1">
            <a:off x="4527132" y="2806412"/>
            <a:ext cx="469560" cy="1237950"/>
          </a:xfrm>
          <a:prstGeom prst="arc">
            <a:avLst>
              <a:gd name="adj1" fmla="val 20053353"/>
              <a:gd name="adj2" fmla="val 3645690"/>
            </a:avLst>
          </a:prstGeom>
          <a:ln>
            <a:solidFill>
              <a:schemeClr val="tx1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5A396D45-6C5B-53A9-D9E7-EE86436BC931}"/>
              </a:ext>
            </a:extLst>
          </p:cNvPr>
          <p:cNvSpPr txBox="1">
            <a:spLocks/>
          </p:cNvSpPr>
          <p:nvPr/>
        </p:nvSpPr>
        <p:spPr>
          <a:xfrm>
            <a:off x="6985610" y="4758968"/>
            <a:ext cx="4684542" cy="501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why? </a:t>
            </a:r>
            <a:r>
              <a:rPr lang="en-US" sz="1800" dirty="0"/>
              <a:t>can be 25,000+ times faster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(in VAEs)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1B054B-5040-8ABF-4D80-E3D25FD7F047}"/>
              </a:ext>
            </a:extLst>
          </p:cNvPr>
          <p:cNvCxnSpPr>
            <a:cxnSpLocks/>
          </p:cNvCxnSpPr>
          <p:nvPr/>
        </p:nvCxnSpPr>
        <p:spPr>
          <a:xfrm>
            <a:off x="2605433" y="3371599"/>
            <a:ext cx="317622" cy="523593"/>
          </a:xfrm>
          <a:prstGeom prst="line">
            <a:avLst/>
          </a:prstGeom>
          <a:ln w="44450">
            <a:solidFill>
              <a:srgbClr val="AB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DCA654-48D5-00B1-8E39-F3C349936B45}"/>
              </a:ext>
            </a:extLst>
          </p:cNvPr>
          <p:cNvCxnSpPr>
            <a:cxnSpLocks/>
          </p:cNvCxnSpPr>
          <p:nvPr/>
        </p:nvCxnSpPr>
        <p:spPr>
          <a:xfrm>
            <a:off x="2893639" y="3825009"/>
            <a:ext cx="977482" cy="970430"/>
          </a:xfrm>
          <a:prstGeom prst="line">
            <a:avLst/>
          </a:prstGeom>
          <a:ln w="44450">
            <a:solidFill>
              <a:srgbClr val="AB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C688ADB-3B14-31A4-CC17-87ED0F958B13}"/>
              </a:ext>
            </a:extLst>
          </p:cNvPr>
          <p:cNvCxnSpPr>
            <a:cxnSpLocks/>
          </p:cNvCxnSpPr>
          <p:nvPr/>
        </p:nvCxnSpPr>
        <p:spPr>
          <a:xfrm>
            <a:off x="4451127" y="4767946"/>
            <a:ext cx="412260" cy="33579"/>
          </a:xfrm>
          <a:prstGeom prst="line">
            <a:avLst/>
          </a:prstGeom>
          <a:ln w="44450">
            <a:solidFill>
              <a:srgbClr val="AB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4927D9-9F38-6553-0301-E8A33F4363F8}"/>
              </a:ext>
            </a:extLst>
          </p:cNvPr>
          <p:cNvCxnSpPr>
            <a:cxnSpLocks/>
          </p:cNvCxnSpPr>
          <p:nvPr/>
        </p:nvCxnSpPr>
        <p:spPr>
          <a:xfrm>
            <a:off x="4836493" y="4818518"/>
            <a:ext cx="347094" cy="390247"/>
          </a:xfrm>
          <a:prstGeom prst="line">
            <a:avLst/>
          </a:prstGeom>
          <a:ln w="44450">
            <a:solidFill>
              <a:srgbClr val="AB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99A0091-8A9F-F82C-60FB-7AD6D939E725}"/>
              </a:ext>
            </a:extLst>
          </p:cNvPr>
          <p:cNvCxnSpPr>
            <a:cxnSpLocks/>
          </p:cNvCxnSpPr>
          <p:nvPr/>
        </p:nvCxnSpPr>
        <p:spPr>
          <a:xfrm>
            <a:off x="3922611" y="4754499"/>
            <a:ext cx="599810" cy="0"/>
          </a:xfrm>
          <a:prstGeom prst="line">
            <a:avLst/>
          </a:prstGeom>
          <a:ln w="44450">
            <a:solidFill>
              <a:srgbClr val="AB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EFABED1-791C-D878-0F17-D1895A4DF035}"/>
              </a:ext>
            </a:extLst>
          </p:cNvPr>
          <p:cNvCxnSpPr>
            <a:cxnSpLocks/>
          </p:cNvCxnSpPr>
          <p:nvPr/>
        </p:nvCxnSpPr>
        <p:spPr>
          <a:xfrm flipH="1">
            <a:off x="3381033" y="4785862"/>
            <a:ext cx="490088" cy="150913"/>
          </a:xfrm>
          <a:prstGeom prst="line">
            <a:avLst/>
          </a:prstGeom>
          <a:ln w="44450">
            <a:solidFill>
              <a:srgbClr val="AB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2FC3065-23D6-B130-B0E7-9B4996E36661}"/>
              </a:ext>
            </a:extLst>
          </p:cNvPr>
          <p:cNvCxnSpPr>
            <a:cxnSpLocks/>
          </p:cNvCxnSpPr>
          <p:nvPr/>
        </p:nvCxnSpPr>
        <p:spPr>
          <a:xfrm>
            <a:off x="5190598" y="5186070"/>
            <a:ext cx="471684" cy="300330"/>
          </a:xfrm>
          <a:prstGeom prst="line">
            <a:avLst/>
          </a:prstGeom>
          <a:ln w="44450">
            <a:solidFill>
              <a:srgbClr val="AB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709B052-41BE-FFE9-A73D-85A7C889B869}"/>
              </a:ext>
            </a:extLst>
          </p:cNvPr>
          <p:cNvCxnSpPr>
            <a:cxnSpLocks/>
          </p:cNvCxnSpPr>
          <p:nvPr/>
        </p:nvCxnSpPr>
        <p:spPr>
          <a:xfrm>
            <a:off x="2893639" y="3890404"/>
            <a:ext cx="143142" cy="654280"/>
          </a:xfrm>
          <a:prstGeom prst="line">
            <a:avLst/>
          </a:prstGeom>
          <a:ln w="44450">
            <a:solidFill>
              <a:srgbClr val="AB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242C577-BCDF-E313-8D5C-A8E70B2CCABE}"/>
              </a:ext>
            </a:extLst>
          </p:cNvPr>
          <p:cNvCxnSpPr>
            <a:cxnSpLocks/>
          </p:cNvCxnSpPr>
          <p:nvPr/>
        </p:nvCxnSpPr>
        <p:spPr>
          <a:xfrm flipH="1">
            <a:off x="1929285" y="3399165"/>
            <a:ext cx="676148" cy="29835"/>
          </a:xfrm>
          <a:prstGeom prst="line">
            <a:avLst/>
          </a:prstGeom>
          <a:ln w="44450">
            <a:solidFill>
              <a:srgbClr val="AB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C2B92FA1-C5CD-A22F-922C-90D9B44864E7}"/>
              </a:ext>
            </a:extLst>
          </p:cNvPr>
          <p:cNvSpPr txBox="1">
            <a:spLocks/>
          </p:cNvSpPr>
          <p:nvPr/>
        </p:nvSpPr>
        <p:spPr>
          <a:xfrm>
            <a:off x="7352228" y="4282357"/>
            <a:ext cx="1795333" cy="501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(amortization)</a:t>
            </a:r>
          </a:p>
        </p:txBody>
      </p:sp>
    </p:spTree>
    <p:extLst>
      <p:ext uri="{BB962C8B-B14F-4D97-AF65-F5344CB8AC3E}">
        <p14:creationId xmlns:p14="http://schemas.microsoft.com/office/powerpoint/2010/main" val="1094468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66D38B8-65A3-B35C-8F0F-50B47B4CB6E6}"/>
              </a:ext>
            </a:extLst>
          </p:cNvPr>
          <p:cNvSpPr/>
          <p:nvPr/>
        </p:nvSpPr>
        <p:spPr>
          <a:xfrm>
            <a:off x="2995754" y="1451425"/>
            <a:ext cx="5623812" cy="38741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590A3-6EB3-0680-C219-F69C3D2EF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call it </a:t>
            </a:r>
            <a:r>
              <a:rPr lang="en-US" i="1" dirty="0"/>
              <a:t>amortized</a:t>
            </a:r>
            <a:r>
              <a:rPr lang="en-US" dirty="0"/>
              <a:t> optimization?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1EDBF-948B-0CA7-9A65-9639503E1D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E6864-76C5-2CFC-2529-56EF22B36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amortized optimization for RL, Bayesian optimization, and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A0BB1-7A53-15F3-BC74-66D9A2874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5CA845-F2A0-E0A7-59A0-1DFE420647F5}"/>
              </a:ext>
            </a:extLst>
          </p:cNvPr>
          <p:cNvSpPr/>
          <p:nvPr/>
        </p:nvSpPr>
        <p:spPr>
          <a:xfrm>
            <a:off x="788078" y="3753451"/>
            <a:ext cx="2329715" cy="45503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6FAE96-3C7F-589A-AFD8-184A1BD56836}"/>
              </a:ext>
            </a:extLst>
          </p:cNvPr>
          <p:cNvSpPr txBox="1">
            <a:spLocks/>
          </p:cNvSpPr>
          <p:nvPr/>
        </p:nvSpPr>
        <p:spPr>
          <a:xfrm>
            <a:off x="788078" y="3787356"/>
            <a:ext cx="2329715" cy="435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training the model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8C27C3-A1CA-2110-5782-FA83A30CE329}"/>
              </a:ext>
            </a:extLst>
          </p:cNvPr>
          <p:cNvSpPr txBox="1">
            <a:spLocks/>
          </p:cNvSpPr>
          <p:nvPr/>
        </p:nvSpPr>
        <p:spPr>
          <a:xfrm>
            <a:off x="2995753" y="1426817"/>
            <a:ext cx="6269271" cy="560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to amortize:</a:t>
            </a:r>
            <a:r>
              <a:rPr lang="en-US" dirty="0"/>
              <a:t> </a:t>
            </a:r>
            <a:r>
              <a:rPr lang="en-US" i="1" dirty="0"/>
              <a:t>to spread out an upfront cost over time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AD9F7F3-0622-2128-2AAB-999247D4BB23}"/>
              </a:ext>
            </a:extLst>
          </p:cNvPr>
          <p:cNvSpPr/>
          <p:nvPr/>
        </p:nvSpPr>
        <p:spPr>
          <a:xfrm>
            <a:off x="3729439" y="3765759"/>
            <a:ext cx="2980643" cy="44217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A6463B-EB5A-5860-D759-4686495E96CA}"/>
              </a:ext>
            </a:extLst>
          </p:cNvPr>
          <p:cNvSpPr txBox="1">
            <a:spLocks/>
          </p:cNvSpPr>
          <p:nvPr/>
        </p:nvSpPr>
        <p:spPr>
          <a:xfrm>
            <a:off x="3729439" y="3786216"/>
            <a:ext cx="3329689" cy="67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fast approximate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67464F-E857-9277-071E-86E68996CBD3}"/>
                  </a:ext>
                </a:extLst>
              </p:cNvPr>
              <p:cNvSpPr txBox="1"/>
              <p:nvPr/>
            </p:nvSpPr>
            <p:spPr>
              <a:xfrm>
                <a:off x="7506144" y="2385205"/>
                <a:ext cx="3753528" cy="560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000" i="1" dirty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𝜃</m:t>
                          </m:r>
                        </m:sub>
                      </m:sSub>
                      <m:r>
                        <a:rPr lang="en-US" sz="2000" i="1" dirty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(</m:t>
                      </m:r>
                      <m:r>
                        <a:rPr lang="en-US" sz="2000" i="1" dirty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𝑥</m:t>
                      </m:r>
                      <m:r>
                        <a:rPr lang="en-US" sz="2000" i="1" dirty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)≈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𝒴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67464F-E857-9277-071E-86E68996C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144" y="2385205"/>
                <a:ext cx="3753528" cy="560025"/>
              </a:xfrm>
              <a:prstGeom prst="rect">
                <a:avLst/>
              </a:prstGeom>
              <a:blipFill>
                <a:blip r:embed="rId2"/>
                <a:stretch>
                  <a:fillRect l="-1010" t="-6667" r="-2357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F1DBA5-598B-3F7B-6F64-B6770CCE9A92}"/>
              </a:ext>
            </a:extLst>
          </p:cNvPr>
          <p:cNvSpPr txBox="1">
            <a:spLocks/>
          </p:cNvSpPr>
          <p:nvPr/>
        </p:nvSpPr>
        <p:spPr>
          <a:xfrm>
            <a:off x="788078" y="3436559"/>
            <a:ext cx="3387845" cy="396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98202C"/>
                </a:solidFill>
              </a:rPr>
              <a:t>expensive upfront cost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DB62B09-6E8B-B32F-1688-6001E15D9248}"/>
              </a:ext>
            </a:extLst>
          </p:cNvPr>
          <p:cNvSpPr txBox="1">
            <a:spLocks/>
          </p:cNvSpPr>
          <p:nvPr/>
        </p:nvSpPr>
        <p:spPr>
          <a:xfrm>
            <a:off x="1665424" y="1081098"/>
            <a:ext cx="4174933" cy="307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Tutorial on amortized optimization.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Amos.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FnT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in ML, 2023.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84AAF03-F950-E717-9EAF-2F9EE9BA20AE}"/>
              </a:ext>
            </a:extLst>
          </p:cNvPr>
          <p:cNvCxnSpPr>
            <a:cxnSpLocks/>
          </p:cNvCxnSpPr>
          <p:nvPr/>
        </p:nvCxnSpPr>
        <p:spPr>
          <a:xfrm>
            <a:off x="3117793" y="3997378"/>
            <a:ext cx="620487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40281F-1707-6428-F36B-FA4F40F833AD}"/>
              </a:ext>
            </a:extLst>
          </p:cNvPr>
          <p:cNvGrpSpPr/>
          <p:nvPr/>
        </p:nvGrpSpPr>
        <p:grpSpPr>
          <a:xfrm>
            <a:off x="7892665" y="2995232"/>
            <a:ext cx="3044129" cy="2568362"/>
            <a:chOff x="7340274" y="3633585"/>
            <a:chExt cx="3044129" cy="256836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E2BA394-70F0-3C1A-8AEA-BAB4B5BB6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80"/>
            <a:stretch/>
          </p:blipFill>
          <p:spPr>
            <a:xfrm>
              <a:off x="7340274" y="3761546"/>
              <a:ext cx="2875957" cy="2295728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30BF30C-E35D-AF07-8CDD-E2A85C343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7520" y="3633585"/>
              <a:ext cx="0" cy="2374035"/>
            </a:xfrm>
            <a:prstGeom prst="line">
              <a:avLst/>
            </a:prstGeom>
            <a:ln w="5080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729DAF-A647-6C00-FE22-D32547D2C7B9}"/>
                </a:ext>
              </a:extLst>
            </p:cNvPr>
            <p:cNvSpPr txBox="1"/>
            <p:nvPr/>
          </p:nvSpPr>
          <p:spPr>
            <a:xfrm>
              <a:off x="7575196" y="6017281"/>
              <a:ext cx="280920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(vertical slices are optimization problems)</a:t>
              </a: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8A55367-ACD8-98FF-9635-BF32FB342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6144" y="1060758"/>
            <a:ext cx="3020432" cy="307519"/>
          </a:xfrm>
        </p:spPr>
        <p:txBody>
          <a:bodyPr>
            <a:norm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*also referred to as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learned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optimization</a:t>
            </a:r>
          </a:p>
        </p:txBody>
      </p:sp>
    </p:spTree>
    <p:extLst>
      <p:ext uri="{BB962C8B-B14F-4D97-AF65-F5344CB8AC3E}">
        <p14:creationId xmlns:p14="http://schemas.microsoft.com/office/powerpoint/2010/main" val="1934790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A0CC651-CE14-B04F-B36B-0C3B774C7EB4}" vid="{ED412E48-FE1E-3141-946D-241282344A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150702</TotalTime>
  <Words>2166</Words>
  <Application>Microsoft Macintosh PowerPoint</Application>
  <PresentationFormat>Widescreen</PresentationFormat>
  <Paragraphs>409</Paragraphs>
  <Slides>36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Cambria Math</vt:lpstr>
      <vt:lpstr>Helvetica Neue</vt:lpstr>
      <vt:lpstr>Helvetica Neue Light</vt:lpstr>
      <vt:lpstr>Lucida Grande</vt:lpstr>
      <vt:lpstr>Menlo</vt:lpstr>
      <vt:lpstr>Optimistic Text</vt:lpstr>
      <vt:lpstr>Source Sans Pro</vt:lpstr>
      <vt:lpstr>Wingdings</vt:lpstr>
      <vt:lpstr>Office Theme</vt:lpstr>
      <vt:lpstr>PowerPoint Presentation</vt:lpstr>
      <vt:lpstr>Optimization: interacting with the world</vt:lpstr>
      <vt:lpstr>Optimization and biology</vt:lpstr>
      <vt:lpstr>Optimization and biology</vt:lpstr>
      <vt:lpstr>Optimization and biology</vt:lpstr>
      <vt:lpstr>Optimization and biology</vt:lpstr>
      <vt:lpstr>Optimization and biology</vt:lpstr>
      <vt:lpstr>Optimization and fast and slow thinking</vt:lpstr>
      <vt:lpstr>Why call it amortized optimization?</vt:lpstr>
      <vt:lpstr>How to amortize? The basic pieces</vt:lpstr>
      <vt:lpstr>Existing, widely-deployed uses of amortization</vt:lpstr>
      <vt:lpstr>Overview</vt:lpstr>
      <vt:lpstr>Reinforcement learning</vt:lpstr>
      <vt:lpstr>Reinforcement learning</vt:lpstr>
      <vt:lpstr>Policy learning</vt:lpstr>
      <vt:lpstr>Policy learning: amortize across states</vt:lpstr>
      <vt:lpstr>Policy learning: amortize across states</vt:lpstr>
      <vt:lpstr>Overview</vt:lpstr>
      <vt:lpstr>On learning update rules</vt:lpstr>
      <vt:lpstr>Learning to learn by gradient descent by gradient descent</vt:lpstr>
      <vt:lpstr>Learning to learn by gradient descent by gradient descent</vt:lpstr>
      <vt:lpstr>Learning to learn without gradient descent by gradient descent</vt:lpstr>
      <vt:lpstr>Learning to learn without gradient descent by gradient descent</vt:lpstr>
      <vt:lpstr>Learning to learn without gradient descent by gradient descent</vt:lpstr>
      <vt:lpstr>Overview</vt:lpstr>
      <vt:lpstr>Motivation: transporting between populations</vt:lpstr>
      <vt:lpstr>Motivation: transporting between populations</vt:lpstr>
      <vt:lpstr>Optimal transport problems</vt:lpstr>
      <vt:lpstr>Optimal transport problems</vt:lpstr>
      <vt:lpstr>Real world: repeatedly solve</vt:lpstr>
      <vt:lpstr>Meta Optimal Transport</vt:lpstr>
      <vt:lpstr>Meta OT for Discrete OT (Sinkhorn)</vt:lpstr>
      <vt:lpstr>Meta Flow Matching</vt:lpstr>
      <vt:lpstr>Concluding thoughts</vt:lpstr>
      <vt:lpstr>Other amortization we’ve been up to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Differentiable Optimization-Based Modeling for Machine Learning</dc:title>
  <dc:subject/>
  <dc:creator>Brandon Amos</dc:creator>
  <cp:keywords/>
  <dc:description/>
  <cp:lastModifiedBy>Brandon Amos</cp:lastModifiedBy>
  <cp:revision>1101</cp:revision>
  <cp:lastPrinted>2024-11-05T18:49:23Z</cp:lastPrinted>
  <dcterms:created xsi:type="dcterms:W3CDTF">2016-09-04T10:19:12Z</dcterms:created>
  <dcterms:modified xsi:type="dcterms:W3CDTF">2025-05-01T12:39:06Z</dcterms:modified>
  <cp:category/>
</cp:coreProperties>
</file>