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5"/>
  </p:notesMasterIdLst>
  <p:handoutMasterIdLst>
    <p:handoutMasterId r:id="rId76"/>
  </p:handoutMasterIdLst>
  <p:sldIdLst>
    <p:sldId id="326" r:id="rId2"/>
    <p:sldId id="953" r:id="rId3"/>
    <p:sldId id="954" r:id="rId4"/>
    <p:sldId id="834" r:id="rId5"/>
    <p:sldId id="955" r:id="rId6"/>
    <p:sldId id="837" r:id="rId7"/>
    <p:sldId id="893" r:id="rId8"/>
    <p:sldId id="798" r:id="rId9"/>
    <p:sldId id="892" r:id="rId10"/>
    <p:sldId id="871" r:id="rId11"/>
    <p:sldId id="946" r:id="rId12"/>
    <p:sldId id="836" r:id="rId13"/>
    <p:sldId id="947" r:id="rId14"/>
    <p:sldId id="845" r:id="rId15"/>
    <p:sldId id="863" r:id="rId16"/>
    <p:sldId id="864" r:id="rId17"/>
    <p:sldId id="865" r:id="rId18"/>
    <p:sldId id="740" r:id="rId19"/>
    <p:sldId id="899" r:id="rId20"/>
    <p:sldId id="900" r:id="rId21"/>
    <p:sldId id="901" r:id="rId22"/>
    <p:sldId id="902" r:id="rId23"/>
    <p:sldId id="903" r:id="rId24"/>
    <p:sldId id="904" r:id="rId25"/>
    <p:sldId id="823" r:id="rId26"/>
    <p:sldId id="880" r:id="rId27"/>
    <p:sldId id="884" r:id="rId28"/>
    <p:sldId id="885" r:id="rId29"/>
    <p:sldId id="881" r:id="rId30"/>
    <p:sldId id="948" r:id="rId31"/>
    <p:sldId id="854" r:id="rId32"/>
    <p:sldId id="856" r:id="rId33"/>
    <p:sldId id="855" r:id="rId34"/>
    <p:sldId id="891" r:id="rId35"/>
    <p:sldId id="886" r:id="rId36"/>
    <p:sldId id="887" r:id="rId37"/>
    <p:sldId id="888" r:id="rId38"/>
    <p:sldId id="876" r:id="rId39"/>
    <p:sldId id="877" r:id="rId40"/>
    <p:sldId id="878" r:id="rId41"/>
    <p:sldId id="768" r:id="rId42"/>
    <p:sldId id="916" r:id="rId43"/>
    <p:sldId id="917" r:id="rId44"/>
    <p:sldId id="956" r:id="rId45"/>
    <p:sldId id="958" r:id="rId46"/>
    <p:sldId id="957" r:id="rId47"/>
    <p:sldId id="907" r:id="rId48"/>
    <p:sldId id="913" r:id="rId49"/>
    <p:sldId id="908" r:id="rId50"/>
    <p:sldId id="909" r:id="rId51"/>
    <p:sldId id="962" r:id="rId52"/>
    <p:sldId id="949" r:id="rId53"/>
    <p:sldId id="950" r:id="rId54"/>
    <p:sldId id="959" r:id="rId55"/>
    <p:sldId id="918" r:id="rId56"/>
    <p:sldId id="919" r:id="rId57"/>
    <p:sldId id="921" r:id="rId58"/>
    <p:sldId id="923" r:id="rId59"/>
    <p:sldId id="310" r:id="rId60"/>
    <p:sldId id="926" r:id="rId61"/>
    <p:sldId id="927" r:id="rId62"/>
    <p:sldId id="314" r:id="rId63"/>
    <p:sldId id="951" r:id="rId64"/>
    <p:sldId id="961" r:id="rId65"/>
    <p:sldId id="931" r:id="rId66"/>
    <p:sldId id="932" r:id="rId67"/>
    <p:sldId id="933" r:id="rId68"/>
    <p:sldId id="934" r:id="rId69"/>
    <p:sldId id="936" r:id="rId70"/>
    <p:sldId id="937" r:id="rId71"/>
    <p:sldId id="938" r:id="rId72"/>
    <p:sldId id="952" r:id="rId73"/>
    <p:sldId id="940" r:id="rId7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C0D49FF-6E2A-B949-964A-2A633E290980}">
          <p14:sldIdLst>
            <p14:sldId id="326"/>
            <p14:sldId id="953"/>
            <p14:sldId id="954"/>
            <p14:sldId id="834"/>
            <p14:sldId id="955"/>
            <p14:sldId id="837"/>
            <p14:sldId id="893"/>
          </p14:sldIdLst>
        </p14:section>
        <p14:section name="AdvPrompter" id="{1AF8BF18-5DE8-7545-81FF-4727C14D606B}">
          <p14:sldIdLst>
            <p14:sldId id="798"/>
            <p14:sldId id="892"/>
            <p14:sldId id="871"/>
            <p14:sldId id="946"/>
            <p14:sldId id="836"/>
            <p14:sldId id="947"/>
            <p14:sldId id="845"/>
            <p14:sldId id="863"/>
            <p14:sldId id="864"/>
            <p14:sldId id="865"/>
            <p14:sldId id="740"/>
            <p14:sldId id="899"/>
            <p14:sldId id="900"/>
            <p14:sldId id="901"/>
            <p14:sldId id="902"/>
            <p14:sldId id="903"/>
            <p14:sldId id="904"/>
            <p14:sldId id="823"/>
            <p14:sldId id="880"/>
            <p14:sldId id="884"/>
            <p14:sldId id="885"/>
            <p14:sldId id="881"/>
            <p14:sldId id="948"/>
            <p14:sldId id="854"/>
            <p14:sldId id="856"/>
            <p14:sldId id="855"/>
            <p14:sldId id="891"/>
            <p14:sldId id="886"/>
            <p14:sldId id="887"/>
            <p14:sldId id="888"/>
            <p14:sldId id="876"/>
            <p14:sldId id="877"/>
            <p14:sldId id="878"/>
            <p14:sldId id="768"/>
            <p14:sldId id="916"/>
            <p14:sldId id="917"/>
            <p14:sldId id="956"/>
            <p14:sldId id="958"/>
            <p14:sldId id="957"/>
          </p14:sldIdLst>
        </p14:section>
        <p14:section name="AlgoTune" id="{4F25FC81-96FC-B04B-9354-DD4E979BC1B4}">
          <p14:sldIdLst>
            <p14:sldId id="907"/>
            <p14:sldId id="913"/>
            <p14:sldId id="908"/>
            <p14:sldId id="909"/>
            <p14:sldId id="962"/>
            <p14:sldId id="949"/>
            <p14:sldId id="950"/>
            <p14:sldId id="959"/>
            <p14:sldId id="918"/>
            <p14:sldId id="919"/>
            <p14:sldId id="921"/>
            <p14:sldId id="923"/>
            <p14:sldId id="310"/>
            <p14:sldId id="926"/>
            <p14:sldId id="927"/>
            <p14:sldId id="314"/>
            <p14:sldId id="951"/>
            <p14:sldId id="961"/>
            <p14:sldId id="931"/>
            <p14:sldId id="932"/>
            <p14:sldId id="933"/>
            <p14:sldId id="934"/>
            <p14:sldId id="936"/>
            <p14:sldId id="937"/>
            <p14:sldId id="938"/>
            <p14:sldId id="952"/>
            <p14:sldId id="9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143"/>
    <a:srgbClr val="F7F9FB"/>
    <a:srgbClr val="F6F400"/>
    <a:srgbClr val="FBD9AA"/>
    <a:srgbClr val="98202C"/>
    <a:srgbClr val="E5ECFF"/>
    <a:srgbClr val="F1F4F7"/>
    <a:srgbClr val="FFFFFF"/>
    <a:srgbClr val="4EB648"/>
    <a:srgbClr val="374C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00"/>
    <p:restoredTop sz="86431"/>
  </p:normalViewPr>
  <p:slideViewPr>
    <p:cSldViewPr snapToGrid="0" snapToObjects="1">
      <p:cViewPr varScale="1">
        <p:scale>
          <a:sx n="96" d="100"/>
          <a:sy n="96" d="100"/>
        </p:scale>
        <p:origin x="416" y="4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snapToGrid="0" snapToObjects="1">
      <p:cViewPr varScale="1">
        <p:scale>
          <a:sx n="157" d="100"/>
          <a:sy n="157" d="100"/>
        </p:scale>
        <p:origin x="16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latin typeface="Helvetica Neue Light" charset="0"/>
            </a:endParaRPr>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4B1091E-FDCD-4145-A679-1F1A90C0D88A}" type="datetimeFigureOut">
              <a:rPr lang="en-US" smtClean="0">
                <a:latin typeface="Helvetica Neue Light" charset="0"/>
              </a:rPr>
              <a:t>2/19/26</a:t>
            </a:fld>
            <a:endParaRPr lang="en-US">
              <a:latin typeface="Helvetica Neue Light"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Helvetica Neue Light"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1E01AB7-2BE7-BC40-9295-2DB9D2C59213}" type="slidenum">
              <a:rPr lang="en-US" smtClean="0">
                <a:latin typeface="Helvetica Neue Light" charset="0"/>
              </a:rPr>
              <a:t>‹#›</a:t>
            </a:fld>
            <a:endParaRPr lang="en-US">
              <a:latin typeface="Helvetica Neue Light" charset="0"/>
            </a:endParaRPr>
          </a:p>
        </p:txBody>
      </p:sp>
    </p:spTree>
    <p:extLst>
      <p:ext uri="{BB962C8B-B14F-4D97-AF65-F5344CB8AC3E}">
        <p14:creationId xmlns:p14="http://schemas.microsoft.com/office/powerpoint/2010/main" val="1740300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Helvetica Neue Light" charset="0"/>
              </a:defRPr>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Helvetica Neue Light" charset="0"/>
              </a:defRPr>
            </a:lvl1pPr>
          </a:lstStyle>
          <a:p>
            <a:fld id="{43C01EC3-0FB3-424E-9D2A-A8BF9B5BD2FE}" type="datetimeFigureOut">
              <a:rPr lang="en-US" smtClean="0"/>
              <a:pPr/>
              <a:t>2/19/26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Helvetica Neue Light"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Helvetica Neue Light" charset="0"/>
              </a:defRPr>
            </a:lvl1pPr>
          </a:lstStyle>
          <a:p>
            <a:fld id="{AF3E5D23-4290-1E4F-BA55-6527BFB9007C}" type="slidenum">
              <a:rPr lang="en-US" smtClean="0"/>
              <a:pPr/>
              <a:t>‹#›</a:t>
            </a:fld>
            <a:endParaRPr lang="en-US"/>
          </a:p>
        </p:txBody>
      </p:sp>
    </p:spTree>
    <p:extLst>
      <p:ext uri="{BB962C8B-B14F-4D97-AF65-F5344CB8AC3E}">
        <p14:creationId xmlns:p14="http://schemas.microsoft.com/office/powerpoint/2010/main" val="127364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Light" charset="0"/>
        <a:ea typeface="+mn-ea"/>
        <a:cs typeface="+mn-cs"/>
      </a:defRPr>
    </a:lvl1pPr>
    <a:lvl2pPr marL="457200" algn="l" defTabSz="914400" rtl="0" eaLnBrk="1" latinLnBrk="0" hangingPunct="1">
      <a:defRPr sz="1200" b="0" i="0" kern="1200">
        <a:solidFill>
          <a:schemeClr val="tx1"/>
        </a:solidFill>
        <a:latin typeface="Helvetica Neue Light" charset="0"/>
        <a:ea typeface="+mn-ea"/>
        <a:cs typeface="+mn-cs"/>
      </a:defRPr>
    </a:lvl2pPr>
    <a:lvl3pPr marL="914400" algn="l" defTabSz="914400" rtl="0" eaLnBrk="1" latinLnBrk="0" hangingPunct="1">
      <a:defRPr sz="1200" b="0" i="0" kern="1200">
        <a:solidFill>
          <a:schemeClr val="tx1"/>
        </a:solidFill>
        <a:latin typeface="Helvetica Neue Light" charset="0"/>
        <a:ea typeface="+mn-ea"/>
        <a:cs typeface="+mn-cs"/>
      </a:defRPr>
    </a:lvl3pPr>
    <a:lvl4pPr marL="1371600" algn="l" defTabSz="914400" rtl="0" eaLnBrk="1" latinLnBrk="0" hangingPunct="1">
      <a:defRPr sz="1200" b="0" i="0" kern="1200">
        <a:solidFill>
          <a:schemeClr val="tx1"/>
        </a:solidFill>
        <a:latin typeface="Helvetica Neue Light" charset="0"/>
        <a:ea typeface="+mn-ea"/>
        <a:cs typeface="+mn-cs"/>
      </a:defRPr>
    </a:lvl4pPr>
    <a:lvl5pPr marL="1828800" algn="l" defTabSz="914400" rtl="0" eaLnBrk="1" latinLnBrk="0" hangingPunct="1">
      <a:defRPr sz="1200" b="0" i="0" kern="1200">
        <a:solidFill>
          <a:schemeClr val="tx1"/>
        </a:solidFill>
        <a:latin typeface="Helvetica Neue Light"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3E5D23-4290-1E4F-BA55-6527BFB9007C}" type="slidenum">
              <a:rPr lang="en-US" smtClean="0"/>
              <a:t>1</a:t>
            </a:fld>
            <a:endParaRPr lang="en-US"/>
          </a:p>
        </p:txBody>
      </p:sp>
    </p:spTree>
    <p:extLst>
      <p:ext uri="{BB962C8B-B14F-4D97-AF65-F5344CB8AC3E}">
        <p14:creationId xmlns:p14="http://schemas.microsoft.com/office/powerpoint/2010/main" val="180905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2F39-7265-FDC3-3465-6A6895DF8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B1E81-1254-DEE6-C649-20EB00E4BB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31F35C-AD55-FF2A-B73B-319C72193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B5F0AF-62AF-1A91-1EF9-D73DB25550C4}"/>
              </a:ext>
            </a:extLst>
          </p:cNvPr>
          <p:cNvSpPr>
            <a:spLocks noGrp="1"/>
          </p:cNvSpPr>
          <p:nvPr>
            <p:ph type="sldNum" sz="quarter" idx="5"/>
          </p:nvPr>
        </p:nvSpPr>
        <p:spPr/>
        <p:txBody>
          <a:bodyPr/>
          <a:lstStyle/>
          <a:p>
            <a:fld id="{AF3E5D23-4290-1E4F-BA55-6527BFB9007C}" type="slidenum">
              <a:rPr lang="en-US" smtClean="0"/>
              <a:pPr/>
              <a:t>25</a:t>
            </a:fld>
            <a:endParaRPr lang="en-US"/>
          </a:p>
        </p:txBody>
      </p:sp>
    </p:spTree>
    <p:extLst>
      <p:ext uri="{BB962C8B-B14F-4D97-AF65-F5344CB8AC3E}">
        <p14:creationId xmlns:p14="http://schemas.microsoft.com/office/powerpoint/2010/main" val="3884364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B98B-698F-3C69-677B-13576545B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5A6C9-B1C5-2F1E-E206-D032B06BF2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591FDF-3E2C-4A91-4E40-34B19FBD10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80920D-6817-04DC-3334-F2C4611BF3EB}"/>
              </a:ext>
            </a:extLst>
          </p:cNvPr>
          <p:cNvSpPr>
            <a:spLocks noGrp="1"/>
          </p:cNvSpPr>
          <p:nvPr>
            <p:ph type="sldNum" sz="quarter" idx="5"/>
          </p:nvPr>
        </p:nvSpPr>
        <p:spPr/>
        <p:txBody>
          <a:bodyPr/>
          <a:lstStyle/>
          <a:p>
            <a:fld id="{AF3E5D23-4290-1E4F-BA55-6527BFB9007C}" type="slidenum">
              <a:rPr lang="en-US" smtClean="0"/>
              <a:pPr/>
              <a:t>26</a:t>
            </a:fld>
            <a:endParaRPr lang="en-US"/>
          </a:p>
        </p:txBody>
      </p:sp>
    </p:spTree>
    <p:extLst>
      <p:ext uri="{BB962C8B-B14F-4D97-AF65-F5344CB8AC3E}">
        <p14:creationId xmlns:p14="http://schemas.microsoft.com/office/powerpoint/2010/main" val="411122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31D3-28C0-F7EB-D41F-7A0EA1D49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EB76B-E70C-ABFF-9415-201D4A1FE6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59D60D-EA81-570B-F18A-12FCAAB9EA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5C462-2A56-62D4-3BD4-262FF1EF0711}"/>
              </a:ext>
            </a:extLst>
          </p:cNvPr>
          <p:cNvSpPr>
            <a:spLocks noGrp="1"/>
          </p:cNvSpPr>
          <p:nvPr>
            <p:ph type="sldNum" sz="quarter" idx="5"/>
          </p:nvPr>
        </p:nvSpPr>
        <p:spPr/>
        <p:txBody>
          <a:bodyPr/>
          <a:lstStyle/>
          <a:p>
            <a:fld id="{AF3E5D23-4290-1E4F-BA55-6527BFB9007C}" type="slidenum">
              <a:rPr lang="en-US" smtClean="0"/>
              <a:pPr/>
              <a:t>27</a:t>
            </a:fld>
            <a:endParaRPr lang="en-US"/>
          </a:p>
        </p:txBody>
      </p:sp>
    </p:spTree>
    <p:extLst>
      <p:ext uri="{BB962C8B-B14F-4D97-AF65-F5344CB8AC3E}">
        <p14:creationId xmlns:p14="http://schemas.microsoft.com/office/powerpoint/2010/main" val="3923673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87A7-D97D-BADB-4EF8-5B56ACB4F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8EB5-8E48-5D3F-752D-57D6C6A5CE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AD1676-C6D6-5BFD-2621-B560E183F4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5C3DA-C9C8-1093-9F47-26A2F653B7B2}"/>
              </a:ext>
            </a:extLst>
          </p:cNvPr>
          <p:cNvSpPr>
            <a:spLocks noGrp="1"/>
          </p:cNvSpPr>
          <p:nvPr>
            <p:ph type="sldNum" sz="quarter" idx="5"/>
          </p:nvPr>
        </p:nvSpPr>
        <p:spPr/>
        <p:txBody>
          <a:bodyPr/>
          <a:lstStyle/>
          <a:p>
            <a:fld id="{AF3E5D23-4290-1E4F-BA55-6527BFB9007C}" type="slidenum">
              <a:rPr lang="en-US" smtClean="0"/>
              <a:pPr/>
              <a:t>28</a:t>
            </a:fld>
            <a:endParaRPr lang="en-US"/>
          </a:p>
        </p:txBody>
      </p:sp>
    </p:spTree>
    <p:extLst>
      <p:ext uri="{BB962C8B-B14F-4D97-AF65-F5344CB8AC3E}">
        <p14:creationId xmlns:p14="http://schemas.microsoft.com/office/powerpoint/2010/main" val="301061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A82F-8702-EF7D-558C-4432414CA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5CA96-BEF6-8A82-4896-5E6986FAA5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CDFF6E-E422-9CD5-BC80-AEC94D0EC2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EBFB6-3EE7-270A-C8A2-BEC5BCEBDC39}"/>
              </a:ext>
            </a:extLst>
          </p:cNvPr>
          <p:cNvSpPr>
            <a:spLocks noGrp="1"/>
          </p:cNvSpPr>
          <p:nvPr>
            <p:ph type="sldNum" sz="quarter" idx="5"/>
          </p:nvPr>
        </p:nvSpPr>
        <p:spPr/>
        <p:txBody>
          <a:bodyPr/>
          <a:lstStyle/>
          <a:p>
            <a:fld id="{AF3E5D23-4290-1E4F-BA55-6527BFB9007C}" type="slidenum">
              <a:rPr lang="en-US" smtClean="0"/>
              <a:pPr/>
              <a:t>29</a:t>
            </a:fld>
            <a:endParaRPr lang="en-US"/>
          </a:p>
        </p:txBody>
      </p:sp>
    </p:spTree>
    <p:extLst>
      <p:ext uri="{BB962C8B-B14F-4D97-AF65-F5344CB8AC3E}">
        <p14:creationId xmlns:p14="http://schemas.microsoft.com/office/powerpoint/2010/main" val="992538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31</a:t>
            </a:fld>
            <a:endParaRPr lang="en-US"/>
          </a:p>
        </p:txBody>
      </p:sp>
    </p:spTree>
    <p:extLst>
      <p:ext uri="{BB962C8B-B14F-4D97-AF65-F5344CB8AC3E}">
        <p14:creationId xmlns:p14="http://schemas.microsoft.com/office/powerpoint/2010/main" val="352240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32</a:t>
            </a:fld>
            <a:endParaRPr lang="en-US"/>
          </a:p>
        </p:txBody>
      </p:sp>
    </p:spTree>
    <p:extLst>
      <p:ext uri="{BB962C8B-B14F-4D97-AF65-F5344CB8AC3E}">
        <p14:creationId xmlns:p14="http://schemas.microsoft.com/office/powerpoint/2010/main" val="391369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8F389-1B1D-FD5A-27B0-AC2763845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EC4DB-366D-ADE8-9B2E-9DF17AFB9C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839D68-1FFD-E5E4-DB57-A9D1752E14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978D6-1750-EA43-C1A2-67F6DADBE469}"/>
              </a:ext>
            </a:extLst>
          </p:cNvPr>
          <p:cNvSpPr>
            <a:spLocks noGrp="1"/>
          </p:cNvSpPr>
          <p:nvPr>
            <p:ph type="sldNum" sz="quarter" idx="5"/>
          </p:nvPr>
        </p:nvSpPr>
        <p:spPr/>
        <p:txBody>
          <a:bodyPr/>
          <a:lstStyle/>
          <a:p>
            <a:fld id="{AF3E5D23-4290-1E4F-BA55-6527BFB9007C}" type="slidenum">
              <a:rPr lang="en-US" smtClean="0"/>
              <a:pPr/>
              <a:t>34</a:t>
            </a:fld>
            <a:endParaRPr lang="en-US"/>
          </a:p>
        </p:txBody>
      </p:sp>
    </p:spTree>
    <p:extLst>
      <p:ext uri="{BB962C8B-B14F-4D97-AF65-F5344CB8AC3E}">
        <p14:creationId xmlns:p14="http://schemas.microsoft.com/office/powerpoint/2010/main" val="760623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a:extLst>
            <a:ext uri="{FF2B5EF4-FFF2-40B4-BE49-F238E27FC236}">
              <a16:creationId xmlns:a16="http://schemas.microsoft.com/office/drawing/2014/main" id="{74A14BB0-7539-1E87-6E48-071824035182}"/>
            </a:ext>
          </a:extLst>
        </p:cNvPr>
        <p:cNvGrpSpPr/>
        <p:nvPr/>
      </p:nvGrpSpPr>
      <p:grpSpPr>
        <a:xfrm>
          <a:off x="0" y="0"/>
          <a:ext cx="0" cy="0"/>
          <a:chOff x="0" y="0"/>
          <a:chExt cx="0" cy="0"/>
        </a:xfrm>
      </p:grpSpPr>
      <p:sp>
        <p:nvSpPr>
          <p:cNvPr id="471" name="Google Shape;471;g372b46cd364_0_218:notes">
            <a:extLst>
              <a:ext uri="{FF2B5EF4-FFF2-40B4-BE49-F238E27FC236}">
                <a16:creationId xmlns:a16="http://schemas.microsoft.com/office/drawing/2014/main" id="{0A27E468-9B1F-B09A-3031-DBD4F124F7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2" name="Google Shape;472;g372b46cd364_0_218:notes">
            <a:extLst>
              <a:ext uri="{FF2B5EF4-FFF2-40B4-BE49-F238E27FC236}">
                <a16:creationId xmlns:a16="http://schemas.microsoft.com/office/drawing/2014/main" id="{478A24FE-63AA-0D49-2C74-51FB105540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05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72b46cd364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2" name="Google Shape;472;g372b46cd364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62D8-7216-88E8-A21B-351B7CA23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C6DFD-7B81-95E4-347C-E5BAA03E5B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66663E-E607-2090-8252-DAB0B902C2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B9216A-588D-A466-5FF7-9471944D9D6A}"/>
              </a:ext>
            </a:extLst>
          </p:cNvPr>
          <p:cNvSpPr>
            <a:spLocks noGrp="1"/>
          </p:cNvSpPr>
          <p:nvPr>
            <p:ph type="sldNum" sz="quarter" idx="5"/>
          </p:nvPr>
        </p:nvSpPr>
        <p:spPr/>
        <p:txBody>
          <a:bodyPr/>
          <a:lstStyle/>
          <a:p>
            <a:fld id="{AF3E5D23-4290-1E4F-BA55-6527BFB9007C}" type="slidenum">
              <a:rPr lang="en-US" smtClean="0"/>
              <a:pPr/>
              <a:t>2</a:t>
            </a:fld>
            <a:endParaRPr lang="en-US"/>
          </a:p>
        </p:txBody>
      </p:sp>
    </p:spTree>
    <p:extLst>
      <p:ext uri="{BB962C8B-B14F-4D97-AF65-F5344CB8AC3E}">
        <p14:creationId xmlns:p14="http://schemas.microsoft.com/office/powerpoint/2010/main" val="281181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4575407f69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08" name="Google Shape;508;g34575407f69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7F313-1CCF-E84B-2D97-3AE8519E3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4B94E-53FA-31C7-F766-727630705692}"/>
              </a:ext>
            </a:extLst>
          </p:cNvPr>
          <p:cNvSpPr>
            <a:spLocks noGrp="1" noRot="1" noChangeAspect="1"/>
          </p:cNvSpPr>
          <p:nvPr>
            <p:ph type="sldImg"/>
          </p:nvPr>
        </p:nvSpPr>
        <p:spPr>
          <a:xfrm>
            <a:off x="2514600" y="857250"/>
            <a:ext cx="4114800" cy="2314575"/>
          </a:xfrm>
        </p:spPr>
        <p:txBody>
          <a:bodyPr/>
          <a:lstStyle/>
          <a:p>
            <a:endParaRPr lang="en-US"/>
          </a:p>
        </p:txBody>
      </p:sp>
      <p:sp>
        <p:nvSpPr>
          <p:cNvPr id="3" name="Notes Placeholder 2">
            <a:extLst>
              <a:ext uri="{FF2B5EF4-FFF2-40B4-BE49-F238E27FC236}">
                <a16:creationId xmlns:a16="http://schemas.microsoft.com/office/drawing/2014/main" id="{24CCA2EE-3EDB-9A8B-860B-DBCBE7685B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799CD-42CE-99C2-9F19-747529009727}"/>
              </a:ext>
            </a:extLst>
          </p:cNvPr>
          <p:cNvSpPr>
            <a:spLocks noGrp="1"/>
          </p:cNvSpPr>
          <p:nvPr>
            <p:ph type="sldNum" sz="quarter" idx="10"/>
          </p:nvPr>
        </p:nvSpPr>
        <p:spPr/>
        <p:txBody>
          <a:bodyPr/>
          <a:lstStyle/>
          <a:p>
            <a:fld id="{AF3E5D23-4290-1E4F-BA55-6527BFB9007C}" type="slidenum">
              <a:rPr lang="en-US" smtClean="0"/>
              <a:t>73</a:t>
            </a:fld>
            <a:endParaRPr lang="en-US"/>
          </a:p>
        </p:txBody>
      </p:sp>
    </p:spTree>
    <p:extLst>
      <p:ext uri="{BB962C8B-B14F-4D97-AF65-F5344CB8AC3E}">
        <p14:creationId xmlns:p14="http://schemas.microsoft.com/office/powerpoint/2010/main" val="30739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09EA-DA1F-DE9C-1D00-FDDF8B03C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BEB8D-3BA8-0A93-5D1F-BCB5986499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5BE6A3-C057-9118-EF8F-DD977B3FD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4ACE5-AB51-AEEB-58C6-83A9B900CFBC}"/>
              </a:ext>
            </a:extLst>
          </p:cNvPr>
          <p:cNvSpPr>
            <a:spLocks noGrp="1"/>
          </p:cNvSpPr>
          <p:nvPr>
            <p:ph type="sldNum" sz="quarter" idx="5"/>
          </p:nvPr>
        </p:nvSpPr>
        <p:spPr/>
        <p:txBody>
          <a:bodyPr/>
          <a:lstStyle/>
          <a:p>
            <a:fld id="{AF3E5D23-4290-1E4F-BA55-6527BFB9007C}" type="slidenum">
              <a:rPr lang="en-US" smtClean="0"/>
              <a:pPr/>
              <a:t>3</a:t>
            </a:fld>
            <a:endParaRPr lang="en-US"/>
          </a:p>
        </p:txBody>
      </p:sp>
    </p:spTree>
    <p:extLst>
      <p:ext uri="{BB962C8B-B14F-4D97-AF65-F5344CB8AC3E}">
        <p14:creationId xmlns:p14="http://schemas.microsoft.com/office/powerpoint/2010/main" val="50091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A45C-8C74-4415-D8CB-6AC670AB5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0B04A-5BFD-53BC-7EA1-B67CC04384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A2DFCF-CC75-4B4B-513D-EBFA7F5D9B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5E52BD-05F0-7444-6BDF-4F575A2F8C70}"/>
              </a:ext>
            </a:extLst>
          </p:cNvPr>
          <p:cNvSpPr>
            <a:spLocks noGrp="1"/>
          </p:cNvSpPr>
          <p:nvPr>
            <p:ph type="sldNum" sz="quarter" idx="5"/>
          </p:nvPr>
        </p:nvSpPr>
        <p:spPr/>
        <p:txBody>
          <a:bodyPr/>
          <a:lstStyle/>
          <a:p>
            <a:fld id="{AF3E5D23-4290-1E4F-BA55-6527BFB9007C}" type="slidenum">
              <a:rPr lang="en-US" smtClean="0"/>
              <a:pPr/>
              <a:t>4</a:t>
            </a:fld>
            <a:endParaRPr lang="en-US"/>
          </a:p>
        </p:txBody>
      </p:sp>
    </p:spTree>
    <p:extLst>
      <p:ext uri="{BB962C8B-B14F-4D97-AF65-F5344CB8AC3E}">
        <p14:creationId xmlns:p14="http://schemas.microsoft.com/office/powerpoint/2010/main" val="5261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6002-4D3E-4DB4-DEA7-3A29460A8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1DA27-435B-44ED-2B72-A25868D03A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179F7B-D4D2-A69E-B164-3F7BB67D43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CB3C28-F920-7510-AEBC-E4E75C35C061}"/>
              </a:ext>
            </a:extLst>
          </p:cNvPr>
          <p:cNvSpPr>
            <a:spLocks noGrp="1"/>
          </p:cNvSpPr>
          <p:nvPr>
            <p:ph type="sldNum" sz="quarter" idx="5"/>
          </p:nvPr>
        </p:nvSpPr>
        <p:spPr/>
        <p:txBody>
          <a:bodyPr/>
          <a:lstStyle/>
          <a:p>
            <a:fld id="{AF3E5D23-4290-1E4F-BA55-6527BFB9007C}" type="slidenum">
              <a:rPr lang="en-US" smtClean="0"/>
              <a:pPr/>
              <a:t>5</a:t>
            </a:fld>
            <a:endParaRPr lang="en-US"/>
          </a:p>
        </p:txBody>
      </p:sp>
    </p:spTree>
    <p:extLst>
      <p:ext uri="{BB962C8B-B14F-4D97-AF65-F5344CB8AC3E}">
        <p14:creationId xmlns:p14="http://schemas.microsoft.com/office/powerpoint/2010/main" val="109337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0590-61C8-D068-DC7C-A696342E6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27F3D-493E-2537-6DBA-954052399C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5916FE-11AB-6D62-9361-3B71DA02A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D2F6A-0315-0870-12AE-A15AF80DE074}"/>
              </a:ext>
            </a:extLst>
          </p:cNvPr>
          <p:cNvSpPr>
            <a:spLocks noGrp="1"/>
          </p:cNvSpPr>
          <p:nvPr>
            <p:ph type="sldNum" sz="quarter" idx="5"/>
          </p:nvPr>
        </p:nvSpPr>
        <p:spPr/>
        <p:txBody>
          <a:bodyPr/>
          <a:lstStyle/>
          <a:p>
            <a:fld id="{AF3E5D23-4290-1E4F-BA55-6527BFB9007C}" type="slidenum">
              <a:rPr lang="en-US" smtClean="0"/>
              <a:pPr/>
              <a:t>6</a:t>
            </a:fld>
            <a:endParaRPr lang="en-US"/>
          </a:p>
        </p:txBody>
      </p:sp>
    </p:spTree>
    <p:extLst>
      <p:ext uri="{BB962C8B-B14F-4D97-AF65-F5344CB8AC3E}">
        <p14:creationId xmlns:p14="http://schemas.microsoft.com/office/powerpoint/2010/main" val="215128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8EB58-BB32-7365-2B16-744B5FA8E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1E9A8-B4C9-1BCC-8ADF-E76C4C4F8491}"/>
              </a:ext>
            </a:extLst>
          </p:cNvPr>
          <p:cNvSpPr>
            <a:spLocks noGrp="1" noRot="1" noChangeAspect="1"/>
          </p:cNvSpPr>
          <p:nvPr>
            <p:ph type="sldImg"/>
          </p:nvPr>
        </p:nvSpPr>
        <p:spPr>
          <a:xfrm>
            <a:off x="2514600" y="857250"/>
            <a:ext cx="4114800" cy="2314575"/>
          </a:xfrm>
        </p:spPr>
        <p:txBody>
          <a:bodyPr/>
          <a:lstStyle/>
          <a:p>
            <a:endParaRPr lang="en-US"/>
          </a:p>
        </p:txBody>
      </p:sp>
      <p:sp>
        <p:nvSpPr>
          <p:cNvPr id="3" name="Notes Placeholder 2">
            <a:extLst>
              <a:ext uri="{FF2B5EF4-FFF2-40B4-BE49-F238E27FC236}">
                <a16:creationId xmlns:a16="http://schemas.microsoft.com/office/drawing/2014/main" id="{29C13D99-979A-E155-358B-09CF303F08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1E3D76-C101-5630-0772-8CCE72215E1C}"/>
              </a:ext>
            </a:extLst>
          </p:cNvPr>
          <p:cNvSpPr>
            <a:spLocks noGrp="1"/>
          </p:cNvSpPr>
          <p:nvPr>
            <p:ph type="sldNum" sz="quarter" idx="10"/>
          </p:nvPr>
        </p:nvSpPr>
        <p:spPr/>
        <p:txBody>
          <a:bodyPr/>
          <a:lstStyle/>
          <a:p>
            <a:fld id="{AF3E5D23-4290-1E4F-BA55-6527BFB9007C}" type="slidenum">
              <a:rPr lang="en-US" smtClean="0"/>
              <a:t>9</a:t>
            </a:fld>
            <a:endParaRPr lang="en-US"/>
          </a:p>
        </p:txBody>
      </p:sp>
    </p:spTree>
    <p:extLst>
      <p:ext uri="{BB962C8B-B14F-4D97-AF65-F5344CB8AC3E}">
        <p14:creationId xmlns:p14="http://schemas.microsoft.com/office/powerpoint/2010/main" val="316529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BAA59-276F-84C4-A76F-76256E20D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C7636-2FCD-2F03-140B-B26C3D0E60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B1D26C-BB5B-3D4D-7C75-ACC56F4952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5257A-B98A-0711-BB48-F61197D76F38}"/>
              </a:ext>
            </a:extLst>
          </p:cNvPr>
          <p:cNvSpPr>
            <a:spLocks noGrp="1"/>
          </p:cNvSpPr>
          <p:nvPr>
            <p:ph type="sldNum" sz="quarter" idx="5"/>
          </p:nvPr>
        </p:nvSpPr>
        <p:spPr/>
        <p:txBody>
          <a:bodyPr/>
          <a:lstStyle/>
          <a:p>
            <a:fld id="{AF3E5D23-4290-1E4F-BA55-6527BFB9007C}" type="slidenum">
              <a:rPr lang="en-US" smtClean="0"/>
              <a:pPr/>
              <a:t>10</a:t>
            </a:fld>
            <a:endParaRPr lang="en-US"/>
          </a:p>
        </p:txBody>
      </p:sp>
    </p:spTree>
    <p:extLst>
      <p:ext uri="{BB962C8B-B14F-4D97-AF65-F5344CB8AC3E}">
        <p14:creationId xmlns:p14="http://schemas.microsoft.com/office/powerpoint/2010/main" val="3913250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18</a:t>
            </a:fld>
            <a:endParaRPr lang="en-US"/>
          </a:p>
        </p:txBody>
      </p:sp>
    </p:spTree>
    <p:extLst>
      <p:ext uri="{BB962C8B-B14F-4D97-AF65-F5344CB8AC3E}">
        <p14:creationId xmlns:p14="http://schemas.microsoft.com/office/powerpoint/2010/main" val="351848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dirty="0"/>
          </a:p>
        </p:txBody>
      </p:sp>
      <p:sp>
        <p:nvSpPr>
          <p:cNvPr id="7"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lumMod val="50000"/>
                    <a:lumOff val="50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8"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lumMod val="50000"/>
                    <a:lumOff val="50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prompt optimization and coding agents</a:t>
            </a:r>
            <a:endParaRPr lang="en-US" dirty="0"/>
          </a:p>
        </p:txBody>
      </p:sp>
    </p:spTree>
    <p:extLst>
      <p:ext uri="{BB962C8B-B14F-4D97-AF65-F5344CB8AC3E}">
        <p14:creationId xmlns:p14="http://schemas.microsoft.com/office/powerpoint/2010/main" val="3974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5pPr>
              <a:spcBef>
                <a:spcPts val="0"/>
              </a:spcBef>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5" name="Footer Placeholder 4"/>
          <p:cNvSpPr>
            <a:spLocks noGrp="1"/>
          </p:cNvSpPr>
          <p:nvPr>
            <p:ph type="ftr" sz="quarter" idx="3"/>
          </p:nvPr>
        </p:nvSpPr>
        <p:spPr>
          <a:xfrm>
            <a:off x="3602181" y="6356350"/>
            <a:ext cx="5135419"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prompt optimization and coding agents</a:t>
            </a:r>
            <a:endParaRPr lang="en-US" dirty="0"/>
          </a:p>
        </p:txBody>
      </p:sp>
      <p:sp>
        <p:nvSpPr>
          <p:cNvPr id="8" name="Slide Number Placeholder 5"/>
          <p:cNvSpPr>
            <a:spLocks noGrp="1"/>
          </p:cNvSpPr>
          <p:nvPr>
            <p:ph type="sldNum" sz="quarter" idx="12"/>
          </p:nvPr>
        </p:nvSpPr>
        <p:spPr>
          <a:xfrm>
            <a:off x="8737600" y="6356351"/>
            <a:ext cx="2844800" cy="365125"/>
          </a:xfrm>
        </p:spPr>
        <p:txBody>
          <a:bodyPr/>
          <a:lstStyle>
            <a:lvl1pPr>
              <a:defRPr>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516158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178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	Second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5"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prompt optimization and coding agents</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280422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457200" rtl="0" eaLnBrk="1" latinLnBrk="0" hangingPunct="1">
        <a:spcBef>
          <a:spcPct val="0"/>
        </a:spcBef>
        <a:buNone/>
        <a:defRPr sz="4400" b="1" i="0" kern="1200">
          <a:solidFill>
            <a:schemeClr val="tx1">
              <a:lumMod val="85000"/>
              <a:lumOff val="15000"/>
            </a:schemeClr>
          </a:solidFill>
          <a:latin typeface="Source Sans Pro" panose="020B0503030403020204" pitchFamily="34" charset="0"/>
          <a:ea typeface="Source Sans Pro" panose="020B0503030403020204" pitchFamily="34" charset="0"/>
          <a:cs typeface="Helvetica Neue Bold Condensed"/>
        </a:defRPr>
      </a:lvl1pPr>
    </p:titleStyle>
    <p:body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lm-vulnerability.github.io/slides/1-intro.pdf"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eb.stanford.edu/class/archive/cs/cs329t/cs329t.1242/slides/llm_attacks.pdf"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eb.stanford.edu/class/archive/cs/cs329t/cs329t.1242/slides/llm_attacks.pdf"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10.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6C01485-73DD-1E97-65CB-7A3255C3EF5B}"/>
              </a:ext>
            </a:extLst>
          </p:cNvPr>
          <p:cNvSpPr>
            <a:spLocks noGrp="1"/>
          </p:cNvSpPr>
          <p:nvPr>
            <p:ph idx="1"/>
          </p:nvPr>
        </p:nvSpPr>
        <p:spPr>
          <a:xfrm>
            <a:off x="400050" y="304800"/>
            <a:ext cx="11182350" cy="5211765"/>
          </a:xfrm>
        </p:spPr>
        <p:txBody>
          <a:bodyPr>
            <a:normAutofit/>
          </a:bodyPr>
          <a:lstStyle/>
          <a:p>
            <a:r>
              <a:rPr lang="en-US" sz="4000" b="1" dirty="0"/>
              <a:t>On prompt optimization and coding agents</a:t>
            </a:r>
          </a:p>
          <a:p>
            <a:endParaRPr lang="en-US" dirty="0"/>
          </a:p>
          <a:p>
            <a:r>
              <a:rPr lang="en-US" sz="3200" dirty="0"/>
              <a:t>Brandon Amos</a:t>
            </a:r>
          </a:p>
          <a:p>
            <a:r>
              <a:rPr lang="en-US" sz="1800" dirty="0">
                <a:latin typeface="Menlo" panose="020B0609030804020204" pitchFamily="49" charset="0"/>
                <a:ea typeface="Menlo" panose="020B0609030804020204" pitchFamily="49" charset="0"/>
                <a:cs typeface="Menlo" panose="020B0609030804020204" pitchFamily="49" charset="0"/>
              </a:rPr>
              <a:t>bamos.github.io/presentations</a:t>
            </a:r>
          </a:p>
        </p:txBody>
      </p:sp>
    </p:spTree>
    <p:extLst>
      <p:ext uri="{BB962C8B-B14F-4D97-AF65-F5344CB8AC3E}">
        <p14:creationId xmlns:p14="http://schemas.microsoft.com/office/powerpoint/2010/main" val="209392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CE4B-C8CD-90A9-1D00-5B2B30B14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76F17-0371-B88B-383E-5829B128E906}"/>
              </a:ext>
            </a:extLst>
          </p:cNvPr>
          <p:cNvSpPr>
            <a:spLocks noGrp="1"/>
          </p:cNvSpPr>
          <p:nvPr>
            <p:ph type="title"/>
          </p:nvPr>
        </p:nvSpPr>
        <p:spPr>
          <a:xfrm>
            <a:off x="609600" y="274638"/>
            <a:ext cx="10972800" cy="1143000"/>
          </a:xfrm>
        </p:spPr>
        <p:txBody>
          <a:bodyPr>
            <a:normAutofit/>
          </a:bodyPr>
          <a:lstStyle/>
          <a:p>
            <a:r>
              <a:rPr lang="en-US" dirty="0"/>
              <a:t>This portion: focus on adversarial attacks</a:t>
            </a:r>
          </a:p>
        </p:txBody>
      </p:sp>
      <p:sp>
        <p:nvSpPr>
          <p:cNvPr id="5" name="Footer Placeholder 4">
            <a:extLst>
              <a:ext uri="{FF2B5EF4-FFF2-40B4-BE49-F238E27FC236}">
                <a16:creationId xmlns:a16="http://schemas.microsoft.com/office/drawing/2014/main" id="{2D3C91A5-CA34-FDC0-316D-95631A94707A}"/>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sp>
        <p:nvSpPr>
          <p:cNvPr id="25" name="Down Arrow 24">
            <a:extLst>
              <a:ext uri="{FF2B5EF4-FFF2-40B4-BE49-F238E27FC236}">
                <a16:creationId xmlns:a16="http://schemas.microsoft.com/office/drawing/2014/main" id="{4761F805-4816-3992-5F8C-417BC0FBDBC4}"/>
              </a:ext>
            </a:extLst>
          </p:cNvPr>
          <p:cNvSpPr/>
          <p:nvPr/>
        </p:nvSpPr>
        <p:spPr>
          <a:xfrm rot="16200000">
            <a:off x="5717065" y="2069800"/>
            <a:ext cx="731353" cy="1339856"/>
          </a:xfrm>
          <a:prstGeom prst="downArrow">
            <a:avLst>
              <a:gd name="adj1" fmla="val 50000"/>
              <a:gd name="adj2" fmla="val 62121"/>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ate Placeholder 25">
            <a:extLst>
              <a:ext uri="{FF2B5EF4-FFF2-40B4-BE49-F238E27FC236}">
                <a16:creationId xmlns:a16="http://schemas.microsoft.com/office/drawing/2014/main" id="{5C73BCC2-EC5F-2E0D-5B2F-50BA63D80DB3}"/>
              </a:ext>
            </a:extLst>
          </p:cNvPr>
          <p:cNvSpPr>
            <a:spLocks noGrp="1"/>
          </p:cNvSpPr>
          <p:nvPr>
            <p:ph type="dt" sz="half" idx="2"/>
          </p:nvPr>
        </p:nvSpPr>
        <p:spPr/>
        <p:txBody>
          <a:bodyPr/>
          <a:lstStyle/>
          <a:p>
            <a:r>
              <a:rPr lang="en-US"/>
              <a:t>Brandon Amos</a:t>
            </a:r>
            <a:endParaRPr lang="en-US" dirty="0"/>
          </a:p>
        </p:txBody>
      </p:sp>
      <p:sp>
        <p:nvSpPr>
          <p:cNvPr id="27" name="Slide Number Placeholder 26">
            <a:extLst>
              <a:ext uri="{FF2B5EF4-FFF2-40B4-BE49-F238E27FC236}">
                <a16:creationId xmlns:a16="http://schemas.microsoft.com/office/drawing/2014/main" id="{86ECB48D-8CCB-57DD-25D9-95BD3791759D}"/>
              </a:ext>
            </a:extLst>
          </p:cNvPr>
          <p:cNvSpPr>
            <a:spLocks noGrp="1"/>
          </p:cNvSpPr>
          <p:nvPr>
            <p:ph type="sldNum" sz="quarter" idx="12"/>
          </p:nvPr>
        </p:nvSpPr>
        <p:spPr/>
        <p:txBody>
          <a:bodyPr/>
          <a:lstStyle/>
          <a:p>
            <a:fld id="{F813B43C-900A-1C44-BF45-66CB67BC66D1}" type="slidenum">
              <a:rPr lang="en-US" smtClean="0"/>
              <a:pPr/>
              <a:t>10</a:t>
            </a:fld>
            <a:endParaRPr lang="en-US"/>
          </a:p>
        </p:txBody>
      </p:sp>
      <p:grpSp>
        <p:nvGrpSpPr>
          <p:cNvPr id="32" name="Group 31">
            <a:extLst>
              <a:ext uri="{FF2B5EF4-FFF2-40B4-BE49-F238E27FC236}">
                <a16:creationId xmlns:a16="http://schemas.microsoft.com/office/drawing/2014/main" id="{ACCC9CB1-18FE-E487-463D-F52697DED875}"/>
              </a:ext>
            </a:extLst>
          </p:cNvPr>
          <p:cNvGrpSpPr/>
          <p:nvPr/>
        </p:nvGrpSpPr>
        <p:grpSpPr>
          <a:xfrm>
            <a:off x="3477793" y="3893162"/>
            <a:ext cx="4523874" cy="2173920"/>
            <a:chOff x="3831490" y="3846703"/>
            <a:chExt cx="4523874" cy="2173920"/>
          </a:xfrm>
        </p:grpSpPr>
        <p:sp>
          <p:nvSpPr>
            <p:cNvPr id="33" name="TextBox 32">
              <a:extLst>
                <a:ext uri="{FF2B5EF4-FFF2-40B4-BE49-F238E27FC236}">
                  <a16:creationId xmlns:a16="http://schemas.microsoft.com/office/drawing/2014/main" id="{F6B8DD4C-6E44-C158-28E4-A97139558733}"/>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34" name="Straight Connector 33">
              <a:extLst>
                <a:ext uri="{FF2B5EF4-FFF2-40B4-BE49-F238E27FC236}">
                  <a16:creationId xmlns:a16="http://schemas.microsoft.com/office/drawing/2014/main" id="{EA8E3C11-F8FF-2741-05F5-BBA39DA4C73F}"/>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6D6685DC-A9EC-AD39-43FE-046F5C496B79}"/>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6" name="Freeform 35">
              <a:extLst>
                <a:ext uri="{FF2B5EF4-FFF2-40B4-BE49-F238E27FC236}">
                  <a16:creationId xmlns:a16="http://schemas.microsoft.com/office/drawing/2014/main" id="{26CC7ADC-A475-02F5-E29F-1C38761A5879}"/>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EF1C37C-4DA9-4702-39E5-F0AC77BEDE9D}"/>
                </a:ext>
              </a:extLst>
            </p:cNvPr>
            <p:cNvSpPr txBox="1"/>
            <p:nvPr/>
          </p:nvSpPr>
          <p:spPr>
            <a:xfrm rot="16200000">
              <a:off x="3122353" y="4555840"/>
              <a:ext cx="1787606"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Attack success</a:t>
              </a:r>
            </a:p>
          </p:txBody>
        </p:sp>
      </p:grpSp>
      <p:grpSp>
        <p:nvGrpSpPr>
          <p:cNvPr id="3" name="Group 2">
            <a:extLst>
              <a:ext uri="{FF2B5EF4-FFF2-40B4-BE49-F238E27FC236}">
                <a16:creationId xmlns:a16="http://schemas.microsoft.com/office/drawing/2014/main" id="{C708ACDB-895D-DEC5-3F7C-BBA1569CBF7A}"/>
              </a:ext>
            </a:extLst>
          </p:cNvPr>
          <p:cNvGrpSpPr/>
          <p:nvPr/>
        </p:nvGrpSpPr>
        <p:grpSpPr>
          <a:xfrm>
            <a:off x="638516" y="1386395"/>
            <a:ext cx="4409706" cy="2714992"/>
            <a:chOff x="3699463" y="3678215"/>
            <a:chExt cx="4409706" cy="2714992"/>
          </a:xfrm>
        </p:grpSpPr>
        <p:sp>
          <p:nvSpPr>
            <p:cNvPr id="6" name="Rounded Rectangle 5">
              <a:extLst>
                <a:ext uri="{FF2B5EF4-FFF2-40B4-BE49-F238E27FC236}">
                  <a16:creationId xmlns:a16="http://schemas.microsoft.com/office/drawing/2014/main" id="{FA2FAFBC-C896-1023-156B-CDADF616929B}"/>
                </a:ext>
              </a:extLst>
            </p:cNvPr>
            <p:cNvSpPr/>
            <p:nvPr/>
          </p:nvSpPr>
          <p:spPr>
            <a:xfrm>
              <a:off x="3740408" y="4787303"/>
              <a:ext cx="2022280" cy="455031"/>
            </a:xfrm>
            <a:prstGeom prst="roundRect">
              <a:avLst/>
            </a:prstGeom>
            <a:solidFill>
              <a:srgbClr val="98202C">
                <a:alpha val="15056"/>
              </a:srgbClr>
            </a:solidFill>
            <a:ln w="38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4" name="Content Placeholder 2">
              <a:extLst>
                <a:ext uri="{FF2B5EF4-FFF2-40B4-BE49-F238E27FC236}">
                  <a16:creationId xmlns:a16="http://schemas.microsoft.com/office/drawing/2014/main" id="{76C8A8E4-22E3-B068-D882-4A01B16196F2}"/>
                </a:ext>
              </a:extLst>
            </p:cNvPr>
            <p:cNvSpPr txBox="1">
              <a:spLocks/>
            </p:cNvSpPr>
            <p:nvPr/>
          </p:nvSpPr>
          <p:spPr>
            <a:xfrm>
              <a:off x="3699463" y="4821408"/>
              <a:ext cx="2230949"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50000"/>
                      <a:lumOff val="50000"/>
                    </a:schemeClr>
                  </a:solidFill>
                </a:rPr>
                <a:t>prompt optimizer</a:t>
              </a:r>
            </a:p>
          </p:txBody>
        </p:sp>
        <p:sp>
          <p:nvSpPr>
            <p:cNvPr id="28" name="Rounded Rectangle 27">
              <a:extLst>
                <a:ext uri="{FF2B5EF4-FFF2-40B4-BE49-F238E27FC236}">
                  <a16:creationId xmlns:a16="http://schemas.microsoft.com/office/drawing/2014/main" id="{9DE55F16-A831-EF0D-3164-C5009DEB0184}"/>
                </a:ext>
              </a:extLst>
            </p:cNvPr>
            <p:cNvSpPr/>
            <p:nvPr/>
          </p:nvSpPr>
          <p:spPr>
            <a:xfrm>
              <a:off x="6675968" y="4787303"/>
              <a:ext cx="1419551" cy="442178"/>
            </a:xfrm>
            <a:prstGeom prst="roundRect">
              <a:avLst/>
            </a:prstGeom>
            <a:solidFill>
              <a:srgbClr val="92D050">
                <a:alpha val="14000"/>
              </a:srgbClr>
            </a:solidFill>
            <a:ln w="38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9" name="Content Placeholder 2">
              <a:extLst>
                <a:ext uri="{FF2B5EF4-FFF2-40B4-BE49-F238E27FC236}">
                  <a16:creationId xmlns:a16="http://schemas.microsoft.com/office/drawing/2014/main" id="{D2FDF785-EC62-CCA7-8E67-8444AE81A153}"/>
                </a:ext>
              </a:extLst>
            </p:cNvPr>
            <p:cNvSpPr txBox="1">
              <a:spLocks/>
            </p:cNvSpPr>
            <p:nvPr/>
          </p:nvSpPr>
          <p:spPr>
            <a:xfrm>
              <a:off x="6689617" y="4821408"/>
              <a:ext cx="1419552"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50000"/>
                      <a:lumOff val="50000"/>
                    </a:schemeClr>
                  </a:solidFill>
                </a:rPr>
                <a:t>LM training</a:t>
              </a:r>
            </a:p>
          </p:txBody>
        </p:sp>
        <p:sp>
          <p:nvSpPr>
            <p:cNvPr id="30" name="Content Placeholder 2">
              <a:extLst>
                <a:ext uri="{FF2B5EF4-FFF2-40B4-BE49-F238E27FC236}">
                  <a16:creationId xmlns:a16="http://schemas.microsoft.com/office/drawing/2014/main" id="{7DC1E685-B36A-9D9D-6AA1-3CACDB17B861}"/>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50000"/>
                      <a:lumOff val="50000"/>
                    </a:schemeClr>
                  </a:solidFill>
                </a:rPr>
                <a:t>find improved prompt</a:t>
              </a:r>
            </a:p>
          </p:txBody>
        </p:sp>
        <p:sp>
          <p:nvSpPr>
            <p:cNvPr id="31" name="Arc 30">
              <a:extLst>
                <a:ext uri="{FF2B5EF4-FFF2-40B4-BE49-F238E27FC236}">
                  <a16:creationId xmlns:a16="http://schemas.microsoft.com/office/drawing/2014/main" id="{7A1B5A9C-7965-A8C2-E412-D0303AB3CECD}"/>
                </a:ext>
              </a:extLst>
            </p:cNvPr>
            <p:cNvSpPr/>
            <p:nvPr/>
          </p:nvSpPr>
          <p:spPr>
            <a:xfrm>
              <a:off x="4623661" y="4378761"/>
              <a:ext cx="2913681" cy="2014446"/>
            </a:xfrm>
            <a:prstGeom prst="arc">
              <a:avLst>
                <a:gd name="adj1" fmla="val 12416634"/>
                <a:gd name="adj2" fmla="val 19907902"/>
              </a:avLst>
            </a:prstGeom>
            <a:ln w="3810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DCFA0408-BCF4-020C-C3CB-5868E5EC7D4D}"/>
                </a:ext>
              </a:extLst>
            </p:cNvPr>
            <p:cNvSpPr/>
            <p:nvPr/>
          </p:nvSpPr>
          <p:spPr>
            <a:xfrm rot="10800000">
              <a:off x="4589275" y="3678215"/>
              <a:ext cx="2913681" cy="2014446"/>
            </a:xfrm>
            <a:prstGeom prst="arc">
              <a:avLst>
                <a:gd name="adj1" fmla="val 12416634"/>
                <a:gd name="adj2" fmla="val 19907902"/>
              </a:avLst>
            </a:prstGeom>
            <a:ln w="3810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9421AFA5-2A4D-4CF9-5431-C8A06A6D5E53}"/>
                </a:ext>
              </a:extLst>
            </p:cNvPr>
            <p:cNvSpPr txBox="1">
              <a:spLocks/>
            </p:cNvSpPr>
            <p:nvPr/>
          </p:nvSpPr>
          <p:spPr>
            <a:xfrm>
              <a:off x="5123286" y="568540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50000"/>
                      <a:lumOff val="50000"/>
                    </a:schemeClr>
                  </a:solidFill>
                </a:rPr>
                <a:t>provide better LM</a:t>
              </a:r>
            </a:p>
          </p:txBody>
        </p:sp>
      </p:grpSp>
      <p:grpSp>
        <p:nvGrpSpPr>
          <p:cNvPr id="40" name="Group 39">
            <a:extLst>
              <a:ext uri="{FF2B5EF4-FFF2-40B4-BE49-F238E27FC236}">
                <a16:creationId xmlns:a16="http://schemas.microsoft.com/office/drawing/2014/main" id="{72FF36F1-8833-1C3D-DB33-86B773E4B78D}"/>
              </a:ext>
            </a:extLst>
          </p:cNvPr>
          <p:cNvGrpSpPr/>
          <p:nvPr/>
        </p:nvGrpSpPr>
        <p:grpSpPr>
          <a:xfrm>
            <a:off x="6667284" y="1386395"/>
            <a:ext cx="4375840" cy="2714992"/>
            <a:chOff x="3733329" y="3678215"/>
            <a:chExt cx="4375840" cy="2714992"/>
          </a:xfrm>
        </p:grpSpPr>
        <p:sp>
          <p:nvSpPr>
            <p:cNvPr id="41" name="Rounded Rectangle 40">
              <a:extLst>
                <a:ext uri="{FF2B5EF4-FFF2-40B4-BE49-F238E27FC236}">
                  <a16:creationId xmlns:a16="http://schemas.microsoft.com/office/drawing/2014/main" id="{0113C4F3-B3E1-6275-A9BF-21694FFA1780}"/>
                </a:ext>
              </a:extLst>
            </p:cNvPr>
            <p:cNvSpPr/>
            <p:nvPr/>
          </p:nvSpPr>
          <p:spPr>
            <a:xfrm>
              <a:off x="4142434" y="4787303"/>
              <a:ext cx="1218228"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2" name="Content Placeholder 2">
              <a:extLst>
                <a:ext uri="{FF2B5EF4-FFF2-40B4-BE49-F238E27FC236}">
                  <a16:creationId xmlns:a16="http://schemas.microsoft.com/office/drawing/2014/main" id="{7B253D25-EA44-7A7F-9A60-4911AD3EE060}"/>
                </a:ext>
              </a:extLst>
            </p:cNvPr>
            <p:cNvSpPr txBox="1">
              <a:spLocks/>
            </p:cNvSpPr>
            <p:nvPr/>
          </p:nvSpPr>
          <p:spPr>
            <a:xfrm>
              <a:off x="3733329" y="4821408"/>
              <a:ext cx="206322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attacker</a:t>
              </a:r>
            </a:p>
          </p:txBody>
        </p:sp>
        <p:sp>
          <p:nvSpPr>
            <p:cNvPr id="43" name="Rounded Rectangle 42">
              <a:extLst>
                <a:ext uri="{FF2B5EF4-FFF2-40B4-BE49-F238E27FC236}">
                  <a16:creationId xmlns:a16="http://schemas.microsoft.com/office/drawing/2014/main" id="{246FCA20-F054-0552-9F6C-9394A023DF4E}"/>
                </a:ext>
              </a:extLst>
            </p:cNvPr>
            <p:cNvSpPr/>
            <p:nvPr/>
          </p:nvSpPr>
          <p:spPr>
            <a:xfrm>
              <a:off x="6675968" y="4787303"/>
              <a:ext cx="141955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4" name="Content Placeholder 2">
              <a:extLst>
                <a:ext uri="{FF2B5EF4-FFF2-40B4-BE49-F238E27FC236}">
                  <a16:creationId xmlns:a16="http://schemas.microsoft.com/office/drawing/2014/main" id="{5ECA6824-1B07-FEB2-702B-E1888374022E}"/>
                </a:ext>
              </a:extLst>
            </p:cNvPr>
            <p:cNvSpPr txBox="1">
              <a:spLocks/>
            </p:cNvSpPr>
            <p:nvPr/>
          </p:nvSpPr>
          <p:spPr>
            <a:xfrm>
              <a:off x="6689617" y="4821408"/>
              <a:ext cx="1419552"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defender</a:t>
              </a:r>
            </a:p>
          </p:txBody>
        </p:sp>
        <p:sp>
          <p:nvSpPr>
            <p:cNvPr id="45" name="Content Placeholder 2">
              <a:extLst>
                <a:ext uri="{FF2B5EF4-FFF2-40B4-BE49-F238E27FC236}">
                  <a16:creationId xmlns:a16="http://schemas.microsoft.com/office/drawing/2014/main" id="{5E0290AF-F406-16C2-8985-5F4F06BC7DA5}"/>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prompt attacks</a:t>
              </a:r>
            </a:p>
          </p:txBody>
        </p:sp>
        <p:sp>
          <p:nvSpPr>
            <p:cNvPr id="46" name="Arc 45">
              <a:extLst>
                <a:ext uri="{FF2B5EF4-FFF2-40B4-BE49-F238E27FC236}">
                  <a16:creationId xmlns:a16="http://schemas.microsoft.com/office/drawing/2014/main" id="{74B0D1F7-D89B-9AD0-182E-6A898466108F}"/>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50E04082-3558-E88F-1409-42D31BC82281}"/>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Content Placeholder 2">
              <a:extLst>
                <a:ext uri="{FF2B5EF4-FFF2-40B4-BE49-F238E27FC236}">
                  <a16:creationId xmlns:a16="http://schemas.microsoft.com/office/drawing/2014/main" id="{42AB86B0-6B01-BFCE-5DA2-68317C049AC1}"/>
                </a:ext>
              </a:extLst>
            </p:cNvPr>
            <p:cNvSpPr txBox="1">
              <a:spLocks/>
            </p:cNvSpPr>
            <p:nvPr/>
          </p:nvSpPr>
          <p:spPr>
            <a:xfrm>
              <a:off x="5123286" y="568540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secure LM</a:t>
              </a:r>
            </a:p>
          </p:txBody>
        </p:sp>
      </p:grpSp>
    </p:spTree>
    <p:extLst>
      <p:ext uri="{BB962C8B-B14F-4D97-AF65-F5344CB8AC3E}">
        <p14:creationId xmlns:p14="http://schemas.microsoft.com/office/powerpoint/2010/main" val="2788263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B863-4CBE-249C-4AA3-94204A8E11AA}"/>
              </a:ext>
            </a:extLst>
          </p:cNvPr>
          <p:cNvSpPr>
            <a:spLocks noGrp="1"/>
          </p:cNvSpPr>
          <p:nvPr>
            <p:ph type="title"/>
          </p:nvPr>
        </p:nvSpPr>
        <p:spPr/>
        <p:txBody>
          <a:bodyPr/>
          <a:lstStyle/>
          <a:p>
            <a:r>
              <a:rPr lang="en-US" dirty="0"/>
              <a:t>Why study attacks and safety?</a:t>
            </a:r>
          </a:p>
        </p:txBody>
      </p:sp>
      <p:sp>
        <p:nvSpPr>
          <p:cNvPr id="3" name="Content Placeholder 2">
            <a:extLst>
              <a:ext uri="{FF2B5EF4-FFF2-40B4-BE49-F238E27FC236}">
                <a16:creationId xmlns:a16="http://schemas.microsoft.com/office/drawing/2014/main" id="{1AD61FCC-D420-E141-58CF-D801D6146BDF}"/>
              </a:ext>
            </a:extLst>
          </p:cNvPr>
          <p:cNvSpPr>
            <a:spLocks noGrp="1"/>
          </p:cNvSpPr>
          <p:nvPr>
            <p:ph idx="1"/>
          </p:nvPr>
        </p:nvSpPr>
        <p:spPr/>
        <p:txBody>
          <a:bodyPr/>
          <a:lstStyle/>
          <a:p>
            <a:r>
              <a:rPr lang="en-US" dirty="0"/>
              <a:t>We don’t want language models to:</a:t>
            </a:r>
          </a:p>
          <a:p>
            <a:endParaRPr lang="en-US" dirty="0"/>
          </a:p>
          <a:p>
            <a:r>
              <a:rPr lang="en-US" dirty="0"/>
              <a:t>1. Reveal false or </a:t>
            </a:r>
            <a:r>
              <a:rPr lang="en-US" b="1" dirty="0"/>
              <a:t>harmful information</a:t>
            </a:r>
            <a:r>
              <a:rPr lang="en-US" dirty="0"/>
              <a:t> </a:t>
            </a:r>
            <a:r>
              <a:rPr lang="en-US" dirty="0">
                <a:solidFill>
                  <a:schemeClr val="tx1">
                    <a:lumMod val="50000"/>
                    <a:lumOff val="50000"/>
                  </a:schemeClr>
                </a:solidFill>
              </a:rPr>
              <a:t>(e.g., encouraging self harm)</a:t>
            </a:r>
          </a:p>
          <a:p>
            <a:r>
              <a:rPr lang="en-US" dirty="0"/>
              <a:t>2. </a:t>
            </a:r>
            <a:r>
              <a:rPr lang="en-US" b="1" dirty="0"/>
              <a:t>Code agents:</a:t>
            </a:r>
            <a:r>
              <a:rPr lang="en-US" dirty="0"/>
              <a:t> run malicious commands and write malicious code</a:t>
            </a:r>
          </a:p>
          <a:p>
            <a:r>
              <a:rPr lang="en-US" dirty="0"/>
              <a:t>3. </a:t>
            </a:r>
            <a:r>
              <a:rPr lang="en-US" b="1" dirty="0"/>
              <a:t>Medical LMs:</a:t>
            </a:r>
            <a:r>
              <a:rPr lang="en-US" dirty="0"/>
              <a:t> reveal private health records, misinformation</a:t>
            </a:r>
          </a:p>
          <a:p>
            <a:r>
              <a:rPr lang="en-US" dirty="0">
                <a:solidFill>
                  <a:schemeClr val="tx1">
                    <a:lumMod val="50000"/>
                    <a:lumOff val="50000"/>
                  </a:schemeClr>
                </a:solidFill>
              </a:rPr>
              <a:t>(… and many more)</a:t>
            </a:r>
          </a:p>
        </p:txBody>
      </p:sp>
      <p:sp>
        <p:nvSpPr>
          <p:cNvPr id="4" name="Date Placeholder 3">
            <a:extLst>
              <a:ext uri="{FF2B5EF4-FFF2-40B4-BE49-F238E27FC236}">
                <a16:creationId xmlns:a16="http://schemas.microsoft.com/office/drawing/2014/main" id="{3B6A745A-D372-7230-58A7-B78074EB7FE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070AA005-09D4-0BA8-8577-9A191C3F7CB5}"/>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D78BB370-E46D-E785-9EEA-2ABA1BDE6F4C}"/>
              </a:ext>
            </a:extLst>
          </p:cNvPr>
          <p:cNvSpPr>
            <a:spLocks noGrp="1"/>
          </p:cNvSpPr>
          <p:nvPr>
            <p:ph type="sldNum" sz="quarter" idx="12"/>
          </p:nvPr>
        </p:nvSpPr>
        <p:spPr/>
        <p:txBody>
          <a:bodyPr/>
          <a:lstStyle/>
          <a:p>
            <a:fld id="{F813B43C-900A-1C44-BF45-66CB67BC66D1}" type="slidenum">
              <a:rPr lang="en-US" smtClean="0"/>
              <a:pPr/>
              <a:t>11</a:t>
            </a:fld>
            <a:endParaRPr lang="en-US"/>
          </a:p>
        </p:txBody>
      </p:sp>
      <p:sp>
        <p:nvSpPr>
          <p:cNvPr id="7" name="Subtitle 2">
            <a:extLst>
              <a:ext uri="{FF2B5EF4-FFF2-40B4-BE49-F238E27FC236}">
                <a16:creationId xmlns:a16="http://schemas.microsoft.com/office/drawing/2014/main" id="{7834083D-4E48-A270-1B84-9A48A25086D9}"/>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pic>
        <p:nvPicPr>
          <p:cNvPr id="8" name="Picture 7">
            <a:extLst>
              <a:ext uri="{FF2B5EF4-FFF2-40B4-BE49-F238E27FC236}">
                <a16:creationId xmlns:a16="http://schemas.microsoft.com/office/drawing/2014/main" id="{538AE2D2-DDE4-23D7-3B90-4D21F9981030}"/>
              </a:ext>
            </a:extLst>
          </p:cNvPr>
          <p:cNvPicPr>
            <a:picLocks noChangeAspect="1"/>
          </p:cNvPicPr>
          <p:nvPr/>
        </p:nvPicPr>
        <p:blipFill>
          <a:blip r:embed="rId3"/>
          <a:srcRect l="60041" r="3486"/>
          <a:stretch>
            <a:fillRect/>
          </a:stretch>
        </p:blipFill>
        <p:spPr>
          <a:xfrm>
            <a:off x="8231399" y="1370014"/>
            <a:ext cx="3960601" cy="4363850"/>
          </a:xfrm>
          <a:prstGeom prst="rect">
            <a:avLst/>
          </a:prstGeom>
        </p:spPr>
      </p:pic>
      <p:pic>
        <p:nvPicPr>
          <p:cNvPr id="9" name="Picture 8">
            <a:extLst>
              <a:ext uri="{FF2B5EF4-FFF2-40B4-BE49-F238E27FC236}">
                <a16:creationId xmlns:a16="http://schemas.microsoft.com/office/drawing/2014/main" id="{3E7C2CB4-754F-C35F-6A59-92E06849A3BD}"/>
              </a:ext>
            </a:extLst>
          </p:cNvPr>
          <p:cNvPicPr>
            <a:picLocks noChangeAspect="1"/>
          </p:cNvPicPr>
          <p:nvPr/>
        </p:nvPicPr>
        <p:blipFill>
          <a:blip r:embed="rId4"/>
          <a:stretch>
            <a:fillRect/>
          </a:stretch>
        </p:blipFill>
        <p:spPr>
          <a:xfrm>
            <a:off x="2032000" y="3981328"/>
            <a:ext cx="3610232" cy="1885343"/>
          </a:xfrm>
          <a:prstGeom prst="rect">
            <a:avLst/>
          </a:prstGeom>
        </p:spPr>
      </p:pic>
    </p:spTree>
    <p:extLst>
      <p:ext uri="{BB962C8B-B14F-4D97-AF65-F5344CB8AC3E}">
        <p14:creationId xmlns:p14="http://schemas.microsoft.com/office/powerpoint/2010/main" val="10816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6A4C-6D84-4B58-30D9-DCCF59459752}"/>
              </a:ext>
            </a:extLst>
          </p:cNvPr>
          <p:cNvSpPr>
            <a:spLocks noGrp="1"/>
          </p:cNvSpPr>
          <p:nvPr>
            <p:ph type="title"/>
          </p:nvPr>
        </p:nvSpPr>
        <p:spPr/>
        <p:txBody>
          <a:bodyPr/>
          <a:lstStyle/>
          <a:p>
            <a:r>
              <a:rPr lang="en-US" dirty="0"/>
              <a:t>An excellent tutorial to go deeper</a:t>
            </a:r>
          </a:p>
        </p:txBody>
      </p:sp>
      <p:sp>
        <p:nvSpPr>
          <p:cNvPr id="5" name="Footer Placeholder 4">
            <a:extLst>
              <a:ext uri="{FF2B5EF4-FFF2-40B4-BE49-F238E27FC236}">
                <a16:creationId xmlns:a16="http://schemas.microsoft.com/office/drawing/2014/main" id="{03930C40-0A96-5C24-3254-E99FDA161D1D}"/>
              </a:ext>
            </a:extLst>
          </p:cNvPr>
          <p:cNvSpPr>
            <a:spLocks noGrp="1"/>
          </p:cNvSpPr>
          <p:nvPr>
            <p:ph type="ftr" sz="quarter" idx="3"/>
          </p:nvPr>
        </p:nvSpPr>
        <p:spPr/>
        <p:txBody>
          <a:bodyPr/>
          <a:lstStyle/>
          <a:p>
            <a:r>
              <a:rPr lang="en-US"/>
              <a:t>On prompt optimization and coding agents</a:t>
            </a:r>
            <a:endParaRPr lang="en-US" dirty="0"/>
          </a:p>
        </p:txBody>
      </p:sp>
      <p:pic>
        <p:nvPicPr>
          <p:cNvPr id="7" name="Picture 6">
            <a:extLst>
              <a:ext uri="{FF2B5EF4-FFF2-40B4-BE49-F238E27FC236}">
                <a16:creationId xmlns:a16="http://schemas.microsoft.com/office/drawing/2014/main" id="{C52DE456-B938-BF96-8821-64460600BA41}"/>
              </a:ext>
            </a:extLst>
          </p:cNvPr>
          <p:cNvPicPr>
            <a:picLocks noChangeAspect="1"/>
          </p:cNvPicPr>
          <p:nvPr/>
        </p:nvPicPr>
        <p:blipFill>
          <a:blip r:embed="rId2"/>
          <a:stretch>
            <a:fillRect/>
          </a:stretch>
        </p:blipFill>
        <p:spPr>
          <a:xfrm>
            <a:off x="213102" y="1467204"/>
            <a:ext cx="7550525" cy="4525963"/>
          </a:xfrm>
          <a:prstGeom prst="rect">
            <a:avLst/>
          </a:prstGeom>
        </p:spPr>
      </p:pic>
      <p:pic>
        <p:nvPicPr>
          <p:cNvPr id="8" name="Picture 7">
            <a:extLst>
              <a:ext uri="{FF2B5EF4-FFF2-40B4-BE49-F238E27FC236}">
                <a16:creationId xmlns:a16="http://schemas.microsoft.com/office/drawing/2014/main" id="{0072F90A-0F08-452E-F1C5-137A30D6465D}"/>
              </a:ext>
            </a:extLst>
          </p:cNvPr>
          <p:cNvPicPr>
            <a:picLocks noChangeAspect="1"/>
          </p:cNvPicPr>
          <p:nvPr/>
        </p:nvPicPr>
        <p:blipFill>
          <a:blip r:embed="rId3"/>
          <a:srcRect l="26881" t="9208" b="8907"/>
          <a:stretch/>
        </p:blipFill>
        <p:spPr>
          <a:xfrm>
            <a:off x="7591306" y="1582297"/>
            <a:ext cx="4600694" cy="4525963"/>
          </a:xfrm>
          <a:prstGeom prst="rect">
            <a:avLst/>
          </a:prstGeom>
        </p:spPr>
      </p:pic>
      <p:sp>
        <p:nvSpPr>
          <p:cNvPr id="9" name="Subtitle 2">
            <a:extLst>
              <a:ext uri="{FF2B5EF4-FFF2-40B4-BE49-F238E27FC236}">
                <a16:creationId xmlns:a16="http://schemas.microsoft.com/office/drawing/2014/main" id="{C4D93B26-61D7-4ACE-B40A-C3B015DF1E33}"/>
              </a:ext>
            </a:extLst>
          </p:cNvPr>
          <p:cNvSpPr txBox="1">
            <a:spLocks/>
          </p:cNvSpPr>
          <p:nvPr/>
        </p:nvSpPr>
        <p:spPr>
          <a:xfrm>
            <a:off x="2858794" y="1148568"/>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Survey of Vulnerabilities in Large Language Models Revealed by Adversarial Attacks</a:t>
            </a:r>
          </a:p>
        </p:txBody>
      </p:sp>
      <p:sp>
        <p:nvSpPr>
          <p:cNvPr id="10" name="Date Placeholder 9">
            <a:extLst>
              <a:ext uri="{FF2B5EF4-FFF2-40B4-BE49-F238E27FC236}">
                <a16:creationId xmlns:a16="http://schemas.microsoft.com/office/drawing/2014/main" id="{BA66E5C8-BFB0-5E9A-C294-BF2893AA227F}"/>
              </a:ext>
            </a:extLst>
          </p:cNvPr>
          <p:cNvSpPr>
            <a:spLocks noGrp="1"/>
          </p:cNvSpPr>
          <p:nvPr>
            <p:ph type="dt" sz="half" idx="2"/>
          </p:nvPr>
        </p:nvSpPr>
        <p:spPr/>
        <p:txBody>
          <a:bodyPr/>
          <a:lstStyle/>
          <a:p>
            <a:r>
              <a:rPr lang="en-US"/>
              <a:t>Brandon Amos</a:t>
            </a:r>
            <a:endParaRPr lang="en-US" dirty="0"/>
          </a:p>
        </p:txBody>
      </p:sp>
      <p:sp>
        <p:nvSpPr>
          <p:cNvPr id="11" name="Slide Number Placeholder 10">
            <a:extLst>
              <a:ext uri="{FF2B5EF4-FFF2-40B4-BE49-F238E27FC236}">
                <a16:creationId xmlns:a16="http://schemas.microsoft.com/office/drawing/2014/main" id="{B92FBA6F-E655-EA09-A276-27B79A554742}"/>
              </a:ext>
            </a:extLst>
          </p:cNvPr>
          <p:cNvSpPr>
            <a:spLocks noGrp="1"/>
          </p:cNvSpPr>
          <p:nvPr>
            <p:ph type="sldNum" sz="quarter" idx="12"/>
          </p:nvPr>
        </p:nvSpPr>
        <p:spPr/>
        <p:txBody>
          <a:bodyPr/>
          <a:lstStyle/>
          <a:p>
            <a:fld id="{F813B43C-900A-1C44-BF45-66CB67BC66D1}" type="slidenum">
              <a:rPr lang="en-US" smtClean="0"/>
              <a:pPr/>
              <a:t>12</a:t>
            </a:fld>
            <a:endParaRPr lang="en-US"/>
          </a:p>
        </p:txBody>
      </p:sp>
    </p:spTree>
    <p:extLst>
      <p:ext uri="{BB962C8B-B14F-4D97-AF65-F5344CB8AC3E}">
        <p14:creationId xmlns:p14="http://schemas.microsoft.com/office/powerpoint/2010/main" val="417012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575E-0384-4C22-404F-A99135AD0AFB}"/>
              </a:ext>
            </a:extLst>
          </p:cNvPr>
          <p:cNvSpPr>
            <a:spLocks noGrp="1"/>
          </p:cNvSpPr>
          <p:nvPr>
            <p:ph type="title"/>
          </p:nvPr>
        </p:nvSpPr>
        <p:spPr/>
        <p:txBody>
          <a:bodyPr/>
          <a:lstStyle/>
          <a:p>
            <a:r>
              <a:rPr lang="en-US" dirty="0"/>
              <a:t>How to optimize the prompt?</a:t>
            </a:r>
          </a:p>
        </p:txBody>
      </p:sp>
      <p:sp>
        <p:nvSpPr>
          <p:cNvPr id="4" name="Date Placeholder 3">
            <a:extLst>
              <a:ext uri="{FF2B5EF4-FFF2-40B4-BE49-F238E27FC236}">
                <a16:creationId xmlns:a16="http://schemas.microsoft.com/office/drawing/2014/main" id="{CA2D54DB-BD25-34C6-4712-B1D4CC9E6823}"/>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38C584FA-BAEF-F24D-011D-F2700DBF76D7}"/>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65DC911C-ABC1-46EA-778C-BCB6B9B23F62}"/>
              </a:ext>
            </a:extLst>
          </p:cNvPr>
          <p:cNvSpPr>
            <a:spLocks noGrp="1"/>
          </p:cNvSpPr>
          <p:nvPr>
            <p:ph type="sldNum" sz="quarter" idx="12"/>
          </p:nvPr>
        </p:nvSpPr>
        <p:spPr/>
        <p:txBody>
          <a:bodyPr/>
          <a:lstStyle/>
          <a:p>
            <a:fld id="{F813B43C-900A-1C44-BF45-66CB67BC66D1}" type="slidenum">
              <a:rPr lang="en-US" smtClean="0"/>
              <a:pPr/>
              <a:t>13</a:t>
            </a:fld>
            <a:endParaRPr lang="en-US"/>
          </a:p>
        </p:txBody>
      </p:sp>
      <p:pic>
        <p:nvPicPr>
          <p:cNvPr id="13" name="Picture 12">
            <a:extLst>
              <a:ext uri="{FF2B5EF4-FFF2-40B4-BE49-F238E27FC236}">
                <a16:creationId xmlns:a16="http://schemas.microsoft.com/office/drawing/2014/main" id="{9811B7FF-C669-9A00-03AA-B2C914AB1342}"/>
              </a:ext>
            </a:extLst>
          </p:cNvPr>
          <p:cNvPicPr>
            <a:picLocks noChangeAspect="1"/>
          </p:cNvPicPr>
          <p:nvPr/>
        </p:nvPicPr>
        <p:blipFill>
          <a:blip r:embed="rId2"/>
          <a:stretch>
            <a:fillRect/>
          </a:stretch>
        </p:blipFill>
        <p:spPr>
          <a:xfrm>
            <a:off x="1430650" y="1593359"/>
            <a:ext cx="9008853" cy="4467200"/>
          </a:xfrm>
          <a:prstGeom prst="rect">
            <a:avLst/>
          </a:prstGeom>
        </p:spPr>
      </p:pic>
    </p:spTree>
    <p:extLst>
      <p:ext uri="{BB962C8B-B14F-4D97-AF65-F5344CB8AC3E}">
        <p14:creationId xmlns:p14="http://schemas.microsoft.com/office/powerpoint/2010/main" val="405736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63D-01BB-FA56-70E9-782B1D09D027}"/>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DC14F932-50B9-DC13-5173-BBB927ADBC29}"/>
              </a:ext>
            </a:extLst>
          </p:cNvPr>
          <p:cNvSpPr>
            <a:spLocks noGrp="1"/>
          </p:cNvSpPr>
          <p:nvPr>
            <p:ph type="ftr" sz="quarter" idx="3"/>
          </p:nvPr>
        </p:nvSpPr>
        <p:spPr/>
        <p:txBody>
          <a:bodyPr/>
          <a:lstStyle/>
          <a:p>
            <a:r>
              <a:rPr lang="en-US"/>
              <a:t>On prompt optimization and coding agents</a:t>
            </a:r>
            <a:endParaRPr lang="en-US" dirty="0"/>
          </a:p>
        </p:txBody>
      </p:sp>
      <p:pic>
        <p:nvPicPr>
          <p:cNvPr id="7" name="Picture 6">
            <a:extLst>
              <a:ext uri="{FF2B5EF4-FFF2-40B4-BE49-F238E27FC236}">
                <a16:creationId xmlns:a16="http://schemas.microsoft.com/office/drawing/2014/main" id="{BEB3FC53-BE4E-EC84-512E-AB337AD7F2FA}"/>
              </a:ext>
            </a:extLst>
          </p:cNvPr>
          <p:cNvPicPr>
            <a:picLocks noChangeAspect="1"/>
          </p:cNvPicPr>
          <p:nvPr/>
        </p:nvPicPr>
        <p:blipFill>
          <a:blip r:embed="rId2"/>
          <a:stretch>
            <a:fillRect/>
          </a:stretch>
        </p:blipFill>
        <p:spPr>
          <a:xfrm>
            <a:off x="1545656" y="1510087"/>
            <a:ext cx="9100687" cy="4753813"/>
          </a:xfrm>
          <a:prstGeom prst="rect">
            <a:avLst/>
          </a:prstGeom>
        </p:spPr>
      </p:pic>
      <p:sp>
        <p:nvSpPr>
          <p:cNvPr id="8" name="Subtitle 2">
            <a:extLst>
              <a:ext uri="{FF2B5EF4-FFF2-40B4-BE49-F238E27FC236}">
                <a16:creationId xmlns:a16="http://schemas.microsoft.com/office/drawing/2014/main" id="{A07052F5-DC88-2167-13FE-ABB1A3B5456B}"/>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3" name="Date Placeholder 2">
            <a:extLst>
              <a:ext uri="{FF2B5EF4-FFF2-40B4-BE49-F238E27FC236}">
                <a16:creationId xmlns:a16="http://schemas.microsoft.com/office/drawing/2014/main" id="{91C3AAB2-4839-4FE4-2FEB-F3E963AF95EC}"/>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12F6C242-E510-5A2F-9DEA-97A57D9436ED}"/>
              </a:ext>
            </a:extLst>
          </p:cNvPr>
          <p:cNvSpPr>
            <a:spLocks noGrp="1"/>
          </p:cNvSpPr>
          <p:nvPr>
            <p:ph type="sldNum" sz="quarter" idx="12"/>
          </p:nvPr>
        </p:nvSpPr>
        <p:spPr/>
        <p:txBody>
          <a:bodyPr/>
          <a:lstStyle/>
          <a:p>
            <a:fld id="{F813B43C-900A-1C44-BF45-66CB67BC66D1}" type="slidenum">
              <a:rPr lang="en-US" smtClean="0"/>
              <a:pPr/>
              <a:t>14</a:t>
            </a:fld>
            <a:endParaRPr lang="en-US"/>
          </a:p>
        </p:txBody>
      </p:sp>
    </p:spTree>
    <p:extLst>
      <p:ext uri="{BB962C8B-B14F-4D97-AF65-F5344CB8AC3E}">
        <p14:creationId xmlns:p14="http://schemas.microsoft.com/office/powerpoint/2010/main" val="3058823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34FC-FA00-E3EE-9C60-8F8FC911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2F4AD-2B1C-3006-3230-ABA9D9DBA0FA}"/>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0F692502-E8D1-56CA-034E-5749553E38F7}"/>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2F634FA3-7D06-F36E-0702-FA0A3E8A1D8D}"/>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34889D21-A576-5A4F-3F91-CD778FC908EF}"/>
              </a:ext>
            </a:extLst>
          </p:cNvPr>
          <p:cNvSpPr/>
          <p:nvPr/>
        </p:nvSpPr>
        <p:spPr>
          <a:xfrm>
            <a:off x="1425844" y="3657600"/>
            <a:ext cx="1720312" cy="2698750"/>
          </a:xfrm>
          <a:prstGeom prst="ellipse">
            <a:avLst/>
          </a:prstGeom>
          <a:noFill/>
          <a:ln w="254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E54C20-0746-3C7A-7975-FED8F523B334}"/>
              </a:ext>
            </a:extLst>
          </p:cNvPr>
          <p:cNvPicPr>
            <a:picLocks noChangeAspect="1"/>
          </p:cNvPicPr>
          <p:nvPr/>
        </p:nvPicPr>
        <p:blipFill>
          <a:blip r:embed="rId3">
            <a:alphaModFix amt="37000"/>
          </a:blip>
          <a:stretch>
            <a:fillRect/>
          </a:stretch>
        </p:blipFill>
        <p:spPr>
          <a:xfrm>
            <a:off x="1545656" y="1510087"/>
            <a:ext cx="9100687" cy="4753813"/>
          </a:xfrm>
          <a:prstGeom prst="rect">
            <a:avLst/>
          </a:prstGeom>
        </p:spPr>
      </p:pic>
      <p:sp>
        <p:nvSpPr>
          <p:cNvPr id="3" name="TextBox 2">
            <a:extLst>
              <a:ext uri="{FF2B5EF4-FFF2-40B4-BE49-F238E27FC236}">
                <a16:creationId xmlns:a16="http://schemas.microsoft.com/office/drawing/2014/main" id="{AA586E15-2037-666E-A1EC-AA4AF20DC1FE}"/>
              </a:ext>
            </a:extLst>
          </p:cNvPr>
          <p:cNvSpPr txBox="1"/>
          <p:nvPr/>
        </p:nvSpPr>
        <p:spPr>
          <a:xfrm>
            <a:off x="114119" y="3211314"/>
            <a:ext cx="2839239" cy="646331"/>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optimization could be done</a:t>
            </a:r>
            <a:br>
              <a:rPr lang="en-US" dirty="0">
                <a:solidFill>
                  <a:schemeClr val="tx1">
                    <a:lumMod val="85000"/>
                    <a:lumOff val="15000"/>
                  </a:schemeClr>
                </a:solidFill>
                <a:latin typeface="Source Sans Pro" panose="020B0503030403020204" pitchFamily="34" charset="0"/>
                <a:ea typeface="Source Sans Pro" panose="020B0503030403020204" pitchFamily="34" charset="0"/>
              </a:rPr>
            </a:br>
            <a:r>
              <a:rPr lang="en-US" dirty="0">
                <a:solidFill>
                  <a:schemeClr val="tx1">
                    <a:lumMod val="85000"/>
                    <a:lumOff val="15000"/>
                  </a:schemeClr>
                </a:solidFill>
                <a:latin typeface="Source Sans Pro" panose="020B0503030403020204" pitchFamily="34" charset="0"/>
                <a:ea typeface="Source Sans Pro" panose="020B0503030403020204" pitchFamily="34" charset="0"/>
              </a:rPr>
              <a:t>over any of these</a:t>
            </a:r>
          </a:p>
        </p:txBody>
      </p:sp>
      <p:sp>
        <p:nvSpPr>
          <p:cNvPr id="7" name="Date Placeholder 6">
            <a:extLst>
              <a:ext uri="{FF2B5EF4-FFF2-40B4-BE49-F238E27FC236}">
                <a16:creationId xmlns:a16="http://schemas.microsoft.com/office/drawing/2014/main" id="{095E6098-7B95-A7DC-4315-8BE400A3C97B}"/>
              </a:ext>
            </a:extLst>
          </p:cNvPr>
          <p:cNvSpPr>
            <a:spLocks noGrp="1"/>
          </p:cNvSpPr>
          <p:nvPr>
            <p:ph type="dt" sz="half" idx="2"/>
          </p:nvPr>
        </p:nvSpPr>
        <p:spPr/>
        <p:txBody>
          <a:bodyPr/>
          <a:lstStyle/>
          <a:p>
            <a:r>
              <a:rPr lang="en-US"/>
              <a:t>Brandon Amos</a:t>
            </a:r>
            <a:endParaRPr lang="en-US" dirty="0"/>
          </a:p>
        </p:txBody>
      </p:sp>
      <p:sp>
        <p:nvSpPr>
          <p:cNvPr id="11" name="Slide Number Placeholder 10">
            <a:extLst>
              <a:ext uri="{FF2B5EF4-FFF2-40B4-BE49-F238E27FC236}">
                <a16:creationId xmlns:a16="http://schemas.microsoft.com/office/drawing/2014/main" id="{3963CF53-8093-B002-0B1C-DFED3A496C55}"/>
              </a:ext>
            </a:extLst>
          </p:cNvPr>
          <p:cNvSpPr>
            <a:spLocks noGrp="1"/>
          </p:cNvSpPr>
          <p:nvPr>
            <p:ph type="sldNum" sz="quarter" idx="12"/>
          </p:nvPr>
        </p:nvSpPr>
        <p:spPr/>
        <p:txBody>
          <a:bodyPr/>
          <a:lstStyle/>
          <a:p>
            <a:fld id="{F813B43C-900A-1C44-BF45-66CB67BC66D1}" type="slidenum">
              <a:rPr lang="en-US" smtClean="0"/>
              <a:pPr/>
              <a:t>15</a:t>
            </a:fld>
            <a:endParaRPr lang="en-US"/>
          </a:p>
        </p:txBody>
      </p:sp>
    </p:spTree>
    <p:extLst>
      <p:ext uri="{BB962C8B-B14F-4D97-AF65-F5344CB8AC3E}">
        <p14:creationId xmlns:p14="http://schemas.microsoft.com/office/powerpoint/2010/main" val="267940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266B-34EA-E512-15CC-29CB5E0AA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CB16D-C084-BE7F-BDC1-A35F91380A65}"/>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7DFEF269-720D-1C32-F97A-4F0D114F0752}"/>
              </a:ext>
            </a:extLst>
          </p:cNvPr>
          <p:cNvSpPr>
            <a:spLocks noGrp="1"/>
          </p:cNvSpPr>
          <p:nvPr>
            <p:ph type="ftr" sz="quarter" idx="3"/>
          </p:nvPr>
        </p:nvSpPr>
        <p:spPr/>
        <p:txBody>
          <a:bodyPr/>
          <a:lstStyle/>
          <a:p>
            <a:r>
              <a:rPr lang="en-US"/>
              <a:t>On prompt optimization and coding agents</a:t>
            </a:r>
            <a:endParaRPr lang="en-US" dirty="0"/>
          </a:p>
        </p:txBody>
      </p:sp>
      <p:pic>
        <p:nvPicPr>
          <p:cNvPr id="7" name="Picture 6">
            <a:extLst>
              <a:ext uri="{FF2B5EF4-FFF2-40B4-BE49-F238E27FC236}">
                <a16:creationId xmlns:a16="http://schemas.microsoft.com/office/drawing/2014/main" id="{85B63884-99E5-37A5-8601-EE1ADC9818EE}"/>
              </a:ext>
            </a:extLst>
          </p:cNvPr>
          <p:cNvPicPr>
            <a:picLocks noChangeAspect="1"/>
          </p:cNvPicPr>
          <p:nvPr/>
        </p:nvPicPr>
        <p:blipFill>
          <a:blip r:embed="rId2">
            <a:alphaModFix amt="37000"/>
          </a:blip>
          <a:stretch>
            <a:fillRect/>
          </a:stretch>
        </p:blipFill>
        <p:spPr>
          <a:xfrm>
            <a:off x="1545656" y="1510087"/>
            <a:ext cx="9100687" cy="4753813"/>
          </a:xfrm>
          <a:prstGeom prst="rect">
            <a:avLst/>
          </a:prstGeom>
        </p:spPr>
      </p:pic>
      <p:sp>
        <p:nvSpPr>
          <p:cNvPr id="8" name="Subtitle 2">
            <a:extLst>
              <a:ext uri="{FF2B5EF4-FFF2-40B4-BE49-F238E27FC236}">
                <a16:creationId xmlns:a16="http://schemas.microsoft.com/office/drawing/2014/main" id="{0822669E-7E96-5B5E-980B-7ED2166A0C0B}"/>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E221ED4E-0FD8-B724-7280-841F899C5BD0}"/>
              </a:ext>
            </a:extLst>
          </p:cNvPr>
          <p:cNvSpPr/>
          <p:nvPr/>
        </p:nvSpPr>
        <p:spPr>
          <a:xfrm>
            <a:off x="1425843" y="3673098"/>
            <a:ext cx="6974237" cy="1084881"/>
          </a:xfrm>
          <a:prstGeom prst="ellipse">
            <a:avLst/>
          </a:prstGeom>
          <a:noFill/>
          <a:ln w="254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CCE2D8-C0ED-BB6A-136B-F5CF56FB8997}"/>
              </a:ext>
            </a:extLst>
          </p:cNvPr>
          <p:cNvSpPr txBox="1"/>
          <p:nvPr/>
        </p:nvSpPr>
        <p:spPr>
          <a:xfrm>
            <a:off x="114119" y="3443787"/>
            <a:ext cx="3161443" cy="369332"/>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continuous but hard to decode</a:t>
            </a:r>
          </a:p>
        </p:txBody>
      </p:sp>
      <p:sp>
        <p:nvSpPr>
          <p:cNvPr id="10" name="TextBox 9">
            <a:extLst>
              <a:ext uri="{FF2B5EF4-FFF2-40B4-BE49-F238E27FC236}">
                <a16:creationId xmlns:a16="http://schemas.microsoft.com/office/drawing/2014/main" id="{E15F2073-F4EE-25E5-9116-33E362B534FD}"/>
              </a:ext>
            </a:extLst>
          </p:cNvPr>
          <p:cNvSpPr txBox="1"/>
          <p:nvPr/>
        </p:nvSpPr>
        <p:spPr>
          <a:xfrm>
            <a:off x="609600" y="2675549"/>
            <a:ext cx="6612798" cy="738664"/>
          </a:xfrm>
          <a:prstGeom prst="rect">
            <a:avLst/>
          </a:prstGeom>
          <a:solidFill>
            <a:schemeClr val="bg1"/>
          </a:solidFill>
          <a:ln w="25400">
            <a:solidFill>
              <a:schemeClr val="tx1">
                <a:lumMod val="85000"/>
                <a:lumOff val="15000"/>
              </a:schemeClr>
            </a:solidFill>
          </a:ln>
        </p:spPr>
        <p:txBody>
          <a:bodyPr wrap="square" rtlCol="0">
            <a:spAutoFit/>
          </a:bodyPr>
          <a:lstStyle/>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The Power of Scale for Parameter-Efficient Prompt Tuning</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Lester et al., EMNLP 2021</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InstructZero</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Chen et al., ICML 2024.</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COLD-Attack</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Guo et al., ICML 2024.</a:t>
            </a:r>
            <a:endParaRPr lang="en-US" sz="14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11" name="Date Placeholder 10">
            <a:extLst>
              <a:ext uri="{FF2B5EF4-FFF2-40B4-BE49-F238E27FC236}">
                <a16:creationId xmlns:a16="http://schemas.microsoft.com/office/drawing/2014/main" id="{793B7FBC-2D12-F0C6-9B68-490164DD42AB}"/>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05D1C989-B98A-00EA-2C2F-A1122A21836E}"/>
              </a:ext>
            </a:extLst>
          </p:cNvPr>
          <p:cNvSpPr>
            <a:spLocks noGrp="1"/>
          </p:cNvSpPr>
          <p:nvPr>
            <p:ph type="sldNum" sz="quarter" idx="12"/>
          </p:nvPr>
        </p:nvSpPr>
        <p:spPr/>
        <p:txBody>
          <a:bodyPr/>
          <a:lstStyle/>
          <a:p>
            <a:fld id="{F813B43C-900A-1C44-BF45-66CB67BC66D1}" type="slidenum">
              <a:rPr lang="en-US" smtClean="0"/>
              <a:pPr/>
              <a:t>16</a:t>
            </a:fld>
            <a:endParaRPr lang="en-US"/>
          </a:p>
        </p:txBody>
      </p:sp>
    </p:spTree>
    <p:extLst>
      <p:ext uri="{BB962C8B-B14F-4D97-AF65-F5344CB8AC3E}">
        <p14:creationId xmlns:p14="http://schemas.microsoft.com/office/powerpoint/2010/main" val="57916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A72C-7D65-4368-1E68-88B4AEED5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97743-8228-CF0F-D7F1-08A8B13B1598}"/>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03200E6F-C6F2-7A68-AD8F-52EBA02ACA25}"/>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9F67F2D3-F9A1-45F4-58A1-93EE02035BE4}"/>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0D5749A4-5775-21EF-63A4-32900DB52746}"/>
              </a:ext>
            </a:extLst>
          </p:cNvPr>
          <p:cNvSpPr/>
          <p:nvPr/>
        </p:nvSpPr>
        <p:spPr>
          <a:xfrm>
            <a:off x="1208868" y="4502825"/>
            <a:ext cx="6974237" cy="1913473"/>
          </a:xfrm>
          <a:prstGeom prst="ellipse">
            <a:avLst/>
          </a:prstGeom>
          <a:noFill/>
          <a:ln w="25400">
            <a:solidFill>
              <a:schemeClr val="tx1"/>
            </a:solidFill>
          </a:ln>
          <a:effectLst>
            <a:outerShdw blurRad="40000" dist="23000" dir="5400000" rotWithShape="0">
              <a:schemeClr val="tx1">
                <a:lumMod val="85000"/>
                <a:lumOff val="1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73B977C-7F96-8A68-54C8-F4E08C0469BA}"/>
              </a:ext>
            </a:extLst>
          </p:cNvPr>
          <p:cNvPicPr>
            <a:picLocks noChangeAspect="1"/>
          </p:cNvPicPr>
          <p:nvPr/>
        </p:nvPicPr>
        <p:blipFill>
          <a:blip r:embed="rId3">
            <a:alphaModFix amt="37000"/>
          </a:blip>
          <a:stretch>
            <a:fillRect/>
          </a:stretch>
        </p:blipFill>
        <p:spPr>
          <a:xfrm>
            <a:off x="1545656" y="1510087"/>
            <a:ext cx="9100687" cy="4753813"/>
          </a:xfrm>
          <a:prstGeom prst="rect">
            <a:avLst/>
          </a:prstGeom>
        </p:spPr>
      </p:pic>
      <p:sp>
        <p:nvSpPr>
          <p:cNvPr id="3" name="TextBox 2">
            <a:extLst>
              <a:ext uri="{FF2B5EF4-FFF2-40B4-BE49-F238E27FC236}">
                <a16:creationId xmlns:a16="http://schemas.microsoft.com/office/drawing/2014/main" id="{886E3B8B-B714-2176-6DA9-CC05192567F9}"/>
              </a:ext>
            </a:extLst>
          </p:cNvPr>
          <p:cNvSpPr txBox="1"/>
          <p:nvPr/>
        </p:nvSpPr>
        <p:spPr>
          <a:xfrm>
            <a:off x="31721" y="4378844"/>
            <a:ext cx="2965877" cy="369332"/>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discrete, hard to search over</a:t>
            </a:r>
          </a:p>
        </p:txBody>
      </p:sp>
      <p:sp>
        <p:nvSpPr>
          <p:cNvPr id="12" name="TextBox 11">
            <a:extLst>
              <a:ext uri="{FF2B5EF4-FFF2-40B4-BE49-F238E27FC236}">
                <a16:creationId xmlns:a16="http://schemas.microsoft.com/office/drawing/2014/main" id="{1C1A1B61-FABC-74F9-9E63-513BBE83180E}"/>
              </a:ext>
            </a:extLst>
          </p:cNvPr>
          <p:cNvSpPr txBox="1"/>
          <p:nvPr/>
        </p:nvSpPr>
        <p:spPr>
          <a:xfrm>
            <a:off x="459955" y="2931858"/>
            <a:ext cx="7285456" cy="1384995"/>
          </a:xfrm>
          <a:prstGeom prst="rect">
            <a:avLst/>
          </a:prstGeom>
          <a:solidFill>
            <a:schemeClr val="bg1"/>
          </a:solidFill>
          <a:ln w="25400">
            <a:solidFill>
              <a:schemeClr val="tx1">
                <a:lumMod val="85000"/>
                <a:lumOff val="15000"/>
              </a:schemeClr>
            </a:solidFill>
          </a:ln>
        </p:spPr>
        <p:txBody>
          <a:bodyPr wrap="square" rtlCol="0">
            <a:spAutoFit/>
          </a:bodyPr>
          <a:lstStyle/>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GCG</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Zou et al., </a:t>
            </a:r>
            <a:r>
              <a:rPr lang="en-US" sz="1400" dirty="0" err="1">
                <a:solidFill>
                  <a:schemeClr val="tx1">
                    <a:lumMod val="85000"/>
                    <a:lumOff val="15000"/>
                  </a:schemeClr>
                </a:solidFill>
                <a:latin typeface="Source Sans Pro" panose="020B0503030403020204" pitchFamily="34" charset="0"/>
                <a:ea typeface="Source Sans Pro" panose="020B0503030403020204" pitchFamily="34" charset="0"/>
              </a:rPr>
              <a:t>arXiv</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2023.</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Gradient-based Adversarial Attacks against Text Transformer</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s. Guo et al., EMNLP 2021.</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PAIR</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Chao et al., </a:t>
            </a:r>
            <a:r>
              <a:rPr lang="en-US" sz="1400" dirty="0" err="1">
                <a:solidFill>
                  <a:schemeClr val="tx1">
                    <a:lumMod val="85000"/>
                    <a:lumOff val="15000"/>
                  </a:schemeClr>
                </a:solidFill>
                <a:latin typeface="Source Sans Pro" panose="020B0503030403020204" pitchFamily="34" charset="0"/>
                <a:ea typeface="Source Sans Pro" panose="020B0503030403020204" pitchFamily="34" charset="0"/>
              </a:rPr>
              <a:t>SaTML</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2025.</a:t>
            </a:r>
            <a:b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b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Tree of Attacks: Jailbreaking Black-Box LLMs Automatically</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Mehrotra et al., NeurIPS 2024.</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rPr>
              <a:t>AutoDAN</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 Generating Stealthy Jailbreak Prompts</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Liu et al., 2023.</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rPr>
              <a:t>AutoDAN</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 Interpretable Gradient-based Adversarial Attacks</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Zhu et al., 2023.</a:t>
            </a:r>
          </a:p>
        </p:txBody>
      </p:sp>
      <p:sp>
        <p:nvSpPr>
          <p:cNvPr id="11" name="TextBox 10">
            <a:extLst>
              <a:ext uri="{FF2B5EF4-FFF2-40B4-BE49-F238E27FC236}">
                <a16:creationId xmlns:a16="http://schemas.microsoft.com/office/drawing/2014/main" id="{A5C466FB-EED8-867B-1D05-60DB9591A5C0}"/>
              </a:ext>
            </a:extLst>
          </p:cNvPr>
          <p:cNvSpPr txBox="1"/>
          <p:nvPr/>
        </p:nvSpPr>
        <p:spPr>
          <a:xfrm>
            <a:off x="5671453" y="2901877"/>
            <a:ext cx="2133918" cy="307777"/>
          </a:xfrm>
          <a:prstGeom prst="rect">
            <a:avLst/>
          </a:prstGeom>
          <a:noFill/>
        </p:spPr>
        <p:txBody>
          <a:bodyPr wrap="none" rtlCol="0">
            <a:spAutoFit/>
          </a:bodyPr>
          <a:lstStyle/>
          <a:p>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most attacks happen here</a:t>
            </a:r>
          </a:p>
        </p:txBody>
      </p:sp>
      <p:sp>
        <p:nvSpPr>
          <p:cNvPr id="13" name="Date Placeholder 12">
            <a:extLst>
              <a:ext uri="{FF2B5EF4-FFF2-40B4-BE49-F238E27FC236}">
                <a16:creationId xmlns:a16="http://schemas.microsoft.com/office/drawing/2014/main" id="{80A196CC-F8D6-B40B-3464-F2F76E68D8AF}"/>
              </a:ext>
            </a:extLst>
          </p:cNvPr>
          <p:cNvSpPr>
            <a:spLocks noGrp="1"/>
          </p:cNvSpPr>
          <p:nvPr>
            <p:ph type="dt" sz="half" idx="2"/>
          </p:nvPr>
        </p:nvSpPr>
        <p:spPr/>
        <p:txBody>
          <a:bodyPr/>
          <a:lstStyle/>
          <a:p>
            <a:r>
              <a:rPr lang="en-US"/>
              <a:t>Brandon Amos</a:t>
            </a:r>
            <a:endParaRPr lang="en-US" dirty="0"/>
          </a:p>
        </p:txBody>
      </p:sp>
      <p:sp>
        <p:nvSpPr>
          <p:cNvPr id="14" name="Slide Number Placeholder 13">
            <a:extLst>
              <a:ext uri="{FF2B5EF4-FFF2-40B4-BE49-F238E27FC236}">
                <a16:creationId xmlns:a16="http://schemas.microsoft.com/office/drawing/2014/main" id="{9808313B-6EB9-92F8-B101-DEACF74E8276}"/>
              </a:ext>
            </a:extLst>
          </p:cNvPr>
          <p:cNvSpPr>
            <a:spLocks noGrp="1"/>
          </p:cNvSpPr>
          <p:nvPr>
            <p:ph type="sldNum" sz="quarter" idx="12"/>
          </p:nvPr>
        </p:nvSpPr>
        <p:spPr/>
        <p:txBody>
          <a:bodyPr/>
          <a:lstStyle/>
          <a:p>
            <a:fld id="{F813B43C-900A-1C44-BF45-66CB67BC66D1}" type="slidenum">
              <a:rPr lang="en-US" smtClean="0"/>
              <a:pPr/>
              <a:t>17</a:t>
            </a:fld>
            <a:endParaRPr lang="en-US"/>
          </a:p>
        </p:txBody>
      </p:sp>
    </p:spTree>
    <p:extLst>
      <p:ext uri="{BB962C8B-B14F-4D97-AF65-F5344CB8AC3E}">
        <p14:creationId xmlns:p14="http://schemas.microsoft.com/office/powerpoint/2010/main" val="773416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7EDE-ABAB-A84A-1E49-9A23E1DE6E87}"/>
              </a:ext>
            </a:extLst>
          </p:cNvPr>
          <p:cNvSpPr>
            <a:spLocks noGrp="1"/>
          </p:cNvSpPr>
          <p:nvPr>
            <p:ph type="title"/>
          </p:nvPr>
        </p:nvSpPr>
        <p:spPr>
          <a:xfrm>
            <a:off x="609600" y="274638"/>
            <a:ext cx="11075894" cy="1143000"/>
          </a:xfrm>
        </p:spPr>
        <p:txBody>
          <a:bodyPr>
            <a:normAutofit/>
          </a:bodyPr>
          <a:lstStyle/>
          <a:p>
            <a:r>
              <a:rPr lang="en-US" dirty="0"/>
              <a:t>A prompt optimization problem</a:t>
            </a:r>
          </a:p>
        </p:txBody>
      </p:sp>
      <p:sp>
        <p:nvSpPr>
          <p:cNvPr id="5" name="Footer Placeholder 4">
            <a:extLst>
              <a:ext uri="{FF2B5EF4-FFF2-40B4-BE49-F238E27FC236}">
                <a16:creationId xmlns:a16="http://schemas.microsoft.com/office/drawing/2014/main" id="{823FDE8E-E7A1-348C-551F-5A9957C0F416}"/>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C26304C-1510-5F37-7431-8E2175D45829}"/>
                  </a:ext>
                </a:extLst>
              </p:cNvPr>
              <p:cNvSpPr txBox="1">
                <a:spLocks/>
              </p:cNvSpPr>
              <p:nvPr/>
            </p:nvSpPr>
            <p:spPr>
              <a:xfrm>
                <a:off x="5398822" y="2806900"/>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EC26304C-1510-5F37-7431-8E2175D45829}"/>
                  </a:ext>
                </a:extLst>
              </p:cNvPr>
              <p:cNvSpPr txBox="1">
                <a:spLocks noRot="1" noChangeAspect="1" noMove="1" noResize="1" noEditPoints="1" noAdjustHandles="1" noChangeArrowheads="1" noChangeShapeType="1" noTextEdit="1"/>
              </p:cNvSpPr>
              <p:nvPr/>
            </p:nvSpPr>
            <p:spPr>
              <a:xfrm>
                <a:off x="5398822" y="2806900"/>
                <a:ext cx="3973265" cy="904222"/>
              </a:xfrm>
              <a:prstGeom prst="rect">
                <a:avLst/>
              </a:prstGeom>
              <a:blipFill>
                <a:blip r:embed="rId3"/>
                <a:stretch>
                  <a:fillRect t="-137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066B2B6D-81F4-C7F6-EB42-0FB78167C7D9}"/>
              </a:ext>
            </a:extLst>
          </p:cNvPr>
          <p:cNvSpPr/>
          <p:nvPr/>
        </p:nvSpPr>
        <p:spPr>
          <a:xfrm>
            <a:off x="1174954" y="2336870"/>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9B5AC97D-FE72-4303-2EC7-476959EDF664}"/>
              </a:ext>
            </a:extLst>
          </p:cNvPr>
          <p:cNvSpPr/>
          <p:nvPr/>
        </p:nvSpPr>
        <p:spPr>
          <a:xfrm>
            <a:off x="1403239" y="3017435"/>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83882F2-C758-58A9-BF37-9ED2E3059286}"/>
              </a:ext>
            </a:extLst>
          </p:cNvPr>
          <p:cNvSpPr txBox="1">
            <a:spLocks/>
          </p:cNvSpPr>
          <p:nvPr/>
        </p:nvSpPr>
        <p:spPr>
          <a:xfrm>
            <a:off x="1167711" y="2308633"/>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85000"/>
                    <a:lumOff val="15000"/>
                  </a:schemeClr>
                </a:solidFill>
                <a:latin typeface="Source Sans Pro" panose="020B0503030403020204" pitchFamily="34" charset="0"/>
                <a:ea typeface="Source Sans Pro" panose="020B0503030403020204" pitchFamily="34" charset="0"/>
              </a:rPr>
              <a:t>prompt space</a:t>
            </a:r>
          </a:p>
        </p:txBody>
      </p:sp>
      <p:sp>
        <p:nvSpPr>
          <p:cNvPr id="19" name="Content Placeholder 2">
            <a:extLst>
              <a:ext uri="{FF2B5EF4-FFF2-40B4-BE49-F238E27FC236}">
                <a16:creationId xmlns:a16="http://schemas.microsoft.com/office/drawing/2014/main" id="{8BEA0943-F5E1-C6CE-1687-3E4D270FA81B}"/>
              </a:ext>
            </a:extLst>
          </p:cNvPr>
          <p:cNvSpPr txBox="1">
            <a:spLocks/>
          </p:cNvSpPr>
          <p:nvPr/>
        </p:nvSpPr>
        <p:spPr>
          <a:xfrm>
            <a:off x="1838578" y="3637499"/>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semantically similar prompts</a:t>
            </a:r>
          </a:p>
        </p:txBody>
      </p:sp>
      <p:sp>
        <p:nvSpPr>
          <p:cNvPr id="22" name="Connector 21">
            <a:extLst>
              <a:ext uri="{FF2B5EF4-FFF2-40B4-BE49-F238E27FC236}">
                <a16:creationId xmlns:a16="http://schemas.microsoft.com/office/drawing/2014/main" id="{8AD52451-9854-69BC-AB67-1AAEAE35CD9D}"/>
              </a:ext>
            </a:extLst>
          </p:cNvPr>
          <p:cNvSpPr/>
          <p:nvPr/>
        </p:nvSpPr>
        <p:spPr>
          <a:xfrm>
            <a:off x="1573493" y="3289068"/>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11D8EAD5-7894-BC8F-5307-3E2D017EC007}"/>
                  </a:ext>
                </a:extLst>
              </p:cNvPr>
              <p:cNvSpPr txBox="1">
                <a:spLocks/>
              </p:cNvSpPr>
              <p:nvPr/>
            </p:nvSpPr>
            <p:spPr>
              <a:xfrm>
                <a:off x="1535393" y="3025555"/>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xmlns="">
          <p:sp>
            <p:nvSpPr>
              <p:cNvPr id="23" name="Content Placeholder 2">
                <a:extLst>
                  <a:ext uri="{FF2B5EF4-FFF2-40B4-BE49-F238E27FC236}">
                    <a16:creationId xmlns:a16="http://schemas.microsoft.com/office/drawing/2014/main" id="{11D8EAD5-7894-BC8F-5307-3E2D017EC007}"/>
                  </a:ext>
                </a:extLst>
              </p:cNvPr>
              <p:cNvSpPr txBox="1">
                <a:spLocks noRot="1" noChangeAspect="1" noMove="1" noResize="1" noEditPoints="1" noAdjustHandles="1" noChangeArrowheads="1" noChangeShapeType="1" noTextEdit="1"/>
              </p:cNvSpPr>
              <p:nvPr/>
            </p:nvSpPr>
            <p:spPr>
              <a:xfrm>
                <a:off x="1535393" y="3025555"/>
                <a:ext cx="466789" cy="425423"/>
              </a:xfrm>
              <a:prstGeom prst="rect">
                <a:avLst/>
              </a:prstGeom>
              <a:blipFill>
                <a:blip r:embed="rId4"/>
                <a:stretch>
                  <a:fillRect/>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2A0B5D48-1DF5-B15A-67B4-C1901A0D1752}"/>
              </a:ext>
            </a:extLst>
          </p:cNvPr>
          <p:cNvSpPr txBox="1">
            <a:spLocks/>
          </p:cNvSpPr>
          <p:nvPr/>
        </p:nvSpPr>
        <p:spPr>
          <a:xfrm>
            <a:off x="4893744" y="3421522"/>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313F7611-4139-610F-0A3D-144E6D353875}"/>
              </a:ext>
            </a:extLst>
          </p:cNvPr>
          <p:cNvCxnSpPr>
            <a:cxnSpLocks/>
          </p:cNvCxnSpPr>
          <p:nvPr/>
        </p:nvCxnSpPr>
        <p:spPr>
          <a:xfrm>
            <a:off x="6080939" y="32787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63CF2E4C-DCAE-DC25-5B12-1D7CCB3B4E2C}"/>
              </a:ext>
            </a:extLst>
          </p:cNvPr>
          <p:cNvSpPr txBox="1">
            <a:spLocks/>
          </p:cNvSpPr>
          <p:nvPr/>
        </p:nvSpPr>
        <p:spPr>
          <a:xfrm>
            <a:off x="7750505" y="233275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21574144-D7E8-8B2B-EA48-D5F34CCC7915}"/>
              </a:ext>
            </a:extLst>
          </p:cNvPr>
          <p:cNvCxnSpPr>
            <a:cxnSpLocks/>
          </p:cNvCxnSpPr>
          <p:nvPr/>
        </p:nvCxnSpPr>
        <p:spPr>
          <a:xfrm>
            <a:off x="8007719" y="2661691"/>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9FCEACD9-31F1-9E1D-9691-2BCE4BB139E9}"/>
              </a:ext>
            </a:extLst>
          </p:cNvPr>
          <p:cNvSpPr txBox="1">
            <a:spLocks/>
          </p:cNvSpPr>
          <p:nvPr/>
        </p:nvSpPr>
        <p:spPr>
          <a:xfrm>
            <a:off x="7114329" y="3519185"/>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C18B2A86-7B4F-CCC4-EC14-3AA9483060DB}"/>
              </a:ext>
            </a:extLst>
          </p:cNvPr>
          <p:cNvCxnSpPr>
            <a:cxnSpLocks/>
          </p:cNvCxnSpPr>
          <p:nvPr/>
        </p:nvCxnSpPr>
        <p:spPr>
          <a:xfrm>
            <a:off x="7290861" y="34178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27AA2964-701B-4AFD-C757-5541AAC0C1E5}"/>
              </a:ext>
            </a:extLst>
          </p:cNvPr>
          <p:cNvSpPr txBox="1">
            <a:spLocks/>
          </p:cNvSpPr>
          <p:nvPr/>
        </p:nvSpPr>
        <p:spPr>
          <a:xfrm>
            <a:off x="5560882" y="2348434"/>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DBFADC8E-5B1A-4E60-C552-5CD36A35A0E8}"/>
              </a:ext>
            </a:extLst>
          </p:cNvPr>
          <p:cNvCxnSpPr>
            <a:cxnSpLocks/>
          </p:cNvCxnSpPr>
          <p:nvPr/>
        </p:nvCxnSpPr>
        <p:spPr>
          <a:xfrm>
            <a:off x="6444049" y="267183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1" name="Content Placeholder 17">
            <a:extLst>
              <a:ext uri="{FF2B5EF4-FFF2-40B4-BE49-F238E27FC236}">
                <a16:creationId xmlns:a16="http://schemas.microsoft.com/office/drawing/2014/main" id="{59BEE0AC-AC46-B043-1319-45230B53964B}"/>
              </a:ext>
            </a:extLst>
          </p:cNvPr>
          <p:cNvSpPr>
            <a:spLocks noGrp="1"/>
          </p:cNvSpPr>
          <p:nvPr>
            <p:ph idx="1"/>
          </p:nvPr>
        </p:nvSpPr>
        <p:spPr>
          <a:xfrm>
            <a:off x="609600" y="1600202"/>
            <a:ext cx="10569677" cy="1419820"/>
          </a:xfrm>
        </p:spPr>
        <p:txBody>
          <a:bodyPr/>
          <a:lstStyle/>
          <a:p>
            <a:r>
              <a:rPr lang="en-US" dirty="0"/>
              <a:t>Search over the prompt space </a:t>
            </a:r>
            <a:r>
              <a:rPr lang="en-US" dirty="0">
                <a:solidFill>
                  <a:schemeClr val="tx1">
                    <a:lumMod val="50000"/>
                    <a:lumOff val="50000"/>
                  </a:schemeClr>
                </a:solidFill>
              </a:rPr>
              <a:t>(tokens) </a:t>
            </a:r>
            <a:r>
              <a:rPr lang="en-US" dirty="0"/>
              <a:t>to improve the output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97C3EC-D574-7937-1276-0D6D1C426AE5}"/>
                  </a:ext>
                </a:extLst>
              </p:cNvPr>
              <p:cNvSpPr txBox="1"/>
              <p:nvPr/>
            </p:nvSpPr>
            <p:spPr>
              <a:xfrm>
                <a:off x="5093681" y="4015472"/>
                <a:ext cx="5484194" cy="681533"/>
              </a:xfrm>
              <a:prstGeom prst="rect">
                <a:avLst/>
              </a:prstGeom>
              <a:noFill/>
            </p:spPr>
            <p:txBody>
              <a:bodyPr wrap="none" rtlCol="0">
                <a:spAutoFit/>
              </a:bodyPr>
              <a:lstStyle/>
              <a:p>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𝒬</m:t>
                    </m:r>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 often a </a:t>
                </a: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sequence of </a:t>
                </a:r>
                <a14:m>
                  <m:oMath xmlns:m="http://schemas.openxmlformats.org/officeDocument/2006/math">
                    <m:r>
                      <a:rPr lang="en-US" b="1" i="1" smtClean="0">
                        <a:solidFill>
                          <a:schemeClr val="tx1">
                            <a:lumMod val="85000"/>
                            <a:lumOff val="15000"/>
                          </a:schemeClr>
                        </a:solidFill>
                        <a:latin typeface="Cambria Math" panose="02000503000000000000" pitchFamily="2" charset="77"/>
                        <a:ea typeface="Source Sans Pro" panose="020B0503030403020204" pitchFamily="34" charset="0"/>
                      </a:rPr>
                      <m:t>𝒏</m:t>
                    </m:r>
                  </m:oMath>
                </a14:m>
                <a:r>
                  <a:rPr lang="en-US" b="1" dirty="0">
                    <a:solidFill>
                      <a:schemeClr val="tx1">
                        <a:lumMod val="85000"/>
                        <a:lumOff val="15000"/>
                      </a:schemeClr>
                    </a:solidFill>
                    <a:latin typeface="Source Sans Pro" panose="020B0503030403020204" pitchFamily="34" charset="0"/>
                    <a:ea typeface="Source Sans Pro" panose="020B0503030403020204" pitchFamily="34" charset="0"/>
                  </a:rPr>
                  <a:t> tokens</a:t>
                </a:r>
                <a:r>
                  <a:rPr lang="en-US" dirty="0">
                    <a:solidFill>
                      <a:schemeClr val="tx1">
                        <a:lumMod val="85000"/>
                        <a:lumOff val="15000"/>
                      </a:schemeClr>
                    </a:solidFill>
                    <a:latin typeface="Source Sans Pro" panose="020B0503030403020204" pitchFamily="34" charset="0"/>
                    <a:ea typeface="Source Sans Pro" panose="020B0503030403020204" pitchFamily="34" charset="0"/>
                  </a:rPr>
                  <a:t> (from a vocabulary </a:t>
                </a:r>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𝒱</m:t>
                    </m:r>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a:t>
                </a:r>
              </a:p>
              <a:p>
                <a:r>
                  <a:rPr lang="en-US" dirty="0">
                    <a:solidFill>
                      <a:schemeClr val="tx1">
                        <a:lumMod val="85000"/>
                        <a:lumOff val="15000"/>
                      </a:schemeClr>
                    </a:solidFill>
                    <a:ea typeface="Source Sans Pro" panose="020B0503030403020204" pitchFamily="34" charset="0"/>
                  </a:rPr>
                  <a:t>A large </a:t>
                </a:r>
                <a:r>
                  <a:rPr lang="en-US" b="0" dirty="0">
                    <a:solidFill>
                      <a:schemeClr val="tx1">
                        <a:lumMod val="85000"/>
                        <a:lumOff val="15000"/>
                      </a:schemeClr>
                    </a:solidFill>
                    <a:ea typeface="Source Sans Pro" panose="020B0503030403020204" pitchFamily="34" charset="0"/>
                  </a:rPr>
                  <a:t>space: </a:t>
                </a:r>
                <a14:m>
                  <m:oMath xmlns:m="http://schemas.openxmlformats.org/officeDocument/2006/math">
                    <m:d>
                      <m:dPr>
                        <m:begChr m:val="|"/>
                        <m:endChr m:val="|"/>
                        <m:ctrlPr>
                          <a:rPr lang="en-US" b="0" i="1" smtClean="0">
                            <a:solidFill>
                              <a:schemeClr val="tx1">
                                <a:lumMod val="85000"/>
                                <a:lumOff val="15000"/>
                              </a:schemeClr>
                            </a:solidFill>
                            <a:latin typeface="Cambria Math" panose="02040503050406030204" pitchFamily="18" charset="0"/>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𝒬</m:t>
                        </m:r>
                      </m:e>
                    </m:d>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m:t>
                    </m:r>
                    <m:sSup>
                      <m:sSupPr>
                        <m:ctrlPr>
                          <a:rPr lang="en-US" b="0" i="1" smtClean="0">
                            <a:solidFill>
                              <a:schemeClr val="tx1">
                                <a:lumMod val="85000"/>
                                <a:lumOff val="15000"/>
                              </a:schemeClr>
                            </a:solidFill>
                            <a:latin typeface="Cambria Math" panose="02040503050406030204" pitchFamily="18" charset="0"/>
                            <a:ea typeface="Source Sans Pro" panose="020B0503030403020204" pitchFamily="34" charset="0"/>
                          </a:rPr>
                        </m:ctrlPr>
                      </m:sSupPr>
                      <m:e>
                        <m:d>
                          <m:dPr>
                            <m:begChr m:val="|"/>
                            <m:endChr m:val="|"/>
                            <m:ctrlPr>
                              <a:rPr lang="en-US" b="0" i="1" smtClean="0">
                                <a:solidFill>
                                  <a:schemeClr val="tx1">
                                    <a:lumMod val="85000"/>
                                    <a:lumOff val="15000"/>
                                  </a:schemeClr>
                                </a:solidFill>
                                <a:latin typeface="Cambria Math" panose="02040503050406030204" pitchFamily="18" charset="0"/>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𝒱</m:t>
                            </m:r>
                          </m:e>
                        </m:d>
                      </m:e>
                      <m:sup>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𝑛</m:t>
                        </m:r>
                      </m:sup>
                    </m:sSup>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  (often </a:t>
                </a:r>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m:t>
                    </m:r>
                    <m:sSup>
                      <m:sSupPr>
                        <m:ctrlPr>
                          <a:rPr lang="en-US" b="0" i="1" smtClean="0">
                            <a:solidFill>
                              <a:schemeClr val="tx1">
                                <a:lumMod val="85000"/>
                                <a:lumOff val="15000"/>
                              </a:schemeClr>
                            </a:solidFill>
                            <a:latin typeface="Cambria Math" panose="02040503050406030204" pitchFamily="18" charset="0"/>
                            <a:ea typeface="Source Sans Pro" panose="020B0503030403020204" pitchFamily="34" charset="0"/>
                          </a:rPr>
                        </m:ctrlPr>
                      </m:sSupPr>
                      <m:e>
                        <m:d>
                          <m:dPr>
                            <m:ctrlPr>
                              <a:rPr lang="en-US" b="0" i="1" smtClean="0">
                                <a:solidFill>
                                  <a:schemeClr val="tx1">
                                    <a:lumMod val="85000"/>
                                    <a:lumOff val="15000"/>
                                  </a:schemeClr>
                                </a:solidFill>
                                <a:latin typeface="Cambria Math" panose="02040503050406030204" pitchFamily="18" charset="0"/>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100,000</m:t>
                            </m:r>
                          </m:e>
                        </m:d>
                      </m:e>
                      <m:sup>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20</m:t>
                        </m:r>
                      </m:sup>
                    </m:sSup>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a:t>
                </a:r>
              </a:p>
            </p:txBody>
          </p:sp>
        </mc:Choice>
        <mc:Fallback xmlns="">
          <p:sp>
            <p:nvSpPr>
              <p:cNvPr id="12" name="TextBox 11">
                <a:extLst>
                  <a:ext uri="{FF2B5EF4-FFF2-40B4-BE49-F238E27FC236}">
                    <a16:creationId xmlns:a16="http://schemas.microsoft.com/office/drawing/2014/main" id="{A797C3EC-D574-7937-1276-0D6D1C426AE5}"/>
                  </a:ext>
                </a:extLst>
              </p:cNvPr>
              <p:cNvSpPr txBox="1">
                <a:spLocks noRot="1" noChangeAspect="1" noMove="1" noResize="1" noEditPoints="1" noAdjustHandles="1" noChangeArrowheads="1" noChangeShapeType="1" noTextEdit="1"/>
              </p:cNvSpPr>
              <p:nvPr/>
            </p:nvSpPr>
            <p:spPr>
              <a:xfrm>
                <a:off x="5093681" y="4015472"/>
                <a:ext cx="5484194" cy="681533"/>
              </a:xfrm>
              <a:prstGeom prst="rect">
                <a:avLst/>
              </a:prstGeom>
              <a:blipFill>
                <a:blip r:embed="rId5"/>
                <a:stretch>
                  <a:fillRect l="-1157" t="-5455" b="-10909"/>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F2EF95A3-0E0E-BA4C-2CE4-82A397DFEC51}"/>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621EC0F0-825F-C6C0-8B8B-B6B67B8FA466}"/>
              </a:ext>
            </a:extLst>
          </p:cNvPr>
          <p:cNvSpPr>
            <a:spLocks noGrp="1"/>
          </p:cNvSpPr>
          <p:nvPr>
            <p:ph type="sldNum" sz="quarter" idx="12"/>
          </p:nvPr>
        </p:nvSpPr>
        <p:spPr/>
        <p:txBody>
          <a:bodyPr/>
          <a:lstStyle/>
          <a:p>
            <a:fld id="{F813B43C-900A-1C44-BF45-66CB67BC66D1}" type="slidenum">
              <a:rPr lang="en-US" smtClean="0"/>
              <a:pPr/>
              <a:t>18</a:t>
            </a:fld>
            <a:endParaRPr lang="en-US"/>
          </a:p>
        </p:txBody>
      </p:sp>
    </p:spTree>
    <p:extLst>
      <p:ext uri="{BB962C8B-B14F-4D97-AF65-F5344CB8AC3E}">
        <p14:creationId xmlns:p14="http://schemas.microsoft.com/office/powerpoint/2010/main" val="199090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3111-45D0-AE11-B508-B5369E926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D5F73-6017-BAF7-F9E9-A7A4C78A0503}"/>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1ADFDD73-51AE-454C-77AB-83ED15202750}"/>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A110F071-3917-CC7A-CEB0-44F9586BEDB5}"/>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pic>
        <p:nvPicPr>
          <p:cNvPr id="3" name="Picture 2">
            <a:extLst>
              <a:ext uri="{FF2B5EF4-FFF2-40B4-BE49-F238E27FC236}">
                <a16:creationId xmlns:a16="http://schemas.microsoft.com/office/drawing/2014/main" id="{14B98009-9AFB-B2D7-49C6-F6707A2ECC6A}"/>
              </a:ext>
            </a:extLst>
          </p:cNvPr>
          <p:cNvPicPr>
            <a:picLocks noChangeAspect="1"/>
          </p:cNvPicPr>
          <p:nvPr/>
        </p:nvPicPr>
        <p:blipFill>
          <a:blip r:embed="rId3"/>
          <a:stretch>
            <a:fillRect/>
          </a:stretch>
        </p:blipFill>
        <p:spPr>
          <a:xfrm>
            <a:off x="2054814" y="3444922"/>
            <a:ext cx="7772400" cy="2832999"/>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4B4A2CC-B5E9-ABD5-2D6F-A735C09E3716}"/>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E4B4A2CC-B5E9-ABD5-2D6F-A735C09E3716}"/>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4"/>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E7151C7E-A1CF-0292-8108-C7CC6B3579DC}"/>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A3DD0917-7648-E9E4-1835-093F53B96036}"/>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BA474FC6-0E9F-64B6-F216-6A1046E816C0}"/>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23A738CA-FF03-DB78-0249-4E18BC5EE98C}"/>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AFC7370F-6110-FACE-3561-589D91D19402}"/>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3585700A-A333-11C4-16BD-8895D6C1BFCA}"/>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2EC2D377-4CCF-1AFF-F72C-F39C2244E082}"/>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DC3D585D-E35B-1ED6-0FFA-BC5536752916}"/>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75A2BD2-F9A8-F1E0-68A9-105342B8040A}"/>
              </a:ext>
            </a:extLst>
          </p:cNvPr>
          <p:cNvGrpSpPr/>
          <p:nvPr/>
        </p:nvGrpSpPr>
        <p:grpSpPr>
          <a:xfrm>
            <a:off x="4996531" y="4116341"/>
            <a:ext cx="1881608" cy="560828"/>
            <a:chOff x="4996531" y="4116341"/>
            <a:chExt cx="1881608" cy="560828"/>
          </a:xfrm>
        </p:grpSpPr>
        <p:sp>
          <p:nvSpPr>
            <p:cNvPr id="18" name="Oval 17">
              <a:extLst>
                <a:ext uri="{FF2B5EF4-FFF2-40B4-BE49-F238E27FC236}">
                  <a16:creationId xmlns:a16="http://schemas.microsoft.com/office/drawing/2014/main" id="{CE5108D4-8B85-6816-5941-53B5A4103D87}"/>
                </a:ext>
              </a:extLst>
            </p:cNvPr>
            <p:cNvSpPr/>
            <p:nvPr/>
          </p:nvSpPr>
          <p:spPr>
            <a:xfrm>
              <a:off x="4996531" y="4303284"/>
              <a:ext cx="1498170"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038C87B-F950-5A3F-38FD-5E4B12106336}"/>
                    </a:ext>
                  </a:extLst>
                </p:cNvPr>
                <p:cNvSpPr txBox="1"/>
                <p:nvPr/>
              </p:nvSpPr>
              <p:spPr>
                <a:xfrm>
                  <a:off x="6494701" y="4116341"/>
                  <a:ext cx="383438" cy="3693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𝑥</m:t>
                        </m:r>
                      </m:oMath>
                    </m:oMathPara>
                  </a14:m>
                  <a:endParaRPr lang="en-US" dirty="0"/>
                </a:p>
              </p:txBody>
            </p:sp>
          </mc:Choice>
          <mc:Fallback xmlns="">
            <p:sp>
              <p:nvSpPr>
                <p:cNvPr id="19" name="TextBox 18">
                  <a:extLst>
                    <a:ext uri="{FF2B5EF4-FFF2-40B4-BE49-F238E27FC236}">
                      <a16:creationId xmlns:a16="http://schemas.microsoft.com/office/drawing/2014/main" id="{7038C87B-F950-5A3F-38FD-5E4B12106336}"/>
                    </a:ext>
                  </a:extLst>
                </p:cNvPr>
                <p:cNvSpPr txBox="1">
                  <a:spLocks noRot="1" noChangeAspect="1" noMove="1" noResize="1" noEditPoints="1" noAdjustHandles="1" noChangeArrowheads="1" noChangeShapeType="1" noTextEdit="1"/>
                </p:cNvSpPr>
                <p:nvPr/>
              </p:nvSpPr>
              <p:spPr>
                <a:xfrm>
                  <a:off x="6494701" y="4116341"/>
                  <a:ext cx="383438" cy="369397"/>
                </a:xfrm>
                <a:prstGeom prst="rect">
                  <a:avLst/>
                </a:prstGeom>
                <a:blipFill>
                  <a:blip r:embed="rId5"/>
                  <a:stretch>
                    <a:fillRect/>
                  </a:stretch>
                </a:blipFill>
              </p:spPr>
              <p:txBody>
                <a:bodyPr/>
                <a:lstStyle/>
                <a:p>
                  <a:r>
                    <a:rPr lang="en-US">
                      <a:noFill/>
                    </a:rPr>
                    <a:t> </a:t>
                  </a:r>
                </a:p>
              </p:txBody>
            </p:sp>
          </mc:Fallback>
        </mc:AlternateContent>
      </p:grpSp>
      <p:sp>
        <p:nvSpPr>
          <p:cNvPr id="20" name="Date Placeholder 19">
            <a:extLst>
              <a:ext uri="{FF2B5EF4-FFF2-40B4-BE49-F238E27FC236}">
                <a16:creationId xmlns:a16="http://schemas.microsoft.com/office/drawing/2014/main" id="{7025DD9A-6488-4436-3B93-F914095B55F0}"/>
              </a:ext>
            </a:extLst>
          </p:cNvPr>
          <p:cNvSpPr>
            <a:spLocks noGrp="1"/>
          </p:cNvSpPr>
          <p:nvPr>
            <p:ph type="dt" sz="half" idx="2"/>
          </p:nvPr>
        </p:nvSpPr>
        <p:spPr/>
        <p:txBody>
          <a:bodyPr/>
          <a:lstStyle/>
          <a:p>
            <a:r>
              <a:rPr lang="en-US"/>
              <a:t>Brandon Amos</a:t>
            </a:r>
            <a:endParaRPr lang="en-US" dirty="0"/>
          </a:p>
        </p:txBody>
      </p:sp>
      <p:sp>
        <p:nvSpPr>
          <p:cNvPr id="21" name="Slide Number Placeholder 20">
            <a:extLst>
              <a:ext uri="{FF2B5EF4-FFF2-40B4-BE49-F238E27FC236}">
                <a16:creationId xmlns:a16="http://schemas.microsoft.com/office/drawing/2014/main" id="{C6C4BBF7-538E-1D94-66B8-848232F42507}"/>
              </a:ext>
            </a:extLst>
          </p:cNvPr>
          <p:cNvSpPr>
            <a:spLocks noGrp="1"/>
          </p:cNvSpPr>
          <p:nvPr>
            <p:ph type="sldNum" sz="quarter" idx="12"/>
          </p:nvPr>
        </p:nvSpPr>
        <p:spPr/>
        <p:txBody>
          <a:bodyPr/>
          <a:lstStyle/>
          <a:p>
            <a:fld id="{F813B43C-900A-1C44-BF45-66CB67BC66D1}" type="slidenum">
              <a:rPr lang="en-US" smtClean="0"/>
              <a:pPr/>
              <a:t>19</a:t>
            </a:fld>
            <a:endParaRPr lang="en-US"/>
          </a:p>
        </p:txBody>
      </p:sp>
    </p:spTree>
    <p:extLst>
      <p:ext uri="{BB962C8B-B14F-4D97-AF65-F5344CB8AC3E}">
        <p14:creationId xmlns:p14="http://schemas.microsoft.com/office/powerpoint/2010/main" val="14110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6288-237A-2A81-DF7B-493E7BF9D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5CE1A-9FE9-ACCE-C878-3BC1D3E10941}"/>
              </a:ext>
            </a:extLst>
          </p:cNvPr>
          <p:cNvSpPr>
            <a:spLocks noGrp="1"/>
          </p:cNvSpPr>
          <p:nvPr>
            <p:ph type="title"/>
          </p:nvPr>
        </p:nvSpPr>
        <p:spPr/>
        <p:txBody>
          <a:bodyPr/>
          <a:lstStyle/>
          <a:p>
            <a:r>
              <a:rPr lang="en-US" dirty="0"/>
              <a:t>LMs are not prompt invariant</a:t>
            </a:r>
          </a:p>
        </p:txBody>
      </p:sp>
      <p:sp>
        <p:nvSpPr>
          <p:cNvPr id="5" name="Footer Placeholder 4">
            <a:extLst>
              <a:ext uri="{FF2B5EF4-FFF2-40B4-BE49-F238E27FC236}">
                <a16:creationId xmlns:a16="http://schemas.microsoft.com/office/drawing/2014/main" id="{E48C0753-4763-B4E2-BA9D-B01452178E23}"/>
              </a:ext>
            </a:extLst>
          </p:cNvPr>
          <p:cNvSpPr>
            <a:spLocks noGrp="1"/>
          </p:cNvSpPr>
          <p:nvPr>
            <p:ph type="ftr" sz="quarter" idx="3"/>
          </p:nvPr>
        </p:nvSpPr>
        <p:spPr/>
        <p:txBody>
          <a:bodyPr/>
          <a:lstStyle/>
          <a:p>
            <a:r>
              <a:rPr lang="en-US"/>
              <a:t>On prompt optimization and coding agents</a:t>
            </a:r>
            <a:endParaRPr lang="en-US" dirty="0"/>
          </a:p>
        </p:txBody>
      </p:sp>
      <p:grpSp>
        <p:nvGrpSpPr>
          <p:cNvPr id="9" name="Group 8">
            <a:extLst>
              <a:ext uri="{FF2B5EF4-FFF2-40B4-BE49-F238E27FC236}">
                <a16:creationId xmlns:a16="http://schemas.microsoft.com/office/drawing/2014/main" id="{B01D2E87-46E3-A5B4-416A-DC22A75D1A32}"/>
              </a:ext>
            </a:extLst>
          </p:cNvPr>
          <p:cNvGrpSpPr/>
          <p:nvPr/>
        </p:nvGrpSpPr>
        <p:grpSpPr>
          <a:xfrm>
            <a:off x="2764096" y="1408685"/>
            <a:ext cx="6327437" cy="5016713"/>
            <a:chOff x="561671" y="1794456"/>
            <a:chExt cx="5800708" cy="4599098"/>
          </a:xfrm>
        </p:grpSpPr>
        <p:pic>
          <p:nvPicPr>
            <p:cNvPr id="10" name="Picture 9">
              <a:extLst>
                <a:ext uri="{FF2B5EF4-FFF2-40B4-BE49-F238E27FC236}">
                  <a16:creationId xmlns:a16="http://schemas.microsoft.com/office/drawing/2014/main" id="{1E226041-F553-BE69-1AF1-2A286D76CF20}"/>
                </a:ext>
              </a:extLst>
            </p:cNvPr>
            <p:cNvPicPr>
              <a:picLocks noChangeAspect="1"/>
            </p:cNvPicPr>
            <p:nvPr/>
          </p:nvPicPr>
          <p:blipFill>
            <a:blip r:embed="rId3"/>
            <a:srcRect t="2245"/>
            <a:stretch>
              <a:fillRect/>
            </a:stretch>
          </p:blipFill>
          <p:spPr>
            <a:xfrm>
              <a:off x="561671" y="2084594"/>
              <a:ext cx="5727700" cy="2023624"/>
            </a:xfrm>
            <a:prstGeom prst="rect">
              <a:avLst/>
            </a:prstGeom>
          </p:spPr>
        </p:pic>
        <p:pic>
          <p:nvPicPr>
            <p:cNvPr id="15" name="Picture 14">
              <a:extLst>
                <a:ext uri="{FF2B5EF4-FFF2-40B4-BE49-F238E27FC236}">
                  <a16:creationId xmlns:a16="http://schemas.microsoft.com/office/drawing/2014/main" id="{5ACDE856-59DA-319E-C7C6-02DCFC01224B}"/>
                </a:ext>
              </a:extLst>
            </p:cNvPr>
            <p:cNvPicPr>
              <a:picLocks noChangeAspect="1"/>
            </p:cNvPicPr>
            <p:nvPr/>
          </p:nvPicPr>
          <p:blipFill>
            <a:blip r:embed="rId4"/>
            <a:srcRect t="2993"/>
            <a:stretch>
              <a:fillRect/>
            </a:stretch>
          </p:blipFill>
          <p:spPr>
            <a:xfrm>
              <a:off x="561671" y="4385408"/>
              <a:ext cx="5800708" cy="2008146"/>
            </a:xfrm>
            <a:prstGeom prst="rect">
              <a:avLst/>
            </a:prstGeom>
          </p:spPr>
        </p:pic>
        <p:sp>
          <p:nvSpPr>
            <p:cNvPr id="19" name="TextBox 18">
              <a:extLst>
                <a:ext uri="{FF2B5EF4-FFF2-40B4-BE49-F238E27FC236}">
                  <a16:creationId xmlns:a16="http://schemas.microsoft.com/office/drawing/2014/main" id="{3CFE1F51-452E-7048-8F07-703A277B8505}"/>
                </a:ext>
              </a:extLst>
            </p:cNvPr>
            <p:cNvSpPr txBox="1"/>
            <p:nvPr/>
          </p:nvSpPr>
          <p:spPr>
            <a:xfrm>
              <a:off x="2712951" y="1794456"/>
              <a:ext cx="1699504" cy="369333"/>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original prompt</a:t>
              </a:r>
            </a:p>
          </p:txBody>
        </p:sp>
        <p:sp>
          <p:nvSpPr>
            <p:cNvPr id="21" name="TextBox 20">
              <a:extLst>
                <a:ext uri="{FF2B5EF4-FFF2-40B4-BE49-F238E27FC236}">
                  <a16:creationId xmlns:a16="http://schemas.microsoft.com/office/drawing/2014/main" id="{E7B0B98C-C932-E047-0B28-9D159A76E1DA}"/>
                </a:ext>
              </a:extLst>
            </p:cNvPr>
            <p:cNvSpPr txBox="1"/>
            <p:nvPr/>
          </p:nvSpPr>
          <p:spPr>
            <a:xfrm>
              <a:off x="2761352" y="4098078"/>
              <a:ext cx="2227079" cy="424697"/>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optimized prompt</a:t>
              </a:r>
            </a:p>
          </p:txBody>
        </p:sp>
      </p:grpSp>
      <p:sp>
        <p:nvSpPr>
          <p:cNvPr id="4" name="Date Placeholder 3">
            <a:extLst>
              <a:ext uri="{FF2B5EF4-FFF2-40B4-BE49-F238E27FC236}">
                <a16:creationId xmlns:a16="http://schemas.microsoft.com/office/drawing/2014/main" id="{8C49E8D9-A59A-177E-FC3A-F441AF81FB87}"/>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90AD513B-49ED-5AF5-67BB-BD58F1C928DF}"/>
              </a:ext>
            </a:extLst>
          </p:cNvPr>
          <p:cNvSpPr>
            <a:spLocks noGrp="1"/>
          </p:cNvSpPr>
          <p:nvPr>
            <p:ph type="sldNum" sz="quarter" idx="12"/>
          </p:nvPr>
        </p:nvSpPr>
        <p:spPr/>
        <p:txBody>
          <a:bodyPr/>
          <a:lstStyle/>
          <a:p>
            <a:fld id="{F813B43C-900A-1C44-BF45-66CB67BC66D1}" type="slidenum">
              <a:rPr lang="en-US" smtClean="0"/>
              <a:pPr/>
              <a:t>2</a:t>
            </a:fld>
            <a:endParaRPr lang="en-US"/>
          </a:p>
        </p:txBody>
      </p:sp>
      <p:sp>
        <p:nvSpPr>
          <p:cNvPr id="3" name="TextBox 2">
            <a:extLst>
              <a:ext uri="{FF2B5EF4-FFF2-40B4-BE49-F238E27FC236}">
                <a16:creationId xmlns:a16="http://schemas.microsoft.com/office/drawing/2014/main" id="{3B4A890A-50A5-C3E6-38A1-AC8BC6AA7ADF}"/>
              </a:ext>
            </a:extLst>
          </p:cNvPr>
          <p:cNvSpPr txBox="1"/>
          <p:nvPr/>
        </p:nvSpPr>
        <p:spPr>
          <a:xfrm>
            <a:off x="3716481" y="1103638"/>
            <a:ext cx="4839786" cy="276999"/>
          </a:xfrm>
          <a:prstGeom prst="rect">
            <a:avLst/>
          </a:prstGeom>
          <a:noFill/>
        </p:spPr>
        <p:txBody>
          <a:bodyPr wrap="none" rtlCol="0">
            <a:spAutoFit/>
          </a:bodyPr>
          <a:lstStyle/>
          <a:p>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rPr>
              <a:t>📚 Large language models are zero-shot reasoners.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Kojima, NeurIPS 2022.</a:t>
            </a:r>
          </a:p>
        </p:txBody>
      </p:sp>
    </p:spTree>
    <p:extLst>
      <p:ext uri="{BB962C8B-B14F-4D97-AF65-F5344CB8AC3E}">
        <p14:creationId xmlns:p14="http://schemas.microsoft.com/office/powerpoint/2010/main" val="246126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28212-4030-639A-55C9-22DEF3F7F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9ACB1-907A-EF36-13E2-BB7EE515C4B2}"/>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3C428F96-8D0E-43AD-2605-8385EC7A6A76}"/>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BDB715DA-B9DE-A519-C0EB-C905A9777147}"/>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3AB59CD-FBB3-B2C5-D529-98207829CCC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53AB59CD-FBB3-B2C5-D529-98207829CCC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31236375-BCAF-2706-CB71-E8EBE9ACA10D}"/>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2F4D699C-20F0-DA6A-891E-6039C3D13A84}"/>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D2373D34-97FF-6BB8-42AB-83856241BE8F}"/>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E91CD24D-3D4C-4301-D6F2-1454CE4F2F3A}"/>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7CE9F3F0-B69A-1076-901B-CD31736CEE88}"/>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0575CAB0-FC2F-5E25-9A3D-74F1EDF63CE9}"/>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D8B787F9-035E-46EE-136E-044D8BFA3C80}"/>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5851F41-F50C-0EBE-32BB-C2DDFC24A2F2}"/>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25B2F65-B30B-51B0-6300-43D5E3445812}"/>
              </a:ext>
            </a:extLst>
          </p:cNvPr>
          <p:cNvPicPr>
            <a:picLocks noChangeAspect="1"/>
          </p:cNvPicPr>
          <p:nvPr/>
        </p:nvPicPr>
        <p:blipFill>
          <a:blip r:embed="rId4"/>
          <a:stretch>
            <a:fillRect/>
          </a:stretch>
        </p:blipFill>
        <p:spPr>
          <a:xfrm>
            <a:off x="1899834" y="3828268"/>
            <a:ext cx="7772400" cy="1890364"/>
          </a:xfrm>
          <a:prstGeom prst="rect">
            <a:avLst/>
          </a:prstGeom>
        </p:spPr>
      </p:pic>
      <p:sp>
        <p:nvSpPr>
          <p:cNvPr id="21" name="Date Placeholder 20">
            <a:extLst>
              <a:ext uri="{FF2B5EF4-FFF2-40B4-BE49-F238E27FC236}">
                <a16:creationId xmlns:a16="http://schemas.microsoft.com/office/drawing/2014/main" id="{D5A359F5-B76C-8E03-391E-C93B68CF6DD7}"/>
              </a:ext>
            </a:extLst>
          </p:cNvPr>
          <p:cNvSpPr>
            <a:spLocks noGrp="1"/>
          </p:cNvSpPr>
          <p:nvPr>
            <p:ph type="dt" sz="half" idx="2"/>
          </p:nvPr>
        </p:nvSpPr>
        <p:spPr/>
        <p:txBody>
          <a:bodyPr/>
          <a:lstStyle/>
          <a:p>
            <a:r>
              <a:rPr lang="en-US"/>
              <a:t>Brandon Amos</a:t>
            </a:r>
            <a:endParaRPr lang="en-US" dirty="0"/>
          </a:p>
        </p:txBody>
      </p:sp>
      <p:sp>
        <p:nvSpPr>
          <p:cNvPr id="22" name="Slide Number Placeholder 21">
            <a:extLst>
              <a:ext uri="{FF2B5EF4-FFF2-40B4-BE49-F238E27FC236}">
                <a16:creationId xmlns:a16="http://schemas.microsoft.com/office/drawing/2014/main" id="{4AADA887-EB3E-9181-0410-56F7DED203C1}"/>
              </a:ext>
            </a:extLst>
          </p:cNvPr>
          <p:cNvSpPr>
            <a:spLocks noGrp="1"/>
          </p:cNvSpPr>
          <p:nvPr>
            <p:ph type="sldNum" sz="quarter" idx="12"/>
          </p:nvPr>
        </p:nvSpPr>
        <p:spPr/>
        <p:txBody>
          <a:bodyPr/>
          <a:lstStyle/>
          <a:p>
            <a:fld id="{F813B43C-900A-1C44-BF45-66CB67BC66D1}" type="slidenum">
              <a:rPr lang="en-US" smtClean="0"/>
              <a:pPr/>
              <a:t>20</a:t>
            </a:fld>
            <a:endParaRPr lang="en-US"/>
          </a:p>
        </p:txBody>
      </p:sp>
    </p:spTree>
    <p:extLst>
      <p:ext uri="{BB962C8B-B14F-4D97-AF65-F5344CB8AC3E}">
        <p14:creationId xmlns:p14="http://schemas.microsoft.com/office/powerpoint/2010/main" val="207876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AA1E-66A8-7A98-6855-ADE712A44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1E5FF-66A0-06FD-2EF8-19745DBEEF25}"/>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1D97F3C5-790B-DA20-AAED-DEAFCCA87281}"/>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2C4A09C0-6188-DB71-729D-1EB6A4618E57}"/>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0A4808E3-66DD-A85F-B35A-866FA242925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0A4808E3-66DD-A85F-B35A-866FA242925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1DD0F505-555E-90F8-C8C0-A7459DD676D1}"/>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76F6FF1A-585A-5053-1E6B-9365676E2A95}"/>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D1A6068B-00C7-E04C-2470-9C68CAF1C571}"/>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85AE1ED3-780C-8A91-D2DE-B9846C3D897D}"/>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1E36798E-7442-5199-60E7-8DB0A20A401E}"/>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67FB42CB-9268-69FD-04D5-1791E44D3EA2}"/>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C4C92ADA-869A-EED2-4F4D-326D3868C945}"/>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4E13018-AEA8-6785-B6DC-7D647621E976}"/>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993A5DBE-EABC-1A78-F18C-4A8FCA5EED93}"/>
              </a:ext>
            </a:extLst>
          </p:cNvPr>
          <p:cNvPicPr>
            <a:picLocks noChangeAspect="1"/>
          </p:cNvPicPr>
          <p:nvPr/>
        </p:nvPicPr>
        <p:blipFill>
          <a:blip r:embed="rId4">
            <a:alphaModFix amt="45000"/>
          </a:blip>
          <a:stretch>
            <a:fillRect/>
          </a:stretch>
        </p:blipFill>
        <p:spPr>
          <a:xfrm>
            <a:off x="1899834" y="3828268"/>
            <a:ext cx="7772400" cy="1890364"/>
          </a:xfrm>
          <a:prstGeom prst="rect">
            <a:avLst/>
          </a:prstGeom>
        </p:spPr>
      </p:pic>
      <p:sp>
        <p:nvSpPr>
          <p:cNvPr id="3" name="Oval 2">
            <a:extLst>
              <a:ext uri="{FF2B5EF4-FFF2-40B4-BE49-F238E27FC236}">
                <a16:creationId xmlns:a16="http://schemas.microsoft.com/office/drawing/2014/main" id="{A18ED91D-31A1-6439-BF3A-A30A68BB8B3F}"/>
              </a:ext>
            </a:extLst>
          </p:cNvPr>
          <p:cNvSpPr/>
          <p:nvPr/>
        </p:nvSpPr>
        <p:spPr>
          <a:xfrm>
            <a:off x="6937429" y="4948734"/>
            <a:ext cx="2696705"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56BBCF-9215-812E-4074-2B5BB219F640}"/>
                  </a:ext>
                </a:extLst>
              </p:cNvPr>
              <p:cNvSpPr txBox="1"/>
              <p:nvPr/>
            </p:nvSpPr>
            <p:spPr>
              <a:xfrm>
                <a:off x="9603138" y="4728319"/>
                <a:ext cx="360034" cy="373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𝑞</m:t>
                      </m:r>
                    </m:oMath>
                  </m:oMathPara>
                </a14:m>
                <a:endParaRPr lang="en-US" dirty="0"/>
              </a:p>
            </p:txBody>
          </p:sp>
        </mc:Choice>
        <mc:Fallback xmlns="">
          <p:sp>
            <p:nvSpPr>
              <p:cNvPr id="11" name="TextBox 10">
                <a:extLst>
                  <a:ext uri="{FF2B5EF4-FFF2-40B4-BE49-F238E27FC236}">
                    <a16:creationId xmlns:a16="http://schemas.microsoft.com/office/drawing/2014/main" id="{4D56BBCF-9215-812E-4074-2B5BB219F640}"/>
                  </a:ext>
                </a:extLst>
              </p:cNvPr>
              <p:cNvSpPr txBox="1">
                <a:spLocks noRot="1" noChangeAspect="1" noMove="1" noResize="1" noEditPoints="1" noAdjustHandles="1" noChangeArrowheads="1" noChangeShapeType="1" noTextEdit="1"/>
              </p:cNvSpPr>
              <p:nvPr/>
            </p:nvSpPr>
            <p:spPr>
              <a:xfrm>
                <a:off x="9603138" y="4728319"/>
                <a:ext cx="360034" cy="373885"/>
              </a:xfrm>
              <a:prstGeom prst="rect">
                <a:avLst/>
              </a:prstGeom>
              <a:blipFill>
                <a:blip r:embed="rId5"/>
                <a:stretch>
                  <a:fillRect b="-6667"/>
                </a:stretch>
              </a:blipFill>
            </p:spPr>
            <p:txBody>
              <a:bodyPr/>
              <a:lstStyle/>
              <a:p>
                <a:r>
                  <a:rPr lang="en-US">
                    <a:noFill/>
                  </a:rPr>
                  <a:t> </a:t>
                </a:r>
              </a:p>
            </p:txBody>
          </p:sp>
        </mc:Fallback>
      </mc:AlternateContent>
      <p:sp>
        <p:nvSpPr>
          <p:cNvPr id="18" name="Date Placeholder 17">
            <a:extLst>
              <a:ext uri="{FF2B5EF4-FFF2-40B4-BE49-F238E27FC236}">
                <a16:creationId xmlns:a16="http://schemas.microsoft.com/office/drawing/2014/main" id="{32CD81EE-8013-4E16-B7BA-3F47A27D408B}"/>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EB443EBB-EDE6-6485-01DB-A66869B3B513}"/>
              </a:ext>
            </a:extLst>
          </p:cNvPr>
          <p:cNvSpPr>
            <a:spLocks noGrp="1"/>
          </p:cNvSpPr>
          <p:nvPr>
            <p:ph type="sldNum" sz="quarter" idx="12"/>
          </p:nvPr>
        </p:nvSpPr>
        <p:spPr/>
        <p:txBody>
          <a:bodyPr/>
          <a:lstStyle/>
          <a:p>
            <a:fld id="{F813B43C-900A-1C44-BF45-66CB67BC66D1}" type="slidenum">
              <a:rPr lang="en-US" smtClean="0"/>
              <a:pPr/>
              <a:t>21</a:t>
            </a:fld>
            <a:endParaRPr lang="en-US"/>
          </a:p>
        </p:txBody>
      </p:sp>
    </p:spTree>
    <p:extLst>
      <p:ext uri="{BB962C8B-B14F-4D97-AF65-F5344CB8AC3E}">
        <p14:creationId xmlns:p14="http://schemas.microsoft.com/office/powerpoint/2010/main" val="310005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4EB3-A5EC-51BC-54A0-54100A5D5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E492B-08C8-ED1F-B29F-1016EE1F4A73}"/>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0C75272D-695E-FE4A-4EEF-B30D24CF466D}"/>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5CB468C4-BD0E-7B63-F67E-6E60B7672335}"/>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9CB1F19-086C-C0EE-8405-B8447FD8670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49CB1F19-086C-C0EE-8405-B8447FD8670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4FBAD9AD-20C9-399E-66CE-3F0A763E61F6}"/>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538260D6-A006-6833-58C6-68DCF3F3F243}"/>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48FEDC8C-BA1A-8356-071D-C488F7263898}"/>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F03B0ED4-5A58-18C8-61FB-9726FFDA59FE}"/>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E7074570-6DA2-2D71-550D-5E28CD80E5E6}"/>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B27C1516-01A5-DDB1-AB0C-B560F04E5571}"/>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6A26344F-1549-C1E6-4D91-50B02B883437}"/>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D26646D6-9915-9B70-D156-9FC8B4C6D67C}"/>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5497451A-F213-6AD5-8401-5C12F3B7E86A}"/>
              </a:ext>
            </a:extLst>
          </p:cNvPr>
          <p:cNvPicPr>
            <a:picLocks noChangeAspect="1"/>
          </p:cNvPicPr>
          <p:nvPr/>
        </p:nvPicPr>
        <p:blipFill>
          <a:blip r:embed="rId4"/>
          <a:stretch>
            <a:fillRect/>
          </a:stretch>
        </p:blipFill>
        <p:spPr>
          <a:xfrm>
            <a:off x="2032000" y="3445803"/>
            <a:ext cx="7772400" cy="2523017"/>
          </a:xfrm>
          <a:prstGeom prst="rect">
            <a:avLst/>
          </a:prstGeom>
        </p:spPr>
      </p:pic>
      <p:sp>
        <p:nvSpPr>
          <p:cNvPr id="19" name="Date Placeholder 18">
            <a:extLst>
              <a:ext uri="{FF2B5EF4-FFF2-40B4-BE49-F238E27FC236}">
                <a16:creationId xmlns:a16="http://schemas.microsoft.com/office/drawing/2014/main" id="{98445F95-D58D-E1E9-D74F-CFE8A30E6F58}"/>
              </a:ext>
            </a:extLst>
          </p:cNvPr>
          <p:cNvSpPr>
            <a:spLocks noGrp="1"/>
          </p:cNvSpPr>
          <p:nvPr>
            <p:ph type="dt" sz="half" idx="2"/>
          </p:nvPr>
        </p:nvSpPr>
        <p:spPr/>
        <p:txBody>
          <a:bodyPr/>
          <a:lstStyle/>
          <a:p>
            <a:r>
              <a:rPr lang="en-US"/>
              <a:t>Brandon Amos</a:t>
            </a:r>
            <a:endParaRPr lang="en-US" dirty="0"/>
          </a:p>
        </p:txBody>
      </p:sp>
      <p:sp>
        <p:nvSpPr>
          <p:cNvPr id="21" name="Slide Number Placeholder 20">
            <a:extLst>
              <a:ext uri="{FF2B5EF4-FFF2-40B4-BE49-F238E27FC236}">
                <a16:creationId xmlns:a16="http://schemas.microsoft.com/office/drawing/2014/main" id="{FE74746E-A94E-9F9E-7A3E-0F0456F870E0}"/>
              </a:ext>
            </a:extLst>
          </p:cNvPr>
          <p:cNvSpPr>
            <a:spLocks noGrp="1"/>
          </p:cNvSpPr>
          <p:nvPr>
            <p:ph type="sldNum" sz="quarter" idx="12"/>
          </p:nvPr>
        </p:nvSpPr>
        <p:spPr/>
        <p:txBody>
          <a:bodyPr/>
          <a:lstStyle/>
          <a:p>
            <a:fld id="{F813B43C-900A-1C44-BF45-66CB67BC66D1}" type="slidenum">
              <a:rPr lang="en-US" smtClean="0"/>
              <a:pPr/>
              <a:t>22</a:t>
            </a:fld>
            <a:endParaRPr lang="en-US"/>
          </a:p>
        </p:txBody>
      </p:sp>
    </p:spTree>
    <p:extLst>
      <p:ext uri="{BB962C8B-B14F-4D97-AF65-F5344CB8AC3E}">
        <p14:creationId xmlns:p14="http://schemas.microsoft.com/office/powerpoint/2010/main" val="188520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9BBA-CA22-18A8-0955-39EEE736E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736BC-B2BE-A258-6E12-BC1809EE1DAC}"/>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ABE505CB-6793-30FE-D12E-B691ECE3937F}"/>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A649B9BE-D3C9-7599-E371-AAF6E492BA90}"/>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87D3757-D7C7-3318-7D2A-250F86187E6E}"/>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387D3757-D7C7-3318-7D2A-250F86187E6E}"/>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6774A237-49EF-5749-FE9D-7D2F72BB9FA7}"/>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9F68C405-B20D-A349-9053-3CBC8A5A7CF9}"/>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B018084F-9B90-4B62-8164-2520D2E27F85}"/>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DDEE18C1-7D1C-8B91-D52C-B11510351CA9}"/>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44BC1AB1-8E33-6D9C-6B23-B1F36CC689CD}"/>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1A579582-23BB-585A-BD4D-53B8884C4DBB}"/>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6BA8E532-C833-AE23-F6AB-3E63FB1B2651}"/>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6B25C701-EC48-3610-8D8D-2BA3ECE421BF}"/>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C3C4F84D-6DED-A29B-FE6A-72D08815A177}"/>
              </a:ext>
            </a:extLst>
          </p:cNvPr>
          <p:cNvPicPr>
            <a:picLocks noChangeAspect="1"/>
          </p:cNvPicPr>
          <p:nvPr/>
        </p:nvPicPr>
        <p:blipFill>
          <a:blip r:embed="rId4">
            <a:alphaModFix amt="47000"/>
          </a:blip>
          <a:stretch>
            <a:fillRect/>
          </a:stretch>
        </p:blipFill>
        <p:spPr>
          <a:xfrm>
            <a:off x="2032000" y="3445803"/>
            <a:ext cx="7772400" cy="2523017"/>
          </a:xfrm>
          <a:prstGeom prst="rect">
            <a:avLst/>
          </a:prstGeom>
        </p:spPr>
      </p:pic>
      <p:sp>
        <p:nvSpPr>
          <p:cNvPr id="3" name="TextBox 2">
            <a:extLst>
              <a:ext uri="{FF2B5EF4-FFF2-40B4-BE49-F238E27FC236}">
                <a16:creationId xmlns:a16="http://schemas.microsoft.com/office/drawing/2014/main" id="{ABD10B8F-166D-F763-F68A-1FD95CA92907}"/>
              </a:ext>
            </a:extLst>
          </p:cNvPr>
          <p:cNvSpPr txBox="1"/>
          <p:nvPr/>
        </p:nvSpPr>
        <p:spPr>
          <a:xfrm>
            <a:off x="9042558" y="4684338"/>
            <a:ext cx="1534394"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a target string</a:t>
            </a:r>
          </a:p>
        </p:txBody>
      </p:sp>
      <p:sp>
        <p:nvSpPr>
          <p:cNvPr id="11" name="Oval 10">
            <a:extLst>
              <a:ext uri="{FF2B5EF4-FFF2-40B4-BE49-F238E27FC236}">
                <a16:creationId xmlns:a16="http://schemas.microsoft.com/office/drawing/2014/main" id="{92316EFE-E3E7-05E9-E6CD-C44B21F2404C}"/>
              </a:ext>
            </a:extLst>
          </p:cNvPr>
          <p:cNvSpPr/>
          <p:nvPr/>
        </p:nvSpPr>
        <p:spPr>
          <a:xfrm>
            <a:off x="6361351" y="4760255"/>
            <a:ext cx="2696705"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ate Placeholder 18">
            <a:extLst>
              <a:ext uri="{FF2B5EF4-FFF2-40B4-BE49-F238E27FC236}">
                <a16:creationId xmlns:a16="http://schemas.microsoft.com/office/drawing/2014/main" id="{4ECCF7C4-1205-51A2-994A-13634F6C78EC}"/>
              </a:ext>
            </a:extLst>
          </p:cNvPr>
          <p:cNvSpPr>
            <a:spLocks noGrp="1"/>
          </p:cNvSpPr>
          <p:nvPr>
            <p:ph type="dt" sz="half" idx="2"/>
          </p:nvPr>
        </p:nvSpPr>
        <p:spPr/>
        <p:txBody>
          <a:bodyPr/>
          <a:lstStyle/>
          <a:p>
            <a:r>
              <a:rPr lang="en-US"/>
              <a:t>Brandon Amos</a:t>
            </a:r>
            <a:endParaRPr lang="en-US" dirty="0"/>
          </a:p>
        </p:txBody>
      </p:sp>
      <p:sp>
        <p:nvSpPr>
          <p:cNvPr id="20" name="Slide Number Placeholder 19">
            <a:extLst>
              <a:ext uri="{FF2B5EF4-FFF2-40B4-BE49-F238E27FC236}">
                <a16:creationId xmlns:a16="http://schemas.microsoft.com/office/drawing/2014/main" id="{F1F56F61-300A-EA6B-3A6F-C406F0CD7AFD}"/>
              </a:ext>
            </a:extLst>
          </p:cNvPr>
          <p:cNvSpPr>
            <a:spLocks noGrp="1"/>
          </p:cNvSpPr>
          <p:nvPr>
            <p:ph type="sldNum" sz="quarter" idx="12"/>
          </p:nvPr>
        </p:nvSpPr>
        <p:spPr/>
        <p:txBody>
          <a:bodyPr/>
          <a:lstStyle/>
          <a:p>
            <a:fld id="{F813B43C-900A-1C44-BF45-66CB67BC66D1}" type="slidenum">
              <a:rPr lang="en-US" smtClean="0"/>
              <a:pPr/>
              <a:t>23</a:t>
            </a:fld>
            <a:endParaRPr lang="en-US"/>
          </a:p>
        </p:txBody>
      </p:sp>
    </p:spTree>
    <p:extLst>
      <p:ext uri="{BB962C8B-B14F-4D97-AF65-F5344CB8AC3E}">
        <p14:creationId xmlns:p14="http://schemas.microsoft.com/office/powerpoint/2010/main" val="4105149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4E25-297F-5BF8-A207-C48C9369C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697FD-8150-4909-1174-8943DFC51E95}"/>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8EF9FF9C-B395-6F16-B228-99153BF62316}"/>
              </a:ext>
            </a:extLst>
          </p:cNvPr>
          <p:cNvSpPr>
            <a:spLocks noGrp="1"/>
          </p:cNvSpPr>
          <p:nvPr>
            <p:ph type="ftr" sz="quarter" idx="3"/>
          </p:nvPr>
        </p:nvSpPr>
        <p:spPr/>
        <p:txBody>
          <a:bodyPr/>
          <a:lstStyle/>
          <a:p>
            <a:r>
              <a:rPr lang="en-US"/>
              <a:t>On prompt optimization and coding agents</a:t>
            </a:r>
            <a:endParaRPr lang="en-US" dirty="0"/>
          </a:p>
        </p:txBody>
      </p:sp>
      <p:sp>
        <p:nvSpPr>
          <p:cNvPr id="8" name="Subtitle 2">
            <a:extLst>
              <a:ext uri="{FF2B5EF4-FFF2-40B4-BE49-F238E27FC236}">
                <a16:creationId xmlns:a16="http://schemas.microsoft.com/office/drawing/2014/main" id="{2BB8C63A-6645-3585-3B40-61B39AAA4BC8}"/>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4B99AC3-AC9A-30C9-6642-92B7057499C7}"/>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34B99AC3-AC9A-30C9-6642-92B7057499C7}"/>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BCD16FC8-1E63-AB79-614C-0E6C31561609}"/>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E9712ACE-003D-742E-DAF3-1AB448F27EFB}"/>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0F6076CF-B37F-8B25-8AD4-99F7258E1D42}"/>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AA64E8E3-1265-CF42-3A7C-1AC2EB3F5547}"/>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2F9B53DE-17D2-8AF5-047A-E4D2C8054D3C}"/>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D8978C12-DCEC-F5F7-1D43-4E15D276A6AB}"/>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34A9B280-EF31-ED98-0446-744F0D7DD4F5}"/>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A44D1B5-2AF2-9438-5A1E-9E7EC206B3AC}"/>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ED98E3B-68DC-0437-C454-968BE2068E4A}"/>
              </a:ext>
            </a:extLst>
          </p:cNvPr>
          <p:cNvPicPr>
            <a:picLocks noChangeAspect="1"/>
          </p:cNvPicPr>
          <p:nvPr/>
        </p:nvPicPr>
        <p:blipFill>
          <a:blip r:embed="rId4">
            <a:alphaModFix amt="47000"/>
          </a:blip>
          <a:stretch>
            <a:fillRect/>
          </a:stretch>
        </p:blipFill>
        <p:spPr>
          <a:xfrm>
            <a:off x="2032000" y="3445803"/>
            <a:ext cx="7772400" cy="2523017"/>
          </a:xfrm>
          <a:prstGeom prst="rect">
            <a:avLst/>
          </a:prstGeom>
        </p:spPr>
      </p:pic>
      <p:sp>
        <p:nvSpPr>
          <p:cNvPr id="19" name="Oval 18">
            <a:extLst>
              <a:ext uri="{FF2B5EF4-FFF2-40B4-BE49-F238E27FC236}">
                <a16:creationId xmlns:a16="http://schemas.microsoft.com/office/drawing/2014/main" id="{26741F76-E8C2-7C1B-2F23-D4F4502048E3}"/>
              </a:ext>
            </a:extLst>
          </p:cNvPr>
          <p:cNvSpPr/>
          <p:nvPr/>
        </p:nvSpPr>
        <p:spPr>
          <a:xfrm>
            <a:off x="3091482" y="5259494"/>
            <a:ext cx="6354304" cy="742931"/>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6D051B6-C943-1D5B-1041-39FD97E63133}"/>
                  </a:ext>
                </a:extLst>
              </p:cNvPr>
              <p:cNvSpPr txBox="1"/>
              <p:nvPr/>
            </p:nvSpPr>
            <p:spPr>
              <a:xfrm>
                <a:off x="5715195" y="6045133"/>
                <a:ext cx="1009251" cy="3876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ℒ</m:t>
                      </m:r>
                      <m:r>
                        <a:rPr lang="en-US" b="0" i="1" smtClean="0">
                          <a:latin typeface="Cambria Math" panose="02000503000000000000" pitchFamily="2" charset="77"/>
                        </a:rPr>
                        <m:t>(</m:t>
                      </m:r>
                      <m:r>
                        <a:rPr lang="en-US" b="0" i="1" smtClean="0">
                          <a:latin typeface="Cambria Math" panose="02000503000000000000" pitchFamily="2" charset="77"/>
                        </a:rPr>
                        <m:t>𝑥</m:t>
                      </m:r>
                      <m:r>
                        <a:rPr lang="en-US" b="0" i="1" smtClean="0">
                          <a:latin typeface="Cambria Math" panose="02000503000000000000" pitchFamily="2" charset="77"/>
                        </a:rPr>
                        <m:t>, </m:t>
                      </m:r>
                      <m:r>
                        <a:rPr lang="en-US" b="0" i="1" smtClean="0">
                          <a:latin typeface="Cambria Math" panose="02000503000000000000" pitchFamily="2" charset="77"/>
                        </a:rPr>
                        <m:t>𝑞</m:t>
                      </m:r>
                      <m:r>
                        <a:rPr lang="en-US" b="0" i="1" smtClean="0">
                          <a:latin typeface="Cambria Math" panose="02000503000000000000" pitchFamily="2" charset="77"/>
                        </a:rPr>
                        <m:t>)</m:t>
                      </m:r>
                    </m:oMath>
                  </m:oMathPara>
                </a14:m>
                <a:endParaRPr lang="en-US" dirty="0"/>
              </a:p>
            </p:txBody>
          </p:sp>
        </mc:Choice>
        <mc:Fallback xmlns="">
          <p:sp>
            <p:nvSpPr>
              <p:cNvPr id="20" name="TextBox 19">
                <a:extLst>
                  <a:ext uri="{FF2B5EF4-FFF2-40B4-BE49-F238E27FC236}">
                    <a16:creationId xmlns:a16="http://schemas.microsoft.com/office/drawing/2014/main" id="{E6D051B6-C943-1D5B-1041-39FD97E63133}"/>
                  </a:ext>
                </a:extLst>
              </p:cNvPr>
              <p:cNvSpPr txBox="1">
                <a:spLocks noRot="1" noChangeAspect="1" noMove="1" noResize="1" noEditPoints="1" noAdjustHandles="1" noChangeArrowheads="1" noChangeShapeType="1" noTextEdit="1"/>
              </p:cNvSpPr>
              <p:nvPr/>
            </p:nvSpPr>
            <p:spPr>
              <a:xfrm>
                <a:off x="5715195" y="6045133"/>
                <a:ext cx="1009251" cy="387670"/>
              </a:xfrm>
              <a:prstGeom prst="rect">
                <a:avLst/>
              </a:prstGeom>
              <a:blipFill>
                <a:blip r:embed="rId5"/>
                <a:stretch>
                  <a:fillRect b="-19355"/>
                </a:stretch>
              </a:blipFill>
            </p:spPr>
            <p:txBody>
              <a:bodyPr/>
              <a:lstStyle/>
              <a:p>
                <a:r>
                  <a:rPr lang="en-US">
                    <a:noFill/>
                  </a:rPr>
                  <a:t> </a:t>
                </a:r>
              </a:p>
            </p:txBody>
          </p:sp>
        </mc:Fallback>
      </mc:AlternateContent>
      <p:sp>
        <p:nvSpPr>
          <p:cNvPr id="21" name="Date Placeholder 20">
            <a:extLst>
              <a:ext uri="{FF2B5EF4-FFF2-40B4-BE49-F238E27FC236}">
                <a16:creationId xmlns:a16="http://schemas.microsoft.com/office/drawing/2014/main" id="{75B470A8-E4C2-6436-35CB-22A54C021A25}"/>
              </a:ext>
            </a:extLst>
          </p:cNvPr>
          <p:cNvSpPr>
            <a:spLocks noGrp="1"/>
          </p:cNvSpPr>
          <p:nvPr>
            <p:ph type="dt" sz="half" idx="2"/>
          </p:nvPr>
        </p:nvSpPr>
        <p:spPr/>
        <p:txBody>
          <a:bodyPr/>
          <a:lstStyle/>
          <a:p>
            <a:r>
              <a:rPr lang="en-US"/>
              <a:t>Brandon Amos</a:t>
            </a:r>
            <a:endParaRPr lang="en-US" dirty="0"/>
          </a:p>
        </p:txBody>
      </p:sp>
      <p:sp>
        <p:nvSpPr>
          <p:cNvPr id="22" name="Slide Number Placeholder 21">
            <a:extLst>
              <a:ext uri="{FF2B5EF4-FFF2-40B4-BE49-F238E27FC236}">
                <a16:creationId xmlns:a16="http://schemas.microsoft.com/office/drawing/2014/main" id="{B4D0EBDE-5632-367A-8C41-17BC4CDE46D8}"/>
              </a:ext>
            </a:extLst>
          </p:cNvPr>
          <p:cNvSpPr>
            <a:spLocks noGrp="1"/>
          </p:cNvSpPr>
          <p:nvPr>
            <p:ph type="sldNum" sz="quarter" idx="12"/>
          </p:nvPr>
        </p:nvSpPr>
        <p:spPr/>
        <p:txBody>
          <a:bodyPr/>
          <a:lstStyle/>
          <a:p>
            <a:fld id="{F813B43C-900A-1C44-BF45-66CB67BC66D1}" type="slidenum">
              <a:rPr lang="en-US" smtClean="0"/>
              <a:pPr/>
              <a:t>24</a:t>
            </a:fld>
            <a:endParaRPr lang="en-US"/>
          </a:p>
        </p:txBody>
      </p:sp>
    </p:spTree>
    <p:extLst>
      <p:ext uri="{BB962C8B-B14F-4D97-AF65-F5344CB8AC3E}">
        <p14:creationId xmlns:p14="http://schemas.microsoft.com/office/powerpoint/2010/main" val="364927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FDD06-9395-7125-A977-9EF4C7317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E3DC1-4011-F027-4904-C54F9D47986E}"/>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7244C11D-62BF-041F-03B7-D00A826F2746}"/>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A5C91F22-E0E9-4856-6073-AEA5BA065904}"/>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A5C91F22-E0E9-4856-6073-AEA5BA065904}"/>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1DD4C4B4-D0E4-5E6A-908B-29FCF1DC1E22}"/>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BAD5E82E-8145-E9BF-3A27-994DFBAECF7C}"/>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8C215BD2-C0AC-7441-0EED-0A44A6DE7BB4}"/>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35809A8B-602C-F537-CA5A-1FF659E09DC7}"/>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E2B83746-1F76-40AC-71DF-8D128E5AA622}"/>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85FB2BDD-3696-F0EB-FE39-5A02D64EBC9E}"/>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798FAAEF-91E3-F8A5-6905-068D7AC6E5A9}"/>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E094F8B2-CA03-A4DF-CCD9-B11A1D694F28}"/>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1779050-CC86-1513-A58D-9CC0C9E80F33}"/>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B28474-562B-41BB-000A-E32C9958F266}"/>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47B28474-562B-41BB-000A-E32C9958F266}"/>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67CA48E-0C33-9A05-DF5E-2717EFA640D3}"/>
                  </a:ext>
                </a:extLst>
              </p:cNvPr>
              <p:cNvSpPr txBox="1"/>
              <p:nvPr/>
            </p:nvSpPr>
            <p:spPr>
              <a:xfrm>
                <a:off x="4913382"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267CA48E-0C33-9A05-DF5E-2717EFA640D3}"/>
                  </a:ext>
                </a:extLst>
              </p:cNvPr>
              <p:cNvSpPr txBox="1">
                <a:spLocks noRot="1" noChangeAspect="1" noMove="1" noResize="1" noEditPoints="1" noAdjustHandles="1" noChangeArrowheads="1" noChangeShapeType="1" noTextEdit="1"/>
              </p:cNvSpPr>
              <p:nvPr/>
            </p:nvSpPr>
            <p:spPr>
              <a:xfrm>
                <a:off x="4913382"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220360-F415-8E77-BF07-E9317F002BAE}"/>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92220360-F415-8E77-BF07-E9317F002BAE}"/>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EB0DEB1-022D-F76A-A20D-D45131F3C2E8}"/>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9EB0DEB1-022D-F76A-A20D-D45131F3C2E8}"/>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40C5A61-B149-27C2-638B-922726A66C2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D40C5A61-B149-27C2-638B-922726A66C2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C3115C-B644-6CD3-983C-DE45135DEEAE}"/>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6AC3115C-B644-6CD3-983C-DE45135DEEAE}"/>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758D13-DD4A-A553-C3A9-23B96B1E062A}"/>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63758D13-DD4A-A553-C3A9-23B96B1E062A}"/>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3D28AD5-6C26-C521-624F-393668B6C70F}"/>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AF5FA03A-1FCD-C365-3E6D-8B07E08615CC}"/>
              </a:ext>
            </a:extLst>
          </p:cNvPr>
          <p:cNvSpPr>
            <a:spLocks noGrp="1"/>
          </p:cNvSpPr>
          <p:nvPr>
            <p:ph type="sldNum" sz="quarter" idx="12"/>
          </p:nvPr>
        </p:nvSpPr>
        <p:spPr/>
        <p:txBody>
          <a:bodyPr/>
          <a:lstStyle/>
          <a:p>
            <a:fld id="{F813B43C-900A-1C44-BF45-66CB67BC66D1}" type="slidenum">
              <a:rPr lang="en-US" smtClean="0"/>
              <a:pPr/>
              <a:t>25</a:t>
            </a:fld>
            <a:endParaRPr lang="en-US"/>
          </a:p>
        </p:txBody>
      </p:sp>
    </p:spTree>
    <p:extLst>
      <p:ext uri="{BB962C8B-B14F-4D97-AF65-F5344CB8AC3E}">
        <p14:creationId xmlns:p14="http://schemas.microsoft.com/office/powerpoint/2010/main" val="373064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B61A-71DC-E8FB-078A-324F55BDF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7B772-B3CB-9452-91AA-2B3D2E507269}"/>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6C39DD3F-A2B3-4519-F145-4AE1B9A562D9}"/>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770F528-758F-5B30-2396-DDB7A7429536}"/>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C770F528-758F-5B30-2396-DDB7A7429536}"/>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A1551922-3DA5-D865-0815-C557FA3F773C}"/>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873AFA67-6CB9-F058-9AFF-B85A9DD93E2E}"/>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8C889798-C7BC-9DA2-05C0-65F82A41A2A0}"/>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4EEC421A-F3D8-745F-A0F3-3025FE324FFC}"/>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07C0EBA-FA3C-F7AE-82EF-8C2849958ED0}"/>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DD1DE041-5C35-F564-4ED5-DF16A8921A0C}"/>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E1F38EB0-7B9F-2FC3-FAB8-28D888A1B009}"/>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D94C6ED1-233A-3D2F-F02E-F09042E218D5}"/>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78E9CB9-90AB-FC62-1784-C822837309D5}"/>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C93391-7EC3-86B6-B49D-7062BE5E96B9}"/>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ECC93391-7EC3-86B6-B49D-7062BE5E96B9}"/>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6BBAA0-4B6C-D77F-7AA6-AEE38A12264D}"/>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2E6BBAA0-4B6C-D77F-7AA6-AEE38A12264D}"/>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296E8B-6F9B-37C3-8D33-A1DE2FF6D2E7}"/>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28296E8B-6F9B-37C3-8D33-A1DE2FF6D2E7}"/>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CFC71AB-BC8C-60A8-6DE2-37A6205CBACD}"/>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8CFC71AB-BC8C-60A8-6DE2-37A6205CBACD}"/>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7FE44BF-8489-7061-2BB7-A1E298FFC90E}"/>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C7FE44BF-8489-7061-2BB7-A1E298FFC90E}"/>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D5A8058-F990-3C30-A6D1-6511D68EADCA}"/>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4D5A8058-F990-3C30-A6D1-6511D68EADCA}"/>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C2157A-73ED-D576-4BDF-592130CA5604}"/>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11C2157A-73ED-D576-4BDF-592130CA5604}"/>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E08FF31-FBDD-9C93-E9C7-247D7373CC91}"/>
              </a:ext>
            </a:extLst>
          </p:cNvPr>
          <p:cNvSpPr/>
          <p:nvPr/>
        </p:nvSpPr>
        <p:spPr>
          <a:xfrm>
            <a:off x="-735331" y="-155642"/>
            <a:ext cx="13750940" cy="7228796"/>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D0B8BB9-DCF4-3D5E-F2D6-A12E26DF2DA4}"/>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pic>
        <p:nvPicPr>
          <p:cNvPr id="9" name="Google Shape;1302;p205">
            <a:extLst>
              <a:ext uri="{FF2B5EF4-FFF2-40B4-BE49-F238E27FC236}">
                <a16:creationId xmlns:a16="http://schemas.microsoft.com/office/drawing/2014/main" id="{60813C2D-D9C5-4D89-994F-B7390F5DF730}"/>
              </a:ext>
            </a:extLst>
          </p:cNvPr>
          <p:cNvPicPr preferRelativeResize="0"/>
          <p:nvPr/>
        </p:nvPicPr>
        <p:blipFill rotWithShape="1">
          <a:blip r:embed="rId12">
            <a:alphaModFix/>
          </a:blip>
          <a:srcRect b="26177"/>
          <a:stretch/>
        </p:blipFill>
        <p:spPr>
          <a:xfrm>
            <a:off x="1264784" y="3103907"/>
            <a:ext cx="9951511" cy="2417096"/>
          </a:xfrm>
          <a:prstGeom prst="rect">
            <a:avLst/>
          </a:prstGeom>
          <a:noFill/>
          <a:ln>
            <a:noFill/>
          </a:ln>
        </p:spPr>
      </p:pic>
      <p:sp>
        <p:nvSpPr>
          <p:cNvPr id="10" name="Date Placeholder 9">
            <a:extLst>
              <a:ext uri="{FF2B5EF4-FFF2-40B4-BE49-F238E27FC236}">
                <a16:creationId xmlns:a16="http://schemas.microsoft.com/office/drawing/2014/main" id="{E707BBC6-D870-E1A6-D599-90D42FFA91AA}"/>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26ACF8BF-9A5B-E19F-B798-80EC5BE18B93}"/>
              </a:ext>
            </a:extLst>
          </p:cNvPr>
          <p:cNvSpPr>
            <a:spLocks noGrp="1"/>
          </p:cNvSpPr>
          <p:nvPr>
            <p:ph type="sldNum" sz="quarter" idx="12"/>
          </p:nvPr>
        </p:nvSpPr>
        <p:spPr/>
        <p:txBody>
          <a:bodyPr/>
          <a:lstStyle/>
          <a:p>
            <a:fld id="{F813B43C-900A-1C44-BF45-66CB67BC66D1}" type="slidenum">
              <a:rPr lang="en-US" smtClean="0"/>
              <a:pPr/>
              <a:t>26</a:t>
            </a:fld>
            <a:endParaRPr lang="en-US"/>
          </a:p>
        </p:txBody>
      </p:sp>
    </p:spTree>
    <p:extLst>
      <p:ext uri="{BB962C8B-B14F-4D97-AF65-F5344CB8AC3E}">
        <p14:creationId xmlns:p14="http://schemas.microsoft.com/office/powerpoint/2010/main" val="2949188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8FD98-FB85-98E6-36A0-F02DC4239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67CFA-4AF1-6A27-1E8E-65B58B2CC7E4}"/>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B527E067-57F9-C85D-9054-379230417A34}"/>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C6B0207-1438-011B-C89E-0009A0FEC684}"/>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FC6B0207-1438-011B-C89E-0009A0FEC684}"/>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E1D33E06-4D06-347E-ED2E-F1A4D559821F}"/>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E29DC5F5-BC23-06CE-7F19-C2FD4BD08ED4}"/>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05C84A28-A180-C135-3AAD-3F3E64B6AD29}"/>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605F2EE9-1964-FB02-D6DC-F1C55649B563}"/>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1DA968FE-1EA7-1D34-EC2C-69B63F15B6A2}"/>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CAC37229-1FD9-2E0A-9287-FEC5FF856FAB}"/>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183BF79D-C45E-4822-F882-F8FAC8D78756}"/>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3E48338D-D808-1B21-8E24-C00EF38ABF53}"/>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6BD2062-1D82-3BB0-F866-49B952823F02}"/>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975964-9781-3393-5E5C-BBBD502A349E}"/>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97975964-9781-3393-5E5C-BBBD502A349E}"/>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E951AE9-5B5E-3D3D-7925-84E8A46F8CCE}"/>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4E951AE9-5B5E-3D3D-7925-84E8A46F8CCE}"/>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CB6AA3-8841-5478-5F18-4F0DB0834966}"/>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1ECB6AA3-8841-5478-5F18-4F0DB0834966}"/>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7416911-DAED-110E-5B0F-31B9804A910C}"/>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87416911-DAED-110E-5B0F-31B9804A910C}"/>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2F9D2D-8DEF-BC9E-FEBB-304E3234CE5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AB2F9D2D-8DEF-BC9E-FEBB-304E3234CE5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54D8106-33A6-641E-F7CC-2D40E196605B}"/>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654D8106-33A6-641E-F7CC-2D40E196605B}"/>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722CB4C-8034-3374-9AC5-89EAF03D87B3}"/>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1722CB4C-8034-3374-9AC5-89EAF03D87B3}"/>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BCC1D37-E92C-2212-D305-F0C8D8EFD74C}"/>
              </a:ext>
            </a:extLst>
          </p:cNvPr>
          <p:cNvSpPr/>
          <p:nvPr/>
        </p:nvSpPr>
        <p:spPr>
          <a:xfrm>
            <a:off x="-735331" y="-369650"/>
            <a:ext cx="14042769" cy="7442804"/>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2C0116-FA13-0055-DD6E-EC0A0DEEA23D}"/>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sp>
        <p:nvSpPr>
          <p:cNvPr id="10" name="Rounded Rectangle 9">
            <a:extLst>
              <a:ext uri="{FF2B5EF4-FFF2-40B4-BE49-F238E27FC236}">
                <a16:creationId xmlns:a16="http://schemas.microsoft.com/office/drawing/2014/main" id="{880BA6CF-BCEC-9C1B-28E7-802BF0815D28}"/>
              </a:ext>
            </a:extLst>
          </p:cNvPr>
          <p:cNvSpPr/>
          <p:nvPr/>
        </p:nvSpPr>
        <p:spPr>
          <a:xfrm>
            <a:off x="102080" y="289705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2:</a:t>
            </a:r>
            <a:r>
              <a:rPr lang="en-US" sz="4000" dirty="0"/>
              <a:t> problems are repeatedly solved</a:t>
            </a:r>
          </a:p>
        </p:txBody>
      </p:sp>
      <p:sp>
        <p:nvSpPr>
          <p:cNvPr id="9" name="Date Placeholder 8">
            <a:extLst>
              <a:ext uri="{FF2B5EF4-FFF2-40B4-BE49-F238E27FC236}">
                <a16:creationId xmlns:a16="http://schemas.microsoft.com/office/drawing/2014/main" id="{BE90EB86-B323-B5EA-4079-4FABFDD00B40}"/>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DB723FAA-1D6A-3D87-E26D-85895740738C}"/>
              </a:ext>
            </a:extLst>
          </p:cNvPr>
          <p:cNvSpPr>
            <a:spLocks noGrp="1"/>
          </p:cNvSpPr>
          <p:nvPr>
            <p:ph type="sldNum" sz="quarter" idx="12"/>
          </p:nvPr>
        </p:nvSpPr>
        <p:spPr/>
        <p:txBody>
          <a:bodyPr/>
          <a:lstStyle/>
          <a:p>
            <a:fld id="{F813B43C-900A-1C44-BF45-66CB67BC66D1}" type="slidenum">
              <a:rPr lang="en-US" smtClean="0"/>
              <a:pPr/>
              <a:t>27</a:t>
            </a:fld>
            <a:endParaRPr lang="en-US"/>
          </a:p>
        </p:txBody>
      </p:sp>
    </p:spTree>
    <p:extLst>
      <p:ext uri="{BB962C8B-B14F-4D97-AF65-F5344CB8AC3E}">
        <p14:creationId xmlns:p14="http://schemas.microsoft.com/office/powerpoint/2010/main" val="339809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475D-3467-EB0E-367C-2D633CC4B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E82E6-67BD-5E5A-0275-83A8FCE0F26E}"/>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9023C61B-E849-0712-1400-F8F69EBFC9D7}"/>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B888872A-0844-6B65-50DE-BF5D973BAE5B}"/>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B888872A-0844-6B65-50DE-BF5D973BAE5B}"/>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36A1C470-C4BC-44AE-D1CF-BF9AC4BBE9A9}"/>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3AE07AC8-3672-8A49-F020-D40329FB5ECD}"/>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E23744F6-2810-88C3-0081-7C85C2EFB18F}"/>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A257566D-9785-BC4D-E5F7-F25359EBE1C0}"/>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301EDAA3-E1C8-5A4E-846E-70639AD6A3D7}"/>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0D4D4A6E-28CD-09C0-49BC-34842F96C87A}"/>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FFFC4B3C-0831-6D67-4EF6-F869AE3C659B}"/>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285C9161-9147-5B60-14DD-3FD3746E6DE7}"/>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7D74A7B-C85B-1973-26DB-299B675F7AD5}"/>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D1B6BB-1173-4914-4A31-DE3D88E9FBF6}"/>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48D1B6BB-1173-4914-4A31-DE3D88E9FBF6}"/>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ACD1E06-25B2-7944-451D-ABEAF388A7D9}"/>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EACD1E06-25B2-7944-451D-ABEAF388A7D9}"/>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589040-3915-BCD6-0384-621FFE0119A9}"/>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AA589040-3915-BCD6-0384-621FFE0119A9}"/>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1CAA68-F5CF-7E8E-C5AE-DBC31658DD26}"/>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F91CAA68-F5CF-7E8E-C5AE-DBC31658DD26}"/>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E48910C-F466-35C6-23B1-5EBA9867D7C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BE48910C-F466-35C6-23B1-5EBA9867D7C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4551F0A-5A80-6839-DAAD-BAE6493CA1E3}"/>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04551F0A-5A80-6839-DAAD-BAE6493CA1E3}"/>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75EC12F-4ABA-7C78-F011-273CF0A2CA1C}"/>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E75EC12F-4ABA-7C78-F011-273CF0A2CA1C}"/>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3CC77CE-5B6C-9FE8-CDDD-BDA592C50B1A}"/>
              </a:ext>
            </a:extLst>
          </p:cNvPr>
          <p:cNvSpPr/>
          <p:nvPr/>
        </p:nvSpPr>
        <p:spPr>
          <a:xfrm>
            <a:off x="-90661" y="-107577"/>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44AEC4B-6C9C-52AB-06CE-DBF5A8185EF5}"/>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sp>
        <p:nvSpPr>
          <p:cNvPr id="10" name="Rounded Rectangle 9">
            <a:extLst>
              <a:ext uri="{FF2B5EF4-FFF2-40B4-BE49-F238E27FC236}">
                <a16:creationId xmlns:a16="http://schemas.microsoft.com/office/drawing/2014/main" id="{BD0FB68A-FE67-6074-CED8-36BE7BAC5FE7}"/>
              </a:ext>
            </a:extLst>
          </p:cNvPr>
          <p:cNvSpPr/>
          <p:nvPr/>
        </p:nvSpPr>
        <p:spPr>
          <a:xfrm>
            <a:off x="102080" y="289705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2:</a:t>
            </a:r>
            <a:r>
              <a:rPr lang="en-US" sz="4000" dirty="0"/>
              <a:t> problems are repeatedly solved</a:t>
            </a:r>
          </a:p>
        </p:txBody>
      </p:sp>
      <p:sp>
        <p:nvSpPr>
          <p:cNvPr id="9" name="Rounded Rectangle 8">
            <a:extLst>
              <a:ext uri="{FF2B5EF4-FFF2-40B4-BE49-F238E27FC236}">
                <a16:creationId xmlns:a16="http://schemas.microsoft.com/office/drawing/2014/main" id="{6A97EA86-2B56-05A0-0804-99292DAC6A01}"/>
              </a:ext>
            </a:extLst>
          </p:cNvPr>
          <p:cNvSpPr/>
          <p:nvPr/>
        </p:nvSpPr>
        <p:spPr>
          <a:xfrm>
            <a:off x="71084" y="4120798"/>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3:</a:t>
            </a:r>
            <a:r>
              <a:rPr lang="en-US" sz="4000" dirty="0"/>
              <a:t> information between solves not shared</a:t>
            </a:r>
          </a:p>
        </p:txBody>
      </p:sp>
      <p:sp>
        <p:nvSpPr>
          <p:cNvPr id="12" name="Date Placeholder 11">
            <a:extLst>
              <a:ext uri="{FF2B5EF4-FFF2-40B4-BE49-F238E27FC236}">
                <a16:creationId xmlns:a16="http://schemas.microsoft.com/office/drawing/2014/main" id="{025591FB-B074-7EE6-BBB8-4F5CB4C55FC6}"/>
              </a:ext>
            </a:extLst>
          </p:cNvPr>
          <p:cNvSpPr>
            <a:spLocks noGrp="1"/>
          </p:cNvSpPr>
          <p:nvPr>
            <p:ph type="dt" sz="half" idx="2"/>
          </p:nvPr>
        </p:nvSpPr>
        <p:spPr/>
        <p:txBody>
          <a:bodyPr/>
          <a:lstStyle/>
          <a:p>
            <a:r>
              <a:rPr lang="en-US"/>
              <a:t>Brandon Amos</a:t>
            </a:r>
            <a:endParaRPr lang="en-US" dirty="0"/>
          </a:p>
        </p:txBody>
      </p:sp>
      <p:sp>
        <p:nvSpPr>
          <p:cNvPr id="16" name="Slide Number Placeholder 15">
            <a:extLst>
              <a:ext uri="{FF2B5EF4-FFF2-40B4-BE49-F238E27FC236}">
                <a16:creationId xmlns:a16="http://schemas.microsoft.com/office/drawing/2014/main" id="{95504276-8446-BE7C-B873-960F07A95049}"/>
              </a:ext>
            </a:extLst>
          </p:cNvPr>
          <p:cNvSpPr>
            <a:spLocks noGrp="1"/>
          </p:cNvSpPr>
          <p:nvPr>
            <p:ph type="sldNum" sz="quarter" idx="12"/>
          </p:nvPr>
        </p:nvSpPr>
        <p:spPr/>
        <p:txBody>
          <a:bodyPr/>
          <a:lstStyle/>
          <a:p>
            <a:fld id="{F813B43C-900A-1C44-BF45-66CB67BC66D1}" type="slidenum">
              <a:rPr lang="en-US" smtClean="0"/>
              <a:pPr/>
              <a:t>28</a:t>
            </a:fld>
            <a:endParaRPr lang="en-US"/>
          </a:p>
        </p:txBody>
      </p:sp>
    </p:spTree>
    <p:extLst>
      <p:ext uri="{BB962C8B-B14F-4D97-AF65-F5344CB8AC3E}">
        <p14:creationId xmlns:p14="http://schemas.microsoft.com/office/powerpoint/2010/main" val="34306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F116-6D2B-1F32-F78D-4A261A2A6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9F9E1-0271-2E3F-E960-35AC674FC7F1}"/>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A2E03F98-8699-5E63-FDA1-A84C708F6EA2}"/>
              </a:ext>
            </a:extLst>
          </p:cNvPr>
          <p:cNvSpPr>
            <a:spLocks noGrp="1"/>
          </p:cNvSpPr>
          <p:nvPr>
            <p:ph type="ftr" sz="quarter" idx="3"/>
          </p:nvPr>
        </p:nvSpPr>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F817317-BC50-E4B1-5220-223B6E1E7F86}"/>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4F817317-BC50-E4B1-5220-223B6E1E7F86}"/>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CF153F79-BFA1-6A12-0B7F-07C7A3DE1BF5}"/>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8833B205-149A-B93C-B350-DB0E81F7BD75}"/>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AD0E2DD7-D36F-4D14-9A78-E092E20546A4}"/>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0F9E1C9A-AFC3-ECC5-F05C-7A4D5B0C8D10}"/>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21662B8-56A4-7A07-C4B9-3D3EF7532200}"/>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7C8B0B32-E991-BD5C-E8A1-2CB34D5CB301}"/>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D7786A34-7AE7-1E1F-1FE9-60BD6572CA86}"/>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7629D8DC-B5EE-1A13-3D41-1898BDE6B822}"/>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92DB8791-B4C7-DA30-34A0-453E3AEF5071}"/>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F28DB8-C6C1-3F5A-739D-67A49B065431}"/>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7EF28DB8-C6C1-3F5A-739D-67A49B065431}"/>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2C3CBA-5669-C60E-69A6-624715566EF3}"/>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5B2C3CBA-5669-C60E-69A6-624715566EF3}"/>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E6DAA10-2C17-7DD3-F82E-DE82151EE2E8}"/>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8E6DAA10-2C17-7DD3-F82E-DE82151EE2E8}"/>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8596AD-8780-7639-5E5D-A790C8DE55FB}"/>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2E8596AD-8780-7639-5E5D-A790C8DE55FB}"/>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5C2418-FEB1-C4D5-E409-95C9ABBD6486}"/>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C55C2418-FEB1-C4D5-E409-95C9ABBD6486}"/>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2FB0F71-F420-1CE4-6120-02909C769E7C}"/>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B2FB0F71-F420-1CE4-6120-02909C769E7C}"/>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755A19-D899-2C4B-722B-A7FE07B0F678}"/>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AB755A19-D899-2C4B-722B-A7FE07B0F678}"/>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E89AEFF-AAE4-3A30-6FD1-62EB8F116101}"/>
              </a:ext>
            </a:extLst>
          </p:cNvPr>
          <p:cNvSpPr/>
          <p:nvPr/>
        </p:nvSpPr>
        <p:spPr>
          <a:xfrm>
            <a:off x="-135981" y="-272373"/>
            <a:ext cx="12570788" cy="7335352"/>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D57705B-FDD8-06C4-B94E-235BCA2DF87E}"/>
              </a:ext>
            </a:extLst>
          </p:cNvPr>
          <p:cNvSpPr/>
          <p:nvPr/>
        </p:nvSpPr>
        <p:spPr>
          <a:xfrm>
            <a:off x="78441" y="1660082"/>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1:</a:t>
            </a:r>
            <a:r>
              <a:rPr lang="en-US" sz="4000" dirty="0">
                <a:solidFill>
                  <a:schemeClr val="lt1">
                    <a:alpha val="50227"/>
                  </a:schemeClr>
                </a:solidFill>
              </a:rPr>
              <a:t> can take a long time to run</a:t>
            </a:r>
          </a:p>
        </p:txBody>
      </p:sp>
      <p:sp>
        <p:nvSpPr>
          <p:cNvPr id="9" name="Rounded Rectangle 8">
            <a:extLst>
              <a:ext uri="{FF2B5EF4-FFF2-40B4-BE49-F238E27FC236}">
                <a16:creationId xmlns:a16="http://schemas.microsoft.com/office/drawing/2014/main" id="{0D35B60F-3DB0-B29E-DB75-B4988A67BF08}"/>
              </a:ext>
            </a:extLst>
          </p:cNvPr>
          <p:cNvSpPr/>
          <p:nvPr/>
        </p:nvSpPr>
        <p:spPr>
          <a:xfrm>
            <a:off x="102080" y="2897052"/>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2:</a:t>
            </a:r>
            <a:r>
              <a:rPr lang="en-US" sz="4000" dirty="0">
                <a:solidFill>
                  <a:schemeClr val="lt1">
                    <a:alpha val="50227"/>
                  </a:schemeClr>
                </a:solidFill>
              </a:rPr>
              <a:t> problems are repeatedly solved</a:t>
            </a:r>
          </a:p>
        </p:txBody>
      </p:sp>
      <p:sp>
        <p:nvSpPr>
          <p:cNvPr id="10" name="Rounded Rectangle 9">
            <a:extLst>
              <a:ext uri="{FF2B5EF4-FFF2-40B4-BE49-F238E27FC236}">
                <a16:creationId xmlns:a16="http://schemas.microsoft.com/office/drawing/2014/main" id="{19E62ABA-8FD2-1C2E-A652-D2A6CF75E956}"/>
              </a:ext>
            </a:extLst>
          </p:cNvPr>
          <p:cNvSpPr/>
          <p:nvPr/>
        </p:nvSpPr>
        <p:spPr>
          <a:xfrm>
            <a:off x="71084" y="4120798"/>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3:</a:t>
            </a:r>
            <a:r>
              <a:rPr lang="en-US" sz="4000" dirty="0">
                <a:solidFill>
                  <a:schemeClr val="lt1">
                    <a:alpha val="50227"/>
                  </a:schemeClr>
                </a:solidFill>
              </a:rPr>
              <a:t> information between solves not shared</a:t>
            </a:r>
          </a:p>
        </p:txBody>
      </p:sp>
      <p:sp>
        <p:nvSpPr>
          <p:cNvPr id="12" name="Rounded Rectangle 11">
            <a:extLst>
              <a:ext uri="{FF2B5EF4-FFF2-40B4-BE49-F238E27FC236}">
                <a16:creationId xmlns:a16="http://schemas.microsoft.com/office/drawing/2014/main" id="{1085A186-3713-041D-FDC3-879B5B90356F}"/>
              </a:ext>
            </a:extLst>
          </p:cNvPr>
          <p:cNvSpPr/>
          <p:nvPr/>
        </p:nvSpPr>
        <p:spPr>
          <a:xfrm>
            <a:off x="-20703" y="493630"/>
            <a:ext cx="12035118" cy="1019682"/>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t>Amortization helps with all of these!!!</a:t>
            </a:r>
            <a:endParaRPr lang="en-US" sz="4000" dirty="0"/>
          </a:p>
        </p:txBody>
      </p:sp>
      <p:pic>
        <p:nvPicPr>
          <p:cNvPr id="16" name="Google Shape;1302;p205">
            <a:extLst>
              <a:ext uri="{FF2B5EF4-FFF2-40B4-BE49-F238E27FC236}">
                <a16:creationId xmlns:a16="http://schemas.microsoft.com/office/drawing/2014/main" id="{3E59D55B-76B2-25C7-08F8-E14685CF1E9B}"/>
              </a:ext>
            </a:extLst>
          </p:cNvPr>
          <p:cNvPicPr preferRelativeResize="0"/>
          <p:nvPr/>
        </p:nvPicPr>
        <p:blipFill rotWithShape="1">
          <a:blip r:embed="rId12">
            <a:alphaModFix/>
          </a:blip>
          <a:srcRect/>
          <a:stretch/>
        </p:blipFill>
        <p:spPr>
          <a:xfrm>
            <a:off x="488186" y="1968040"/>
            <a:ext cx="11185505" cy="3680177"/>
          </a:xfrm>
          <a:prstGeom prst="rect">
            <a:avLst/>
          </a:prstGeom>
          <a:noFill/>
          <a:ln>
            <a:noFill/>
          </a:ln>
        </p:spPr>
      </p:pic>
      <p:sp>
        <p:nvSpPr>
          <p:cNvPr id="17" name="Oval 16">
            <a:extLst>
              <a:ext uri="{FF2B5EF4-FFF2-40B4-BE49-F238E27FC236}">
                <a16:creationId xmlns:a16="http://schemas.microsoft.com/office/drawing/2014/main" id="{35FE46E9-5174-7837-2C38-FAAE2F1D8EE7}"/>
              </a:ext>
            </a:extLst>
          </p:cNvPr>
          <p:cNvSpPr/>
          <p:nvPr/>
        </p:nvSpPr>
        <p:spPr>
          <a:xfrm>
            <a:off x="464949" y="4520859"/>
            <a:ext cx="3123301" cy="1091570"/>
          </a:xfrm>
          <a:prstGeom prst="ellipse">
            <a:avLst/>
          </a:prstGeom>
          <a:noFill/>
          <a:ln w="50800">
            <a:solidFill>
              <a:schemeClr val="tx1">
                <a:alpha val="9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823EB0DF-4491-EA94-ABBF-536C68C80ED2}"/>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193195D2-8878-09F7-E828-D6410F9C86C6}"/>
              </a:ext>
            </a:extLst>
          </p:cNvPr>
          <p:cNvSpPr>
            <a:spLocks noGrp="1"/>
          </p:cNvSpPr>
          <p:nvPr>
            <p:ph type="sldNum" sz="quarter" idx="12"/>
          </p:nvPr>
        </p:nvSpPr>
        <p:spPr/>
        <p:txBody>
          <a:bodyPr/>
          <a:lstStyle/>
          <a:p>
            <a:fld id="{F813B43C-900A-1C44-BF45-66CB67BC66D1}" type="slidenum">
              <a:rPr lang="en-US" smtClean="0"/>
              <a:pPr/>
              <a:t>29</a:t>
            </a:fld>
            <a:endParaRPr lang="en-US"/>
          </a:p>
        </p:txBody>
      </p:sp>
    </p:spTree>
    <p:extLst>
      <p:ext uri="{BB962C8B-B14F-4D97-AF65-F5344CB8AC3E}">
        <p14:creationId xmlns:p14="http://schemas.microsoft.com/office/powerpoint/2010/main" val="254782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2982-6E4F-ABF5-E2EF-A60A52E2F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35B77-3A5F-1AA4-6E24-2958AC06D3EE}"/>
              </a:ext>
            </a:extLst>
          </p:cNvPr>
          <p:cNvSpPr>
            <a:spLocks noGrp="1"/>
          </p:cNvSpPr>
          <p:nvPr>
            <p:ph type="title"/>
          </p:nvPr>
        </p:nvSpPr>
        <p:spPr/>
        <p:txBody>
          <a:bodyPr/>
          <a:lstStyle/>
          <a:p>
            <a:r>
              <a:rPr lang="en-US" dirty="0"/>
              <a:t>LMs are not prompt invariant</a:t>
            </a:r>
          </a:p>
        </p:txBody>
      </p:sp>
      <p:sp>
        <p:nvSpPr>
          <p:cNvPr id="5" name="Footer Placeholder 4">
            <a:extLst>
              <a:ext uri="{FF2B5EF4-FFF2-40B4-BE49-F238E27FC236}">
                <a16:creationId xmlns:a16="http://schemas.microsoft.com/office/drawing/2014/main" id="{44A2665A-967D-7416-144E-4074E5C6D2BE}"/>
              </a:ext>
            </a:extLst>
          </p:cNvPr>
          <p:cNvSpPr>
            <a:spLocks noGrp="1"/>
          </p:cNvSpPr>
          <p:nvPr>
            <p:ph type="ftr" sz="quarter" idx="3"/>
          </p:nvPr>
        </p:nvSpPr>
        <p:spPr/>
        <p:txBody>
          <a:bodyPr/>
          <a:lstStyle/>
          <a:p>
            <a:r>
              <a:rPr lang="en-US"/>
              <a:t>On prompt optimization and coding agents</a:t>
            </a:r>
            <a:endParaRPr lang="en-US" dirty="0"/>
          </a:p>
        </p:txBody>
      </p:sp>
      <p:grpSp>
        <p:nvGrpSpPr>
          <p:cNvPr id="9" name="Group 8">
            <a:extLst>
              <a:ext uri="{FF2B5EF4-FFF2-40B4-BE49-F238E27FC236}">
                <a16:creationId xmlns:a16="http://schemas.microsoft.com/office/drawing/2014/main" id="{72ED93BE-340A-18C1-13BB-0A3AD937D786}"/>
              </a:ext>
            </a:extLst>
          </p:cNvPr>
          <p:cNvGrpSpPr/>
          <p:nvPr/>
        </p:nvGrpSpPr>
        <p:grpSpPr>
          <a:xfrm>
            <a:off x="2764096" y="1408685"/>
            <a:ext cx="6327437" cy="5016713"/>
            <a:chOff x="561671" y="1794456"/>
            <a:chExt cx="5800708" cy="4599098"/>
          </a:xfrm>
        </p:grpSpPr>
        <p:pic>
          <p:nvPicPr>
            <p:cNvPr id="10" name="Picture 9">
              <a:extLst>
                <a:ext uri="{FF2B5EF4-FFF2-40B4-BE49-F238E27FC236}">
                  <a16:creationId xmlns:a16="http://schemas.microsoft.com/office/drawing/2014/main" id="{01A89A84-67D7-F23B-7296-E1FF98B21D87}"/>
                </a:ext>
              </a:extLst>
            </p:cNvPr>
            <p:cNvPicPr>
              <a:picLocks noChangeAspect="1"/>
            </p:cNvPicPr>
            <p:nvPr/>
          </p:nvPicPr>
          <p:blipFill>
            <a:blip r:embed="rId3"/>
            <a:srcRect t="2245"/>
            <a:stretch>
              <a:fillRect/>
            </a:stretch>
          </p:blipFill>
          <p:spPr>
            <a:xfrm>
              <a:off x="561671" y="2084594"/>
              <a:ext cx="5727700" cy="2023624"/>
            </a:xfrm>
            <a:prstGeom prst="rect">
              <a:avLst/>
            </a:prstGeom>
          </p:spPr>
        </p:pic>
        <p:pic>
          <p:nvPicPr>
            <p:cNvPr id="15" name="Picture 14">
              <a:extLst>
                <a:ext uri="{FF2B5EF4-FFF2-40B4-BE49-F238E27FC236}">
                  <a16:creationId xmlns:a16="http://schemas.microsoft.com/office/drawing/2014/main" id="{7352651B-F753-E82E-6191-7669C6760870}"/>
                </a:ext>
              </a:extLst>
            </p:cNvPr>
            <p:cNvPicPr>
              <a:picLocks noChangeAspect="1"/>
            </p:cNvPicPr>
            <p:nvPr/>
          </p:nvPicPr>
          <p:blipFill>
            <a:blip r:embed="rId4"/>
            <a:srcRect t="2993"/>
            <a:stretch>
              <a:fillRect/>
            </a:stretch>
          </p:blipFill>
          <p:spPr>
            <a:xfrm>
              <a:off x="561671" y="4385408"/>
              <a:ext cx="5800708" cy="2008146"/>
            </a:xfrm>
            <a:prstGeom prst="rect">
              <a:avLst/>
            </a:prstGeom>
          </p:spPr>
        </p:pic>
        <p:sp>
          <p:nvSpPr>
            <p:cNvPr id="19" name="TextBox 18">
              <a:extLst>
                <a:ext uri="{FF2B5EF4-FFF2-40B4-BE49-F238E27FC236}">
                  <a16:creationId xmlns:a16="http://schemas.microsoft.com/office/drawing/2014/main" id="{5D86E507-F1F4-DE3E-E492-B3E4DAA07BBD}"/>
                </a:ext>
              </a:extLst>
            </p:cNvPr>
            <p:cNvSpPr txBox="1"/>
            <p:nvPr/>
          </p:nvSpPr>
          <p:spPr>
            <a:xfrm>
              <a:off x="2712951" y="1794456"/>
              <a:ext cx="1699504" cy="369333"/>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original prompt</a:t>
              </a:r>
            </a:p>
          </p:txBody>
        </p:sp>
        <p:sp>
          <p:nvSpPr>
            <p:cNvPr id="21" name="TextBox 20">
              <a:extLst>
                <a:ext uri="{FF2B5EF4-FFF2-40B4-BE49-F238E27FC236}">
                  <a16:creationId xmlns:a16="http://schemas.microsoft.com/office/drawing/2014/main" id="{13DC4366-952A-676E-9DC4-B8B860CF9986}"/>
                </a:ext>
              </a:extLst>
            </p:cNvPr>
            <p:cNvSpPr txBox="1"/>
            <p:nvPr/>
          </p:nvSpPr>
          <p:spPr>
            <a:xfrm>
              <a:off x="2761352" y="4098078"/>
              <a:ext cx="2227079" cy="424697"/>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optimized prompt</a:t>
              </a:r>
            </a:p>
          </p:txBody>
        </p:sp>
      </p:grpSp>
      <p:sp>
        <p:nvSpPr>
          <p:cNvPr id="4" name="Date Placeholder 3">
            <a:extLst>
              <a:ext uri="{FF2B5EF4-FFF2-40B4-BE49-F238E27FC236}">
                <a16:creationId xmlns:a16="http://schemas.microsoft.com/office/drawing/2014/main" id="{AA32CFB6-0E26-10C0-BC04-6CFB478DC0BF}"/>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70774C19-8341-6166-D2CE-E1509FCBAF2F}"/>
              </a:ext>
            </a:extLst>
          </p:cNvPr>
          <p:cNvSpPr>
            <a:spLocks noGrp="1"/>
          </p:cNvSpPr>
          <p:nvPr>
            <p:ph type="sldNum" sz="quarter" idx="12"/>
          </p:nvPr>
        </p:nvSpPr>
        <p:spPr/>
        <p:txBody>
          <a:bodyPr/>
          <a:lstStyle/>
          <a:p>
            <a:fld id="{F813B43C-900A-1C44-BF45-66CB67BC66D1}" type="slidenum">
              <a:rPr lang="en-US" smtClean="0"/>
              <a:pPr/>
              <a:t>3</a:t>
            </a:fld>
            <a:endParaRPr lang="en-US"/>
          </a:p>
        </p:txBody>
      </p:sp>
      <p:sp>
        <p:nvSpPr>
          <p:cNvPr id="3" name="TextBox 2">
            <a:extLst>
              <a:ext uri="{FF2B5EF4-FFF2-40B4-BE49-F238E27FC236}">
                <a16:creationId xmlns:a16="http://schemas.microsoft.com/office/drawing/2014/main" id="{27083EC0-0B37-076A-FD24-A90604374348}"/>
              </a:ext>
            </a:extLst>
          </p:cNvPr>
          <p:cNvSpPr txBox="1"/>
          <p:nvPr/>
        </p:nvSpPr>
        <p:spPr>
          <a:xfrm>
            <a:off x="3716481" y="1103638"/>
            <a:ext cx="4839786" cy="276999"/>
          </a:xfrm>
          <a:prstGeom prst="rect">
            <a:avLst/>
          </a:prstGeom>
          <a:noFill/>
        </p:spPr>
        <p:txBody>
          <a:bodyPr wrap="none" rtlCol="0">
            <a:spAutoFit/>
          </a:bodyPr>
          <a:lstStyle/>
          <a:p>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rPr>
              <a:t>📚 Large language models are zero-shot reasoners.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Kojima, NeurIPS 2022.</a:t>
            </a:r>
          </a:p>
        </p:txBody>
      </p:sp>
      <p:sp>
        <p:nvSpPr>
          <p:cNvPr id="7" name="Rectangle 6">
            <a:extLst>
              <a:ext uri="{FF2B5EF4-FFF2-40B4-BE49-F238E27FC236}">
                <a16:creationId xmlns:a16="http://schemas.microsoft.com/office/drawing/2014/main" id="{C786ECE2-489E-13E8-4E6C-99571E3793E7}"/>
              </a:ext>
            </a:extLst>
          </p:cNvPr>
          <p:cNvSpPr/>
          <p:nvPr/>
        </p:nvSpPr>
        <p:spPr>
          <a:xfrm>
            <a:off x="-114300" y="-107577"/>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2D66AB1-3DF3-6F24-B5A6-1BC87A44E4B0}"/>
              </a:ext>
            </a:extLst>
          </p:cNvPr>
          <p:cNvSpPr/>
          <p:nvPr/>
        </p:nvSpPr>
        <p:spPr>
          <a:xfrm>
            <a:off x="78441" y="1892556"/>
            <a:ext cx="12035118" cy="1019682"/>
          </a:xfrm>
          <a:prstGeom prst="roundRect">
            <a:avLst/>
          </a:prstGeom>
          <a:solidFill>
            <a:srgbClr val="374C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Source Sans Pro" panose="020B0503030403020204" pitchFamily="34" charset="0"/>
                <a:ea typeface="Source Sans Pro" panose="020B0503030403020204" pitchFamily="34" charset="0"/>
              </a:rPr>
              <a:t>The right prompt significantly improves performance</a:t>
            </a:r>
          </a:p>
        </p:txBody>
      </p:sp>
      <p:sp>
        <p:nvSpPr>
          <p:cNvPr id="11" name="Content Placeholder 13">
            <a:extLst>
              <a:ext uri="{FF2B5EF4-FFF2-40B4-BE49-F238E27FC236}">
                <a16:creationId xmlns:a16="http://schemas.microsoft.com/office/drawing/2014/main" id="{67295DFA-9630-3E2B-3F3F-DB3FE7A6E173}"/>
              </a:ext>
            </a:extLst>
          </p:cNvPr>
          <p:cNvSpPr>
            <a:spLocks noGrp="1"/>
          </p:cNvSpPr>
          <p:nvPr>
            <p:ph idx="1"/>
          </p:nvPr>
        </p:nvSpPr>
        <p:spPr>
          <a:xfrm>
            <a:off x="2837413" y="3205580"/>
            <a:ext cx="6101166" cy="1485604"/>
          </a:xfrm>
          <a:solidFill>
            <a:schemeClr val="bg1"/>
          </a:solidFill>
        </p:spPr>
        <p:txBody>
          <a:bodyPr>
            <a:normAutofit/>
          </a:bodyPr>
          <a:lstStyle/>
          <a:p>
            <a:r>
              <a:rPr lang="en-US" sz="1400" dirty="0">
                <a:solidFill>
                  <a:schemeClr val="tx1">
                    <a:lumMod val="50000"/>
                    <a:lumOff val="50000"/>
                  </a:schemeClr>
                </a:solidFill>
              </a:rPr>
              <a:t>📚 Large Language Models are Zero-Shot Reasoners</a:t>
            </a:r>
          </a:p>
          <a:p>
            <a:r>
              <a:rPr lang="en-US" sz="1400" dirty="0">
                <a:solidFill>
                  <a:schemeClr val="tx1">
                    <a:lumMod val="50000"/>
                    <a:lumOff val="50000"/>
                  </a:schemeClr>
                </a:solidFill>
              </a:rPr>
              <a:t>📚 Large Language Models as Optimizers</a:t>
            </a:r>
          </a:p>
          <a:p>
            <a:r>
              <a:rPr lang="en-US" sz="1400" dirty="0">
                <a:solidFill>
                  <a:schemeClr val="tx1">
                    <a:lumMod val="50000"/>
                    <a:lumOff val="50000"/>
                  </a:schemeClr>
                </a:solidFill>
              </a:rPr>
              <a:t>📚 </a:t>
            </a:r>
            <a:r>
              <a:rPr lang="en-US" sz="1400" dirty="0" err="1">
                <a:solidFill>
                  <a:schemeClr val="tx1">
                    <a:lumMod val="50000"/>
                    <a:lumOff val="50000"/>
                  </a:schemeClr>
                </a:solidFill>
              </a:rPr>
              <a:t>InstructZero</a:t>
            </a:r>
            <a:r>
              <a:rPr lang="en-US" sz="1400" dirty="0">
                <a:solidFill>
                  <a:schemeClr val="tx1">
                    <a:lumMod val="50000"/>
                    <a:lumOff val="50000"/>
                  </a:schemeClr>
                </a:solidFill>
              </a:rPr>
              <a:t>: Efficient Instruction Optimization for Black-Box LLMs</a:t>
            </a:r>
          </a:p>
          <a:p>
            <a:r>
              <a:rPr lang="en-US" sz="1400" dirty="0">
                <a:solidFill>
                  <a:schemeClr val="tx1">
                    <a:lumMod val="50000"/>
                    <a:lumOff val="50000"/>
                  </a:schemeClr>
                </a:solidFill>
              </a:rPr>
              <a:t>📚 Automatic Prompt Optimization with “Gradient Descent” and Beam Search</a:t>
            </a:r>
          </a:p>
          <a:p>
            <a:r>
              <a:rPr lang="en-US" sz="1400" dirty="0">
                <a:solidFill>
                  <a:schemeClr val="tx1">
                    <a:lumMod val="50000"/>
                    <a:lumOff val="50000"/>
                  </a:schemeClr>
                </a:solidFill>
              </a:rPr>
              <a:t>📚 Large Language Models Are Human-Level Prompt Engineers</a:t>
            </a:r>
          </a:p>
          <a:p>
            <a:r>
              <a:rPr lang="en-US" sz="1400" dirty="0">
                <a:solidFill>
                  <a:schemeClr val="tx1">
                    <a:lumMod val="50000"/>
                    <a:lumOff val="50000"/>
                  </a:schemeClr>
                </a:solidFill>
              </a:rPr>
              <a:t>📚 REPROMPT: Planning by Automatic Prompt Engineering for LLM Agents</a:t>
            </a:r>
          </a:p>
        </p:txBody>
      </p:sp>
    </p:spTree>
    <p:extLst>
      <p:ext uri="{BB962C8B-B14F-4D97-AF65-F5344CB8AC3E}">
        <p14:creationId xmlns:p14="http://schemas.microsoft.com/office/powerpoint/2010/main" val="1933968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450-3FC8-F43E-0DE0-140C148BC7AA}"/>
              </a:ext>
            </a:extLst>
          </p:cNvPr>
          <p:cNvSpPr>
            <a:spLocks noGrp="1"/>
          </p:cNvSpPr>
          <p:nvPr>
            <p:ph type="title"/>
          </p:nvPr>
        </p:nvSpPr>
        <p:spPr/>
        <p:txBody>
          <a:bodyPr/>
          <a:lstStyle/>
          <a:p>
            <a:r>
              <a:rPr lang="en-US" dirty="0"/>
              <a:t>Aside: amortized optimization</a:t>
            </a:r>
          </a:p>
        </p:txBody>
      </p:sp>
      <p:sp>
        <p:nvSpPr>
          <p:cNvPr id="4" name="Date Placeholder 3">
            <a:extLst>
              <a:ext uri="{FF2B5EF4-FFF2-40B4-BE49-F238E27FC236}">
                <a16:creationId xmlns:a16="http://schemas.microsoft.com/office/drawing/2014/main" id="{8A168928-8C91-9E3B-ED49-66919C00E065}"/>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9A3F382F-85EB-E989-6518-30138D207408}"/>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6C476CB4-5CB7-5953-8602-B88559DE6610}"/>
              </a:ext>
            </a:extLst>
          </p:cNvPr>
          <p:cNvSpPr>
            <a:spLocks noGrp="1"/>
          </p:cNvSpPr>
          <p:nvPr>
            <p:ph type="sldNum" sz="quarter" idx="12"/>
          </p:nvPr>
        </p:nvSpPr>
        <p:spPr/>
        <p:txBody>
          <a:bodyPr/>
          <a:lstStyle/>
          <a:p>
            <a:fld id="{F813B43C-900A-1C44-BF45-66CB67BC66D1}" type="slidenum">
              <a:rPr lang="en-US" smtClean="0"/>
              <a:pPr/>
              <a:t>30</a:t>
            </a:fld>
            <a:endParaRPr lang="en-US"/>
          </a:p>
        </p:txBody>
      </p:sp>
      <p:pic>
        <p:nvPicPr>
          <p:cNvPr id="7" name="Picture 2">
            <a:extLst>
              <a:ext uri="{FF2B5EF4-FFF2-40B4-BE49-F238E27FC236}">
                <a16:creationId xmlns:a16="http://schemas.microsoft.com/office/drawing/2014/main" id="{C6C34FB3-94F5-8A30-B197-0137FFB86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6" y="1355818"/>
            <a:ext cx="3227128" cy="484553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C32F5D8-5169-06B0-59BB-7802A199A151}"/>
              </a:ext>
            </a:extLst>
          </p:cNvPr>
          <p:cNvSpPr>
            <a:spLocks noGrp="1"/>
          </p:cNvSpPr>
          <p:nvPr>
            <p:ph idx="1"/>
          </p:nvPr>
        </p:nvSpPr>
        <p:spPr>
          <a:xfrm>
            <a:off x="3343698" y="1846189"/>
            <a:ext cx="9116646" cy="3339851"/>
          </a:xfrm>
        </p:spPr>
        <p:txBody>
          <a:bodyPr>
            <a:normAutofit/>
          </a:bodyPr>
          <a:lstStyle/>
          <a:p>
            <a:pPr>
              <a:spcBef>
                <a:spcPts val="2000"/>
              </a:spcBef>
            </a:pPr>
            <a:r>
              <a:rPr lang="en-US" b="1" dirty="0">
                <a:cs typeface="Helvetica Neue" panose="02000503000000020004" pitchFamily="2" charset="0"/>
              </a:rPr>
              <a:t>Reinforcement learning </a:t>
            </a:r>
            <a:r>
              <a:rPr lang="en-US" dirty="0">
                <a:cs typeface="Helvetica Neue" panose="02000503000000020004" pitchFamily="2" charset="0"/>
              </a:rPr>
              <a:t>and</a:t>
            </a:r>
            <a:r>
              <a:rPr lang="en-US" b="1" dirty="0">
                <a:cs typeface="Helvetica Neue" panose="02000503000000020004" pitchFamily="2" charset="0"/>
              </a:rPr>
              <a:t> control </a:t>
            </a:r>
            <a:r>
              <a:rPr lang="en-US" dirty="0">
                <a:solidFill>
                  <a:schemeClr val="tx1">
                    <a:lumMod val="50000"/>
                    <a:lumOff val="50000"/>
                  </a:schemeClr>
                </a:solidFill>
              </a:rPr>
              <a:t>(actor-critic methods, SAC, DDPG, GPS, BC)</a:t>
            </a:r>
          </a:p>
          <a:p>
            <a:pPr>
              <a:spcBef>
                <a:spcPts val="2000"/>
              </a:spcBef>
            </a:pPr>
            <a:r>
              <a:rPr lang="en-US" b="1" dirty="0"/>
              <a:t>Variational inference </a:t>
            </a:r>
            <a:r>
              <a:rPr lang="en-US" dirty="0">
                <a:solidFill>
                  <a:schemeClr val="tx1">
                    <a:lumMod val="50000"/>
                    <a:lumOff val="50000"/>
                  </a:schemeClr>
                </a:solidFill>
              </a:rPr>
              <a:t>(VAEs, semi-amortized VAEs)</a:t>
            </a:r>
          </a:p>
          <a:p>
            <a:pPr>
              <a:spcBef>
                <a:spcPts val="2000"/>
              </a:spcBef>
            </a:pPr>
            <a:r>
              <a:rPr lang="en-US" b="1" dirty="0"/>
              <a:t>Meta-learning</a:t>
            </a:r>
            <a:r>
              <a:rPr lang="en-US" dirty="0"/>
              <a:t> </a:t>
            </a:r>
            <a:r>
              <a:rPr lang="en-US" dirty="0">
                <a:solidFill>
                  <a:schemeClr val="tx1">
                    <a:lumMod val="50000"/>
                    <a:lumOff val="50000"/>
                  </a:schemeClr>
                </a:solidFill>
              </a:rPr>
              <a:t>(</a:t>
            </a:r>
            <a:r>
              <a:rPr lang="en-US" dirty="0" err="1">
                <a:solidFill>
                  <a:schemeClr val="tx1">
                    <a:lumMod val="50000"/>
                    <a:lumOff val="50000"/>
                  </a:schemeClr>
                </a:solidFill>
              </a:rPr>
              <a:t>HyperNets</a:t>
            </a:r>
            <a:r>
              <a:rPr lang="en-US" dirty="0">
                <a:solidFill>
                  <a:schemeClr val="tx1">
                    <a:lumMod val="50000"/>
                    <a:lumOff val="50000"/>
                  </a:schemeClr>
                </a:solidFill>
              </a:rPr>
              <a:t>, MAML)</a:t>
            </a:r>
          </a:p>
          <a:p>
            <a:pPr>
              <a:spcBef>
                <a:spcPts val="2000"/>
              </a:spcBef>
            </a:pPr>
            <a:r>
              <a:rPr lang="en-US" b="1" dirty="0"/>
              <a:t>Sparse coding </a:t>
            </a:r>
            <a:r>
              <a:rPr lang="en-US" dirty="0">
                <a:solidFill>
                  <a:schemeClr val="tx1">
                    <a:lumMod val="50000"/>
                    <a:lumOff val="50000"/>
                  </a:schemeClr>
                </a:solidFill>
              </a:rPr>
              <a:t>(PSD, LISTA)</a:t>
            </a:r>
          </a:p>
          <a:p>
            <a:pPr>
              <a:spcBef>
                <a:spcPts val="2000"/>
              </a:spcBef>
            </a:pPr>
            <a:r>
              <a:rPr lang="en-US" b="1" dirty="0"/>
              <a:t>Roots, fixed points, and convex optimization </a:t>
            </a:r>
            <a:r>
              <a:rPr lang="en-US" dirty="0">
                <a:solidFill>
                  <a:schemeClr val="tx1">
                    <a:lumMod val="50000"/>
                    <a:lumOff val="50000"/>
                  </a:schemeClr>
                </a:solidFill>
              </a:rPr>
              <a:t>(</a:t>
            </a:r>
            <a:r>
              <a:rPr lang="en-US" dirty="0" err="1">
                <a:solidFill>
                  <a:schemeClr val="tx1">
                    <a:lumMod val="50000"/>
                    <a:lumOff val="50000"/>
                  </a:schemeClr>
                </a:solidFill>
              </a:rPr>
              <a:t>NeuralDEQs</a:t>
            </a:r>
            <a:r>
              <a:rPr lang="en-US" dirty="0">
                <a:solidFill>
                  <a:schemeClr val="tx1">
                    <a:lumMod val="50000"/>
                    <a:lumOff val="50000"/>
                  </a:schemeClr>
                </a:solidFill>
              </a:rPr>
              <a:t>, RLQP, </a:t>
            </a:r>
            <a:r>
              <a:rPr lang="en-US" dirty="0" err="1">
                <a:solidFill>
                  <a:schemeClr val="tx1">
                    <a:lumMod val="50000"/>
                    <a:lumOff val="50000"/>
                  </a:schemeClr>
                </a:solidFill>
              </a:rPr>
              <a:t>NeuralSCS</a:t>
            </a:r>
            <a:r>
              <a:rPr lang="en-US" dirty="0">
                <a:solidFill>
                  <a:schemeClr val="tx1">
                    <a:lumMod val="50000"/>
                    <a:lumOff val="50000"/>
                  </a:schemeClr>
                </a:solidFill>
              </a:rPr>
              <a:t>)</a:t>
            </a:r>
          </a:p>
          <a:p>
            <a:pPr>
              <a:spcBef>
                <a:spcPts val="2000"/>
              </a:spcBef>
            </a:pPr>
            <a:r>
              <a:rPr lang="en-US" b="1" dirty="0"/>
              <a:t>Optimal transport </a:t>
            </a:r>
            <a:r>
              <a:rPr lang="en-US" dirty="0">
                <a:solidFill>
                  <a:schemeClr val="tx1">
                    <a:lumMod val="50000"/>
                    <a:lumOff val="50000"/>
                  </a:schemeClr>
                </a:solidFill>
              </a:rPr>
              <a:t>(slicing, conjugation, Meta Optimal Transport)</a:t>
            </a:r>
          </a:p>
        </p:txBody>
      </p:sp>
      <p:sp>
        <p:nvSpPr>
          <p:cNvPr id="9" name="Content Placeholder 2">
            <a:extLst>
              <a:ext uri="{FF2B5EF4-FFF2-40B4-BE49-F238E27FC236}">
                <a16:creationId xmlns:a16="http://schemas.microsoft.com/office/drawing/2014/main" id="{FAF15592-56A7-9902-FA54-14DB30432C14}"/>
              </a:ext>
            </a:extLst>
          </p:cNvPr>
          <p:cNvSpPr txBox="1">
            <a:spLocks/>
          </p:cNvSpPr>
          <p:nvPr/>
        </p:nvSpPr>
        <p:spPr>
          <a:xfrm>
            <a:off x="5194944" y="1008650"/>
            <a:ext cx="3927791" cy="72322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0"/>
              </a:spcBef>
            </a:pPr>
            <a:r>
              <a:rPr lang="en-US" sz="3200" dirty="0">
                <a:solidFill>
                  <a:schemeClr val="tx1">
                    <a:lumMod val="50000"/>
                    <a:lumOff val="50000"/>
                  </a:schemeClr>
                </a:solidFill>
                <a:cs typeface="Helvetica Neue" panose="02000503000000020004" pitchFamily="2" charset="0"/>
              </a:rPr>
              <a:t>(learning to optimize)</a:t>
            </a:r>
            <a:endParaRPr lang="en-US" sz="3200" dirty="0">
              <a:solidFill>
                <a:schemeClr val="tx1">
                  <a:lumMod val="50000"/>
                  <a:lumOff val="50000"/>
                </a:schemeClr>
              </a:solidFill>
            </a:endParaRPr>
          </a:p>
        </p:txBody>
      </p:sp>
    </p:spTree>
    <p:extLst>
      <p:ext uri="{BB962C8B-B14F-4D97-AF65-F5344CB8AC3E}">
        <p14:creationId xmlns:p14="http://schemas.microsoft.com/office/powerpoint/2010/main" val="347407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8FEFA-F523-D1A1-7349-617B4CD93690}"/>
              </a:ext>
            </a:extLst>
          </p:cNvPr>
          <p:cNvGrpSpPr/>
          <p:nvPr/>
        </p:nvGrpSpPr>
        <p:grpSpPr>
          <a:xfrm>
            <a:off x="1020415" y="1901728"/>
            <a:ext cx="8500620" cy="4257215"/>
            <a:chOff x="6487092" y="3116340"/>
            <a:chExt cx="3897223" cy="1951777"/>
          </a:xfrm>
        </p:grpSpPr>
        <p:pic>
          <p:nvPicPr>
            <p:cNvPr id="11" name="Picture 10">
              <a:extLst>
                <a:ext uri="{FF2B5EF4-FFF2-40B4-BE49-F238E27FC236}">
                  <a16:creationId xmlns:a16="http://schemas.microsoft.com/office/drawing/2014/main" id="{855109BC-A802-5AE9-5840-635BD073E8A1}"/>
                </a:ext>
              </a:extLst>
            </p:cNvPr>
            <p:cNvPicPr>
              <a:picLocks noChangeAspect="1"/>
            </p:cNvPicPr>
            <p:nvPr/>
          </p:nvPicPr>
          <p:blipFill rotWithShape="1">
            <a:blip r:embed="rId3"/>
            <a:srcRect l="49917" b="47507"/>
            <a:stretch/>
          </p:blipFill>
          <p:spPr>
            <a:xfrm>
              <a:off x="6491641" y="3116340"/>
              <a:ext cx="3892674" cy="1951777"/>
            </a:xfrm>
            <a:prstGeom prst="rect">
              <a:avLst/>
            </a:prstGeom>
          </p:spPr>
        </p:pic>
        <p:pic>
          <p:nvPicPr>
            <p:cNvPr id="12" name="Picture 11">
              <a:extLst>
                <a:ext uri="{FF2B5EF4-FFF2-40B4-BE49-F238E27FC236}">
                  <a16:creationId xmlns:a16="http://schemas.microsoft.com/office/drawing/2014/main" id="{D959FD22-56B5-2CBE-C6C9-A2E26E7F0780}"/>
                </a:ext>
              </a:extLst>
            </p:cNvPr>
            <p:cNvPicPr>
              <a:picLocks noChangeAspect="1"/>
            </p:cNvPicPr>
            <p:nvPr/>
          </p:nvPicPr>
          <p:blipFill rotWithShape="1">
            <a:blip r:embed="rId4"/>
            <a:srcRect l="71929"/>
            <a:stretch/>
          </p:blipFill>
          <p:spPr>
            <a:xfrm>
              <a:off x="6487092" y="3451994"/>
              <a:ext cx="374322" cy="546100"/>
            </a:xfrm>
            <a:prstGeom prst="rect">
              <a:avLst/>
            </a:prstGeom>
          </p:spPr>
        </p:pic>
      </p:grpSp>
      <p:sp>
        <p:nvSpPr>
          <p:cNvPr id="2" name="Title 1">
            <a:extLst>
              <a:ext uri="{FF2B5EF4-FFF2-40B4-BE49-F238E27FC236}">
                <a16:creationId xmlns:a16="http://schemas.microsoft.com/office/drawing/2014/main" id="{AD89063E-A4C8-FFA8-A143-AD6706162ADF}"/>
              </a:ext>
            </a:extLst>
          </p:cNvPr>
          <p:cNvSpPr>
            <a:spLocks noGrp="1"/>
          </p:cNvSpPr>
          <p:nvPr>
            <p:ph type="title"/>
          </p:nvPr>
        </p:nvSpPr>
        <p:spPr/>
        <p:txBody>
          <a:bodyPr>
            <a:normAutofit/>
          </a:bodyPr>
          <a:lstStyle/>
          <a:p>
            <a:r>
              <a:rPr lang="en-US" dirty="0"/>
              <a:t>So what is amortization?</a:t>
            </a:r>
            <a:endParaRPr lang="en-US" dirty="0">
              <a:solidFill>
                <a:schemeClr val="tx1">
                  <a:lumMod val="50000"/>
                  <a:lumOff val="50000"/>
                </a:schemeClr>
              </a:solidFill>
            </a:endParaRPr>
          </a:p>
        </p:txBody>
      </p:sp>
      <p:sp>
        <p:nvSpPr>
          <p:cNvPr id="5" name="Footer Placeholder 4">
            <a:extLst>
              <a:ext uri="{FF2B5EF4-FFF2-40B4-BE49-F238E27FC236}">
                <a16:creationId xmlns:a16="http://schemas.microsoft.com/office/drawing/2014/main" id="{2D8ABF65-0E08-8851-53DE-363588DDC57E}"/>
              </a:ext>
            </a:extLst>
          </p:cNvPr>
          <p:cNvSpPr>
            <a:spLocks noGrp="1"/>
          </p:cNvSpPr>
          <p:nvPr>
            <p:ph type="ftr" sz="quarter" idx="3"/>
          </p:nvPr>
        </p:nvSpPr>
        <p:spPr/>
        <p:txBody>
          <a:bodyPr/>
          <a:lstStyle/>
          <a:p>
            <a:r>
              <a:rPr lang="en-US"/>
              <a:t>On prompt optimization and coding agents</a:t>
            </a:r>
            <a:endParaRPr lang="en-US" dirty="0"/>
          </a:p>
        </p:txBody>
      </p:sp>
      <p:sp>
        <p:nvSpPr>
          <p:cNvPr id="13" name="Content Placeholder 2">
            <a:extLst>
              <a:ext uri="{FF2B5EF4-FFF2-40B4-BE49-F238E27FC236}">
                <a16:creationId xmlns:a16="http://schemas.microsoft.com/office/drawing/2014/main" id="{DEE50D1B-B203-4716-0848-6CE58A92FE59}"/>
              </a:ext>
            </a:extLst>
          </p:cNvPr>
          <p:cNvSpPr txBox="1">
            <a:spLocks/>
          </p:cNvSpPr>
          <p:nvPr/>
        </p:nvSpPr>
        <p:spPr>
          <a:xfrm>
            <a:off x="2601580" y="3045274"/>
            <a:ext cx="6613969" cy="501511"/>
          </a:xfrm>
          <a:prstGeom prst="rect">
            <a:avLst/>
          </a:prstGeom>
          <a:noFill/>
        </p:spPr>
        <p:txBody>
          <a:bodyPr vert="horz" lIns="91440" tIns="45720" rIns="91440" bIns="45720" rtlCol="0">
            <a:no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slow thinking: </a:t>
            </a:r>
            <a:r>
              <a:rPr lang="en-US" sz="1800" dirty="0"/>
              <a:t>solve from scratch </a:t>
            </a:r>
            <a:r>
              <a:rPr lang="en-US" sz="1800" dirty="0">
                <a:solidFill>
                  <a:schemeClr val="tx1">
                    <a:lumMod val="50000"/>
                    <a:lumOff val="50000"/>
                  </a:schemeClr>
                </a:solidFill>
              </a:rPr>
              <a:t>(e.g., with search, planning)</a:t>
            </a:r>
          </a:p>
        </p:txBody>
      </p:sp>
      <p:sp>
        <p:nvSpPr>
          <p:cNvPr id="14" name="Content Placeholder 2">
            <a:extLst>
              <a:ext uri="{FF2B5EF4-FFF2-40B4-BE49-F238E27FC236}">
                <a16:creationId xmlns:a16="http://schemas.microsoft.com/office/drawing/2014/main" id="{4179A1DC-DB31-1BE6-5F41-C869DD673CA1}"/>
              </a:ext>
            </a:extLst>
          </p:cNvPr>
          <p:cNvSpPr txBox="1">
            <a:spLocks/>
          </p:cNvSpPr>
          <p:nvPr/>
        </p:nvSpPr>
        <p:spPr>
          <a:xfrm>
            <a:off x="6930794" y="4517790"/>
            <a:ext cx="4684542"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fast thinking: </a:t>
            </a:r>
            <a:r>
              <a:rPr lang="en-US" sz="1800" dirty="0"/>
              <a:t>rapidly predict the solution</a:t>
            </a:r>
          </a:p>
        </p:txBody>
      </p:sp>
      <p:sp>
        <p:nvSpPr>
          <p:cNvPr id="46" name="Arc 45">
            <a:extLst>
              <a:ext uri="{FF2B5EF4-FFF2-40B4-BE49-F238E27FC236}">
                <a16:creationId xmlns:a16="http://schemas.microsoft.com/office/drawing/2014/main" id="{E4FA07A0-A4BD-7682-B009-0529C990C5C9}"/>
              </a:ext>
            </a:extLst>
          </p:cNvPr>
          <p:cNvSpPr/>
          <p:nvPr/>
        </p:nvSpPr>
        <p:spPr>
          <a:xfrm flipH="1">
            <a:off x="6930794" y="3750136"/>
            <a:ext cx="469560" cy="1159745"/>
          </a:xfrm>
          <a:prstGeom prst="arc">
            <a:avLst>
              <a:gd name="adj1" fmla="val 20053353"/>
              <a:gd name="adj2" fmla="val 3645690"/>
            </a:avLst>
          </a:prstGeom>
          <a:ln>
            <a:solidFill>
              <a:schemeClr val="tx1"/>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27C6E0DE-0643-637A-DFA0-DC6DBE3AF561}"/>
              </a:ext>
            </a:extLst>
          </p:cNvPr>
          <p:cNvSpPr/>
          <p:nvPr/>
        </p:nvSpPr>
        <p:spPr>
          <a:xfrm rot="18356041" flipH="1" flipV="1">
            <a:off x="4527132" y="2806412"/>
            <a:ext cx="469560" cy="1237950"/>
          </a:xfrm>
          <a:prstGeom prst="arc">
            <a:avLst>
              <a:gd name="adj1" fmla="val 20053353"/>
              <a:gd name="adj2" fmla="val 3645690"/>
            </a:avLst>
          </a:prstGeom>
          <a:ln>
            <a:solidFill>
              <a:schemeClr val="tx1"/>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5A396D45-6C5B-53A9-D9E7-EE86436BC931}"/>
              </a:ext>
            </a:extLst>
          </p:cNvPr>
          <p:cNvSpPr txBox="1">
            <a:spLocks/>
          </p:cNvSpPr>
          <p:nvPr/>
        </p:nvSpPr>
        <p:spPr>
          <a:xfrm>
            <a:off x="6985610" y="4758968"/>
            <a:ext cx="4684542"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why? </a:t>
            </a:r>
            <a:r>
              <a:rPr lang="en-US" sz="1800" dirty="0"/>
              <a:t>can be 25,000+ times faster </a:t>
            </a:r>
            <a:r>
              <a:rPr lang="en-US" sz="1800" dirty="0">
                <a:solidFill>
                  <a:schemeClr val="tx1">
                    <a:lumMod val="50000"/>
                    <a:lumOff val="50000"/>
                  </a:schemeClr>
                </a:solidFill>
              </a:rPr>
              <a:t>(in VAEs)</a:t>
            </a:r>
          </a:p>
        </p:txBody>
      </p:sp>
      <p:cxnSp>
        <p:nvCxnSpPr>
          <p:cNvPr id="9" name="Straight Connector 8">
            <a:extLst>
              <a:ext uri="{FF2B5EF4-FFF2-40B4-BE49-F238E27FC236}">
                <a16:creationId xmlns:a16="http://schemas.microsoft.com/office/drawing/2014/main" id="{061B054B-5040-8ABF-4D80-E3D25FD7F047}"/>
              </a:ext>
            </a:extLst>
          </p:cNvPr>
          <p:cNvCxnSpPr>
            <a:cxnSpLocks/>
          </p:cNvCxnSpPr>
          <p:nvPr/>
        </p:nvCxnSpPr>
        <p:spPr>
          <a:xfrm>
            <a:off x="2605433" y="3371599"/>
            <a:ext cx="317622" cy="523593"/>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ADCA654-48D5-00B1-8E39-F3C349936B45}"/>
              </a:ext>
            </a:extLst>
          </p:cNvPr>
          <p:cNvCxnSpPr>
            <a:cxnSpLocks/>
          </p:cNvCxnSpPr>
          <p:nvPr/>
        </p:nvCxnSpPr>
        <p:spPr>
          <a:xfrm>
            <a:off x="2893639" y="3825009"/>
            <a:ext cx="977482" cy="97043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C688ADB-3B14-31A4-CC17-87ED0F958B13}"/>
              </a:ext>
            </a:extLst>
          </p:cNvPr>
          <p:cNvCxnSpPr>
            <a:cxnSpLocks/>
          </p:cNvCxnSpPr>
          <p:nvPr/>
        </p:nvCxnSpPr>
        <p:spPr>
          <a:xfrm>
            <a:off x="4451127" y="4767946"/>
            <a:ext cx="412260" cy="33579"/>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4927D9-9F38-6553-0301-E8A33F4363F8}"/>
              </a:ext>
            </a:extLst>
          </p:cNvPr>
          <p:cNvCxnSpPr>
            <a:cxnSpLocks/>
          </p:cNvCxnSpPr>
          <p:nvPr/>
        </p:nvCxnSpPr>
        <p:spPr>
          <a:xfrm>
            <a:off x="4836493" y="4818518"/>
            <a:ext cx="347094" cy="390247"/>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99A0091-8A9F-F82C-60FB-7AD6D939E725}"/>
              </a:ext>
            </a:extLst>
          </p:cNvPr>
          <p:cNvCxnSpPr>
            <a:cxnSpLocks/>
          </p:cNvCxnSpPr>
          <p:nvPr/>
        </p:nvCxnSpPr>
        <p:spPr>
          <a:xfrm>
            <a:off x="3922611" y="4754499"/>
            <a:ext cx="599810" cy="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EFABED1-791C-D878-0F17-D1895A4DF035}"/>
              </a:ext>
            </a:extLst>
          </p:cNvPr>
          <p:cNvCxnSpPr>
            <a:cxnSpLocks/>
          </p:cNvCxnSpPr>
          <p:nvPr/>
        </p:nvCxnSpPr>
        <p:spPr>
          <a:xfrm flipH="1">
            <a:off x="3381033" y="4785862"/>
            <a:ext cx="490088" cy="150913"/>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2FC3065-23D6-B130-B0E7-9B4996E36661}"/>
              </a:ext>
            </a:extLst>
          </p:cNvPr>
          <p:cNvCxnSpPr>
            <a:cxnSpLocks/>
          </p:cNvCxnSpPr>
          <p:nvPr/>
        </p:nvCxnSpPr>
        <p:spPr>
          <a:xfrm>
            <a:off x="5190598" y="5186070"/>
            <a:ext cx="471684" cy="30033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A709B052-41BE-FFE9-A73D-85A7C889B869}"/>
              </a:ext>
            </a:extLst>
          </p:cNvPr>
          <p:cNvCxnSpPr>
            <a:cxnSpLocks/>
          </p:cNvCxnSpPr>
          <p:nvPr/>
        </p:nvCxnSpPr>
        <p:spPr>
          <a:xfrm>
            <a:off x="2893639" y="3890404"/>
            <a:ext cx="143142" cy="65428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242C577-BCDF-E313-8D5C-A8E70B2CCABE}"/>
              </a:ext>
            </a:extLst>
          </p:cNvPr>
          <p:cNvCxnSpPr>
            <a:cxnSpLocks/>
          </p:cNvCxnSpPr>
          <p:nvPr/>
        </p:nvCxnSpPr>
        <p:spPr>
          <a:xfrm flipH="1">
            <a:off x="1929285" y="3399165"/>
            <a:ext cx="676148" cy="29835"/>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Content Placeholder 2">
            <a:extLst>
              <a:ext uri="{FF2B5EF4-FFF2-40B4-BE49-F238E27FC236}">
                <a16:creationId xmlns:a16="http://schemas.microsoft.com/office/drawing/2014/main" id="{C2B92FA1-C5CD-A22F-922C-90D9B44864E7}"/>
              </a:ext>
            </a:extLst>
          </p:cNvPr>
          <p:cNvSpPr txBox="1">
            <a:spLocks/>
          </p:cNvSpPr>
          <p:nvPr/>
        </p:nvSpPr>
        <p:spPr>
          <a:xfrm>
            <a:off x="7352228" y="4282357"/>
            <a:ext cx="1795333"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rPr>
              <a:t>(amortization)</a:t>
            </a:r>
          </a:p>
        </p:txBody>
      </p:sp>
      <p:sp>
        <p:nvSpPr>
          <p:cNvPr id="3" name="Date Placeholder 2">
            <a:extLst>
              <a:ext uri="{FF2B5EF4-FFF2-40B4-BE49-F238E27FC236}">
                <a16:creationId xmlns:a16="http://schemas.microsoft.com/office/drawing/2014/main" id="{D2C5A005-62EB-13E5-91E4-A2335C338935}"/>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83889C48-F0AC-AAE2-C26B-BCF7E09C67C0}"/>
              </a:ext>
            </a:extLst>
          </p:cNvPr>
          <p:cNvSpPr>
            <a:spLocks noGrp="1"/>
          </p:cNvSpPr>
          <p:nvPr>
            <p:ph type="sldNum" sz="quarter" idx="12"/>
          </p:nvPr>
        </p:nvSpPr>
        <p:spPr/>
        <p:txBody>
          <a:bodyPr/>
          <a:lstStyle/>
          <a:p>
            <a:fld id="{F813B43C-900A-1C44-BF45-66CB67BC66D1}" type="slidenum">
              <a:rPr lang="en-US" smtClean="0"/>
              <a:pPr/>
              <a:t>31</a:t>
            </a:fld>
            <a:endParaRPr lang="en-US"/>
          </a:p>
        </p:txBody>
      </p:sp>
    </p:spTree>
    <p:extLst>
      <p:ext uri="{BB962C8B-B14F-4D97-AF65-F5344CB8AC3E}">
        <p14:creationId xmlns:p14="http://schemas.microsoft.com/office/powerpoint/2010/main" val="1094468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F97508FB-9A71-6B4A-BB38-A1CF23DDC811}"/>
                  </a:ext>
                </a:extLst>
              </p:cNvPr>
              <p:cNvSpPr>
                <a:spLocks noGrp="1"/>
              </p:cNvSpPr>
              <p:nvPr>
                <p:ph idx="1"/>
              </p:nvPr>
            </p:nvSpPr>
            <p:spPr>
              <a:xfrm>
                <a:off x="609600" y="2017059"/>
                <a:ext cx="10972800" cy="4109105"/>
              </a:xfrm>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 Define an</a:t>
                </a:r>
                <a:r>
                  <a:rPr lang="en-US" b="1" dirty="0">
                    <a:latin typeface="Helvetica Neue" panose="02000503000000020004" pitchFamily="2" charset="0"/>
                    <a:ea typeface="Helvetica Neue" panose="02000503000000020004" pitchFamily="2" charset="0"/>
                    <a:cs typeface="Helvetica Neue" panose="02000503000000020004" pitchFamily="2" charset="0"/>
                  </a:rPr>
                  <a:t> amortization model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e>
                      <m:sub>
                        <m:r>
                          <a:rPr lang="en-US" i="1" dirty="0" smtClean="0">
                            <a:latin typeface="Cambria Math" panose="02040503050406030204" pitchFamily="18" charset="0"/>
                          </a:rPr>
                          <m:t>𝜃</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to approximate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𝑦</m:t>
                        </m:r>
                      </m:e>
                      <m:sup>
                        <m:r>
                          <a:rPr lang="en-US" i="1" smtClean="0">
                            <a:latin typeface="Cambria Math" panose="02040503050406030204" pitchFamily="18" charset="0"/>
                          </a:rPr>
                          <m:t>⋆</m:t>
                        </m:r>
                      </m:sup>
                    </m:sSup>
                    <m:d>
                      <m:dPr>
                        <m:ctrlPr>
                          <a:rPr lang="en-US" i="1" smtClean="0">
                            <a:latin typeface="Cambria Math" panose="02040503050406030204" pitchFamily="18" charset="0"/>
                          </a:rPr>
                        </m:ctrlPr>
                      </m:dPr>
                      <m:e>
                        <m:r>
                          <a:rPr lang="en-US" i="1" smtClean="0">
                            <a:latin typeface="Cambria Math" panose="02040503050406030204" pitchFamily="18" charset="0"/>
                          </a:rPr>
                          <m:t>𝑥</m:t>
                        </m:r>
                      </m:e>
                    </m:d>
                  </m:oMath>
                </a14:m>
                <a:endParaRPr lang="en-US" dirty="0"/>
              </a:p>
              <a:p>
                <a:r>
                  <a:rPr lang="en-US" b="1" dirty="0"/>
                  <a:t>     Example: </a:t>
                </a:r>
                <a:r>
                  <a:rPr lang="en-US" dirty="0"/>
                  <a:t>a neural network mapping from </a:t>
                </a:r>
                <a14:m>
                  <m:oMath xmlns:m="http://schemas.openxmlformats.org/officeDocument/2006/math">
                    <m:r>
                      <a:rPr lang="en-US" i="1" smtClean="0">
                        <a:latin typeface="Cambria Math" panose="02040503050406030204" pitchFamily="18" charset="0"/>
                      </a:rPr>
                      <m:t>𝑥</m:t>
                    </m:r>
                  </m:oMath>
                </a14:m>
                <a:r>
                  <a:rPr lang="en-US" dirty="0"/>
                  <a:t> to the solution</a:t>
                </a:r>
              </a:p>
              <a:p>
                <a:endParaRPr lang="en-US" dirty="0"/>
              </a:p>
              <a:p>
                <a:endParaRPr lang="en-US" dirty="0"/>
              </a:p>
              <a:p>
                <a:r>
                  <a:rPr lang="en-US" dirty="0"/>
                  <a:t>2. Define a </a:t>
                </a:r>
                <a:r>
                  <a:rPr lang="en-US" b="1" dirty="0">
                    <a:latin typeface="Helvetica Neue" panose="02000503000000020004" pitchFamily="2" charset="0"/>
                    <a:ea typeface="Helvetica Neue" panose="02000503000000020004" pitchFamily="2" charset="0"/>
                    <a:cs typeface="Helvetica Neue" panose="02000503000000020004" pitchFamily="2" charset="0"/>
                  </a:rPr>
                  <a:t>loss</a:t>
                </a:r>
                <a:r>
                  <a:rPr lang="en-US" dirty="0"/>
                  <a:t> </a:t>
                </a:r>
                <a14:m>
                  <m:oMath xmlns:m="http://schemas.openxmlformats.org/officeDocument/2006/math">
                    <m:r>
                      <a:rPr lang="en-US" i="1" smtClean="0">
                        <a:latin typeface="Cambria Math" panose="02040503050406030204" pitchFamily="18" charset="0"/>
                      </a:rPr>
                      <m:t>ℒ</m:t>
                    </m:r>
                  </m:oMath>
                </a14:m>
                <a:r>
                  <a:rPr lang="en-US" dirty="0"/>
                  <a:t> that measures how well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oMath>
                </a14:m>
                <a:r>
                  <a:rPr lang="en-US" dirty="0"/>
                  <a:t> fits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𝑦</m:t>
                        </m:r>
                      </m:e>
                      <m:sup>
                        <m:r>
                          <a:rPr lang="en-US" i="1" smtClean="0">
                            <a:latin typeface="Cambria Math" panose="02040503050406030204" pitchFamily="18" charset="0"/>
                          </a:rPr>
                          <m:t>⋆</m:t>
                        </m:r>
                      </m:sup>
                    </m:sSup>
                  </m:oMath>
                </a14:m>
                <a:endParaRPr lang="en-US" dirty="0"/>
              </a:p>
              <a:p>
                <a:r>
                  <a:rPr lang="en-US" dirty="0"/>
                  <a:t>     </a:t>
                </a:r>
                <a:r>
                  <a:rPr lang="en-US" b="1" dirty="0"/>
                  <a:t>Regression: </a:t>
                </a:r>
                <a14:m>
                  <m:oMath xmlns:m="http://schemas.openxmlformats.org/officeDocument/2006/math">
                    <m:r>
                      <a:rPr lang="en-US" i="1">
                        <a:latin typeface="Cambria Math" panose="02040503050406030204" pitchFamily="18" charset="0"/>
                      </a:rPr>
                      <m:t>ℒ</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𝑥</m:t>
                            </m:r>
                          </m:e>
                        </m:d>
                      </m:sub>
                    </m:sSub>
                    <m:r>
                      <a:rPr lang="en-US" i="1">
                        <a:latin typeface="Cambria Math" panose="02040503050406030204" pitchFamily="18" charset="0"/>
                      </a:rPr>
                      <m:t> </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𝜃</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𝑦</m:t>
                                </m:r>
                              </m:e>
                              <m:sup>
                                <m:r>
                                  <a:rPr lang="en-US"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𝑥</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endParaRPr lang="en-US" dirty="0"/>
              </a:p>
              <a:p>
                <a:r>
                  <a:rPr lang="en-US" dirty="0"/>
                  <a:t>  </a:t>
                </a:r>
                <a:r>
                  <a:rPr lang="en-US" b="1" dirty="0"/>
                  <a:t>   Objective: </a:t>
                </a:r>
                <a14:m>
                  <m:oMath xmlns:m="http://schemas.openxmlformats.org/officeDocument/2006/math">
                    <m:r>
                      <a:rPr lang="en-US" b="0" i="1" smtClean="0">
                        <a:latin typeface="Cambria Math" panose="02040503050406030204" pitchFamily="18" charset="0"/>
                      </a:rPr>
                      <m:t>ℒ</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𝜃</m:t>
                            </m:r>
                          </m:sub>
                        </m:sSub>
                      </m:e>
                    </m:d>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𝑝</m:t>
                        </m:r>
                        <m:d>
                          <m:dPr>
                            <m:ctrlPr>
                              <a:rPr lang="en-US" i="1" smtClean="0">
                                <a:latin typeface="Cambria Math" panose="02040503050406030204" pitchFamily="18" charset="0"/>
                              </a:rPr>
                            </m:ctrlPr>
                          </m:dPr>
                          <m:e>
                            <m:r>
                              <a:rPr lang="en-US" b="0" i="1" smtClean="0">
                                <a:latin typeface="Cambria Math" panose="02040503050406030204" pitchFamily="18" charset="0"/>
                              </a:rPr>
                              <m:t>𝑥</m:t>
                            </m:r>
                          </m:e>
                        </m:d>
                      </m:sub>
                    </m:sSub>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oMath>
                </a14:m>
                <a:endParaRPr lang="en-US" b="0" dirty="0"/>
              </a:p>
              <a:p>
                <a:endParaRPr lang="en-US" dirty="0"/>
              </a:p>
              <a:p>
                <a:endParaRPr lang="en-US" dirty="0"/>
              </a:p>
              <a:p>
                <a:r>
                  <a:rPr lang="en-US" dirty="0"/>
                  <a:t>3. Learn the model with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r>
                      <a:rPr lang="en-US" i="1">
                        <a:latin typeface="Cambria Math" panose="02040503050406030204" pitchFamily="18" charset="0"/>
                      </a:rPr>
                      <m:t> </m:t>
                    </m:r>
                    <m:r>
                      <a:rPr lang="en-US" i="1">
                        <a:latin typeface="Cambria Math" panose="02040503050406030204" pitchFamily="18" charset="0"/>
                      </a:rPr>
                      <m:t>ℒ</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oMath>
                </a14:m>
                <a:endParaRPr lang="en-US" dirty="0"/>
              </a:p>
            </p:txBody>
          </p:sp>
        </mc:Choice>
        <mc:Fallback xmlns="">
          <p:sp>
            <p:nvSpPr>
              <p:cNvPr id="12" name="Content Placeholder 11">
                <a:extLst>
                  <a:ext uri="{FF2B5EF4-FFF2-40B4-BE49-F238E27FC236}">
                    <a16:creationId xmlns:a16="http://schemas.microsoft.com/office/drawing/2014/main" id="{F97508FB-9A71-6B4A-BB38-A1CF23DDC811}"/>
                  </a:ext>
                </a:extLst>
              </p:cNvPr>
              <p:cNvSpPr>
                <a:spLocks noGrp="1" noRot="1" noChangeAspect="1" noMove="1" noResize="1" noEditPoints="1" noAdjustHandles="1" noChangeArrowheads="1" noChangeShapeType="1" noTextEdit="1"/>
              </p:cNvSpPr>
              <p:nvPr>
                <p:ph idx="1"/>
              </p:nvPr>
            </p:nvSpPr>
            <p:spPr>
              <a:xfrm>
                <a:off x="609600" y="2017059"/>
                <a:ext cx="10972800" cy="4109105"/>
              </a:xfrm>
              <a:blipFill>
                <a:blip r:embed="rId3"/>
                <a:stretch>
                  <a:fillRect l="-578" t="-61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7172B34E-0ECD-29DE-E775-D1840F8F22E9}"/>
              </a:ext>
            </a:extLst>
          </p:cNvPr>
          <p:cNvSpPr>
            <a:spLocks noGrp="1"/>
          </p:cNvSpPr>
          <p:nvPr>
            <p:ph type="title"/>
          </p:nvPr>
        </p:nvSpPr>
        <p:spPr/>
        <p:txBody>
          <a:bodyPr>
            <a:normAutofit/>
          </a:bodyPr>
          <a:lstStyle/>
          <a:p>
            <a:r>
              <a:rPr lang="en-US" dirty="0"/>
              <a:t>How to amortize? The basic pieces</a:t>
            </a:r>
          </a:p>
        </p:txBody>
      </p:sp>
      <p:sp>
        <p:nvSpPr>
          <p:cNvPr id="5" name="Footer Placeholder 4">
            <a:extLst>
              <a:ext uri="{FF2B5EF4-FFF2-40B4-BE49-F238E27FC236}">
                <a16:creationId xmlns:a16="http://schemas.microsoft.com/office/drawing/2014/main" id="{D81F768E-0563-EDC4-7E28-8DF528B4F155}"/>
              </a:ext>
            </a:extLst>
          </p:cNvPr>
          <p:cNvSpPr>
            <a:spLocks noGrp="1"/>
          </p:cNvSpPr>
          <p:nvPr>
            <p:ph type="ftr" sz="quarter" idx="3"/>
          </p:nvPr>
        </p:nvSpPr>
        <p:spPr/>
        <p:txBody>
          <a:bodyPr/>
          <a:lstStyle/>
          <a:p>
            <a:r>
              <a:rPr lang="en-US"/>
              <a:t>On prompt optimization and coding agents</a:t>
            </a:r>
            <a:endParaRPr lang="en-US" dirty="0"/>
          </a:p>
        </p:txBody>
      </p:sp>
      <p:sp>
        <p:nvSpPr>
          <p:cNvPr id="16" name="Subtitle 2">
            <a:extLst>
              <a:ext uri="{FF2B5EF4-FFF2-40B4-BE49-F238E27FC236}">
                <a16:creationId xmlns:a16="http://schemas.microsoft.com/office/drawing/2014/main" id="{2F3D3375-557B-B91A-D914-665B981D6DFF}"/>
              </a:ext>
            </a:extLst>
          </p:cNvPr>
          <p:cNvSpPr txBox="1">
            <a:spLocks/>
          </p:cNvSpPr>
          <p:nvPr/>
        </p:nvSpPr>
        <p:spPr>
          <a:xfrm>
            <a:off x="1786896" y="1104113"/>
            <a:ext cx="8634571" cy="41259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latin typeface="Source Sans Pro" panose="020B0503030403020204" pitchFamily="34" charset="0"/>
                <a:ea typeface="Source Sans Pro" panose="020B0503030403020204" pitchFamily="34" charset="0"/>
              </a:rPr>
              <a:t>Tutorial on amortized optimization</a:t>
            </a: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Amos, Foundations and Trends in Machine Learning 2023.</a:t>
            </a:r>
          </a:p>
        </p:txBody>
      </p:sp>
      <p:pic>
        <p:nvPicPr>
          <p:cNvPr id="7" name="Picture 6">
            <a:extLst>
              <a:ext uri="{FF2B5EF4-FFF2-40B4-BE49-F238E27FC236}">
                <a16:creationId xmlns:a16="http://schemas.microsoft.com/office/drawing/2014/main" id="{31E2782E-5B96-3E30-614B-881DA311906C}"/>
              </a:ext>
            </a:extLst>
          </p:cNvPr>
          <p:cNvPicPr>
            <a:picLocks noChangeAspect="1"/>
          </p:cNvPicPr>
          <p:nvPr/>
        </p:nvPicPr>
        <p:blipFill rotWithShape="1">
          <a:blip r:embed="rId4"/>
          <a:srcRect r="51361"/>
          <a:stretch/>
        </p:blipFill>
        <p:spPr>
          <a:xfrm>
            <a:off x="8239004" y="1393171"/>
            <a:ext cx="3043080" cy="2546820"/>
          </a:xfrm>
          <a:prstGeom prst="rect">
            <a:avLst/>
          </a:prstGeom>
        </p:spPr>
      </p:pic>
      <p:pic>
        <p:nvPicPr>
          <p:cNvPr id="8" name="Picture 7">
            <a:extLst>
              <a:ext uri="{FF2B5EF4-FFF2-40B4-BE49-F238E27FC236}">
                <a16:creationId xmlns:a16="http://schemas.microsoft.com/office/drawing/2014/main" id="{8B203786-2D96-D92E-23F5-B1C1AA1225D7}"/>
              </a:ext>
            </a:extLst>
          </p:cNvPr>
          <p:cNvPicPr>
            <a:picLocks noChangeAspect="1"/>
          </p:cNvPicPr>
          <p:nvPr/>
        </p:nvPicPr>
        <p:blipFill rotWithShape="1">
          <a:blip r:embed="rId4"/>
          <a:srcRect l="53253"/>
          <a:stretch/>
        </p:blipFill>
        <p:spPr>
          <a:xfrm>
            <a:off x="8160433" y="3965441"/>
            <a:ext cx="2924728" cy="2546820"/>
          </a:xfrm>
          <a:prstGeom prst="rect">
            <a:avLst/>
          </a:prstGeom>
        </p:spPr>
      </p:pic>
      <p:sp>
        <p:nvSpPr>
          <p:cNvPr id="13" name="TextBox 12">
            <a:extLst>
              <a:ext uri="{FF2B5EF4-FFF2-40B4-BE49-F238E27FC236}">
                <a16:creationId xmlns:a16="http://schemas.microsoft.com/office/drawing/2014/main" id="{E0F38F20-DFAE-F20D-9619-15ECD8E55F13}"/>
              </a:ext>
            </a:extLst>
          </p:cNvPr>
          <p:cNvSpPr txBox="1"/>
          <p:nvPr/>
        </p:nvSpPr>
        <p:spPr>
          <a:xfrm>
            <a:off x="8420883" y="6419928"/>
            <a:ext cx="2809207"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(vertical slices are optimization problems)</a:t>
            </a:r>
          </a:p>
        </p:txBody>
      </p:sp>
      <p:sp>
        <p:nvSpPr>
          <p:cNvPr id="3" name="Date Placeholder 2">
            <a:extLst>
              <a:ext uri="{FF2B5EF4-FFF2-40B4-BE49-F238E27FC236}">
                <a16:creationId xmlns:a16="http://schemas.microsoft.com/office/drawing/2014/main" id="{7CB0E04E-41AD-AD46-18EB-F7E11624B356}"/>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720188AE-D28E-A5C7-5A5E-E97E9C5BDF35}"/>
              </a:ext>
            </a:extLst>
          </p:cNvPr>
          <p:cNvSpPr>
            <a:spLocks noGrp="1"/>
          </p:cNvSpPr>
          <p:nvPr>
            <p:ph type="sldNum" sz="quarter" idx="12"/>
          </p:nvPr>
        </p:nvSpPr>
        <p:spPr/>
        <p:txBody>
          <a:bodyPr/>
          <a:lstStyle/>
          <a:p>
            <a:fld id="{F813B43C-900A-1C44-BF45-66CB67BC66D1}" type="slidenum">
              <a:rPr lang="en-US" smtClean="0"/>
              <a:pPr/>
              <a:t>32</a:t>
            </a:fld>
            <a:endParaRPr lang="en-US"/>
          </a:p>
        </p:txBody>
      </p:sp>
    </p:spTree>
    <p:extLst>
      <p:ext uri="{BB962C8B-B14F-4D97-AF65-F5344CB8AC3E}">
        <p14:creationId xmlns:p14="http://schemas.microsoft.com/office/powerpoint/2010/main" val="2102631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66D38B8-65A3-B35C-8F0F-50B47B4CB6E6}"/>
              </a:ext>
            </a:extLst>
          </p:cNvPr>
          <p:cNvSpPr/>
          <p:nvPr/>
        </p:nvSpPr>
        <p:spPr>
          <a:xfrm>
            <a:off x="823556" y="2888083"/>
            <a:ext cx="5623812" cy="387416"/>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DFB590A3-6EB3-0680-C219-F69C3D2EF574}"/>
              </a:ext>
            </a:extLst>
          </p:cNvPr>
          <p:cNvSpPr>
            <a:spLocks noGrp="1"/>
          </p:cNvSpPr>
          <p:nvPr>
            <p:ph type="title"/>
          </p:nvPr>
        </p:nvSpPr>
        <p:spPr/>
        <p:txBody>
          <a:bodyPr/>
          <a:lstStyle/>
          <a:p>
            <a:r>
              <a:rPr lang="en-US" dirty="0"/>
              <a:t>And why call it </a:t>
            </a:r>
            <a:r>
              <a:rPr lang="en-US" i="1" dirty="0"/>
              <a:t>amortized</a:t>
            </a:r>
            <a:r>
              <a:rPr lang="en-US" dirty="0"/>
              <a:t> optimization?</a:t>
            </a:r>
          </a:p>
        </p:txBody>
      </p:sp>
      <p:sp>
        <p:nvSpPr>
          <p:cNvPr id="5" name="Footer Placeholder 4">
            <a:extLst>
              <a:ext uri="{FF2B5EF4-FFF2-40B4-BE49-F238E27FC236}">
                <a16:creationId xmlns:a16="http://schemas.microsoft.com/office/drawing/2014/main" id="{7B4E6864-76C5-2CFC-2529-56EF22B36AB7}"/>
              </a:ext>
            </a:extLst>
          </p:cNvPr>
          <p:cNvSpPr>
            <a:spLocks noGrp="1"/>
          </p:cNvSpPr>
          <p:nvPr>
            <p:ph type="ftr" sz="quarter" idx="3"/>
          </p:nvPr>
        </p:nvSpPr>
        <p:spPr/>
        <p:txBody>
          <a:bodyPr/>
          <a:lstStyle/>
          <a:p>
            <a:r>
              <a:rPr lang="en-US"/>
              <a:t>On prompt optimization and coding agents</a:t>
            </a:r>
            <a:endParaRPr lang="en-US" dirty="0"/>
          </a:p>
        </p:txBody>
      </p:sp>
      <p:sp>
        <p:nvSpPr>
          <p:cNvPr id="7" name="Rounded Rectangle 6">
            <a:extLst>
              <a:ext uri="{FF2B5EF4-FFF2-40B4-BE49-F238E27FC236}">
                <a16:creationId xmlns:a16="http://schemas.microsoft.com/office/drawing/2014/main" id="{E65CA845-F2A0-E0A7-59A0-1DFE420647F5}"/>
              </a:ext>
            </a:extLst>
          </p:cNvPr>
          <p:cNvSpPr/>
          <p:nvPr/>
        </p:nvSpPr>
        <p:spPr>
          <a:xfrm>
            <a:off x="679305" y="3975752"/>
            <a:ext cx="2329715" cy="455031"/>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8" name="Content Placeholder 2">
            <a:extLst>
              <a:ext uri="{FF2B5EF4-FFF2-40B4-BE49-F238E27FC236}">
                <a16:creationId xmlns:a16="http://schemas.microsoft.com/office/drawing/2014/main" id="{026FAE96-3C7F-589A-AFD8-184A1BD56836}"/>
              </a:ext>
            </a:extLst>
          </p:cNvPr>
          <p:cNvSpPr txBox="1">
            <a:spLocks/>
          </p:cNvSpPr>
          <p:nvPr/>
        </p:nvSpPr>
        <p:spPr>
          <a:xfrm>
            <a:off x="679305" y="4009657"/>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training the model</a:t>
            </a:r>
          </a:p>
        </p:txBody>
      </p:sp>
      <p:sp>
        <p:nvSpPr>
          <p:cNvPr id="9" name="Content Placeholder 2">
            <a:extLst>
              <a:ext uri="{FF2B5EF4-FFF2-40B4-BE49-F238E27FC236}">
                <a16:creationId xmlns:a16="http://schemas.microsoft.com/office/drawing/2014/main" id="{9B8C27C3-A1CA-2110-5782-FA83A30CE329}"/>
              </a:ext>
            </a:extLst>
          </p:cNvPr>
          <p:cNvSpPr txBox="1">
            <a:spLocks/>
          </p:cNvSpPr>
          <p:nvPr/>
        </p:nvSpPr>
        <p:spPr>
          <a:xfrm>
            <a:off x="823555" y="2863475"/>
            <a:ext cx="6269271" cy="560025"/>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to amortize:</a:t>
            </a:r>
            <a:r>
              <a:rPr lang="en-US" dirty="0"/>
              <a:t> </a:t>
            </a:r>
            <a:r>
              <a:rPr lang="en-US" i="1" dirty="0"/>
              <a:t>to spread out an upfront cost over time</a:t>
            </a:r>
          </a:p>
        </p:txBody>
      </p:sp>
      <p:sp>
        <p:nvSpPr>
          <p:cNvPr id="10" name="Rounded Rectangle 9">
            <a:extLst>
              <a:ext uri="{FF2B5EF4-FFF2-40B4-BE49-F238E27FC236}">
                <a16:creationId xmlns:a16="http://schemas.microsoft.com/office/drawing/2014/main" id="{AAD9F7F3-0622-2128-2AAB-999247D4BB23}"/>
              </a:ext>
            </a:extLst>
          </p:cNvPr>
          <p:cNvSpPr/>
          <p:nvPr/>
        </p:nvSpPr>
        <p:spPr>
          <a:xfrm>
            <a:off x="3620666" y="3988060"/>
            <a:ext cx="2980643" cy="442178"/>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1" name="Content Placeholder 2">
            <a:extLst>
              <a:ext uri="{FF2B5EF4-FFF2-40B4-BE49-F238E27FC236}">
                <a16:creationId xmlns:a16="http://schemas.microsoft.com/office/drawing/2014/main" id="{DFA6463B-EB5A-5860-D759-4686495E96CA}"/>
              </a:ext>
            </a:extLst>
          </p:cNvPr>
          <p:cNvSpPr txBox="1">
            <a:spLocks/>
          </p:cNvSpPr>
          <p:nvPr/>
        </p:nvSpPr>
        <p:spPr>
          <a:xfrm>
            <a:off x="3620666" y="4008517"/>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0B050"/>
                </a:solidFill>
              </a:rPr>
              <a:t>fast approximate solutions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67464F-E857-9277-071E-86E68996CBD3}"/>
                  </a:ext>
                </a:extLst>
              </p:cNvPr>
              <p:cNvSpPr txBox="1"/>
              <p:nvPr/>
            </p:nvSpPr>
            <p:spPr>
              <a:xfrm>
                <a:off x="7414324" y="2203758"/>
                <a:ext cx="3753528" cy="56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ea typeface="Source Sans Pro" panose="020B0503030403020204" pitchFamily="34" charset="0"/>
                            </a:rPr>
                          </m:ctrlPr>
                        </m:sSubPr>
                        <m:e>
                          <m:acc>
                            <m:accPr>
                              <m:chr m:val="̂"/>
                              <m:ctrlPr>
                                <a:rPr lang="en-US" sz="2000" i="1">
                                  <a:latin typeface="Cambria Math" panose="02040503050406030204" pitchFamily="18" charset="0"/>
                                  <a:ea typeface="Source Sans Pro" panose="020B0503030403020204" pitchFamily="34" charset="0"/>
                                </a:rPr>
                              </m:ctrlPr>
                            </m:accPr>
                            <m:e>
                              <m:r>
                                <a:rPr lang="en-US" sz="2000" i="1">
                                  <a:latin typeface="Cambria Math" panose="02040503050406030204" pitchFamily="18" charset="0"/>
                                  <a:ea typeface="Source Sans Pro" panose="020B0503030403020204" pitchFamily="34" charset="0"/>
                                </a:rPr>
                                <m:t>𝑦</m:t>
                              </m:r>
                            </m:e>
                          </m:acc>
                        </m:e>
                        <m:sub>
                          <m:r>
                            <a:rPr lang="en-US" sz="2000" i="1" dirty="0">
                              <a:latin typeface="Cambria Math" panose="02040503050406030204" pitchFamily="18" charset="0"/>
                              <a:ea typeface="Source Sans Pro" panose="020B0503030403020204" pitchFamily="34" charset="0"/>
                            </a:rPr>
                            <m:t>𝜃</m:t>
                          </m:r>
                        </m:sub>
                      </m:sSub>
                      <m:r>
                        <a:rPr lang="en-US" sz="2000" i="1" dirty="0">
                          <a:latin typeface="Cambria Math" panose="02040503050406030204" pitchFamily="18" charset="0"/>
                          <a:ea typeface="Source Sans Pro" panose="020B0503030403020204" pitchFamily="34" charset="0"/>
                        </a:rPr>
                        <m:t>(</m:t>
                      </m:r>
                      <m:r>
                        <a:rPr lang="en-US" sz="2000" i="1" dirty="0">
                          <a:latin typeface="Cambria Math" panose="02040503050406030204" pitchFamily="18" charset="0"/>
                          <a:ea typeface="Source Sans Pro" panose="020B0503030403020204" pitchFamily="34" charset="0"/>
                        </a:rPr>
                        <m:t>𝑥</m:t>
                      </m:r>
                      <m:r>
                        <a:rPr lang="en-US" sz="2000" i="1" dirty="0">
                          <a:latin typeface="Cambria Math" panose="02040503050406030204" pitchFamily="18" charset="0"/>
                          <a:ea typeface="Source Sans Pro" panose="020B0503030403020204" pitchFamily="34"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m:t>
                          </m:r>
                        </m:sup>
                      </m:s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solidFill>
                            <a:schemeClr val="tx1">
                              <a:lumMod val="50000"/>
                              <a:lumOff val="50000"/>
                            </a:schemeClr>
                          </a:solidFill>
                          <a:latin typeface="Cambria Math" panose="02040503050406030204" pitchFamily="18" charset="0"/>
                        </a:rPr>
                        <m:t>∈</m:t>
                      </m:r>
                      <m:func>
                        <m:funcPr>
                          <m:ctrlPr>
                            <a:rPr lang="en-US" sz="2000" b="0" i="1" smtClean="0">
                              <a:solidFill>
                                <a:schemeClr val="tx1">
                                  <a:lumMod val="50000"/>
                                  <a:lumOff val="50000"/>
                                </a:schemeClr>
                              </a:solidFill>
                              <a:latin typeface="Cambria Math" panose="02040503050406030204" pitchFamily="18" charset="0"/>
                            </a:rPr>
                          </m:ctrlPr>
                        </m:funcPr>
                        <m:fName>
                          <m:limLow>
                            <m:limLowPr>
                              <m:ctrlPr>
                                <a:rPr lang="en-US" sz="2000" b="0" i="1" smtClean="0">
                                  <a:solidFill>
                                    <a:schemeClr val="tx1">
                                      <a:lumMod val="50000"/>
                                      <a:lumOff val="50000"/>
                                    </a:schemeClr>
                                  </a:solidFill>
                                  <a:latin typeface="Cambria Math" panose="02040503050406030204" pitchFamily="18" charset="0"/>
                                </a:rPr>
                              </m:ctrlPr>
                            </m:limLowPr>
                            <m:e>
                              <m:r>
                                <m:rPr>
                                  <m:sty m:val="p"/>
                                </m:rPr>
                                <a:rPr lang="en-US" sz="2000" b="0" i="0" smtClean="0">
                                  <a:solidFill>
                                    <a:schemeClr val="tx1">
                                      <a:lumMod val="50000"/>
                                      <a:lumOff val="50000"/>
                                    </a:schemeClr>
                                  </a:solidFill>
                                  <a:latin typeface="Cambria Math" panose="02040503050406030204" pitchFamily="18" charset="0"/>
                                </a:rPr>
                                <m:t>argmin</m:t>
                              </m:r>
                            </m:e>
                            <m:lim>
                              <m:r>
                                <a:rPr lang="en-US" sz="2000" b="0" i="1" smtClean="0">
                                  <a:solidFill>
                                    <a:schemeClr val="tx1">
                                      <a:lumMod val="50000"/>
                                      <a:lumOff val="50000"/>
                                    </a:schemeClr>
                                  </a:solidFill>
                                  <a:latin typeface="Cambria Math" panose="02040503050406030204" pitchFamily="18" charset="0"/>
                                </a:rPr>
                                <m:t>𝑦</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00503000000000000" pitchFamily="2" charset="77"/>
                                </a:rPr>
                                <m:t>𝒴</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𝑥</m:t>
                              </m:r>
                              <m:r>
                                <a:rPr lang="en-US" sz="2000" b="0" i="1" smtClean="0">
                                  <a:solidFill>
                                    <a:schemeClr val="tx1">
                                      <a:lumMod val="50000"/>
                                      <a:lumOff val="50000"/>
                                    </a:schemeClr>
                                  </a:solidFill>
                                  <a:latin typeface="Cambria Math" panose="02040503050406030204" pitchFamily="18" charset="0"/>
                                </a:rPr>
                                <m:t>)</m:t>
                              </m:r>
                            </m:lim>
                          </m:limLow>
                        </m:fName>
                        <m:e>
                          <m:r>
                            <a:rPr lang="en-US" sz="2000" b="0" i="1" smtClean="0">
                              <a:solidFill>
                                <a:schemeClr val="tx1">
                                  <a:lumMod val="50000"/>
                                  <a:lumOff val="50000"/>
                                </a:schemeClr>
                              </a:solidFill>
                              <a:latin typeface="Cambria Math" panose="02040503050406030204" pitchFamily="18" charset="0"/>
                            </a:rPr>
                            <m:t>𝑓</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𝑦</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𝑥</m:t>
                          </m:r>
                          <m:r>
                            <a:rPr lang="en-US" sz="2000" b="0" i="1" smtClean="0">
                              <a:solidFill>
                                <a:schemeClr val="tx1">
                                  <a:lumMod val="50000"/>
                                  <a:lumOff val="50000"/>
                                </a:schemeClr>
                              </a:solidFill>
                              <a:latin typeface="Cambria Math" panose="02040503050406030204" pitchFamily="18" charset="0"/>
                            </a:rPr>
                            <m:t>)</m:t>
                          </m:r>
                        </m:e>
                      </m:func>
                    </m:oMath>
                  </m:oMathPara>
                </a14:m>
                <a:endParaRPr lang="en-US" sz="2000" dirty="0"/>
              </a:p>
            </p:txBody>
          </p:sp>
        </mc:Choice>
        <mc:Fallback xmlns="">
          <p:sp>
            <p:nvSpPr>
              <p:cNvPr id="12" name="TextBox 11">
                <a:extLst>
                  <a:ext uri="{FF2B5EF4-FFF2-40B4-BE49-F238E27FC236}">
                    <a16:creationId xmlns:a16="http://schemas.microsoft.com/office/drawing/2014/main" id="{6567464F-E857-9277-071E-86E68996CBD3}"/>
                  </a:ext>
                </a:extLst>
              </p:cNvPr>
              <p:cNvSpPr txBox="1">
                <a:spLocks noRot="1" noChangeAspect="1" noMove="1" noResize="1" noEditPoints="1" noAdjustHandles="1" noChangeArrowheads="1" noChangeShapeType="1" noTextEdit="1"/>
              </p:cNvSpPr>
              <p:nvPr/>
            </p:nvSpPr>
            <p:spPr>
              <a:xfrm>
                <a:off x="7414324" y="2203758"/>
                <a:ext cx="3753528" cy="560025"/>
              </a:xfrm>
              <a:prstGeom prst="rect">
                <a:avLst/>
              </a:prstGeom>
              <a:blipFill>
                <a:blip r:embed="rId2"/>
                <a:stretch>
                  <a:fillRect l="-1347" t="-6667" r="-2357" b="-17778"/>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0CF1DBA5-598B-3F7B-6F64-B6770CCE9A92}"/>
              </a:ext>
            </a:extLst>
          </p:cNvPr>
          <p:cNvSpPr txBox="1">
            <a:spLocks/>
          </p:cNvSpPr>
          <p:nvPr/>
        </p:nvSpPr>
        <p:spPr>
          <a:xfrm>
            <a:off x="679305" y="3658860"/>
            <a:ext cx="338784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98202C"/>
                </a:solidFill>
              </a:rPr>
              <a:t>expensive upfront cost</a:t>
            </a:r>
          </a:p>
        </p:txBody>
      </p:sp>
      <p:sp>
        <p:nvSpPr>
          <p:cNvPr id="16" name="Subtitle 2">
            <a:extLst>
              <a:ext uri="{FF2B5EF4-FFF2-40B4-BE49-F238E27FC236}">
                <a16:creationId xmlns:a16="http://schemas.microsoft.com/office/drawing/2014/main" id="{BDB62B09-6E8B-B32F-1688-6001E15D9248}"/>
              </a:ext>
            </a:extLst>
          </p:cNvPr>
          <p:cNvSpPr txBox="1">
            <a:spLocks/>
          </p:cNvSpPr>
          <p:nvPr/>
        </p:nvSpPr>
        <p:spPr>
          <a:xfrm>
            <a:off x="1665424" y="1081098"/>
            <a:ext cx="4174933" cy="307519"/>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Tutorial on amortized optimization.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Amos.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FnT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in ML, 2023.</a:t>
            </a:r>
            <a:endPar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cxnSp>
        <p:nvCxnSpPr>
          <p:cNvPr id="17" name="Straight Arrow Connector 16">
            <a:extLst>
              <a:ext uri="{FF2B5EF4-FFF2-40B4-BE49-F238E27FC236}">
                <a16:creationId xmlns:a16="http://schemas.microsoft.com/office/drawing/2014/main" id="{384AAF03-F950-E717-9EAF-2F9EE9BA20AE}"/>
              </a:ext>
            </a:extLst>
          </p:cNvPr>
          <p:cNvCxnSpPr>
            <a:cxnSpLocks/>
          </p:cNvCxnSpPr>
          <p:nvPr/>
        </p:nvCxnSpPr>
        <p:spPr>
          <a:xfrm>
            <a:off x="3009020" y="4219679"/>
            <a:ext cx="620487" cy="0"/>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0B40281F-1707-6428-F36B-FA4F40F833AD}"/>
              </a:ext>
            </a:extLst>
          </p:cNvPr>
          <p:cNvGrpSpPr/>
          <p:nvPr/>
        </p:nvGrpSpPr>
        <p:grpSpPr>
          <a:xfrm>
            <a:off x="7800845" y="2813785"/>
            <a:ext cx="3044129" cy="2568362"/>
            <a:chOff x="7340274" y="3633585"/>
            <a:chExt cx="3044129" cy="2568362"/>
          </a:xfrm>
        </p:grpSpPr>
        <p:pic>
          <p:nvPicPr>
            <p:cNvPr id="21" name="Picture 20">
              <a:extLst>
                <a:ext uri="{FF2B5EF4-FFF2-40B4-BE49-F238E27FC236}">
                  <a16:creationId xmlns:a16="http://schemas.microsoft.com/office/drawing/2014/main" id="{2E2BA394-70F0-3C1A-8AEA-BAB4B5BB6E45}"/>
                </a:ext>
              </a:extLst>
            </p:cNvPr>
            <p:cNvPicPr>
              <a:picLocks noChangeAspect="1"/>
            </p:cNvPicPr>
            <p:nvPr/>
          </p:nvPicPr>
          <p:blipFill rotWithShape="1">
            <a:blip r:embed="rId3"/>
            <a:srcRect t="380"/>
            <a:stretch/>
          </p:blipFill>
          <p:spPr>
            <a:xfrm>
              <a:off x="7340274" y="3761546"/>
              <a:ext cx="2875957" cy="2295728"/>
            </a:xfrm>
            <a:prstGeom prst="rect">
              <a:avLst/>
            </a:prstGeom>
          </p:spPr>
        </p:pic>
        <p:cxnSp>
          <p:nvCxnSpPr>
            <p:cNvPr id="22" name="Straight Connector 21">
              <a:extLst>
                <a:ext uri="{FF2B5EF4-FFF2-40B4-BE49-F238E27FC236}">
                  <a16:creationId xmlns:a16="http://schemas.microsoft.com/office/drawing/2014/main" id="{430BF30C-E35D-AF07-8CDD-E2A85C343736}"/>
                </a:ext>
              </a:extLst>
            </p:cNvPr>
            <p:cNvCxnSpPr>
              <a:cxnSpLocks/>
            </p:cNvCxnSpPr>
            <p:nvPr/>
          </p:nvCxnSpPr>
          <p:spPr>
            <a:xfrm flipV="1">
              <a:off x="9257520" y="3633585"/>
              <a:ext cx="0" cy="2374035"/>
            </a:xfrm>
            <a:prstGeom prst="line">
              <a:avLst/>
            </a:prstGeom>
            <a:ln w="50800">
              <a:prstDash val="sysDot"/>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7B729DAF-A647-6C00-FE22-D32547D2C7B9}"/>
                </a:ext>
              </a:extLst>
            </p:cNvPr>
            <p:cNvSpPr txBox="1"/>
            <p:nvPr/>
          </p:nvSpPr>
          <p:spPr>
            <a:xfrm>
              <a:off x="7575196" y="6017281"/>
              <a:ext cx="2809207"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(vertical slices are optimization problems)</a:t>
              </a:r>
            </a:p>
          </p:txBody>
        </p:sp>
      </p:grpSp>
      <p:sp>
        <p:nvSpPr>
          <p:cNvPr id="26" name="Content Placeholder 2">
            <a:extLst>
              <a:ext uri="{FF2B5EF4-FFF2-40B4-BE49-F238E27FC236}">
                <a16:creationId xmlns:a16="http://schemas.microsoft.com/office/drawing/2014/main" id="{48A55367-ACD8-98FF-9635-BF32FB3422A2}"/>
              </a:ext>
            </a:extLst>
          </p:cNvPr>
          <p:cNvSpPr>
            <a:spLocks noGrp="1"/>
          </p:cNvSpPr>
          <p:nvPr>
            <p:ph idx="1"/>
          </p:nvPr>
        </p:nvSpPr>
        <p:spPr>
          <a:xfrm>
            <a:off x="7506144" y="1060758"/>
            <a:ext cx="3020432" cy="307519"/>
          </a:xfrm>
        </p:spPr>
        <p:txBody>
          <a:bodyPr>
            <a:normAutofit/>
          </a:bodyPr>
          <a:lstStyle/>
          <a:p>
            <a:r>
              <a:rPr lang="en-US" sz="1200" dirty="0">
                <a:solidFill>
                  <a:schemeClr val="tx1">
                    <a:lumMod val="50000"/>
                    <a:lumOff val="50000"/>
                  </a:schemeClr>
                </a:solidFill>
              </a:rPr>
              <a:t>*also referred to as </a:t>
            </a:r>
            <a:r>
              <a:rPr lang="en-US" sz="1200" i="1" dirty="0">
                <a:solidFill>
                  <a:schemeClr val="tx1">
                    <a:lumMod val="50000"/>
                    <a:lumOff val="50000"/>
                  </a:schemeClr>
                </a:solidFill>
              </a:rPr>
              <a:t>learned</a:t>
            </a:r>
            <a:r>
              <a:rPr lang="en-US" sz="1200" dirty="0">
                <a:solidFill>
                  <a:schemeClr val="tx1">
                    <a:lumMod val="50000"/>
                    <a:lumOff val="50000"/>
                  </a:schemeClr>
                </a:solidFill>
              </a:rPr>
              <a:t> optimization</a:t>
            </a:r>
          </a:p>
        </p:txBody>
      </p:sp>
      <p:sp>
        <p:nvSpPr>
          <p:cNvPr id="3" name="Date Placeholder 2">
            <a:extLst>
              <a:ext uri="{FF2B5EF4-FFF2-40B4-BE49-F238E27FC236}">
                <a16:creationId xmlns:a16="http://schemas.microsoft.com/office/drawing/2014/main" id="{8F8014E2-3EB5-63FA-5483-1CE4CDCCBC8C}"/>
              </a:ext>
            </a:extLst>
          </p:cNvPr>
          <p:cNvSpPr>
            <a:spLocks noGrp="1"/>
          </p:cNvSpPr>
          <p:nvPr>
            <p:ph type="dt" sz="half" idx="2"/>
          </p:nvPr>
        </p:nvSpPr>
        <p:spPr/>
        <p:txBody>
          <a:bodyPr/>
          <a:lstStyle/>
          <a:p>
            <a:r>
              <a:rPr lang="en-US"/>
              <a:t>Brandon Amos</a:t>
            </a:r>
            <a:endParaRPr lang="en-US" dirty="0"/>
          </a:p>
        </p:txBody>
      </p:sp>
      <p:sp>
        <p:nvSpPr>
          <p:cNvPr id="13" name="Slide Number Placeholder 12">
            <a:extLst>
              <a:ext uri="{FF2B5EF4-FFF2-40B4-BE49-F238E27FC236}">
                <a16:creationId xmlns:a16="http://schemas.microsoft.com/office/drawing/2014/main" id="{18AE1185-7D65-68BA-5D0A-C1A74C900047}"/>
              </a:ext>
            </a:extLst>
          </p:cNvPr>
          <p:cNvSpPr>
            <a:spLocks noGrp="1"/>
          </p:cNvSpPr>
          <p:nvPr>
            <p:ph type="sldNum" sz="quarter" idx="12"/>
          </p:nvPr>
        </p:nvSpPr>
        <p:spPr/>
        <p:txBody>
          <a:bodyPr/>
          <a:lstStyle/>
          <a:p>
            <a:fld id="{F813B43C-900A-1C44-BF45-66CB67BC66D1}" type="slidenum">
              <a:rPr lang="en-US" smtClean="0"/>
              <a:pPr/>
              <a:t>33</a:t>
            </a:fld>
            <a:endParaRPr lang="en-US"/>
          </a:p>
        </p:txBody>
      </p:sp>
    </p:spTree>
    <p:extLst>
      <p:ext uri="{BB962C8B-B14F-4D97-AF65-F5344CB8AC3E}">
        <p14:creationId xmlns:p14="http://schemas.microsoft.com/office/powerpoint/2010/main" val="1934790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58E0C-8EB9-623C-20E3-748405ECE167}"/>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F9EF453-73DF-5C93-7E7E-EAA1B46B26E8}"/>
              </a:ext>
            </a:extLst>
          </p:cNvPr>
          <p:cNvSpPr/>
          <p:nvPr/>
        </p:nvSpPr>
        <p:spPr>
          <a:xfrm>
            <a:off x="3455378" y="2300124"/>
            <a:ext cx="927800" cy="467386"/>
          </a:xfrm>
          <a:prstGeom prst="roundRect">
            <a:avLst/>
          </a:prstGeom>
          <a:solidFill>
            <a:srgbClr val="F9F2E6"/>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57C451-547E-9BCB-33AF-5ED60B42D1BF}"/>
              </a:ext>
            </a:extLst>
          </p:cNvPr>
          <p:cNvSpPr>
            <a:spLocks noGrp="1"/>
          </p:cNvSpPr>
          <p:nvPr>
            <p:ph type="title"/>
          </p:nvPr>
        </p:nvSpPr>
        <p:spPr>
          <a:xfrm>
            <a:off x="609600" y="274638"/>
            <a:ext cx="10972800" cy="1143000"/>
          </a:xfrm>
        </p:spPr>
        <p:txBody>
          <a:bodyPr>
            <a:normAutofit/>
          </a:bodyPr>
          <a:lstStyle/>
          <a:p>
            <a:r>
              <a:rPr lang="en-US" dirty="0"/>
              <a:t>Back to prompt optimization: AdvPrompter</a:t>
            </a:r>
          </a:p>
        </p:txBody>
      </p:sp>
      <p:sp>
        <p:nvSpPr>
          <p:cNvPr id="5" name="Footer Placeholder 4">
            <a:extLst>
              <a:ext uri="{FF2B5EF4-FFF2-40B4-BE49-F238E27FC236}">
                <a16:creationId xmlns:a16="http://schemas.microsoft.com/office/drawing/2014/main" id="{57057812-574C-3750-2E58-D05A615887F7}"/>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F990B96-F474-763E-9512-B607D5398BEE}"/>
                  </a:ext>
                </a:extLst>
              </p:cNvPr>
              <p:cNvSpPr txBox="1">
                <a:spLocks/>
              </p:cNvSpPr>
              <p:nvPr/>
            </p:nvSpPr>
            <p:spPr>
              <a:xfrm>
                <a:off x="2603720" y="2312545"/>
                <a:ext cx="5565316"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00503000000000000" pitchFamily="2" charset="77"/>
                            </a:rPr>
                            <m:t>𝑞</m:t>
                          </m:r>
                        </m:e>
                        <m:sub>
                          <m:r>
                            <a:rPr lang="en-US" b="0" i="1" smtClean="0">
                              <a:latin typeface="Cambria Math" panose="02000503000000000000" pitchFamily="2" charset="77"/>
                            </a:rPr>
                            <m:t>𝜃</m:t>
                          </m:r>
                        </m:sub>
                      </m:sSub>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sSup>
                        <m:sSupPr>
                          <m:ctrlPr>
                            <a:rPr lang="en-US" b="0" i="1" smtClean="0">
                              <a:latin typeface="Cambria Math" panose="02040503050406030204" pitchFamily="18" charset="0"/>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40503050406030204" pitchFamily="18" charset="0"/>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7F990B96-F474-763E-9512-B607D5398BEE}"/>
                  </a:ext>
                </a:extLst>
              </p:cNvPr>
              <p:cNvSpPr txBox="1">
                <a:spLocks noRot="1" noChangeAspect="1" noMove="1" noResize="1" noEditPoints="1" noAdjustHandles="1" noChangeArrowheads="1" noChangeShapeType="1" noTextEdit="1"/>
              </p:cNvSpPr>
              <p:nvPr/>
            </p:nvSpPr>
            <p:spPr>
              <a:xfrm>
                <a:off x="2603720" y="2312545"/>
                <a:ext cx="5565316" cy="904222"/>
              </a:xfrm>
              <a:prstGeom prst="rect">
                <a:avLst/>
              </a:prstGeom>
              <a:blipFill>
                <a:blip r:embed="rId3"/>
                <a:stretch>
                  <a:fillRect t="-1370"/>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A9EF3534-AFDD-7001-F119-9C7DB5A9DBF0}"/>
              </a:ext>
            </a:extLst>
          </p:cNvPr>
          <p:cNvSpPr txBox="1">
            <a:spLocks/>
          </p:cNvSpPr>
          <p:nvPr/>
        </p:nvSpPr>
        <p:spPr>
          <a:xfrm>
            <a:off x="3380726" y="2927167"/>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C5DD9CD4-F3E8-BCA3-AFB8-43162C3F0965}"/>
              </a:ext>
            </a:extLst>
          </p:cNvPr>
          <p:cNvCxnSpPr>
            <a:cxnSpLocks/>
          </p:cNvCxnSpPr>
          <p:nvPr/>
        </p:nvCxnSpPr>
        <p:spPr>
          <a:xfrm>
            <a:off x="4567921" y="278442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9CED7F4E-99F8-5F63-04B9-25173BF38209}"/>
              </a:ext>
            </a:extLst>
          </p:cNvPr>
          <p:cNvSpPr txBox="1">
            <a:spLocks/>
          </p:cNvSpPr>
          <p:nvPr/>
        </p:nvSpPr>
        <p:spPr>
          <a:xfrm>
            <a:off x="6237487" y="183840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BFDDCDBA-C686-4C8A-BFAC-371A0ADCB50E}"/>
              </a:ext>
            </a:extLst>
          </p:cNvPr>
          <p:cNvCxnSpPr>
            <a:cxnSpLocks/>
          </p:cNvCxnSpPr>
          <p:nvPr/>
        </p:nvCxnSpPr>
        <p:spPr>
          <a:xfrm>
            <a:off x="6494701" y="2167336"/>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E9BAEEB-51E5-7927-0C25-41F857584016}"/>
              </a:ext>
            </a:extLst>
          </p:cNvPr>
          <p:cNvSpPr txBox="1">
            <a:spLocks/>
          </p:cNvSpPr>
          <p:nvPr/>
        </p:nvSpPr>
        <p:spPr>
          <a:xfrm>
            <a:off x="5601311" y="3024830"/>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68C1BA66-D0DD-839A-23F6-7553B22FDD6D}"/>
              </a:ext>
            </a:extLst>
          </p:cNvPr>
          <p:cNvCxnSpPr>
            <a:cxnSpLocks/>
          </p:cNvCxnSpPr>
          <p:nvPr/>
        </p:nvCxnSpPr>
        <p:spPr>
          <a:xfrm>
            <a:off x="5777843" y="292346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A04B05B2-524A-846B-BC59-9BCBE764CF33}"/>
              </a:ext>
            </a:extLst>
          </p:cNvPr>
          <p:cNvSpPr txBox="1">
            <a:spLocks/>
          </p:cNvSpPr>
          <p:nvPr/>
        </p:nvSpPr>
        <p:spPr>
          <a:xfrm>
            <a:off x="4047864" y="1854079"/>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0D6E9BEB-FD9F-56D0-0563-34F652620FB8}"/>
              </a:ext>
            </a:extLst>
          </p:cNvPr>
          <p:cNvCxnSpPr>
            <a:cxnSpLocks/>
          </p:cNvCxnSpPr>
          <p:nvPr/>
        </p:nvCxnSpPr>
        <p:spPr>
          <a:xfrm>
            <a:off x="4931031" y="217747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D092F9E-00CC-7697-39D0-57F7A8B815D8}"/>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2F5B44-B5B8-5516-2FE0-0B138E19D4F1}"/>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632F5B44-B5B8-5516-2FE0-0B138E19D4F1}"/>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6B0639-39C1-133A-F7D9-BF8D57B14D03}"/>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2A6B0639-39C1-133A-F7D9-BF8D57B14D03}"/>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ACCC-0BCB-8056-362A-473AA758D67A}"/>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6CDEACCC-0BCB-8056-362A-473AA758D67A}"/>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672E77F-B94D-5E36-993C-00180474ABEF}"/>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5672E77F-B94D-5E36-993C-00180474ABEF}"/>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7C1CCF-2943-B00C-3637-6AC9A7350B6D}"/>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A47C1CCF-2943-B00C-3637-6AC9A7350B6D}"/>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CCB35A-3242-F7F4-0FEB-04671A61B8EC}"/>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88CCB35A-3242-F7F4-0FEB-04671A61B8EC}"/>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8C0C3EB-AF02-C488-0AC6-E6C17F93FFD9}"/>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F8C0C3EB-AF02-C488-0AC6-E6C17F93FFD9}"/>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18" name="Left-Right Arrow 17">
            <a:extLst>
              <a:ext uri="{FF2B5EF4-FFF2-40B4-BE49-F238E27FC236}">
                <a16:creationId xmlns:a16="http://schemas.microsoft.com/office/drawing/2014/main" id="{CCA94976-65DA-1D6D-3CC0-FA0CAE0C07E6}"/>
              </a:ext>
            </a:extLst>
          </p:cNvPr>
          <p:cNvSpPr/>
          <p:nvPr/>
        </p:nvSpPr>
        <p:spPr>
          <a:xfrm>
            <a:off x="2398567" y="4287932"/>
            <a:ext cx="7617966" cy="961678"/>
          </a:xfrm>
          <a:prstGeom prst="leftRightArrow">
            <a:avLst/>
          </a:prstGeom>
          <a:solidFill>
            <a:schemeClr val="tx1">
              <a:alpha val="4102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ontent Placeholder 7">
            <a:extLst>
              <a:ext uri="{FF2B5EF4-FFF2-40B4-BE49-F238E27FC236}">
                <a16:creationId xmlns:a16="http://schemas.microsoft.com/office/drawing/2014/main" id="{7D8804A3-637F-88A6-A068-F13650A4A769}"/>
              </a:ext>
            </a:extLst>
          </p:cNvPr>
          <p:cNvSpPr txBox="1">
            <a:spLocks/>
          </p:cNvSpPr>
          <p:nvPr/>
        </p:nvSpPr>
        <p:spPr>
          <a:xfrm>
            <a:off x="1005727" y="1114021"/>
            <a:ext cx="1022812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latin typeface="Source Sans Pro" panose="020B0503030403020204" pitchFamily="34" charset="0"/>
                <a:ea typeface="Source Sans Pro" panose="020B0503030403020204" pitchFamily="34" charset="0"/>
              </a:rPr>
              <a:t>💡 amortize prompt optimization problems</a:t>
            </a:r>
          </a:p>
        </p:txBody>
      </p:sp>
      <p:sp>
        <p:nvSpPr>
          <p:cNvPr id="3" name="Date Placeholder 2">
            <a:extLst>
              <a:ext uri="{FF2B5EF4-FFF2-40B4-BE49-F238E27FC236}">
                <a16:creationId xmlns:a16="http://schemas.microsoft.com/office/drawing/2014/main" id="{45A21E04-D138-3C4D-59CC-EE859EEE531F}"/>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7CF98166-E470-4CA3-7E00-2CA8803B5A8F}"/>
              </a:ext>
            </a:extLst>
          </p:cNvPr>
          <p:cNvSpPr>
            <a:spLocks noGrp="1"/>
          </p:cNvSpPr>
          <p:nvPr>
            <p:ph type="sldNum" sz="quarter" idx="12"/>
          </p:nvPr>
        </p:nvSpPr>
        <p:spPr/>
        <p:txBody>
          <a:bodyPr/>
          <a:lstStyle/>
          <a:p>
            <a:fld id="{F813B43C-900A-1C44-BF45-66CB67BC66D1}" type="slidenum">
              <a:rPr lang="en-US" smtClean="0"/>
              <a:pPr/>
              <a:t>34</a:t>
            </a:fld>
            <a:endParaRPr lang="en-US"/>
          </a:p>
        </p:txBody>
      </p:sp>
    </p:spTree>
    <p:extLst>
      <p:ext uri="{BB962C8B-B14F-4D97-AF65-F5344CB8AC3E}">
        <p14:creationId xmlns:p14="http://schemas.microsoft.com/office/powerpoint/2010/main" val="1756753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7B17-7B85-337B-B091-19EE869E011D}"/>
              </a:ext>
            </a:extLst>
          </p:cNvPr>
          <p:cNvSpPr>
            <a:spLocks noGrp="1"/>
          </p:cNvSpPr>
          <p:nvPr>
            <p:ph type="title"/>
          </p:nvPr>
        </p:nvSpPr>
        <p:spPr/>
        <p:txBody>
          <a:bodyPr/>
          <a:lstStyle/>
          <a:p>
            <a:r>
              <a:rPr lang="en-US" dirty="0"/>
              <a:t>How AdvPrompter works</a:t>
            </a:r>
          </a:p>
        </p:txBody>
      </p:sp>
      <p:sp>
        <p:nvSpPr>
          <p:cNvPr id="5" name="Footer Placeholder 4">
            <a:extLst>
              <a:ext uri="{FF2B5EF4-FFF2-40B4-BE49-F238E27FC236}">
                <a16:creationId xmlns:a16="http://schemas.microsoft.com/office/drawing/2014/main" id="{CA07DB6E-50EB-A32B-E1E9-C9FA65C473CB}"/>
              </a:ext>
            </a:extLst>
          </p:cNvPr>
          <p:cNvSpPr>
            <a:spLocks noGrp="1"/>
          </p:cNvSpPr>
          <p:nvPr>
            <p:ph type="ftr" sz="quarter" idx="3"/>
          </p:nvPr>
        </p:nvSpPr>
        <p:spPr/>
        <p:txBody>
          <a:bodyPr/>
          <a:lstStyle/>
          <a:p>
            <a:r>
              <a:rPr lang="en-US"/>
              <a:t>On prompt optimization and coding agents</a:t>
            </a:r>
            <a:endParaRPr lang="en-US" dirty="0"/>
          </a:p>
        </p:txBody>
      </p:sp>
      <p:pic>
        <p:nvPicPr>
          <p:cNvPr id="24" name="Picture 23">
            <a:extLst>
              <a:ext uri="{FF2B5EF4-FFF2-40B4-BE49-F238E27FC236}">
                <a16:creationId xmlns:a16="http://schemas.microsoft.com/office/drawing/2014/main" id="{80ED9F01-A97C-FC16-3F85-400C5DCEB79D}"/>
              </a:ext>
            </a:extLst>
          </p:cNvPr>
          <p:cNvPicPr>
            <a:picLocks noChangeAspect="1"/>
          </p:cNvPicPr>
          <p:nvPr/>
        </p:nvPicPr>
        <p:blipFill>
          <a:blip r:embed="rId2"/>
          <a:stretch>
            <a:fillRect/>
          </a:stretch>
        </p:blipFill>
        <p:spPr>
          <a:xfrm>
            <a:off x="732725" y="1207925"/>
            <a:ext cx="10565539" cy="4886562"/>
          </a:xfrm>
          <a:prstGeom prst="rect">
            <a:avLst/>
          </a:prstGeom>
        </p:spPr>
      </p:pic>
      <p:sp>
        <p:nvSpPr>
          <p:cNvPr id="3" name="Date Placeholder 2">
            <a:extLst>
              <a:ext uri="{FF2B5EF4-FFF2-40B4-BE49-F238E27FC236}">
                <a16:creationId xmlns:a16="http://schemas.microsoft.com/office/drawing/2014/main" id="{ABB91973-32A2-CD64-7E18-5D7FD416FB4D}"/>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5775928C-7820-1EDC-DE48-EB77A4E39F97}"/>
              </a:ext>
            </a:extLst>
          </p:cNvPr>
          <p:cNvSpPr>
            <a:spLocks noGrp="1"/>
          </p:cNvSpPr>
          <p:nvPr>
            <p:ph type="sldNum" sz="quarter" idx="12"/>
          </p:nvPr>
        </p:nvSpPr>
        <p:spPr/>
        <p:txBody>
          <a:bodyPr/>
          <a:lstStyle/>
          <a:p>
            <a:fld id="{F813B43C-900A-1C44-BF45-66CB67BC66D1}" type="slidenum">
              <a:rPr lang="en-US" smtClean="0"/>
              <a:pPr/>
              <a:t>35</a:t>
            </a:fld>
            <a:endParaRPr lang="en-US"/>
          </a:p>
        </p:txBody>
      </p:sp>
    </p:spTree>
    <p:extLst>
      <p:ext uri="{BB962C8B-B14F-4D97-AF65-F5344CB8AC3E}">
        <p14:creationId xmlns:p14="http://schemas.microsoft.com/office/powerpoint/2010/main" val="1829430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7EFB2D-1047-D8C9-A9D0-B907E365D438}"/>
              </a:ext>
            </a:extLst>
          </p:cNvPr>
          <p:cNvPicPr>
            <a:picLocks noChangeAspect="1"/>
          </p:cNvPicPr>
          <p:nvPr/>
        </p:nvPicPr>
        <p:blipFill>
          <a:blip r:embed="rId2"/>
          <a:stretch>
            <a:fillRect/>
          </a:stretch>
        </p:blipFill>
        <p:spPr>
          <a:xfrm>
            <a:off x="609599" y="1088187"/>
            <a:ext cx="10972799" cy="5206163"/>
          </a:xfrm>
          <a:prstGeom prst="rect">
            <a:avLst/>
          </a:prstGeom>
        </p:spPr>
      </p:pic>
      <p:sp>
        <p:nvSpPr>
          <p:cNvPr id="2" name="Title 1">
            <a:extLst>
              <a:ext uri="{FF2B5EF4-FFF2-40B4-BE49-F238E27FC236}">
                <a16:creationId xmlns:a16="http://schemas.microsoft.com/office/drawing/2014/main" id="{958CC6F3-9A7F-8AE2-E0A1-3D071CCA1E45}"/>
              </a:ext>
            </a:extLst>
          </p:cNvPr>
          <p:cNvSpPr>
            <a:spLocks noGrp="1"/>
          </p:cNvSpPr>
          <p:nvPr>
            <p:ph type="title"/>
          </p:nvPr>
        </p:nvSpPr>
        <p:spPr/>
        <p:txBody>
          <a:bodyPr>
            <a:normAutofit fontScale="90000"/>
          </a:bodyPr>
          <a:lstStyle/>
          <a:p>
            <a:r>
              <a:rPr lang="en-US" dirty="0"/>
              <a:t>Learning AdvPrompter: a two-stage approach</a:t>
            </a:r>
          </a:p>
        </p:txBody>
      </p:sp>
      <p:sp>
        <p:nvSpPr>
          <p:cNvPr id="5" name="Footer Placeholder 4">
            <a:extLst>
              <a:ext uri="{FF2B5EF4-FFF2-40B4-BE49-F238E27FC236}">
                <a16:creationId xmlns:a16="http://schemas.microsoft.com/office/drawing/2014/main" id="{E8700E21-EBAE-CC29-E177-7C532053002E}"/>
              </a:ext>
            </a:extLst>
          </p:cNvPr>
          <p:cNvSpPr>
            <a:spLocks noGrp="1"/>
          </p:cNvSpPr>
          <p:nvPr>
            <p:ph type="ftr" sz="quarter" idx="3"/>
          </p:nvPr>
        </p:nvSpPr>
        <p:spPr/>
        <p:txBody>
          <a:bodyPr/>
          <a:lstStyle/>
          <a:p>
            <a:r>
              <a:rPr lang="en-US"/>
              <a:t>On prompt optimization and coding agents</a:t>
            </a:r>
            <a:endParaRPr lang="en-US" dirty="0"/>
          </a:p>
        </p:txBody>
      </p:sp>
      <p:sp>
        <p:nvSpPr>
          <p:cNvPr id="3" name="Date Placeholder 2">
            <a:extLst>
              <a:ext uri="{FF2B5EF4-FFF2-40B4-BE49-F238E27FC236}">
                <a16:creationId xmlns:a16="http://schemas.microsoft.com/office/drawing/2014/main" id="{DCD5FEDC-35A0-69DF-1542-ABED0B35FD55}"/>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FC70B899-057D-22CB-CD7D-B7BADE37331A}"/>
              </a:ext>
            </a:extLst>
          </p:cNvPr>
          <p:cNvSpPr>
            <a:spLocks noGrp="1"/>
          </p:cNvSpPr>
          <p:nvPr>
            <p:ph type="sldNum" sz="quarter" idx="12"/>
          </p:nvPr>
        </p:nvSpPr>
        <p:spPr/>
        <p:txBody>
          <a:bodyPr/>
          <a:lstStyle/>
          <a:p>
            <a:fld id="{F813B43C-900A-1C44-BF45-66CB67BC66D1}" type="slidenum">
              <a:rPr lang="en-US" smtClean="0"/>
              <a:pPr/>
              <a:t>36</a:t>
            </a:fld>
            <a:endParaRPr lang="en-US"/>
          </a:p>
        </p:txBody>
      </p:sp>
    </p:spTree>
    <p:extLst>
      <p:ext uri="{BB962C8B-B14F-4D97-AF65-F5344CB8AC3E}">
        <p14:creationId xmlns:p14="http://schemas.microsoft.com/office/powerpoint/2010/main" val="358846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F5EB56-D882-A754-9173-B3403BDB6778}"/>
                  </a:ext>
                </a:extLst>
              </p:cNvPr>
              <p:cNvSpPr>
                <a:spLocks noGrp="1"/>
              </p:cNvSpPr>
              <p:nvPr>
                <p:ph type="title"/>
              </p:nvPr>
            </p:nvSpPr>
            <p:spPr/>
            <p:txBody>
              <a:bodyPr>
                <a:normAutofit/>
              </a:bodyPr>
              <a:lstStyle/>
              <a:p>
                <a:r>
                  <a:rPr lang="en-US" dirty="0"/>
                  <a:t>How to optimize over </a:t>
                </a:r>
                <a14:m>
                  <m:oMath xmlns:m="http://schemas.openxmlformats.org/officeDocument/2006/math">
                    <m:r>
                      <a:rPr lang="en-US" b="1" i="1" smtClean="0">
                        <a:latin typeface="Cambria Math" panose="02000503000000000000" pitchFamily="2" charset="77"/>
                      </a:rPr>
                      <m:t>𝒒</m:t>
                    </m:r>
                  </m:oMath>
                </a14:m>
                <a:endParaRPr lang="en-US" dirty="0"/>
              </a:p>
            </p:txBody>
          </p:sp>
        </mc:Choice>
        <mc:Fallback xmlns="">
          <p:sp>
            <p:nvSpPr>
              <p:cNvPr id="2" name="Title 1">
                <a:extLst>
                  <a:ext uri="{FF2B5EF4-FFF2-40B4-BE49-F238E27FC236}">
                    <a16:creationId xmlns:a16="http://schemas.microsoft.com/office/drawing/2014/main" id="{71F5EB56-D882-A754-9173-B3403BDB6778}"/>
                  </a:ext>
                </a:extLst>
              </p:cNvPr>
              <p:cNvSpPr>
                <a:spLocks noGrp="1" noRot="1" noChangeAspect="1" noMove="1" noResize="1" noEditPoints="1" noAdjustHandles="1" noChangeArrowheads="1" noChangeShapeType="1" noTextEdit="1"/>
              </p:cNvSpPr>
              <p:nvPr>
                <p:ph type="title"/>
              </p:nvPr>
            </p:nvSpPr>
            <p:spPr>
              <a:blipFill>
                <a:blip r:embed="rId2"/>
                <a:stretch>
                  <a:fillRect b="-989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F90AAB9-402A-4355-3303-142829E85D6B}"/>
              </a:ext>
            </a:extLst>
          </p:cNvPr>
          <p:cNvSpPr>
            <a:spLocks noGrp="1"/>
          </p:cNvSpPr>
          <p:nvPr>
            <p:ph type="ftr" sz="quarter" idx="3"/>
          </p:nvPr>
        </p:nvSpPr>
        <p:spPr/>
        <p:txBody>
          <a:bodyPr/>
          <a:lstStyle/>
          <a:p>
            <a:r>
              <a:rPr lang="en-US"/>
              <a:t>On prompt optimization and coding agents</a:t>
            </a:r>
            <a:endParaRPr lang="en-US" dirty="0"/>
          </a:p>
        </p:txBody>
      </p:sp>
      <p:pic>
        <p:nvPicPr>
          <p:cNvPr id="7" name="Picture 6">
            <a:extLst>
              <a:ext uri="{FF2B5EF4-FFF2-40B4-BE49-F238E27FC236}">
                <a16:creationId xmlns:a16="http://schemas.microsoft.com/office/drawing/2014/main" id="{A559896C-B295-1405-4989-0008011AFCFE}"/>
              </a:ext>
            </a:extLst>
          </p:cNvPr>
          <p:cNvPicPr>
            <a:picLocks noChangeAspect="1"/>
          </p:cNvPicPr>
          <p:nvPr/>
        </p:nvPicPr>
        <p:blipFill>
          <a:blip r:embed="rId3"/>
          <a:stretch>
            <a:fillRect/>
          </a:stretch>
        </p:blipFill>
        <p:spPr>
          <a:xfrm>
            <a:off x="888570" y="1201675"/>
            <a:ext cx="10177220" cy="4980612"/>
          </a:xfrm>
          <a:prstGeom prst="rect">
            <a:avLst/>
          </a:prstGeom>
        </p:spPr>
      </p:pic>
      <p:sp>
        <p:nvSpPr>
          <p:cNvPr id="3" name="Date Placeholder 2">
            <a:extLst>
              <a:ext uri="{FF2B5EF4-FFF2-40B4-BE49-F238E27FC236}">
                <a16:creationId xmlns:a16="http://schemas.microsoft.com/office/drawing/2014/main" id="{DF17D042-7910-4CF2-A38C-FE16E3793A6A}"/>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2BE0F4D9-B472-976C-C08D-3BE759498134}"/>
              </a:ext>
            </a:extLst>
          </p:cNvPr>
          <p:cNvSpPr>
            <a:spLocks noGrp="1"/>
          </p:cNvSpPr>
          <p:nvPr>
            <p:ph type="sldNum" sz="quarter" idx="12"/>
          </p:nvPr>
        </p:nvSpPr>
        <p:spPr/>
        <p:txBody>
          <a:bodyPr/>
          <a:lstStyle/>
          <a:p>
            <a:fld id="{F813B43C-900A-1C44-BF45-66CB67BC66D1}" type="slidenum">
              <a:rPr lang="en-US" smtClean="0"/>
              <a:pPr/>
              <a:t>37</a:t>
            </a:fld>
            <a:endParaRPr lang="en-US"/>
          </a:p>
        </p:txBody>
      </p:sp>
    </p:spTree>
    <p:extLst>
      <p:ext uri="{BB962C8B-B14F-4D97-AF65-F5344CB8AC3E}">
        <p14:creationId xmlns:p14="http://schemas.microsoft.com/office/powerpoint/2010/main" val="2650738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3DD7-910A-9B16-6567-5AF1A0825994}"/>
              </a:ext>
            </a:extLst>
          </p:cNvPr>
          <p:cNvSpPr>
            <a:spLocks noGrp="1"/>
          </p:cNvSpPr>
          <p:nvPr>
            <p:ph type="title"/>
          </p:nvPr>
        </p:nvSpPr>
        <p:spPr/>
        <p:txBody>
          <a:bodyPr/>
          <a:lstStyle/>
          <a:p>
            <a:r>
              <a:rPr lang="en-US" dirty="0"/>
              <a:t>AdvPrompter: faster</a:t>
            </a:r>
          </a:p>
        </p:txBody>
      </p:sp>
      <p:sp>
        <p:nvSpPr>
          <p:cNvPr id="5" name="Footer Placeholder 4">
            <a:extLst>
              <a:ext uri="{FF2B5EF4-FFF2-40B4-BE49-F238E27FC236}">
                <a16:creationId xmlns:a16="http://schemas.microsoft.com/office/drawing/2014/main" id="{5E90340F-9117-D513-A632-7DA406C9482B}"/>
              </a:ext>
            </a:extLst>
          </p:cNvPr>
          <p:cNvSpPr>
            <a:spLocks noGrp="1"/>
          </p:cNvSpPr>
          <p:nvPr>
            <p:ph type="ftr" sz="quarter" idx="3"/>
          </p:nvPr>
        </p:nvSpPr>
        <p:spPr/>
        <p:txBody>
          <a:bodyPr/>
          <a:lstStyle/>
          <a:p>
            <a:r>
              <a:rPr lang="en-US"/>
              <a:t>On prompt optimization and coding agents</a:t>
            </a:r>
            <a:endParaRPr lang="en-US" dirty="0"/>
          </a:p>
        </p:txBody>
      </p:sp>
      <p:sp>
        <p:nvSpPr>
          <p:cNvPr id="7" name="Subtitle 2">
            <a:extLst>
              <a:ext uri="{FF2B5EF4-FFF2-40B4-BE49-F238E27FC236}">
                <a16:creationId xmlns:a16="http://schemas.microsoft.com/office/drawing/2014/main" id="{BC7A9ECB-172E-3B12-138A-8F4247923910}"/>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pic>
        <p:nvPicPr>
          <p:cNvPr id="8" name="Google Shape;1302;p205">
            <a:extLst>
              <a:ext uri="{FF2B5EF4-FFF2-40B4-BE49-F238E27FC236}">
                <a16:creationId xmlns:a16="http://schemas.microsoft.com/office/drawing/2014/main" id="{CDF44D40-1F35-288C-059D-2113B8C53F50}"/>
              </a:ext>
            </a:extLst>
          </p:cNvPr>
          <p:cNvPicPr preferRelativeResize="0"/>
          <p:nvPr/>
        </p:nvPicPr>
        <p:blipFill rotWithShape="1">
          <a:blip r:embed="rId2">
            <a:alphaModFix/>
          </a:blip>
          <a:srcRect/>
          <a:stretch/>
        </p:blipFill>
        <p:spPr>
          <a:xfrm>
            <a:off x="479480" y="1708635"/>
            <a:ext cx="11293693" cy="3715772"/>
          </a:xfrm>
          <a:prstGeom prst="rect">
            <a:avLst/>
          </a:prstGeom>
          <a:noFill/>
          <a:ln>
            <a:noFill/>
          </a:ln>
        </p:spPr>
      </p:pic>
      <p:sp>
        <p:nvSpPr>
          <p:cNvPr id="3" name="Date Placeholder 2">
            <a:extLst>
              <a:ext uri="{FF2B5EF4-FFF2-40B4-BE49-F238E27FC236}">
                <a16:creationId xmlns:a16="http://schemas.microsoft.com/office/drawing/2014/main" id="{65DE85FA-99B1-5FA0-30BC-BF6968F2DF13}"/>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337A389D-22F9-5CD6-97D0-39481068F5FF}"/>
              </a:ext>
            </a:extLst>
          </p:cNvPr>
          <p:cNvSpPr>
            <a:spLocks noGrp="1"/>
          </p:cNvSpPr>
          <p:nvPr>
            <p:ph type="sldNum" sz="quarter" idx="12"/>
          </p:nvPr>
        </p:nvSpPr>
        <p:spPr/>
        <p:txBody>
          <a:bodyPr/>
          <a:lstStyle/>
          <a:p>
            <a:fld id="{F813B43C-900A-1C44-BF45-66CB67BC66D1}" type="slidenum">
              <a:rPr lang="en-US" smtClean="0"/>
              <a:pPr/>
              <a:t>38</a:t>
            </a:fld>
            <a:endParaRPr lang="en-US"/>
          </a:p>
        </p:txBody>
      </p:sp>
    </p:spTree>
    <p:extLst>
      <p:ext uri="{BB962C8B-B14F-4D97-AF65-F5344CB8AC3E}">
        <p14:creationId xmlns:p14="http://schemas.microsoft.com/office/powerpoint/2010/main" val="230087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8B315-9C0E-C214-1666-FCF329F7E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3AFCD-40F7-3EC6-B3FC-24B317B139DA}"/>
              </a:ext>
            </a:extLst>
          </p:cNvPr>
          <p:cNvSpPr>
            <a:spLocks noGrp="1"/>
          </p:cNvSpPr>
          <p:nvPr>
            <p:ph type="title"/>
          </p:nvPr>
        </p:nvSpPr>
        <p:spPr/>
        <p:txBody>
          <a:bodyPr/>
          <a:lstStyle/>
          <a:p>
            <a:r>
              <a:rPr lang="en-US" dirty="0"/>
              <a:t>AdvPrompter: accurate</a:t>
            </a:r>
          </a:p>
        </p:txBody>
      </p:sp>
      <p:sp>
        <p:nvSpPr>
          <p:cNvPr id="5" name="Footer Placeholder 4">
            <a:extLst>
              <a:ext uri="{FF2B5EF4-FFF2-40B4-BE49-F238E27FC236}">
                <a16:creationId xmlns:a16="http://schemas.microsoft.com/office/drawing/2014/main" id="{E14B7FC8-58A3-3BED-1F75-D57A366C7951}"/>
              </a:ext>
            </a:extLst>
          </p:cNvPr>
          <p:cNvSpPr>
            <a:spLocks noGrp="1"/>
          </p:cNvSpPr>
          <p:nvPr>
            <p:ph type="ftr" sz="quarter" idx="3"/>
          </p:nvPr>
        </p:nvSpPr>
        <p:spPr/>
        <p:txBody>
          <a:bodyPr/>
          <a:lstStyle/>
          <a:p>
            <a:r>
              <a:rPr lang="en-US"/>
              <a:t>On prompt optimization and coding agents</a:t>
            </a:r>
            <a:endParaRPr lang="en-US" dirty="0"/>
          </a:p>
        </p:txBody>
      </p:sp>
      <p:sp>
        <p:nvSpPr>
          <p:cNvPr id="7" name="Subtitle 2">
            <a:extLst>
              <a:ext uri="{FF2B5EF4-FFF2-40B4-BE49-F238E27FC236}">
                <a16:creationId xmlns:a16="http://schemas.microsoft.com/office/drawing/2014/main" id="{3BFDCB84-076B-B5AF-F6A1-7A9086765895}"/>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grpSp>
        <p:nvGrpSpPr>
          <p:cNvPr id="3" name="Google Shape;1403;p212">
            <a:extLst>
              <a:ext uri="{FF2B5EF4-FFF2-40B4-BE49-F238E27FC236}">
                <a16:creationId xmlns:a16="http://schemas.microsoft.com/office/drawing/2014/main" id="{1B74620F-393B-E551-3DD6-854467DE7ADC}"/>
              </a:ext>
            </a:extLst>
          </p:cNvPr>
          <p:cNvGrpSpPr/>
          <p:nvPr/>
        </p:nvGrpSpPr>
        <p:grpSpPr>
          <a:xfrm>
            <a:off x="1815032" y="2678038"/>
            <a:ext cx="7790329" cy="1981669"/>
            <a:chOff x="1634914" y="4821008"/>
            <a:chExt cx="10720835" cy="2727119"/>
          </a:xfrm>
        </p:grpSpPr>
        <p:pic>
          <p:nvPicPr>
            <p:cNvPr id="9" name="Google Shape;1404;p212">
              <a:extLst>
                <a:ext uri="{FF2B5EF4-FFF2-40B4-BE49-F238E27FC236}">
                  <a16:creationId xmlns:a16="http://schemas.microsoft.com/office/drawing/2014/main" id="{A7CB26FA-014C-532A-771D-7A046D30D137}"/>
                </a:ext>
              </a:extLst>
            </p:cNvPr>
            <p:cNvPicPr preferRelativeResize="0"/>
            <p:nvPr/>
          </p:nvPicPr>
          <p:blipFill rotWithShape="1">
            <a:blip r:embed="rId2">
              <a:alphaModFix/>
            </a:blip>
            <a:srcRect/>
            <a:stretch/>
          </p:blipFill>
          <p:spPr>
            <a:xfrm>
              <a:off x="1634914" y="4821008"/>
              <a:ext cx="10720835" cy="2727119"/>
            </a:xfrm>
            <a:prstGeom prst="rect">
              <a:avLst/>
            </a:prstGeom>
            <a:noFill/>
            <a:ln>
              <a:noFill/>
            </a:ln>
          </p:spPr>
        </p:pic>
        <p:sp>
          <p:nvSpPr>
            <p:cNvPr id="10" name="Google Shape;1405;p212">
              <a:extLst>
                <a:ext uri="{FF2B5EF4-FFF2-40B4-BE49-F238E27FC236}">
                  <a16:creationId xmlns:a16="http://schemas.microsoft.com/office/drawing/2014/main" id="{6D9A0175-89F6-17E7-40AB-6E1EE2D831C4}"/>
                </a:ext>
              </a:extLst>
            </p:cNvPr>
            <p:cNvSpPr txBox="1"/>
            <p:nvPr/>
          </p:nvSpPr>
          <p:spPr>
            <a:xfrm>
              <a:off x="2208581" y="5270835"/>
              <a:ext cx="5484791" cy="381163"/>
            </a:xfrm>
            <a:prstGeom prst="rect">
              <a:avLst/>
            </a:prstGeom>
            <a:noFill/>
            <a:ln>
              <a:noFill/>
            </a:ln>
          </p:spPr>
          <p:txBody>
            <a:bodyPr spcFirstLastPara="1" wrap="square" lIns="60967" tIns="30467" rIns="60967" bIns="30467" anchor="t" anchorCtr="0">
              <a:spAutoFit/>
            </a:bodyPr>
            <a:lstStyle/>
            <a:p>
              <a:r>
                <a:rPr lang="en" sz="1400" dirty="0">
                  <a:solidFill>
                    <a:srgbClr val="AB0000"/>
                  </a:solidFill>
                  <a:latin typeface="Source Sans Pro" panose="020B0503030403020204" pitchFamily="34" charset="0"/>
                  <a:ea typeface="Source Sans Pro" panose="020B0503030403020204" pitchFamily="34" charset="0"/>
                  <a:cs typeface="Arial"/>
                  <a:sym typeface="Arial"/>
                </a:rPr>
                <a:t>ASR@N: Attack success rate in N trials</a:t>
              </a:r>
              <a:endParaRPr sz="900" dirty="0">
                <a:solidFill>
                  <a:srgbClr val="AB0000"/>
                </a:solidFill>
                <a:latin typeface="Source Sans Pro" panose="020B0503030403020204" pitchFamily="34" charset="0"/>
                <a:ea typeface="Source Sans Pro" panose="020B0503030403020204" pitchFamily="34" charset="0"/>
              </a:endParaRPr>
            </a:p>
          </p:txBody>
        </p:sp>
        <p:sp>
          <p:nvSpPr>
            <p:cNvPr id="11" name="Google Shape;1406;p212">
              <a:extLst>
                <a:ext uri="{FF2B5EF4-FFF2-40B4-BE49-F238E27FC236}">
                  <a16:creationId xmlns:a16="http://schemas.microsoft.com/office/drawing/2014/main" id="{529F65C5-5519-D719-0484-787CCDFC2912}"/>
                </a:ext>
              </a:extLst>
            </p:cNvPr>
            <p:cNvSpPr/>
            <p:nvPr/>
          </p:nvSpPr>
          <p:spPr>
            <a:xfrm>
              <a:off x="6261405" y="5272257"/>
              <a:ext cx="1953476" cy="318837"/>
            </a:xfrm>
            <a:prstGeom prst="rect">
              <a:avLst/>
            </a:prstGeom>
            <a:noFill/>
            <a:ln w="28575" cap="flat" cmpd="sng">
              <a:solidFill>
                <a:srgbClr val="AB0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sp>
          <p:nvSpPr>
            <p:cNvPr id="12" name="Google Shape;1407;p212">
              <a:extLst>
                <a:ext uri="{FF2B5EF4-FFF2-40B4-BE49-F238E27FC236}">
                  <a16:creationId xmlns:a16="http://schemas.microsoft.com/office/drawing/2014/main" id="{D2DBFC14-842E-998D-6093-0A0CE113213D}"/>
                </a:ext>
              </a:extLst>
            </p:cNvPr>
            <p:cNvSpPr/>
            <p:nvPr/>
          </p:nvSpPr>
          <p:spPr>
            <a:xfrm>
              <a:off x="8531363" y="5272257"/>
              <a:ext cx="1953476" cy="318837"/>
            </a:xfrm>
            <a:prstGeom prst="rect">
              <a:avLst/>
            </a:prstGeom>
            <a:noFill/>
            <a:ln w="28575" cap="flat" cmpd="sng">
              <a:solidFill>
                <a:srgbClr val="AB0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grpSp>
      <p:sp>
        <p:nvSpPr>
          <p:cNvPr id="13" name="Google Shape;1416;p213">
            <a:extLst>
              <a:ext uri="{FF2B5EF4-FFF2-40B4-BE49-F238E27FC236}">
                <a16:creationId xmlns:a16="http://schemas.microsoft.com/office/drawing/2014/main" id="{828BEFC3-7843-BAFE-D41D-5FE6CE05D148}"/>
              </a:ext>
            </a:extLst>
          </p:cNvPr>
          <p:cNvSpPr/>
          <p:nvPr/>
        </p:nvSpPr>
        <p:spPr>
          <a:xfrm>
            <a:off x="8366459" y="2804141"/>
            <a:ext cx="1203719" cy="231684"/>
          </a:xfrm>
          <a:prstGeom prst="rect">
            <a:avLst/>
          </a:prstGeom>
          <a:noFill/>
          <a:ln w="57150" cap="flat" cmpd="sng">
            <a:solidFill>
              <a:srgbClr val="FFC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sp>
        <p:nvSpPr>
          <p:cNvPr id="8" name="Date Placeholder 7">
            <a:extLst>
              <a:ext uri="{FF2B5EF4-FFF2-40B4-BE49-F238E27FC236}">
                <a16:creationId xmlns:a16="http://schemas.microsoft.com/office/drawing/2014/main" id="{F548FE9D-4A05-B8DC-B82B-FDE7E14C2B63}"/>
              </a:ext>
            </a:extLst>
          </p:cNvPr>
          <p:cNvSpPr>
            <a:spLocks noGrp="1"/>
          </p:cNvSpPr>
          <p:nvPr>
            <p:ph type="dt" sz="half" idx="2"/>
          </p:nvPr>
        </p:nvSpPr>
        <p:spPr/>
        <p:txBody>
          <a:bodyPr/>
          <a:lstStyle/>
          <a:p>
            <a:r>
              <a:rPr lang="en-US"/>
              <a:t>Brandon Amos</a:t>
            </a:r>
            <a:endParaRPr lang="en-US" dirty="0"/>
          </a:p>
        </p:txBody>
      </p:sp>
      <p:sp>
        <p:nvSpPr>
          <p:cNvPr id="14" name="Slide Number Placeholder 13">
            <a:extLst>
              <a:ext uri="{FF2B5EF4-FFF2-40B4-BE49-F238E27FC236}">
                <a16:creationId xmlns:a16="http://schemas.microsoft.com/office/drawing/2014/main" id="{3CEE4BC4-5668-E923-9F23-C495C39A03EA}"/>
              </a:ext>
            </a:extLst>
          </p:cNvPr>
          <p:cNvSpPr>
            <a:spLocks noGrp="1"/>
          </p:cNvSpPr>
          <p:nvPr>
            <p:ph type="sldNum" sz="quarter" idx="12"/>
          </p:nvPr>
        </p:nvSpPr>
        <p:spPr/>
        <p:txBody>
          <a:bodyPr/>
          <a:lstStyle/>
          <a:p>
            <a:fld id="{F813B43C-900A-1C44-BF45-66CB67BC66D1}" type="slidenum">
              <a:rPr lang="en-US" smtClean="0"/>
              <a:pPr/>
              <a:t>39</a:t>
            </a:fld>
            <a:endParaRPr lang="en-US"/>
          </a:p>
        </p:txBody>
      </p:sp>
    </p:spTree>
    <p:extLst>
      <p:ext uri="{BB962C8B-B14F-4D97-AF65-F5344CB8AC3E}">
        <p14:creationId xmlns:p14="http://schemas.microsoft.com/office/powerpoint/2010/main" val="84756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3AB6B-60DD-3EC9-1400-8A0006AD6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FECAC-2F2F-495A-7069-37B291C48DB5}"/>
              </a:ext>
            </a:extLst>
          </p:cNvPr>
          <p:cNvSpPr>
            <a:spLocks noGrp="1"/>
          </p:cNvSpPr>
          <p:nvPr>
            <p:ph type="title"/>
          </p:nvPr>
        </p:nvSpPr>
        <p:spPr/>
        <p:txBody>
          <a:bodyPr/>
          <a:lstStyle/>
          <a:p>
            <a:r>
              <a:rPr lang="en-US" dirty="0"/>
              <a:t>LMs are not prompt invariant</a:t>
            </a:r>
          </a:p>
        </p:txBody>
      </p:sp>
      <p:pic>
        <p:nvPicPr>
          <p:cNvPr id="7" name="Picture 6">
            <a:extLst>
              <a:ext uri="{FF2B5EF4-FFF2-40B4-BE49-F238E27FC236}">
                <a16:creationId xmlns:a16="http://schemas.microsoft.com/office/drawing/2014/main" id="{E17C706C-41DE-7214-AC12-7C09C8ABEFF9}"/>
              </a:ext>
            </a:extLst>
          </p:cNvPr>
          <p:cNvPicPr>
            <a:picLocks noChangeAspect="1"/>
          </p:cNvPicPr>
          <p:nvPr/>
        </p:nvPicPr>
        <p:blipFill>
          <a:blip r:embed="rId3"/>
          <a:stretch>
            <a:fillRect/>
          </a:stretch>
        </p:blipFill>
        <p:spPr>
          <a:xfrm>
            <a:off x="609600" y="2018520"/>
            <a:ext cx="5982708" cy="2820960"/>
          </a:xfrm>
          <a:prstGeom prst="rect">
            <a:avLst/>
          </a:prstGeom>
        </p:spPr>
      </p:pic>
      <p:pic>
        <p:nvPicPr>
          <p:cNvPr id="9" name="Picture 8">
            <a:extLst>
              <a:ext uri="{FF2B5EF4-FFF2-40B4-BE49-F238E27FC236}">
                <a16:creationId xmlns:a16="http://schemas.microsoft.com/office/drawing/2014/main" id="{559E37FD-0466-3538-F954-228EF4EA8A0C}"/>
              </a:ext>
            </a:extLst>
          </p:cNvPr>
          <p:cNvPicPr>
            <a:picLocks noChangeAspect="1"/>
          </p:cNvPicPr>
          <p:nvPr/>
        </p:nvPicPr>
        <p:blipFill>
          <a:blip r:embed="rId4"/>
          <a:stretch>
            <a:fillRect/>
          </a:stretch>
        </p:blipFill>
        <p:spPr>
          <a:xfrm>
            <a:off x="6611222" y="1796401"/>
            <a:ext cx="4665208" cy="4133344"/>
          </a:xfrm>
          <a:prstGeom prst="rect">
            <a:avLst/>
          </a:prstGeom>
        </p:spPr>
      </p:pic>
      <p:sp>
        <p:nvSpPr>
          <p:cNvPr id="5" name="Footer Placeholder 4">
            <a:extLst>
              <a:ext uri="{FF2B5EF4-FFF2-40B4-BE49-F238E27FC236}">
                <a16:creationId xmlns:a16="http://schemas.microsoft.com/office/drawing/2014/main" id="{CC99BA35-8DE1-9699-0292-6CC3E832AF4F}"/>
              </a:ext>
            </a:extLst>
          </p:cNvPr>
          <p:cNvSpPr>
            <a:spLocks noGrp="1"/>
          </p:cNvSpPr>
          <p:nvPr>
            <p:ph type="ftr" sz="quarter" idx="3"/>
          </p:nvPr>
        </p:nvSpPr>
        <p:spPr/>
        <p:txBody>
          <a:bodyPr/>
          <a:lstStyle/>
          <a:p>
            <a:r>
              <a:rPr lang="en-US"/>
              <a:t>On prompt optimization and coding agents</a:t>
            </a:r>
            <a:endParaRPr lang="en-US" dirty="0"/>
          </a:p>
        </p:txBody>
      </p:sp>
      <p:sp>
        <p:nvSpPr>
          <p:cNvPr id="3" name="Date Placeholder 2">
            <a:extLst>
              <a:ext uri="{FF2B5EF4-FFF2-40B4-BE49-F238E27FC236}">
                <a16:creationId xmlns:a16="http://schemas.microsoft.com/office/drawing/2014/main" id="{67627604-5CF2-30F9-A265-E7F9B0E53B4F}"/>
              </a:ext>
            </a:extLst>
          </p:cNvPr>
          <p:cNvSpPr>
            <a:spLocks noGrp="1"/>
          </p:cNvSpPr>
          <p:nvPr>
            <p:ph type="dt" sz="half" idx="2"/>
          </p:nvPr>
        </p:nvSpPr>
        <p:spPr/>
        <p:txBody>
          <a:bodyPr/>
          <a:lstStyle/>
          <a:p>
            <a:r>
              <a:rPr lang="en-US"/>
              <a:t>Brandon Amos</a:t>
            </a:r>
            <a:endParaRPr lang="en-US" dirty="0"/>
          </a:p>
        </p:txBody>
      </p:sp>
      <p:sp>
        <p:nvSpPr>
          <p:cNvPr id="4" name="Slide Number Placeholder 3">
            <a:extLst>
              <a:ext uri="{FF2B5EF4-FFF2-40B4-BE49-F238E27FC236}">
                <a16:creationId xmlns:a16="http://schemas.microsoft.com/office/drawing/2014/main" id="{6A63DFAA-BBB8-471C-B309-9922718B6398}"/>
              </a:ext>
            </a:extLst>
          </p:cNvPr>
          <p:cNvSpPr>
            <a:spLocks noGrp="1"/>
          </p:cNvSpPr>
          <p:nvPr>
            <p:ph type="sldNum" sz="quarter" idx="12"/>
          </p:nvPr>
        </p:nvSpPr>
        <p:spPr/>
        <p:txBody>
          <a:bodyPr/>
          <a:lstStyle/>
          <a:p>
            <a:fld id="{F813B43C-900A-1C44-BF45-66CB67BC66D1}" type="slidenum">
              <a:rPr lang="en-US" smtClean="0"/>
              <a:pPr/>
              <a:t>4</a:t>
            </a:fld>
            <a:endParaRPr lang="en-US"/>
          </a:p>
        </p:txBody>
      </p:sp>
      <p:sp>
        <p:nvSpPr>
          <p:cNvPr id="6" name="Subtitle 2">
            <a:extLst>
              <a:ext uri="{FF2B5EF4-FFF2-40B4-BE49-F238E27FC236}">
                <a16:creationId xmlns:a16="http://schemas.microsoft.com/office/drawing/2014/main" id="{8A9145DB-41C0-D354-CC48-6C1799F114A6}"/>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spTree>
    <p:extLst>
      <p:ext uri="{BB962C8B-B14F-4D97-AF65-F5344CB8AC3E}">
        <p14:creationId xmlns:p14="http://schemas.microsoft.com/office/powerpoint/2010/main" val="4173329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C757-51FD-BD03-8349-90028721B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05DF6-3263-F5CD-6CCF-1B94F78AF9B7}"/>
              </a:ext>
            </a:extLst>
          </p:cNvPr>
          <p:cNvSpPr>
            <a:spLocks noGrp="1"/>
          </p:cNvSpPr>
          <p:nvPr>
            <p:ph type="title"/>
          </p:nvPr>
        </p:nvSpPr>
        <p:spPr/>
        <p:txBody>
          <a:bodyPr/>
          <a:lstStyle/>
          <a:p>
            <a:r>
              <a:rPr lang="en-US" dirty="0"/>
              <a:t>AdvPrompter: transferable</a:t>
            </a:r>
          </a:p>
        </p:txBody>
      </p:sp>
      <p:sp>
        <p:nvSpPr>
          <p:cNvPr id="5" name="Footer Placeholder 4">
            <a:extLst>
              <a:ext uri="{FF2B5EF4-FFF2-40B4-BE49-F238E27FC236}">
                <a16:creationId xmlns:a16="http://schemas.microsoft.com/office/drawing/2014/main" id="{07EB7D01-D767-91E4-BAF1-A5A915AB44AE}"/>
              </a:ext>
            </a:extLst>
          </p:cNvPr>
          <p:cNvSpPr>
            <a:spLocks noGrp="1"/>
          </p:cNvSpPr>
          <p:nvPr>
            <p:ph type="ftr" sz="quarter" idx="3"/>
          </p:nvPr>
        </p:nvSpPr>
        <p:spPr/>
        <p:txBody>
          <a:bodyPr/>
          <a:lstStyle/>
          <a:p>
            <a:r>
              <a:rPr lang="en-US"/>
              <a:t>On prompt optimization and coding agents</a:t>
            </a:r>
            <a:endParaRPr lang="en-US" dirty="0"/>
          </a:p>
        </p:txBody>
      </p:sp>
      <p:sp>
        <p:nvSpPr>
          <p:cNvPr id="7" name="Subtitle 2">
            <a:extLst>
              <a:ext uri="{FF2B5EF4-FFF2-40B4-BE49-F238E27FC236}">
                <a16:creationId xmlns:a16="http://schemas.microsoft.com/office/drawing/2014/main" id="{9E4AC820-2241-6CF6-5F5D-CB00BFFE801E}"/>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pic>
        <p:nvPicPr>
          <p:cNvPr id="8" name="Google Shape;1308;p206">
            <a:extLst>
              <a:ext uri="{FF2B5EF4-FFF2-40B4-BE49-F238E27FC236}">
                <a16:creationId xmlns:a16="http://schemas.microsoft.com/office/drawing/2014/main" id="{5378A453-D171-E5B4-5AB9-A462765D7343}"/>
              </a:ext>
            </a:extLst>
          </p:cNvPr>
          <p:cNvPicPr preferRelativeResize="0"/>
          <p:nvPr/>
        </p:nvPicPr>
        <p:blipFill rotWithShape="1">
          <a:blip r:embed="rId2">
            <a:alphaModFix/>
          </a:blip>
          <a:srcRect/>
          <a:stretch/>
        </p:blipFill>
        <p:spPr>
          <a:xfrm>
            <a:off x="2875710" y="1743215"/>
            <a:ext cx="6051313" cy="4450573"/>
          </a:xfrm>
          <a:prstGeom prst="rect">
            <a:avLst/>
          </a:prstGeom>
          <a:noFill/>
          <a:ln>
            <a:noFill/>
          </a:ln>
        </p:spPr>
      </p:pic>
      <p:sp>
        <p:nvSpPr>
          <p:cNvPr id="3" name="Date Placeholder 2">
            <a:extLst>
              <a:ext uri="{FF2B5EF4-FFF2-40B4-BE49-F238E27FC236}">
                <a16:creationId xmlns:a16="http://schemas.microsoft.com/office/drawing/2014/main" id="{766E24BF-E4FF-16BE-70AF-99401EDA09BC}"/>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C7A7866C-FB36-5208-670A-43025F87C3BA}"/>
              </a:ext>
            </a:extLst>
          </p:cNvPr>
          <p:cNvSpPr>
            <a:spLocks noGrp="1"/>
          </p:cNvSpPr>
          <p:nvPr>
            <p:ph type="sldNum" sz="quarter" idx="12"/>
          </p:nvPr>
        </p:nvSpPr>
        <p:spPr/>
        <p:txBody>
          <a:bodyPr/>
          <a:lstStyle/>
          <a:p>
            <a:fld id="{F813B43C-900A-1C44-BF45-66CB67BC66D1}" type="slidenum">
              <a:rPr lang="en-US" smtClean="0"/>
              <a:pPr/>
              <a:t>40</a:t>
            </a:fld>
            <a:endParaRPr lang="en-US"/>
          </a:p>
        </p:txBody>
      </p:sp>
    </p:spTree>
    <p:extLst>
      <p:ext uri="{BB962C8B-B14F-4D97-AF65-F5344CB8AC3E}">
        <p14:creationId xmlns:p14="http://schemas.microsoft.com/office/powerpoint/2010/main" val="201756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5EA9-0E62-3218-BE2B-3FEBFAF96A08}"/>
              </a:ext>
            </a:extLst>
          </p:cNvPr>
          <p:cNvSpPr>
            <a:spLocks noGrp="1"/>
          </p:cNvSpPr>
          <p:nvPr>
            <p:ph type="title"/>
          </p:nvPr>
        </p:nvSpPr>
        <p:spPr/>
        <p:txBody>
          <a:bodyPr/>
          <a:lstStyle/>
          <a:p>
            <a:r>
              <a:rPr lang="en-US" dirty="0"/>
              <a:t>Improving LLM alignment</a:t>
            </a:r>
          </a:p>
        </p:txBody>
      </p:sp>
      <p:sp>
        <p:nvSpPr>
          <p:cNvPr id="5" name="Footer Placeholder 4">
            <a:extLst>
              <a:ext uri="{FF2B5EF4-FFF2-40B4-BE49-F238E27FC236}">
                <a16:creationId xmlns:a16="http://schemas.microsoft.com/office/drawing/2014/main" id="{AE350EF5-B7A1-3DC9-0E87-04FFC8FD118D}"/>
              </a:ext>
            </a:extLst>
          </p:cNvPr>
          <p:cNvSpPr>
            <a:spLocks noGrp="1"/>
          </p:cNvSpPr>
          <p:nvPr>
            <p:ph type="ftr" sz="quarter" idx="3"/>
          </p:nvPr>
        </p:nvSpPr>
        <p:spPr/>
        <p:txBody>
          <a:bodyPr/>
          <a:lstStyle/>
          <a:p>
            <a:r>
              <a:rPr lang="en-US"/>
              <a:t>On prompt optimization and coding agents</a:t>
            </a:r>
            <a:endParaRPr lang="en-US" dirty="0"/>
          </a:p>
        </p:txBody>
      </p:sp>
      <p:sp>
        <p:nvSpPr>
          <p:cNvPr id="7" name="Content Placeholder 17">
            <a:extLst>
              <a:ext uri="{FF2B5EF4-FFF2-40B4-BE49-F238E27FC236}">
                <a16:creationId xmlns:a16="http://schemas.microsoft.com/office/drawing/2014/main" id="{43605C9F-7790-B307-750B-E54E7196DB2F}"/>
              </a:ext>
            </a:extLst>
          </p:cNvPr>
          <p:cNvSpPr>
            <a:spLocks noGrp="1"/>
          </p:cNvSpPr>
          <p:nvPr>
            <p:ph idx="1"/>
          </p:nvPr>
        </p:nvSpPr>
        <p:spPr>
          <a:xfrm>
            <a:off x="609600" y="1600202"/>
            <a:ext cx="10972800" cy="1071672"/>
          </a:xfrm>
        </p:spPr>
        <p:txBody>
          <a:bodyPr>
            <a:normAutofit/>
          </a:bodyPr>
          <a:lstStyle/>
          <a:p>
            <a:r>
              <a:rPr lang="en-US" b="1" dirty="0"/>
              <a:t>Generate synthetic data </a:t>
            </a:r>
            <a:r>
              <a:rPr lang="en-US" dirty="0"/>
              <a:t>with </a:t>
            </a:r>
            <a:r>
              <a:rPr lang="en-US" dirty="0">
                <a:latin typeface="Menlo" panose="020B0609030804020204" pitchFamily="49" charset="0"/>
                <a:ea typeface="Menlo" panose="020B0609030804020204" pitchFamily="49" charset="0"/>
                <a:cs typeface="Menlo" panose="020B0609030804020204" pitchFamily="49" charset="0"/>
              </a:rPr>
              <a:t>AdvPrompter</a:t>
            </a:r>
            <a:r>
              <a:rPr lang="en-US" dirty="0"/>
              <a:t>, </a:t>
            </a:r>
            <a:r>
              <a:rPr lang="en-US" b="1" dirty="0"/>
              <a:t>fine-tune model on it </a:t>
            </a:r>
            <a:r>
              <a:rPr lang="en-US" dirty="0"/>
              <a:t>for better alignment</a:t>
            </a:r>
          </a:p>
          <a:p>
            <a:r>
              <a:rPr lang="en-US" dirty="0">
                <a:solidFill>
                  <a:schemeClr val="tx1">
                    <a:lumMod val="50000"/>
                    <a:lumOff val="50000"/>
                  </a:schemeClr>
                </a:solidFill>
              </a:rPr>
              <a:t>could be much better defenses, this is just an easy one to explore</a:t>
            </a:r>
          </a:p>
        </p:txBody>
      </p:sp>
      <p:pic>
        <p:nvPicPr>
          <p:cNvPr id="9" name="Google Shape;1431;p215">
            <a:extLst>
              <a:ext uri="{FF2B5EF4-FFF2-40B4-BE49-F238E27FC236}">
                <a16:creationId xmlns:a16="http://schemas.microsoft.com/office/drawing/2014/main" id="{C8D301D0-63E1-21F1-873B-3D07927286B0}"/>
              </a:ext>
            </a:extLst>
          </p:cNvPr>
          <p:cNvPicPr preferRelativeResize="0"/>
          <p:nvPr/>
        </p:nvPicPr>
        <p:blipFill rotWithShape="1">
          <a:blip r:embed="rId2">
            <a:alphaModFix/>
          </a:blip>
          <a:srcRect b="64459"/>
          <a:stretch/>
        </p:blipFill>
        <p:spPr>
          <a:xfrm>
            <a:off x="5152017" y="3174631"/>
            <a:ext cx="7171165" cy="1533693"/>
          </a:xfrm>
          <a:prstGeom prst="rect">
            <a:avLst/>
          </a:prstGeom>
          <a:noFill/>
          <a:ln>
            <a:noFill/>
          </a:ln>
        </p:spPr>
      </p:pic>
      <p:sp>
        <p:nvSpPr>
          <p:cNvPr id="12" name="Subtitle 2">
            <a:extLst>
              <a:ext uri="{FF2B5EF4-FFF2-40B4-BE49-F238E27FC236}">
                <a16:creationId xmlns:a16="http://schemas.microsoft.com/office/drawing/2014/main" id="{BB71D594-F61A-0D4E-91E5-7250F932F013}"/>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sp>
        <p:nvSpPr>
          <p:cNvPr id="3" name="Date Placeholder 2">
            <a:extLst>
              <a:ext uri="{FF2B5EF4-FFF2-40B4-BE49-F238E27FC236}">
                <a16:creationId xmlns:a16="http://schemas.microsoft.com/office/drawing/2014/main" id="{4A452D90-409B-25D1-5F42-88ADF28D5C84}"/>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B038D91B-D0D0-9A7A-D786-F0F209E7016B}"/>
              </a:ext>
            </a:extLst>
          </p:cNvPr>
          <p:cNvSpPr>
            <a:spLocks noGrp="1"/>
          </p:cNvSpPr>
          <p:nvPr>
            <p:ph type="sldNum" sz="quarter" idx="12"/>
          </p:nvPr>
        </p:nvSpPr>
        <p:spPr/>
        <p:txBody>
          <a:bodyPr/>
          <a:lstStyle/>
          <a:p>
            <a:fld id="{F813B43C-900A-1C44-BF45-66CB67BC66D1}" type="slidenum">
              <a:rPr lang="en-US" smtClean="0"/>
              <a:pPr/>
              <a:t>41</a:t>
            </a:fld>
            <a:endParaRPr lang="en-US"/>
          </a:p>
        </p:txBody>
      </p:sp>
      <p:grpSp>
        <p:nvGrpSpPr>
          <p:cNvPr id="4" name="Group 3">
            <a:extLst>
              <a:ext uri="{FF2B5EF4-FFF2-40B4-BE49-F238E27FC236}">
                <a16:creationId xmlns:a16="http://schemas.microsoft.com/office/drawing/2014/main" id="{21EB6F46-0343-0663-8B86-65C57E317E03}"/>
              </a:ext>
            </a:extLst>
          </p:cNvPr>
          <p:cNvGrpSpPr/>
          <p:nvPr/>
        </p:nvGrpSpPr>
        <p:grpSpPr>
          <a:xfrm>
            <a:off x="776177" y="2542806"/>
            <a:ext cx="4375840" cy="2714992"/>
            <a:chOff x="3733329" y="3678215"/>
            <a:chExt cx="4375840" cy="2714992"/>
          </a:xfrm>
        </p:grpSpPr>
        <p:sp>
          <p:nvSpPr>
            <p:cNvPr id="6" name="Rounded Rectangle 5">
              <a:extLst>
                <a:ext uri="{FF2B5EF4-FFF2-40B4-BE49-F238E27FC236}">
                  <a16:creationId xmlns:a16="http://schemas.microsoft.com/office/drawing/2014/main" id="{F798E68D-DEC2-7838-F39B-BB75E6F9F001}"/>
                </a:ext>
              </a:extLst>
            </p:cNvPr>
            <p:cNvSpPr/>
            <p:nvPr/>
          </p:nvSpPr>
          <p:spPr>
            <a:xfrm>
              <a:off x="4142434" y="4787303"/>
              <a:ext cx="1218228"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0" name="Content Placeholder 2">
              <a:extLst>
                <a:ext uri="{FF2B5EF4-FFF2-40B4-BE49-F238E27FC236}">
                  <a16:creationId xmlns:a16="http://schemas.microsoft.com/office/drawing/2014/main" id="{196D4382-FE9B-AB8E-D112-080A32108466}"/>
                </a:ext>
              </a:extLst>
            </p:cNvPr>
            <p:cNvSpPr txBox="1">
              <a:spLocks/>
            </p:cNvSpPr>
            <p:nvPr/>
          </p:nvSpPr>
          <p:spPr>
            <a:xfrm>
              <a:off x="3733329" y="4821408"/>
              <a:ext cx="206322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attacker</a:t>
              </a:r>
            </a:p>
          </p:txBody>
        </p:sp>
        <p:sp>
          <p:nvSpPr>
            <p:cNvPr id="11" name="Rounded Rectangle 10">
              <a:extLst>
                <a:ext uri="{FF2B5EF4-FFF2-40B4-BE49-F238E27FC236}">
                  <a16:creationId xmlns:a16="http://schemas.microsoft.com/office/drawing/2014/main" id="{0DF99951-BFB7-17F9-CE9E-6BD6D6826822}"/>
                </a:ext>
              </a:extLst>
            </p:cNvPr>
            <p:cNvSpPr/>
            <p:nvPr/>
          </p:nvSpPr>
          <p:spPr>
            <a:xfrm>
              <a:off x="6675968" y="4787303"/>
              <a:ext cx="141955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3" name="Content Placeholder 2">
              <a:extLst>
                <a:ext uri="{FF2B5EF4-FFF2-40B4-BE49-F238E27FC236}">
                  <a16:creationId xmlns:a16="http://schemas.microsoft.com/office/drawing/2014/main" id="{C39D2239-90F7-81F6-13C4-562A40AD578A}"/>
                </a:ext>
              </a:extLst>
            </p:cNvPr>
            <p:cNvSpPr txBox="1">
              <a:spLocks/>
            </p:cNvSpPr>
            <p:nvPr/>
          </p:nvSpPr>
          <p:spPr>
            <a:xfrm>
              <a:off x="6689617" y="4821408"/>
              <a:ext cx="1419552"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defender</a:t>
              </a:r>
            </a:p>
          </p:txBody>
        </p:sp>
        <p:sp>
          <p:nvSpPr>
            <p:cNvPr id="23" name="Content Placeholder 2">
              <a:extLst>
                <a:ext uri="{FF2B5EF4-FFF2-40B4-BE49-F238E27FC236}">
                  <a16:creationId xmlns:a16="http://schemas.microsoft.com/office/drawing/2014/main" id="{0C3AD7C1-7845-A8E0-61CC-4BCDBEEE13E5}"/>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prompt attacks</a:t>
              </a:r>
            </a:p>
          </p:txBody>
        </p:sp>
        <p:sp>
          <p:nvSpPr>
            <p:cNvPr id="24" name="Arc 23">
              <a:extLst>
                <a:ext uri="{FF2B5EF4-FFF2-40B4-BE49-F238E27FC236}">
                  <a16:creationId xmlns:a16="http://schemas.microsoft.com/office/drawing/2014/main" id="{0466EEFD-DAEE-7581-49E8-657D7D272A23}"/>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CD1273D7-FFAB-2DF8-6830-74200C27B496}"/>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F1AFE57D-812A-8DC7-5991-001BB5165483}"/>
                </a:ext>
              </a:extLst>
            </p:cNvPr>
            <p:cNvSpPr txBox="1">
              <a:spLocks/>
            </p:cNvSpPr>
            <p:nvPr/>
          </p:nvSpPr>
          <p:spPr>
            <a:xfrm>
              <a:off x="5123286" y="568540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secure LM</a:t>
              </a:r>
            </a:p>
          </p:txBody>
        </p:sp>
      </p:grpSp>
    </p:spTree>
    <p:extLst>
      <p:ext uri="{BB962C8B-B14F-4D97-AF65-F5344CB8AC3E}">
        <p14:creationId xmlns:p14="http://schemas.microsoft.com/office/powerpoint/2010/main" val="1744371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D55C-3A2B-D421-192B-B81AA00107D9}"/>
              </a:ext>
            </a:extLst>
          </p:cNvPr>
          <p:cNvSpPr>
            <a:spLocks noGrp="1"/>
          </p:cNvSpPr>
          <p:nvPr>
            <p:ph type="title"/>
          </p:nvPr>
        </p:nvSpPr>
        <p:spPr/>
        <p:txBody>
          <a:bodyPr/>
          <a:lstStyle/>
          <a:p>
            <a:r>
              <a:rPr lang="en-US" dirty="0"/>
              <a:t>…so what objective should we optimize?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72834E-AFD8-C0FF-11BD-EE4FF90DFBA5}"/>
                  </a:ext>
                </a:extLst>
              </p:cNvPr>
              <p:cNvSpPr>
                <a:spLocks noGrp="1"/>
              </p:cNvSpPr>
              <p:nvPr>
                <p:ph idx="1"/>
              </p:nvPr>
            </p:nvSpPr>
            <p:spPr>
              <a:xfrm>
                <a:off x="609600" y="4234668"/>
                <a:ext cx="10972800" cy="1891496"/>
              </a:xfrm>
            </p:spPr>
            <p:txBody>
              <a:bodyPr>
                <a:normAutofit lnSpcReduction="10000"/>
              </a:bodyPr>
              <a:lstStyle/>
              <a:p>
                <a:r>
                  <a:rPr lang="en-US" b="1" dirty="0">
                    <a:solidFill>
                      <a:srgbClr val="98202C"/>
                    </a:solidFill>
                  </a:rPr>
                  <a:t>Challenge:</a:t>
                </a:r>
                <a:r>
                  <a:rPr lang="en-US" b="1" dirty="0"/>
                  <a:t> </a:t>
                </a:r>
                <a:r>
                  <a:rPr lang="en-US" dirty="0"/>
                  <a:t>a hard-coded </a:t>
                </a:r>
                <a:r>
                  <a:rPr lang="en-US" b="1" dirty="0"/>
                  <a:t>target string </a:t>
                </a:r>
                <a:r>
                  <a:rPr lang="en-US" dirty="0">
                    <a:solidFill>
                      <a:schemeClr val="tx1">
                        <a:lumMod val="50000"/>
                        <a:lumOff val="50000"/>
                      </a:schemeClr>
                    </a:solidFill>
                  </a:rPr>
                  <a:t>(e.g., “Sure, here is”)</a:t>
                </a:r>
                <a:r>
                  <a:rPr lang="en-US" dirty="0"/>
                  <a:t> in </a:t>
                </a:r>
                <a14:m>
                  <m:oMath xmlns:m="http://schemas.openxmlformats.org/officeDocument/2006/math">
                    <m:r>
                      <a:rPr lang="en-US" i="1">
                        <a:latin typeface="Cambria Math" panose="02000503000000000000" pitchFamily="2" charset="77"/>
                      </a:rPr>
                      <m:t>ℒ</m:t>
                    </m:r>
                  </m:oMath>
                </a14:m>
                <a:r>
                  <a:rPr lang="en-US" dirty="0"/>
                  <a:t> can only go so far</a:t>
                </a:r>
                <a:endParaRPr lang="en-US" b="1" dirty="0"/>
              </a:p>
              <a:p>
                <a:pPr marL="457200" indent="-457200">
                  <a:buFont typeface="+mj-lt"/>
                  <a:buAutoNum type="arabicPeriod"/>
                </a:pPr>
                <a:r>
                  <a:rPr lang="en-US" dirty="0"/>
                  <a:t>Relies on the model continuing a reasonable output</a:t>
                </a:r>
              </a:p>
              <a:p>
                <a:pPr marL="457200" indent="-457200">
                  <a:buFont typeface="+mj-lt"/>
                  <a:buAutoNum type="arabicPeriod"/>
                </a:pPr>
                <a:endParaRPr lang="en-US" b="1" dirty="0"/>
              </a:p>
              <a:p>
                <a:r>
                  <a:rPr lang="en-US" b="1" dirty="0"/>
                  <a:t>What to do?</a:t>
                </a:r>
              </a:p>
              <a:p>
                <a:pPr marL="457200" indent="-457200">
                  <a:buAutoNum type="arabicPeriod"/>
                </a:pPr>
                <a:r>
                  <a:rPr lang="en-US" dirty="0"/>
                  <a:t>Use an LM judge </a:t>
                </a:r>
                <a:r>
                  <a:rPr lang="en-US" dirty="0">
                    <a:solidFill>
                      <a:schemeClr val="tx1">
                        <a:lumMod val="50000"/>
                        <a:lumOff val="50000"/>
                      </a:schemeClr>
                    </a:solidFill>
                  </a:rPr>
                  <a:t>(challenge: no longer differentiable)</a:t>
                </a:r>
              </a:p>
              <a:p>
                <a:pPr marL="457200" indent="-457200">
                  <a:buAutoNum type="arabicPeriod"/>
                </a:pPr>
                <a:r>
                  <a:rPr lang="en-US" dirty="0"/>
                  <a:t>Parameterize the loss and target string </a:t>
                </a:r>
                <a14:m>
                  <m:oMath xmlns:m="http://schemas.openxmlformats.org/officeDocument/2006/math">
                    <m:sSub>
                      <m:sSubPr>
                        <m:ctrlPr>
                          <a:rPr lang="en-US" i="1">
                            <a:latin typeface="Cambria Math" panose="02040503050406030204" pitchFamily="18" charset="0"/>
                          </a:rPr>
                        </m:ctrlPr>
                      </m:sSubPr>
                      <m:e>
                        <m:r>
                          <a:rPr lang="en-US" i="1">
                            <a:latin typeface="Cambria Math" panose="02000503000000000000" pitchFamily="2" charset="77"/>
                          </a:rPr>
                          <m:t>ℒ</m:t>
                        </m:r>
                      </m:e>
                      <m:sub>
                        <m:r>
                          <a:rPr lang="en-US" i="1">
                            <a:latin typeface="Cambria Math" panose="02000503000000000000" pitchFamily="2" charset="77"/>
                          </a:rPr>
                          <m:t>𝜙</m:t>
                        </m:r>
                      </m:sub>
                    </m:sSub>
                  </m:oMath>
                </a14:m>
                <a:r>
                  <a:rPr lang="en-US" dirty="0"/>
                  <a:t>, lightly search over it </a:t>
                </a:r>
                <a:r>
                  <a:rPr lang="en-US" dirty="0">
                    <a:solidFill>
                      <a:schemeClr val="tx1">
                        <a:lumMod val="50000"/>
                        <a:lumOff val="50000"/>
                      </a:schemeClr>
                    </a:solidFill>
                  </a:rPr>
                  <a:t>(</a:t>
                </a:r>
                <a:r>
                  <a:rPr lang="en-US" dirty="0" err="1">
                    <a:solidFill>
                      <a:schemeClr val="tx1">
                        <a:lumMod val="50000"/>
                        <a:lumOff val="50000"/>
                      </a:schemeClr>
                    </a:solidFill>
                  </a:rPr>
                  <a:t>AdvPrefix</a:t>
                </a:r>
                <a:r>
                  <a:rPr lang="en-US" dirty="0">
                    <a:solidFill>
                      <a:schemeClr val="tx1">
                        <a:lumMod val="50000"/>
                        <a:lumOff val="50000"/>
                      </a:schemeClr>
                    </a:solidFill>
                  </a:rPr>
                  <a:t>)</a:t>
                </a:r>
              </a:p>
            </p:txBody>
          </p:sp>
        </mc:Choice>
        <mc:Fallback xmlns="">
          <p:sp>
            <p:nvSpPr>
              <p:cNvPr id="3" name="Content Placeholder 2">
                <a:extLst>
                  <a:ext uri="{FF2B5EF4-FFF2-40B4-BE49-F238E27FC236}">
                    <a16:creationId xmlns:a16="http://schemas.microsoft.com/office/drawing/2014/main" id="{D072834E-AFD8-C0FF-11BD-EE4FF90DFBA5}"/>
                  </a:ext>
                </a:extLst>
              </p:cNvPr>
              <p:cNvSpPr>
                <a:spLocks noGrp="1" noRot="1" noChangeAspect="1" noMove="1" noResize="1" noEditPoints="1" noAdjustHandles="1" noChangeArrowheads="1" noChangeShapeType="1" noTextEdit="1"/>
              </p:cNvSpPr>
              <p:nvPr>
                <p:ph idx="1"/>
              </p:nvPr>
            </p:nvSpPr>
            <p:spPr>
              <a:xfrm>
                <a:off x="609600" y="4234668"/>
                <a:ext cx="10972800" cy="1891496"/>
              </a:xfrm>
              <a:blipFill>
                <a:blip r:embed="rId2"/>
                <a:stretch>
                  <a:fillRect l="-694" t="-3333"/>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30E6967-D384-3992-5819-241D26A59FB8}"/>
              </a:ext>
            </a:extLst>
          </p:cNvPr>
          <p:cNvSpPr>
            <a:spLocks noGrp="1"/>
          </p:cNvSpPr>
          <p:nvPr>
            <p:ph type="ftr" sz="quarter" idx="3"/>
          </p:nvPr>
        </p:nvSpPr>
        <p:spPr/>
        <p:txBody>
          <a:bodyPr/>
          <a:lstStyle/>
          <a:p>
            <a:r>
              <a:rPr lang="en-US"/>
              <a:t>On prompt optimization and coding agents</a:t>
            </a:r>
            <a:endParaRPr lang="en-US" dirty="0"/>
          </a:p>
        </p:txBody>
      </p:sp>
      <p:pic>
        <p:nvPicPr>
          <p:cNvPr id="17" name="Picture 16">
            <a:extLst>
              <a:ext uri="{FF2B5EF4-FFF2-40B4-BE49-F238E27FC236}">
                <a16:creationId xmlns:a16="http://schemas.microsoft.com/office/drawing/2014/main" id="{336D22C6-8C4A-EC5D-C07E-C81D5377CD9D}"/>
              </a:ext>
            </a:extLst>
          </p:cNvPr>
          <p:cNvPicPr>
            <a:picLocks noChangeAspect="1"/>
          </p:cNvPicPr>
          <p:nvPr/>
        </p:nvPicPr>
        <p:blipFill>
          <a:blip r:embed="rId3"/>
          <a:srcRect t="25031"/>
          <a:stretch>
            <a:fillRect/>
          </a:stretch>
        </p:blipFill>
        <p:spPr>
          <a:xfrm>
            <a:off x="2032000" y="1647824"/>
            <a:ext cx="7772400" cy="1891496"/>
          </a:xfrm>
          <a:prstGeom prst="rect">
            <a:avLst/>
          </a:prstGeom>
        </p:spPr>
      </p:pic>
      <p:sp>
        <p:nvSpPr>
          <p:cNvPr id="18" name="Date Placeholder 17">
            <a:extLst>
              <a:ext uri="{FF2B5EF4-FFF2-40B4-BE49-F238E27FC236}">
                <a16:creationId xmlns:a16="http://schemas.microsoft.com/office/drawing/2014/main" id="{E85B7E55-3C60-2110-6633-A5C7055B6762}"/>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09B09E18-173F-B7C2-4059-18B285AA15CF}"/>
              </a:ext>
            </a:extLst>
          </p:cNvPr>
          <p:cNvSpPr>
            <a:spLocks noGrp="1"/>
          </p:cNvSpPr>
          <p:nvPr>
            <p:ph type="sldNum" sz="quarter" idx="12"/>
          </p:nvPr>
        </p:nvSpPr>
        <p:spPr/>
        <p:txBody>
          <a:bodyPr/>
          <a:lstStyle/>
          <a:p>
            <a:fld id="{F813B43C-900A-1C44-BF45-66CB67BC66D1}" type="slidenum">
              <a:rPr lang="en-US" smtClean="0"/>
              <a:pPr/>
              <a:t>42</a:t>
            </a:fld>
            <a:endParaRPr lang="en-US"/>
          </a:p>
        </p:txBody>
      </p:sp>
    </p:spTree>
    <p:extLst>
      <p:ext uri="{BB962C8B-B14F-4D97-AF65-F5344CB8AC3E}">
        <p14:creationId xmlns:p14="http://schemas.microsoft.com/office/powerpoint/2010/main" val="1912599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41A5-973A-6C17-9213-9543A0CED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E7302-4DA9-4BD0-3896-42DBFDBE02E5}"/>
              </a:ext>
            </a:extLst>
          </p:cNvPr>
          <p:cNvSpPr>
            <a:spLocks noGrp="1"/>
          </p:cNvSpPr>
          <p:nvPr>
            <p:ph type="title"/>
          </p:nvPr>
        </p:nvSpPr>
        <p:spPr/>
        <p:txBody>
          <a:bodyPr/>
          <a:lstStyle/>
          <a:p>
            <a:r>
              <a:rPr lang="en-US" dirty="0"/>
              <a:t>…so what objective should we optimize?</a:t>
            </a:r>
          </a:p>
        </p:txBody>
      </p:sp>
      <p:sp>
        <p:nvSpPr>
          <p:cNvPr id="5" name="Footer Placeholder 4">
            <a:extLst>
              <a:ext uri="{FF2B5EF4-FFF2-40B4-BE49-F238E27FC236}">
                <a16:creationId xmlns:a16="http://schemas.microsoft.com/office/drawing/2014/main" id="{C27BECB9-538E-37D7-2189-3E1AE5D418E1}"/>
              </a:ext>
            </a:extLst>
          </p:cNvPr>
          <p:cNvSpPr>
            <a:spLocks noGrp="1"/>
          </p:cNvSpPr>
          <p:nvPr>
            <p:ph type="ftr" sz="quarter" idx="3"/>
          </p:nvPr>
        </p:nvSpPr>
        <p:spPr/>
        <p:txBody>
          <a:bodyPr/>
          <a:lstStyle/>
          <a:p>
            <a:r>
              <a:rPr lang="en-US"/>
              <a:t>On prompt optimization and coding agents</a:t>
            </a:r>
            <a:endParaRPr lang="en-US" dirty="0"/>
          </a:p>
        </p:txBody>
      </p:sp>
      <p:pic>
        <p:nvPicPr>
          <p:cNvPr id="8" name="Picture 7">
            <a:extLst>
              <a:ext uri="{FF2B5EF4-FFF2-40B4-BE49-F238E27FC236}">
                <a16:creationId xmlns:a16="http://schemas.microsoft.com/office/drawing/2014/main" id="{38D6BCFD-F7CA-83C5-000A-702B41AC977E}"/>
              </a:ext>
            </a:extLst>
          </p:cNvPr>
          <p:cNvPicPr>
            <a:picLocks noChangeAspect="1"/>
          </p:cNvPicPr>
          <p:nvPr/>
        </p:nvPicPr>
        <p:blipFill>
          <a:blip r:embed="rId2"/>
          <a:stretch>
            <a:fillRect/>
          </a:stretch>
        </p:blipFill>
        <p:spPr>
          <a:xfrm>
            <a:off x="6259325" y="3621439"/>
            <a:ext cx="5993885" cy="2271875"/>
          </a:xfrm>
          <a:prstGeom prst="rect">
            <a:avLst/>
          </a:prstGeom>
        </p:spPr>
      </p:pic>
      <p:grpSp>
        <p:nvGrpSpPr>
          <p:cNvPr id="12" name="Group 11">
            <a:extLst>
              <a:ext uri="{FF2B5EF4-FFF2-40B4-BE49-F238E27FC236}">
                <a16:creationId xmlns:a16="http://schemas.microsoft.com/office/drawing/2014/main" id="{815B93E0-F8D2-889B-7963-45C08AFC1B86}"/>
              </a:ext>
            </a:extLst>
          </p:cNvPr>
          <p:cNvGrpSpPr/>
          <p:nvPr/>
        </p:nvGrpSpPr>
        <p:grpSpPr>
          <a:xfrm>
            <a:off x="3139190" y="1595942"/>
            <a:ext cx="6400800" cy="1651000"/>
            <a:chOff x="2510725" y="1778000"/>
            <a:chExt cx="6400800" cy="1651000"/>
          </a:xfrm>
        </p:grpSpPr>
        <p:pic>
          <p:nvPicPr>
            <p:cNvPr id="9" name="Picture 8">
              <a:extLst>
                <a:ext uri="{FF2B5EF4-FFF2-40B4-BE49-F238E27FC236}">
                  <a16:creationId xmlns:a16="http://schemas.microsoft.com/office/drawing/2014/main" id="{0443A174-3582-D0CF-C575-81BF402EDDCA}"/>
                </a:ext>
              </a:extLst>
            </p:cNvPr>
            <p:cNvPicPr>
              <a:picLocks noChangeAspect="1"/>
            </p:cNvPicPr>
            <p:nvPr/>
          </p:nvPicPr>
          <p:blipFill>
            <a:blip r:embed="rId3"/>
            <a:stretch>
              <a:fillRect/>
            </a:stretch>
          </p:blipFill>
          <p:spPr>
            <a:xfrm>
              <a:off x="2510725" y="1778000"/>
              <a:ext cx="6400800" cy="1651000"/>
            </a:xfrm>
            <a:prstGeom prst="roundRect">
              <a:avLst/>
            </a:prstGeom>
          </p:spPr>
        </p:pic>
        <p:sp>
          <p:nvSpPr>
            <p:cNvPr id="11" name="Rounded Rectangle 10">
              <a:extLst>
                <a:ext uri="{FF2B5EF4-FFF2-40B4-BE49-F238E27FC236}">
                  <a16:creationId xmlns:a16="http://schemas.microsoft.com/office/drawing/2014/main" id="{1216FE70-6E8F-A3B9-1E4A-C4D18DDF8B72}"/>
                </a:ext>
              </a:extLst>
            </p:cNvPr>
            <p:cNvSpPr/>
            <p:nvPr/>
          </p:nvSpPr>
          <p:spPr>
            <a:xfrm>
              <a:off x="7147395" y="3006873"/>
              <a:ext cx="1689180" cy="360826"/>
            </a:xfrm>
            <a:prstGeom prst="roundRect">
              <a:avLst/>
            </a:prstGeom>
            <a:solidFill>
              <a:srgbClr val="F1F4F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NeurIPS 2025</a:t>
              </a:r>
            </a:p>
          </p:txBody>
        </p:sp>
      </p:grpSp>
      <p:pic>
        <p:nvPicPr>
          <p:cNvPr id="16" name="Picture 15">
            <a:extLst>
              <a:ext uri="{FF2B5EF4-FFF2-40B4-BE49-F238E27FC236}">
                <a16:creationId xmlns:a16="http://schemas.microsoft.com/office/drawing/2014/main" id="{A2D3ED16-1F69-E66E-041E-9436E35A2DB1}"/>
              </a:ext>
            </a:extLst>
          </p:cNvPr>
          <p:cNvPicPr>
            <a:picLocks noChangeAspect="1"/>
          </p:cNvPicPr>
          <p:nvPr/>
        </p:nvPicPr>
        <p:blipFill>
          <a:blip r:embed="rId4"/>
          <a:stretch>
            <a:fillRect/>
          </a:stretch>
        </p:blipFill>
        <p:spPr>
          <a:xfrm>
            <a:off x="-61210" y="3388591"/>
            <a:ext cx="6400800" cy="2737573"/>
          </a:xfrm>
          <a:prstGeom prst="rect">
            <a:avLst/>
          </a:prstGeom>
        </p:spPr>
      </p:pic>
      <p:sp>
        <p:nvSpPr>
          <p:cNvPr id="7" name="Date Placeholder 6">
            <a:extLst>
              <a:ext uri="{FF2B5EF4-FFF2-40B4-BE49-F238E27FC236}">
                <a16:creationId xmlns:a16="http://schemas.microsoft.com/office/drawing/2014/main" id="{BFCC6D10-BFE1-113C-145A-417F13CE80E5}"/>
              </a:ext>
            </a:extLst>
          </p:cNvPr>
          <p:cNvSpPr>
            <a:spLocks noGrp="1"/>
          </p:cNvSpPr>
          <p:nvPr>
            <p:ph type="dt" sz="half" idx="2"/>
          </p:nvPr>
        </p:nvSpPr>
        <p:spPr/>
        <p:txBody>
          <a:bodyPr/>
          <a:lstStyle/>
          <a:p>
            <a:r>
              <a:rPr lang="en-US"/>
              <a:t>Brandon Amos</a:t>
            </a:r>
            <a:endParaRPr lang="en-US" dirty="0"/>
          </a:p>
        </p:txBody>
      </p:sp>
      <p:sp>
        <p:nvSpPr>
          <p:cNvPr id="10" name="Slide Number Placeholder 9">
            <a:extLst>
              <a:ext uri="{FF2B5EF4-FFF2-40B4-BE49-F238E27FC236}">
                <a16:creationId xmlns:a16="http://schemas.microsoft.com/office/drawing/2014/main" id="{3B1BB450-AF4E-60B1-EC1A-086F0D7609CA}"/>
              </a:ext>
            </a:extLst>
          </p:cNvPr>
          <p:cNvSpPr>
            <a:spLocks noGrp="1"/>
          </p:cNvSpPr>
          <p:nvPr>
            <p:ph type="sldNum" sz="quarter" idx="12"/>
          </p:nvPr>
        </p:nvSpPr>
        <p:spPr/>
        <p:txBody>
          <a:bodyPr/>
          <a:lstStyle/>
          <a:p>
            <a:fld id="{F813B43C-900A-1C44-BF45-66CB67BC66D1}" type="slidenum">
              <a:rPr lang="en-US" smtClean="0"/>
              <a:pPr/>
              <a:t>43</a:t>
            </a:fld>
            <a:endParaRPr lang="en-US"/>
          </a:p>
        </p:txBody>
      </p:sp>
    </p:spTree>
    <p:extLst>
      <p:ext uri="{BB962C8B-B14F-4D97-AF65-F5344CB8AC3E}">
        <p14:creationId xmlns:p14="http://schemas.microsoft.com/office/powerpoint/2010/main" val="2372860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19E4-F9D7-4A65-9FC2-94BAC069AB6D}"/>
              </a:ext>
            </a:extLst>
          </p:cNvPr>
          <p:cNvSpPr>
            <a:spLocks noGrp="1"/>
          </p:cNvSpPr>
          <p:nvPr>
            <p:ph type="title"/>
          </p:nvPr>
        </p:nvSpPr>
        <p:spPr/>
        <p:txBody>
          <a:bodyPr/>
          <a:lstStyle/>
          <a:p>
            <a:r>
              <a:rPr lang="en-US" dirty="0"/>
              <a:t>…towards better defenses 💪</a:t>
            </a:r>
          </a:p>
        </p:txBody>
      </p:sp>
      <p:sp>
        <p:nvSpPr>
          <p:cNvPr id="4" name="Date Placeholder 3">
            <a:extLst>
              <a:ext uri="{FF2B5EF4-FFF2-40B4-BE49-F238E27FC236}">
                <a16:creationId xmlns:a16="http://schemas.microsoft.com/office/drawing/2014/main" id="{930F12EE-4A5F-543A-BAE6-862994C6C1F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A01B75A-768B-1703-02A9-701CB270CB02}"/>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2B9C2756-FE3D-014E-0304-39A2E06EA281}"/>
              </a:ext>
            </a:extLst>
          </p:cNvPr>
          <p:cNvSpPr>
            <a:spLocks noGrp="1"/>
          </p:cNvSpPr>
          <p:nvPr>
            <p:ph type="sldNum" sz="quarter" idx="12"/>
          </p:nvPr>
        </p:nvSpPr>
        <p:spPr/>
        <p:txBody>
          <a:bodyPr/>
          <a:lstStyle/>
          <a:p>
            <a:fld id="{F813B43C-900A-1C44-BF45-66CB67BC66D1}" type="slidenum">
              <a:rPr lang="en-US" smtClean="0"/>
              <a:pPr/>
              <a:t>44</a:t>
            </a:fld>
            <a:endParaRPr lang="en-US"/>
          </a:p>
        </p:txBody>
      </p:sp>
      <p:pic>
        <p:nvPicPr>
          <p:cNvPr id="7" name="Picture 6">
            <a:extLst>
              <a:ext uri="{FF2B5EF4-FFF2-40B4-BE49-F238E27FC236}">
                <a16:creationId xmlns:a16="http://schemas.microsoft.com/office/drawing/2014/main" id="{B0CA5F24-8517-3D78-A9F5-ACD39E0270D0}"/>
              </a:ext>
            </a:extLst>
          </p:cNvPr>
          <p:cNvPicPr>
            <a:picLocks noChangeAspect="1"/>
          </p:cNvPicPr>
          <p:nvPr/>
        </p:nvPicPr>
        <p:blipFill>
          <a:blip r:embed="rId2"/>
          <a:stretch>
            <a:fillRect/>
          </a:stretch>
        </p:blipFill>
        <p:spPr>
          <a:xfrm>
            <a:off x="225972" y="2575284"/>
            <a:ext cx="11740056" cy="2623420"/>
          </a:xfrm>
          <a:prstGeom prst="rect">
            <a:avLst/>
          </a:prstGeom>
        </p:spPr>
      </p:pic>
    </p:spTree>
    <p:extLst>
      <p:ext uri="{BB962C8B-B14F-4D97-AF65-F5344CB8AC3E}">
        <p14:creationId xmlns:p14="http://schemas.microsoft.com/office/powerpoint/2010/main" val="3355482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258A-EC56-0407-31E4-F983A3C6A0C5}"/>
              </a:ext>
            </a:extLst>
          </p:cNvPr>
          <p:cNvSpPr>
            <a:spLocks noGrp="1"/>
          </p:cNvSpPr>
          <p:nvPr>
            <p:ph type="title"/>
          </p:nvPr>
        </p:nvSpPr>
        <p:spPr/>
        <p:txBody>
          <a:bodyPr/>
          <a:lstStyle/>
          <a:p>
            <a:r>
              <a:rPr lang="en-US" dirty="0"/>
              <a:t>from AdvPrompter to </a:t>
            </a:r>
            <a:r>
              <a:rPr lang="en-US" dirty="0" err="1"/>
              <a:t>AdvGame</a:t>
            </a:r>
            <a:endParaRPr lang="en-US" dirty="0"/>
          </a:p>
        </p:txBody>
      </p:sp>
      <p:sp>
        <p:nvSpPr>
          <p:cNvPr id="4" name="Date Placeholder 3">
            <a:extLst>
              <a:ext uri="{FF2B5EF4-FFF2-40B4-BE49-F238E27FC236}">
                <a16:creationId xmlns:a16="http://schemas.microsoft.com/office/drawing/2014/main" id="{9F7E9695-5FC8-09D5-B5F4-D8B5890B8A86}"/>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90C8DB75-FDF9-E63A-CABB-BDC68FAB1176}"/>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97AC4E04-55E9-A5D2-5524-079DE2A3E8F3}"/>
              </a:ext>
            </a:extLst>
          </p:cNvPr>
          <p:cNvSpPr>
            <a:spLocks noGrp="1"/>
          </p:cNvSpPr>
          <p:nvPr>
            <p:ph type="sldNum" sz="quarter" idx="12"/>
          </p:nvPr>
        </p:nvSpPr>
        <p:spPr/>
        <p:txBody>
          <a:bodyPr/>
          <a:lstStyle/>
          <a:p>
            <a:fld id="{F813B43C-900A-1C44-BF45-66CB67BC66D1}" type="slidenum">
              <a:rPr lang="en-US" smtClean="0"/>
              <a:pPr/>
              <a:t>45</a:t>
            </a:fld>
            <a:endParaRPr lang="en-US"/>
          </a:p>
        </p:txBody>
      </p:sp>
      <p:pic>
        <p:nvPicPr>
          <p:cNvPr id="7" name="Picture 6">
            <a:extLst>
              <a:ext uri="{FF2B5EF4-FFF2-40B4-BE49-F238E27FC236}">
                <a16:creationId xmlns:a16="http://schemas.microsoft.com/office/drawing/2014/main" id="{C4852197-020D-CD52-EC82-2C337D8518B2}"/>
              </a:ext>
            </a:extLst>
          </p:cNvPr>
          <p:cNvPicPr>
            <a:picLocks noChangeAspect="1"/>
          </p:cNvPicPr>
          <p:nvPr/>
        </p:nvPicPr>
        <p:blipFill>
          <a:blip r:embed="rId2"/>
          <a:stretch>
            <a:fillRect/>
          </a:stretch>
        </p:blipFill>
        <p:spPr>
          <a:xfrm>
            <a:off x="1335742" y="1476374"/>
            <a:ext cx="9520516" cy="4220087"/>
          </a:xfrm>
          <a:prstGeom prst="rect">
            <a:avLst/>
          </a:prstGeom>
        </p:spPr>
      </p:pic>
    </p:spTree>
    <p:extLst>
      <p:ext uri="{BB962C8B-B14F-4D97-AF65-F5344CB8AC3E}">
        <p14:creationId xmlns:p14="http://schemas.microsoft.com/office/powerpoint/2010/main" val="975335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0E04-7B26-10F8-3C12-2A4284010F95}"/>
              </a:ext>
            </a:extLst>
          </p:cNvPr>
          <p:cNvSpPr>
            <a:spLocks noGrp="1"/>
          </p:cNvSpPr>
          <p:nvPr>
            <p:ph type="title"/>
          </p:nvPr>
        </p:nvSpPr>
        <p:spPr/>
        <p:txBody>
          <a:bodyPr/>
          <a:lstStyle/>
          <a:p>
            <a:r>
              <a:rPr lang="en-US" dirty="0" err="1"/>
              <a:t>AdvGame</a:t>
            </a:r>
            <a:endParaRPr lang="en-US" dirty="0"/>
          </a:p>
        </p:txBody>
      </p:sp>
      <p:pic>
        <p:nvPicPr>
          <p:cNvPr id="7" name="Content Placeholder 6">
            <a:extLst>
              <a:ext uri="{FF2B5EF4-FFF2-40B4-BE49-F238E27FC236}">
                <a16:creationId xmlns:a16="http://schemas.microsoft.com/office/drawing/2014/main" id="{20D64140-43E1-7C83-A2B3-4DF141485FB9}"/>
              </a:ext>
            </a:extLst>
          </p:cNvPr>
          <p:cNvPicPr>
            <a:picLocks noGrp="1" noChangeAspect="1"/>
          </p:cNvPicPr>
          <p:nvPr>
            <p:ph idx="1"/>
          </p:nvPr>
        </p:nvPicPr>
        <p:blipFill>
          <a:blip r:embed="rId2"/>
          <a:stretch>
            <a:fillRect/>
          </a:stretch>
        </p:blipFill>
        <p:spPr>
          <a:xfrm>
            <a:off x="1198716" y="1417638"/>
            <a:ext cx="9390626" cy="4729711"/>
          </a:xfrm>
          <a:prstGeom prst="rect">
            <a:avLst/>
          </a:prstGeom>
        </p:spPr>
      </p:pic>
      <p:sp>
        <p:nvSpPr>
          <p:cNvPr id="4" name="Date Placeholder 3">
            <a:extLst>
              <a:ext uri="{FF2B5EF4-FFF2-40B4-BE49-F238E27FC236}">
                <a16:creationId xmlns:a16="http://schemas.microsoft.com/office/drawing/2014/main" id="{11651D77-9B56-026B-115A-DA58C5E0A2CB}"/>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205373F-6752-C097-1DBA-2304DC76B5DB}"/>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C84953C4-5618-6805-E678-448A4560D287}"/>
              </a:ext>
            </a:extLst>
          </p:cNvPr>
          <p:cNvSpPr>
            <a:spLocks noGrp="1"/>
          </p:cNvSpPr>
          <p:nvPr>
            <p:ph type="sldNum" sz="quarter" idx="12"/>
          </p:nvPr>
        </p:nvSpPr>
        <p:spPr/>
        <p:txBody>
          <a:bodyPr/>
          <a:lstStyle/>
          <a:p>
            <a:fld id="{F813B43C-900A-1C44-BF45-66CB67BC66D1}" type="slidenum">
              <a:rPr lang="en-US" smtClean="0"/>
              <a:pPr/>
              <a:t>46</a:t>
            </a:fld>
            <a:endParaRPr lang="en-US"/>
          </a:p>
        </p:txBody>
      </p:sp>
    </p:spTree>
    <p:extLst>
      <p:ext uri="{BB962C8B-B14F-4D97-AF65-F5344CB8AC3E}">
        <p14:creationId xmlns:p14="http://schemas.microsoft.com/office/powerpoint/2010/main" val="3967311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A94B-304B-737D-8804-E490A84F6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ACE76-7672-4C1A-B2A9-B19027253FD9}"/>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E69BA79D-32AA-888B-9876-74B52B0E64EA}"/>
              </a:ext>
            </a:extLst>
          </p:cNvPr>
          <p:cNvSpPr>
            <a:spLocks noGrp="1"/>
          </p:cNvSpPr>
          <p:nvPr>
            <p:ph idx="1"/>
          </p:nvPr>
        </p:nvSpPr>
        <p:spPr>
          <a:xfrm>
            <a:off x="609600" y="1268361"/>
            <a:ext cx="10972800" cy="5087988"/>
          </a:xfrm>
        </p:spPr>
        <p:txBody>
          <a:bodyPr>
            <a:normAutofit/>
          </a:bodyPr>
          <a:lstStyle/>
          <a:p>
            <a:r>
              <a:rPr lang="en-US" b="1" dirty="0">
                <a:solidFill>
                  <a:schemeClr val="tx1">
                    <a:lumMod val="50000"/>
                    <a:lumOff val="50000"/>
                  </a:schemeClr>
                </a:solidFill>
              </a:rPr>
              <a:t>Prompt Optimization</a:t>
            </a:r>
          </a:p>
          <a:p>
            <a:r>
              <a:rPr lang="en-US" dirty="0">
                <a:solidFill>
                  <a:schemeClr val="tx1">
                    <a:lumMod val="50000"/>
                    <a:lumOff val="50000"/>
                  </a:schemeClr>
                </a:solidFill>
              </a:rPr>
              <a:t>📚 </a:t>
            </a:r>
            <a:r>
              <a:rPr lang="en-US" i="1" dirty="0">
                <a:solidFill>
                  <a:schemeClr val="tx1">
                    <a:lumMod val="50000"/>
                    <a:lumOff val="50000"/>
                  </a:schemeClr>
                </a:solidFill>
              </a:rPr>
              <a:t>AdvPrompter: Fast Adaptive Adversarial Prompting for LLMs </a:t>
            </a:r>
            <a:r>
              <a:rPr lang="en-US" dirty="0">
                <a:solidFill>
                  <a:schemeClr val="tx1">
                    <a:lumMod val="50000"/>
                    <a:lumOff val="50000"/>
                  </a:schemeClr>
                </a:solidFill>
              </a:rPr>
              <a:t>[ICML 2025]</a:t>
            </a:r>
          </a:p>
          <a:p>
            <a:r>
              <a:rPr lang="en-US" b="1" dirty="0">
                <a:solidFill>
                  <a:schemeClr val="tx1">
                    <a:lumMod val="50000"/>
                    <a:lumOff val="50000"/>
                  </a:schemeClr>
                </a:solidFill>
              </a:rPr>
              <a:t>📚 </a:t>
            </a:r>
            <a:r>
              <a:rPr lang="en-US" i="1" dirty="0">
                <a:solidFill>
                  <a:schemeClr val="tx1">
                    <a:lumMod val="50000"/>
                    <a:lumOff val="50000"/>
                  </a:schemeClr>
                </a:solidFill>
              </a:rPr>
              <a:t>AdvPrefix: An Objective for Nuanced LLM Jailbreaks </a:t>
            </a:r>
            <a:r>
              <a:rPr lang="en-US" dirty="0">
                <a:solidFill>
                  <a:schemeClr val="tx1">
                    <a:lumMod val="50000"/>
                    <a:lumOff val="50000"/>
                  </a:schemeClr>
                </a:solidFill>
              </a:rPr>
              <a:t>[NeurIPS 2025]</a:t>
            </a:r>
          </a:p>
          <a:p>
            <a:r>
              <a:rPr lang="en-US" b="1" dirty="0">
                <a:solidFill>
                  <a:schemeClr val="tx1">
                    <a:lumMod val="50000"/>
                    <a:lumOff val="50000"/>
                  </a:schemeClr>
                </a:solidFill>
              </a:rPr>
              <a:t>📚 </a:t>
            </a:r>
            <a:r>
              <a:rPr lang="en-US" i="1" dirty="0">
                <a:solidFill>
                  <a:schemeClr val="tx1">
                    <a:lumMod val="50000"/>
                    <a:lumOff val="50000"/>
                  </a:schemeClr>
                </a:solidFill>
              </a:rPr>
              <a:t>Safety Alignment of LMs via Non-cooperative Games </a:t>
            </a:r>
            <a:r>
              <a:rPr lang="en-US" dirty="0">
                <a:solidFill>
                  <a:schemeClr val="tx1">
                    <a:lumMod val="50000"/>
                    <a:lumOff val="50000"/>
                  </a:schemeClr>
                </a:solidFill>
              </a:rPr>
              <a:t>[</a:t>
            </a:r>
            <a:r>
              <a:rPr lang="en-US" dirty="0" err="1">
                <a:solidFill>
                  <a:schemeClr val="tx1">
                    <a:lumMod val="50000"/>
                    <a:lumOff val="50000"/>
                  </a:schemeClr>
                </a:solidFill>
              </a:rPr>
              <a:t>arXiv</a:t>
            </a:r>
            <a:r>
              <a:rPr lang="en-US" dirty="0">
                <a:solidFill>
                  <a:schemeClr val="tx1">
                    <a:lumMod val="50000"/>
                    <a:lumOff val="50000"/>
                  </a:schemeClr>
                </a:solidFill>
              </a:rPr>
              <a:t> 2025]</a:t>
            </a:r>
            <a:endParaRPr lang="en-US" i="1" dirty="0">
              <a:solidFill>
                <a:schemeClr val="tx1">
                  <a:lumMod val="50000"/>
                  <a:lumOff val="50000"/>
                </a:schemeClr>
              </a:solidFill>
            </a:endParaRPr>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endParaRPr lang="en-US" i="1"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F6BE9B4-F715-6A1B-AE17-11E58A2FC59E}"/>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C125C648-192D-B06F-71F8-BF07AEC4CF1F}"/>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DDE2AAA2-E4F8-46AF-F0B2-9492CC7C395F}"/>
              </a:ext>
            </a:extLst>
          </p:cNvPr>
          <p:cNvSpPr>
            <a:spLocks noGrp="1"/>
          </p:cNvSpPr>
          <p:nvPr>
            <p:ph type="sldNum" sz="quarter" idx="12"/>
          </p:nvPr>
        </p:nvSpPr>
        <p:spPr/>
        <p:txBody>
          <a:bodyPr/>
          <a:lstStyle/>
          <a:p>
            <a:fld id="{F813B43C-900A-1C44-BF45-66CB67BC66D1}" type="slidenum">
              <a:rPr lang="en-US" smtClean="0"/>
              <a:pPr/>
              <a:t>47</a:t>
            </a:fld>
            <a:endParaRPr lang="en-US"/>
          </a:p>
        </p:txBody>
      </p:sp>
    </p:spTree>
    <p:extLst>
      <p:ext uri="{BB962C8B-B14F-4D97-AF65-F5344CB8AC3E}">
        <p14:creationId xmlns:p14="http://schemas.microsoft.com/office/powerpoint/2010/main" val="3367070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52F2C-0631-6A7B-B145-A928F002D79F}"/>
              </a:ext>
            </a:extLst>
          </p:cNvPr>
          <p:cNvPicPr>
            <a:picLocks noChangeAspect="1"/>
          </p:cNvPicPr>
          <p:nvPr/>
        </p:nvPicPr>
        <p:blipFill>
          <a:blip r:embed="rId2"/>
          <a:stretch>
            <a:fillRect/>
          </a:stretch>
        </p:blipFill>
        <p:spPr>
          <a:xfrm>
            <a:off x="533400" y="110240"/>
            <a:ext cx="11010900" cy="6691140"/>
          </a:xfrm>
          <a:prstGeom prst="rect">
            <a:avLst/>
          </a:prstGeom>
        </p:spPr>
      </p:pic>
      <p:sp>
        <p:nvSpPr>
          <p:cNvPr id="9" name="Rounded Rectangle 8">
            <a:extLst>
              <a:ext uri="{FF2B5EF4-FFF2-40B4-BE49-F238E27FC236}">
                <a16:creationId xmlns:a16="http://schemas.microsoft.com/office/drawing/2014/main" id="{3C6C2F6B-AC8C-3D58-060D-43D5D10EFCA9}"/>
              </a:ext>
            </a:extLst>
          </p:cNvPr>
          <p:cNvSpPr/>
          <p:nvPr/>
        </p:nvSpPr>
        <p:spPr>
          <a:xfrm>
            <a:off x="4890084" y="2031121"/>
            <a:ext cx="2297531" cy="360826"/>
          </a:xfrm>
          <a:prstGeom prst="roundRect">
            <a:avLst/>
          </a:prstGeom>
          <a:solidFill>
            <a:srgbClr val="E5ECFF"/>
          </a:solid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NeurIPS D&amp;B 2025</a:t>
            </a:r>
          </a:p>
        </p:txBody>
      </p:sp>
      <p:sp>
        <p:nvSpPr>
          <p:cNvPr id="14" name="TextBox 13">
            <a:extLst>
              <a:ext uri="{FF2B5EF4-FFF2-40B4-BE49-F238E27FC236}">
                <a16:creationId xmlns:a16="http://schemas.microsoft.com/office/drawing/2014/main" id="{A3DA6FB4-0D23-56A0-C837-0430536616CB}"/>
              </a:ext>
            </a:extLst>
          </p:cNvPr>
          <p:cNvSpPr txBox="1"/>
          <p:nvPr/>
        </p:nvSpPr>
        <p:spPr>
          <a:xfrm>
            <a:off x="9747739" y="1861657"/>
            <a:ext cx="1718740" cy="369332"/>
          </a:xfrm>
          <a:prstGeom prst="rect">
            <a:avLst/>
          </a:prstGeom>
          <a:noFill/>
        </p:spPr>
        <p:txBody>
          <a:bodyPr wrap="none" rtlCol="0">
            <a:spAutoFit/>
          </a:bodyPr>
          <a:lstStyle/>
          <a:p>
            <a:r>
              <a:rPr lang="en-US" dirty="0" err="1">
                <a:latin typeface="Menlo" panose="020B0609030804020204" pitchFamily="49" charset="0"/>
                <a:ea typeface="Menlo" panose="020B0609030804020204" pitchFamily="49" charset="0"/>
                <a:cs typeface="Menlo" panose="020B0609030804020204" pitchFamily="49" charset="0"/>
              </a:rPr>
              <a:t>algotune.io</a:t>
            </a:r>
            <a:endParaRPr lang="en-US" dirty="0">
              <a:latin typeface="Menlo" panose="020B0609030804020204" pitchFamily="49" charset="0"/>
              <a:ea typeface="Menlo" panose="020B0609030804020204" pitchFamily="49" charset="0"/>
              <a:cs typeface="Menlo" panose="020B0609030804020204" pitchFamily="49" charset="0"/>
            </a:endParaRPr>
          </a:p>
        </p:txBody>
      </p:sp>
      <p:sp>
        <p:nvSpPr>
          <p:cNvPr id="2" name="Date Placeholder 1">
            <a:extLst>
              <a:ext uri="{FF2B5EF4-FFF2-40B4-BE49-F238E27FC236}">
                <a16:creationId xmlns:a16="http://schemas.microsoft.com/office/drawing/2014/main" id="{2E13A5A8-CF0D-D3B1-FFF0-AEB9ACB48894}"/>
              </a:ext>
            </a:extLst>
          </p:cNvPr>
          <p:cNvSpPr>
            <a:spLocks noGrp="1"/>
          </p:cNvSpPr>
          <p:nvPr>
            <p:ph type="dt" sz="half" idx="2"/>
          </p:nvPr>
        </p:nvSpPr>
        <p:spPr/>
        <p:txBody>
          <a:bodyPr/>
          <a:lstStyle/>
          <a:p>
            <a:r>
              <a:rPr lang="en-US"/>
              <a:t>Brandon Amos</a:t>
            </a:r>
            <a:endParaRPr lang="en-US" dirty="0"/>
          </a:p>
        </p:txBody>
      </p:sp>
      <p:sp>
        <p:nvSpPr>
          <p:cNvPr id="3" name="Footer Placeholder 2">
            <a:extLst>
              <a:ext uri="{FF2B5EF4-FFF2-40B4-BE49-F238E27FC236}">
                <a16:creationId xmlns:a16="http://schemas.microsoft.com/office/drawing/2014/main" id="{A7B35393-EF70-CEE9-E673-90CDACBCAFEE}"/>
              </a:ext>
            </a:extLst>
          </p:cNvPr>
          <p:cNvSpPr>
            <a:spLocks noGrp="1"/>
          </p:cNvSpPr>
          <p:nvPr>
            <p:ph type="ftr" sz="quarter" idx="3"/>
          </p:nvPr>
        </p:nvSpPr>
        <p:spPr/>
        <p:txBody>
          <a:bodyPr/>
          <a:lstStyle/>
          <a:p>
            <a:r>
              <a:rPr lang="en-US"/>
              <a:t>On prompt optimization and coding agents</a:t>
            </a:r>
            <a:endParaRPr lang="en-US" dirty="0"/>
          </a:p>
        </p:txBody>
      </p:sp>
      <p:sp>
        <p:nvSpPr>
          <p:cNvPr id="4" name="Slide Number Placeholder 3">
            <a:extLst>
              <a:ext uri="{FF2B5EF4-FFF2-40B4-BE49-F238E27FC236}">
                <a16:creationId xmlns:a16="http://schemas.microsoft.com/office/drawing/2014/main" id="{CFF6D6CC-1222-B102-711C-9DF450066CFE}"/>
              </a:ext>
            </a:extLst>
          </p:cNvPr>
          <p:cNvSpPr>
            <a:spLocks noGrp="1"/>
          </p:cNvSpPr>
          <p:nvPr>
            <p:ph type="sldNum" sz="quarter" idx="12"/>
          </p:nvPr>
        </p:nvSpPr>
        <p:spPr/>
        <p:txBody>
          <a:bodyPr/>
          <a:lstStyle/>
          <a:p>
            <a:fld id="{F813B43C-900A-1C44-BF45-66CB67BC66D1}" type="slidenum">
              <a:rPr lang="en-US" smtClean="0"/>
              <a:pPr/>
              <a:t>48</a:t>
            </a:fld>
            <a:endParaRPr lang="en-US"/>
          </a:p>
        </p:txBody>
      </p:sp>
    </p:spTree>
    <p:extLst>
      <p:ext uri="{BB962C8B-B14F-4D97-AF65-F5344CB8AC3E}">
        <p14:creationId xmlns:p14="http://schemas.microsoft.com/office/powerpoint/2010/main" val="2211791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3D69-1A89-0494-73E6-C39D88E412EF}"/>
              </a:ext>
            </a:extLst>
          </p:cNvPr>
          <p:cNvSpPr>
            <a:spLocks noGrp="1"/>
          </p:cNvSpPr>
          <p:nvPr>
            <p:ph type="title"/>
          </p:nvPr>
        </p:nvSpPr>
        <p:spPr/>
        <p:txBody>
          <a:bodyPr/>
          <a:lstStyle/>
          <a:p>
            <a:r>
              <a:rPr lang="en-US" dirty="0"/>
              <a:t>Goal: searching over code spaces</a:t>
            </a:r>
          </a:p>
        </p:txBody>
      </p:sp>
      <p:sp>
        <p:nvSpPr>
          <p:cNvPr id="3" name="Content Placeholder 2">
            <a:extLst>
              <a:ext uri="{FF2B5EF4-FFF2-40B4-BE49-F238E27FC236}">
                <a16:creationId xmlns:a16="http://schemas.microsoft.com/office/drawing/2014/main" id="{5C6375CD-82AE-99D7-349C-78F71D0E0789}"/>
              </a:ext>
            </a:extLst>
          </p:cNvPr>
          <p:cNvSpPr>
            <a:spLocks noGrp="1"/>
          </p:cNvSpPr>
          <p:nvPr>
            <p:ph idx="1"/>
          </p:nvPr>
        </p:nvSpPr>
        <p:spPr>
          <a:xfrm>
            <a:off x="609599" y="1600201"/>
            <a:ext cx="11225759" cy="4525963"/>
          </a:xfrm>
        </p:spPr>
        <p:txBody>
          <a:bodyPr/>
          <a:lstStyle/>
          <a:p>
            <a:r>
              <a:rPr lang="en-US" b="1" dirty="0"/>
              <a:t>Focus:</a:t>
            </a:r>
            <a:r>
              <a:rPr lang="en-US" dirty="0"/>
              <a:t> improving numerical code  </a:t>
            </a:r>
            <a:r>
              <a:rPr lang="en-US" b="1" dirty="0" err="1"/>
              <a:t>Unfocus</a:t>
            </a:r>
            <a:r>
              <a:rPr lang="en-US" b="1" dirty="0"/>
              <a:t>: </a:t>
            </a:r>
            <a:r>
              <a:rPr lang="en-US" dirty="0"/>
              <a:t>GUI code, adding bugs/features, natural language to code</a:t>
            </a:r>
          </a:p>
        </p:txBody>
      </p:sp>
      <p:sp>
        <p:nvSpPr>
          <p:cNvPr id="5" name="Footer Placeholder 4">
            <a:extLst>
              <a:ext uri="{FF2B5EF4-FFF2-40B4-BE49-F238E27FC236}">
                <a16:creationId xmlns:a16="http://schemas.microsoft.com/office/drawing/2014/main" id="{333C508A-DCB7-C705-48B8-5DE0AF77FF8A}"/>
              </a:ext>
            </a:extLst>
          </p:cNvPr>
          <p:cNvSpPr>
            <a:spLocks noGrp="1"/>
          </p:cNvSpPr>
          <p:nvPr>
            <p:ph type="ftr" sz="quarter" idx="3"/>
          </p:nvPr>
        </p:nvSpPr>
        <p:spPr/>
        <p:txBody>
          <a:bodyPr/>
          <a:lstStyle/>
          <a:p>
            <a:r>
              <a:rPr lang="en-US"/>
              <a:t>On prompt optimization and coding agents</a:t>
            </a:r>
            <a:endParaRPr lang="en-US" dirty="0"/>
          </a:p>
        </p:txBody>
      </p:sp>
      <p:grpSp>
        <p:nvGrpSpPr>
          <p:cNvPr id="33" name="Group 32">
            <a:extLst>
              <a:ext uri="{FF2B5EF4-FFF2-40B4-BE49-F238E27FC236}">
                <a16:creationId xmlns:a16="http://schemas.microsoft.com/office/drawing/2014/main" id="{74F1E892-BBE6-8B91-F737-B6C1432D3E2B}"/>
              </a:ext>
            </a:extLst>
          </p:cNvPr>
          <p:cNvGrpSpPr/>
          <p:nvPr/>
        </p:nvGrpSpPr>
        <p:grpSpPr>
          <a:xfrm>
            <a:off x="8344009" y="2881320"/>
            <a:ext cx="3139525" cy="2445333"/>
            <a:chOff x="8664219" y="2629565"/>
            <a:chExt cx="3139525" cy="2445333"/>
          </a:xfrm>
        </p:grpSpPr>
        <p:sp>
          <p:nvSpPr>
            <p:cNvPr id="7" name="Rectangle 6">
              <a:extLst>
                <a:ext uri="{FF2B5EF4-FFF2-40B4-BE49-F238E27FC236}">
                  <a16:creationId xmlns:a16="http://schemas.microsoft.com/office/drawing/2014/main" id="{F7A3285F-2510-C84C-5823-7DC51E413820}"/>
                </a:ext>
              </a:extLst>
            </p:cNvPr>
            <p:cNvSpPr/>
            <p:nvPr/>
          </p:nvSpPr>
          <p:spPr>
            <a:xfrm>
              <a:off x="8671462" y="2657802"/>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77D04204-C436-AE5D-FAD2-428784BAF1DF}"/>
                </a:ext>
              </a:extLst>
            </p:cNvPr>
            <p:cNvSpPr/>
            <p:nvPr/>
          </p:nvSpPr>
          <p:spPr>
            <a:xfrm>
              <a:off x="8899747" y="333836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CBA0052-BA26-88EC-F1A7-98BC14E6B42E}"/>
                </a:ext>
              </a:extLst>
            </p:cNvPr>
            <p:cNvSpPr txBox="1">
              <a:spLocks/>
            </p:cNvSpPr>
            <p:nvPr/>
          </p:nvSpPr>
          <p:spPr>
            <a:xfrm>
              <a:off x="8664219" y="262956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code space</a:t>
              </a:r>
            </a:p>
          </p:txBody>
        </p:sp>
        <p:sp>
          <p:nvSpPr>
            <p:cNvPr id="10" name="Content Placeholder 2">
              <a:extLst>
                <a:ext uri="{FF2B5EF4-FFF2-40B4-BE49-F238E27FC236}">
                  <a16:creationId xmlns:a16="http://schemas.microsoft.com/office/drawing/2014/main" id="{07826214-67A6-5D3C-994B-7246D2247F06}"/>
                </a:ext>
              </a:extLst>
            </p:cNvPr>
            <p:cNvSpPr txBox="1">
              <a:spLocks/>
            </p:cNvSpPr>
            <p:nvPr/>
          </p:nvSpPr>
          <p:spPr>
            <a:xfrm>
              <a:off x="9107855" y="4029776"/>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code attempting to solve a task</a:t>
              </a:r>
            </a:p>
          </p:txBody>
        </p:sp>
        <p:sp>
          <p:nvSpPr>
            <p:cNvPr id="11" name="Connector 10">
              <a:extLst>
                <a:ext uri="{FF2B5EF4-FFF2-40B4-BE49-F238E27FC236}">
                  <a16:creationId xmlns:a16="http://schemas.microsoft.com/office/drawing/2014/main" id="{71A8F441-15A6-3D25-25B4-329977DFE841}"/>
                </a:ext>
              </a:extLst>
            </p:cNvPr>
            <p:cNvSpPr/>
            <p:nvPr/>
          </p:nvSpPr>
          <p:spPr>
            <a:xfrm>
              <a:off x="9070001" y="3610000"/>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793FF076-59D5-27A9-CF00-0B9730F3B09E}"/>
                    </a:ext>
                  </a:extLst>
                </p:cNvPr>
                <p:cNvSpPr txBox="1">
                  <a:spLocks/>
                </p:cNvSpPr>
                <p:nvPr/>
              </p:nvSpPr>
              <p:spPr>
                <a:xfrm>
                  <a:off x="9031901" y="3346487"/>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xmlns="">
            <p:sp>
              <p:nvSpPr>
                <p:cNvPr id="12" name="Content Placeholder 2">
                  <a:extLst>
                    <a:ext uri="{FF2B5EF4-FFF2-40B4-BE49-F238E27FC236}">
                      <a16:creationId xmlns:a16="http://schemas.microsoft.com/office/drawing/2014/main" id="{793FF076-59D5-27A9-CF00-0B9730F3B09E}"/>
                    </a:ext>
                  </a:extLst>
                </p:cNvPr>
                <p:cNvSpPr txBox="1">
                  <a:spLocks noRot="1" noChangeAspect="1" noMove="1" noResize="1" noEditPoints="1" noAdjustHandles="1" noChangeArrowheads="1" noChangeShapeType="1" noTextEdit="1"/>
                </p:cNvSpPr>
                <p:nvPr/>
              </p:nvSpPr>
              <p:spPr>
                <a:xfrm>
                  <a:off x="9031901" y="3346487"/>
                  <a:ext cx="466789" cy="425423"/>
                </a:xfrm>
                <a:prstGeom prst="rect">
                  <a:avLst/>
                </a:prstGeom>
                <a:blipFill>
                  <a:blip r:embed="rId2"/>
                  <a:stretch>
                    <a:fillRect/>
                  </a:stretch>
                </a:blipFill>
              </p:spPr>
              <p:txBody>
                <a:bodyPr/>
                <a:lstStyle/>
                <a:p>
                  <a:r>
                    <a:rPr lang="en-US">
                      <a:noFill/>
                    </a:rPr>
                    <a:t> </a:t>
                  </a:r>
                </a:p>
              </p:txBody>
            </p:sp>
          </mc:Fallback>
        </mc:AlternateContent>
      </p:grpSp>
      <p:sp>
        <p:nvSpPr>
          <p:cNvPr id="13" name="Rounded Rectangle 12">
            <a:extLst>
              <a:ext uri="{FF2B5EF4-FFF2-40B4-BE49-F238E27FC236}">
                <a16:creationId xmlns:a16="http://schemas.microsoft.com/office/drawing/2014/main" id="{CBF80947-6469-9985-8E04-B748CFFA9762}"/>
              </a:ext>
            </a:extLst>
          </p:cNvPr>
          <p:cNvSpPr/>
          <p:nvPr/>
        </p:nvSpPr>
        <p:spPr>
          <a:xfrm>
            <a:off x="754471" y="2565733"/>
            <a:ext cx="1424749"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4" name="Content Placeholder 2">
            <a:extLst>
              <a:ext uri="{FF2B5EF4-FFF2-40B4-BE49-F238E27FC236}">
                <a16:creationId xmlns:a16="http://schemas.microsoft.com/office/drawing/2014/main" id="{F6CD6EBC-2271-BEE6-86F1-5B4BEEAF0454}"/>
              </a:ext>
            </a:extLst>
          </p:cNvPr>
          <p:cNvSpPr txBox="1">
            <a:spLocks/>
          </p:cNvSpPr>
          <p:nvPr/>
        </p:nvSpPr>
        <p:spPr>
          <a:xfrm>
            <a:off x="754471" y="259963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initial code</a:t>
            </a:r>
          </a:p>
        </p:txBody>
      </p:sp>
      <p:sp>
        <p:nvSpPr>
          <p:cNvPr id="15" name="Rounded Rectangle 14">
            <a:extLst>
              <a:ext uri="{FF2B5EF4-FFF2-40B4-BE49-F238E27FC236}">
                <a16:creationId xmlns:a16="http://schemas.microsoft.com/office/drawing/2014/main" id="{D2A74745-B993-254F-78E7-7291FF21D1DC}"/>
              </a:ext>
            </a:extLst>
          </p:cNvPr>
          <p:cNvSpPr/>
          <p:nvPr/>
        </p:nvSpPr>
        <p:spPr>
          <a:xfrm>
            <a:off x="6276606" y="2578586"/>
            <a:ext cx="1715579" cy="442178"/>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improved code</a:t>
            </a:r>
          </a:p>
        </p:txBody>
      </p:sp>
      <p:cxnSp>
        <p:nvCxnSpPr>
          <p:cNvPr id="17" name="Straight Arrow Connector 16">
            <a:extLst>
              <a:ext uri="{FF2B5EF4-FFF2-40B4-BE49-F238E27FC236}">
                <a16:creationId xmlns:a16="http://schemas.microsoft.com/office/drawing/2014/main" id="{B22C995D-929A-8495-E2B7-6ED4612D431B}"/>
              </a:ext>
            </a:extLst>
          </p:cNvPr>
          <p:cNvCxnSpPr>
            <a:cxnSpLocks/>
          </p:cNvCxnSpPr>
          <p:nvPr/>
        </p:nvCxnSpPr>
        <p:spPr>
          <a:xfrm>
            <a:off x="2179220" y="2809660"/>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23" name="Rounded Rectangle 22">
            <a:extLst>
              <a:ext uri="{FF2B5EF4-FFF2-40B4-BE49-F238E27FC236}">
                <a16:creationId xmlns:a16="http://schemas.microsoft.com/office/drawing/2014/main" id="{E63A0FB6-AC02-BB7D-6471-391A73A87B80}"/>
              </a:ext>
            </a:extLst>
          </p:cNvPr>
          <p:cNvSpPr/>
          <p:nvPr/>
        </p:nvSpPr>
        <p:spPr>
          <a:xfrm>
            <a:off x="2799707" y="2565733"/>
            <a:ext cx="2856412"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a:t>
            </a:r>
            <a:r>
              <a:rPr lang="en-US" i="1" dirty="0">
                <a:solidFill>
                  <a:schemeClr val="tx1">
                    <a:lumMod val="85000"/>
                    <a:lumOff val="15000"/>
                  </a:schemeClr>
                </a:solidFill>
              </a:rPr>
              <a:t>please improve this code</a:t>
            </a:r>
            <a:r>
              <a:rPr lang="en-US" dirty="0">
                <a:solidFill>
                  <a:schemeClr val="tx1">
                    <a:lumMod val="85000"/>
                    <a:lumOff val="15000"/>
                  </a:schemeClr>
                </a:solidFill>
              </a:rPr>
              <a:t>”</a:t>
            </a:r>
          </a:p>
        </p:txBody>
      </p:sp>
      <p:cxnSp>
        <p:nvCxnSpPr>
          <p:cNvPr id="24" name="Straight Arrow Connector 23">
            <a:extLst>
              <a:ext uri="{FF2B5EF4-FFF2-40B4-BE49-F238E27FC236}">
                <a16:creationId xmlns:a16="http://schemas.microsoft.com/office/drawing/2014/main" id="{4DA68D25-2771-1238-C4B3-F3DB6851FC8E}"/>
              </a:ext>
            </a:extLst>
          </p:cNvPr>
          <p:cNvCxnSpPr>
            <a:cxnSpLocks/>
          </p:cNvCxnSpPr>
          <p:nvPr/>
        </p:nvCxnSpPr>
        <p:spPr>
          <a:xfrm>
            <a:off x="5656119" y="2793248"/>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986AEAA4-25A6-2D50-DA58-362F79FA68D9}"/>
              </a:ext>
            </a:extLst>
          </p:cNvPr>
          <p:cNvPicPr>
            <a:picLocks noChangeAspect="1"/>
          </p:cNvPicPr>
          <p:nvPr/>
        </p:nvPicPr>
        <p:blipFill>
          <a:blip r:embed="rId3"/>
          <a:srcRect t="56803" b="6048"/>
          <a:stretch>
            <a:fillRect/>
          </a:stretch>
        </p:blipFill>
        <p:spPr>
          <a:xfrm>
            <a:off x="5042618" y="4103987"/>
            <a:ext cx="2823721" cy="1508885"/>
          </a:xfrm>
          <a:prstGeom prst="rect">
            <a:avLst/>
          </a:prstGeom>
        </p:spPr>
      </p:pic>
      <p:sp>
        <p:nvSpPr>
          <p:cNvPr id="26" name="TextBox 25">
            <a:extLst>
              <a:ext uri="{FF2B5EF4-FFF2-40B4-BE49-F238E27FC236}">
                <a16:creationId xmlns:a16="http://schemas.microsoft.com/office/drawing/2014/main" id="{5F603170-819B-E3A6-2ED4-F404DC2D80CD}"/>
              </a:ext>
            </a:extLst>
          </p:cNvPr>
          <p:cNvSpPr txBox="1"/>
          <p:nvPr/>
        </p:nvSpPr>
        <p:spPr>
          <a:xfrm>
            <a:off x="5691707" y="2266048"/>
            <a:ext cx="595035" cy="584775"/>
          </a:xfrm>
          <a:prstGeom prst="rect">
            <a:avLst/>
          </a:prstGeom>
          <a:noFill/>
        </p:spPr>
        <p:txBody>
          <a:bodyPr wrap="none" rtlCol="0">
            <a:spAutoFit/>
          </a:bodyPr>
          <a:lstStyle/>
          <a:p>
            <a:r>
              <a:rPr lang="en-US" sz="3200" dirty="0"/>
              <a:t>🤖</a:t>
            </a:r>
          </a:p>
        </p:txBody>
      </p:sp>
      <p:grpSp>
        <p:nvGrpSpPr>
          <p:cNvPr id="27" name="Group 26">
            <a:extLst>
              <a:ext uri="{FF2B5EF4-FFF2-40B4-BE49-F238E27FC236}">
                <a16:creationId xmlns:a16="http://schemas.microsoft.com/office/drawing/2014/main" id="{5245C88B-71B8-09FD-365D-DD612003B631}"/>
              </a:ext>
            </a:extLst>
          </p:cNvPr>
          <p:cNvGrpSpPr/>
          <p:nvPr/>
        </p:nvGrpSpPr>
        <p:grpSpPr>
          <a:xfrm>
            <a:off x="609599" y="4064752"/>
            <a:ext cx="4197327" cy="1815084"/>
            <a:chOff x="3831489" y="4064327"/>
            <a:chExt cx="4523875" cy="1956296"/>
          </a:xfrm>
        </p:grpSpPr>
        <p:sp>
          <p:nvSpPr>
            <p:cNvPr id="28" name="TextBox 27">
              <a:extLst>
                <a:ext uri="{FF2B5EF4-FFF2-40B4-BE49-F238E27FC236}">
                  <a16:creationId xmlns:a16="http://schemas.microsoft.com/office/drawing/2014/main" id="{4648ED59-4E92-D5F1-92C4-E25D9C731CC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29" name="Straight Connector 28">
              <a:extLst>
                <a:ext uri="{FF2B5EF4-FFF2-40B4-BE49-F238E27FC236}">
                  <a16:creationId xmlns:a16="http://schemas.microsoft.com/office/drawing/2014/main" id="{B9BC4833-F1A1-BAD0-7F32-1B626BFFF436}"/>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27F47CB6-9F78-4AE2-DEF3-1DB449B2DE70}"/>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1" name="Freeform 30">
              <a:extLst>
                <a:ext uri="{FF2B5EF4-FFF2-40B4-BE49-F238E27FC236}">
                  <a16:creationId xmlns:a16="http://schemas.microsoft.com/office/drawing/2014/main" id="{F474100B-A6B8-FD14-B034-53A703F874C4}"/>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A94D92F-C810-8783-6CE0-85F162F9C88C}"/>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40" name="TextBox 39">
            <a:extLst>
              <a:ext uri="{FF2B5EF4-FFF2-40B4-BE49-F238E27FC236}">
                <a16:creationId xmlns:a16="http://schemas.microsoft.com/office/drawing/2014/main" id="{06368162-EFC9-CD82-A077-B198B87FB538}"/>
              </a:ext>
            </a:extLst>
          </p:cNvPr>
          <p:cNvSpPr txBox="1"/>
          <p:nvPr/>
        </p:nvSpPr>
        <p:spPr>
          <a:xfrm>
            <a:off x="2177412" y="2298976"/>
            <a:ext cx="595035" cy="584775"/>
          </a:xfrm>
          <a:prstGeom prst="rect">
            <a:avLst/>
          </a:prstGeom>
          <a:noFill/>
        </p:spPr>
        <p:txBody>
          <a:bodyPr wrap="none" rtlCol="0">
            <a:spAutoFit/>
          </a:bodyPr>
          <a:lstStyle/>
          <a:p>
            <a:r>
              <a:rPr lang="en-US" sz="3200" dirty="0"/>
              <a:t>🤔</a:t>
            </a:r>
          </a:p>
        </p:txBody>
      </p:sp>
      <p:sp>
        <p:nvSpPr>
          <p:cNvPr id="41" name="Date Placeholder 40">
            <a:extLst>
              <a:ext uri="{FF2B5EF4-FFF2-40B4-BE49-F238E27FC236}">
                <a16:creationId xmlns:a16="http://schemas.microsoft.com/office/drawing/2014/main" id="{B32A845B-36C5-067D-BA30-8C8E06B16BE3}"/>
              </a:ext>
            </a:extLst>
          </p:cNvPr>
          <p:cNvSpPr>
            <a:spLocks noGrp="1"/>
          </p:cNvSpPr>
          <p:nvPr>
            <p:ph type="dt" sz="half" idx="2"/>
          </p:nvPr>
        </p:nvSpPr>
        <p:spPr/>
        <p:txBody>
          <a:bodyPr/>
          <a:lstStyle/>
          <a:p>
            <a:r>
              <a:rPr lang="en-US"/>
              <a:t>Brandon Amos</a:t>
            </a:r>
            <a:endParaRPr lang="en-US" dirty="0"/>
          </a:p>
        </p:txBody>
      </p:sp>
      <p:sp>
        <p:nvSpPr>
          <p:cNvPr id="42" name="Slide Number Placeholder 41">
            <a:extLst>
              <a:ext uri="{FF2B5EF4-FFF2-40B4-BE49-F238E27FC236}">
                <a16:creationId xmlns:a16="http://schemas.microsoft.com/office/drawing/2014/main" id="{010FBF88-2991-1504-ED45-02FA487446CE}"/>
              </a:ext>
            </a:extLst>
          </p:cNvPr>
          <p:cNvSpPr>
            <a:spLocks noGrp="1"/>
          </p:cNvSpPr>
          <p:nvPr>
            <p:ph type="sldNum" sz="quarter" idx="12"/>
          </p:nvPr>
        </p:nvSpPr>
        <p:spPr/>
        <p:txBody>
          <a:bodyPr/>
          <a:lstStyle/>
          <a:p>
            <a:fld id="{F813B43C-900A-1C44-BF45-66CB67BC66D1}" type="slidenum">
              <a:rPr lang="en-US" smtClean="0"/>
              <a:pPr/>
              <a:t>49</a:t>
            </a:fld>
            <a:endParaRPr lang="en-US"/>
          </a:p>
        </p:txBody>
      </p:sp>
    </p:spTree>
    <p:extLst>
      <p:ext uri="{BB962C8B-B14F-4D97-AF65-F5344CB8AC3E}">
        <p14:creationId xmlns:p14="http://schemas.microsoft.com/office/powerpoint/2010/main" val="150016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A6B5F-ABEB-0FB6-C068-22EDF562E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37400-85F1-3093-BFC6-44DC5A56869B}"/>
              </a:ext>
            </a:extLst>
          </p:cNvPr>
          <p:cNvSpPr>
            <a:spLocks noGrp="1"/>
          </p:cNvSpPr>
          <p:nvPr>
            <p:ph type="title"/>
          </p:nvPr>
        </p:nvSpPr>
        <p:spPr/>
        <p:txBody>
          <a:bodyPr/>
          <a:lstStyle/>
          <a:p>
            <a:r>
              <a:rPr lang="en-US" dirty="0"/>
              <a:t>LMs are not prompt invariant</a:t>
            </a:r>
          </a:p>
        </p:txBody>
      </p:sp>
      <p:pic>
        <p:nvPicPr>
          <p:cNvPr id="7" name="Picture 6">
            <a:extLst>
              <a:ext uri="{FF2B5EF4-FFF2-40B4-BE49-F238E27FC236}">
                <a16:creationId xmlns:a16="http://schemas.microsoft.com/office/drawing/2014/main" id="{7E5D4EC9-2261-7B0C-51B0-EFE1D464EB9A}"/>
              </a:ext>
            </a:extLst>
          </p:cNvPr>
          <p:cNvPicPr>
            <a:picLocks noChangeAspect="1"/>
          </p:cNvPicPr>
          <p:nvPr/>
        </p:nvPicPr>
        <p:blipFill>
          <a:blip r:embed="rId3"/>
          <a:stretch>
            <a:fillRect/>
          </a:stretch>
        </p:blipFill>
        <p:spPr>
          <a:xfrm>
            <a:off x="609600" y="2018520"/>
            <a:ext cx="5982708" cy="2820960"/>
          </a:xfrm>
          <a:prstGeom prst="rect">
            <a:avLst/>
          </a:prstGeom>
        </p:spPr>
      </p:pic>
      <p:pic>
        <p:nvPicPr>
          <p:cNvPr id="9" name="Picture 8">
            <a:extLst>
              <a:ext uri="{FF2B5EF4-FFF2-40B4-BE49-F238E27FC236}">
                <a16:creationId xmlns:a16="http://schemas.microsoft.com/office/drawing/2014/main" id="{1A966651-DC86-3095-5DB8-CB0118EAA908}"/>
              </a:ext>
            </a:extLst>
          </p:cNvPr>
          <p:cNvPicPr>
            <a:picLocks noChangeAspect="1"/>
          </p:cNvPicPr>
          <p:nvPr/>
        </p:nvPicPr>
        <p:blipFill>
          <a:blip r:embed="rId4"/>
          <a:stretch>
            <a:fillRect/>
          </a:stretch>
        </p:blipFill>
        <p:spPr>
          <a:xfrm>
            <a:off x="6611222" y="1796401"/>
            <a:ext cx="4665208" cy="4133344"/>
          </a:xfrm>
          <a:prstGeom prst="rect">
            <a:avLst/>
          </a:prstGeom>
        </p:spPr>
      </p:pic>
      <p:sp>
        <p:nvSpPr>
          <p:cNvPr id="5" name="Footer Placeholder 4">
            <a:extLst>
              <a:ext uri="{FF2B5EF4-FFF2-40B4-BE49-F238E27FC236}">
                <a16:creationId xmlns:a16="http://schemas.microsoft.com/office/drawing/2014/main" id="{1C4B0D14-FB46-6EBC-9319-6D0698476E21}"/>
              </a:ext>
            </a:extLst>
          </p:cNvPr>
          <p:cNvSpPr>
            <a:spLocks noGrp="1"/>
          </p:cNvSpPr>
          <p:nvPr>
            <p:ph type="ftr" sz="quarter" idx="3"/>
          </p:nvPr>
        </p:nvSpPr>
        <p:spPr/>
        <p:txBody>
          <a:bodyPr/>
          <a:lstStyle/>
          <a:p>
            <a:r>
              <a:rPr lang="en-US"/>
              <a:t>On prompt optimization and coding agents</a:t>
            </a:r>
            <a:endParaRPr lang="en-US" dirty="0"/>
          </a:p>
        </p:txBody>
      </p:sp>
      <p:sp>
        <p:nvSpPr>
          <p:cNvPr id="3" name="Date Placeholder 2">
            <a:extLst>
              <a:ext uri="{FF2B5EF4-FFF2-40B4-BE49-F238E27FC236}">
                <a16:creationId xmlns:a16="http://schemas.microsoft.com/office/drawing/2014/main" id="{84647244-1032-B714-DF70-1A200CB9F57A}"/>
              </a:ext>
            </a:extLst>
          </p:cNvPr>
          <p:cNvSpPr>
            <a:spLocks noGrp="1"/>
          </p:cNvSpPr>
          <p:nvPr>
            <p:ph type="dt" sz="half" idx="2"/>
          </p:nvPr>
        </p:nvSpPr>
        <p:spPr/>
        <p:txBody>
          <a:bodyPr/>
          <a:lstStyle/>
          <a:p>
            <a:r>
              <a:rPr lang="en-US"/>
              <a:t>Brandon Amos</a:t>
            </a:r>
            <a:endParaRPr lang="en-US" dirty="0"/>
          </a:p>
        </p:txBody>
      </p:sp>
      <p:sp>
        <p:nvSpPr>
          <p:cNvPr id="4" name="Slide Number Placeholder 3">
            <a:extLst>
              <a:ext uri="{FF2B5EF4-FFF2-40B4-BE49-F238E27FC236}">
                <a16:creationId xmlns:a16="http://schemas.microsoft.com/office/drawing/2014/main" id="{5DB53284-1729-0FA5-E646-DCF9DBEEB158}"/>
              </a:ext>
            </a:extLst>
          </p:cNvPr>
          <p:cNvSpPr>
            <a:spLocks noGrp="1"/>
          </p:cNvSpPr>
          <p:nvPr>
            <p:ph type="sldNum" sz="quarter" idx="12"/>
          </p:nvPr>
        </p:nvSpPr>
        <p:spPr/>
        <p:txBody>
          <a:bodyPr/>
          <a:lstStyle/>
          <a:p>
            <a:fld id="{F813B43C-900A-1C44-BF45-66CB67BC66D1}" type="slidenum">
              <a:rPr lang="en-US" smtClean="0"/>
              <a:pPr/>
              <a:t>5</a:t>
            </a:fld>
            <a:endParaRPr lang="en-US"/>
          </a:p>
        </p:txBody>
      </p:sp>
      <p:sp>
        <p:nvSpPr>
          <p:cNvPr id="6" name="Subtitle 2">
            <a:extLst>
              <a:ext uri="{FF2B5EF4-FFF2-40B4-BE49-F238E27FC236}">
                <a16:creationId xmlns:a16="http://schemas.microsoft.com/office/drawing/2014/main" id="{AE779843-505E-AF53-9044-7AF3EC7B24A6}"/>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sp>
        <p:nvSpPr>
          <p:cNvPr id="8" name="Rectangle 7">
            <a:extLst>
              <a:ext uri="{FF2B5EF4-FFF2-40B4-BE49-F238E27FC236}">
                <a16:creationId xmlns:a16="http://schemas.microsoft.com/office/drawing/2014/main" id="{4F062E4F-0581-A09C-0BCB-0A4BB58B04E1}"/>
              </a:ext>
            </a:extLst>
          </p:cNvPr>
          <p:cNvSpPr/>
          <p:nvPr/>
        </p:nvSpPr>
        <p:spPr>
          <a:xfrm>
            <a:off x="-228600" y="-26894"/>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074A46B-BA30-3187-1466-F8C3A537A03F}"/>
              </a:ext>
            </a:extLst>
          </p:cNvPr>
          <p:cNvSpPr/>
          <p:nvPr/>
        </p:nvSpPr>
        <p:spPr>
          <a:xfrm>
            <a:off x="78441" y="1892556"/>
            <a:ext cx="12035118" cy="1019682"/>
          </a:xfrm>
          <a:prstGeom prst="roundRect">
            <a:avLst/>
          </a:prstGeom>
          <a:solidFill>
            <a:srgbClr val="374C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Source Sans Pro" panose="020B0503030403020204" pitchFamily="34" charset="0"/>
                <a:ea typeface="Source Sans Pro" panose="020B0503030403020204" pitchFamily="34" charset="0"/>
              </a:rPr>
              <a:t>The “wrong” prompt makes the model harmful</a:t>
            </a:r>
          </a:p>
        </p:txBody>
      </p:sp>
      <p:sp>
        <p:nvSpPr>
          <p:cNvPr id="11" name="Content Placeholder 13">
            <a:extLst>
              <a:ext uri="{FF2B5EF4-FFF2-40B4-BE49-F238E27FC236}">
                <a16:creationId xmlns:a16="http://schemas.microsoft.com/office/drawing/2014/main" id="{48BA49A2-A92E-A6E7-C7C8-A41DD054C251}"/>
              </a:ext>
            </a:extLst>
          </p:cNvPr>
          <p:cNvSpPr>
            <a:spLocks noGrp="1"/>
          </p:cNvSpPr>
          <p:nvPr>
            <p:ph idx="1"/>
          </p:nvPr>
        </p:nvSpPr>
        <p:spPr>
          <a:xfrm>
            <a:off x="2655988" y="3338843"/>
            <a:ext cx="6880024" cy="1485604"/>
          </a:xfrm>
          <a:solidFill>
            <a:schemeClr val="bg1"/>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Gradient-based Adversarial Attacks against Text Transformers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GCG: Universal and Transferable Adversarial Attacks on Aligned Language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COLD-Attack: Jailbreaking LLMs with Stealthiness and Controllability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err="1">
                <a:solidFill>
                  <a:schemeClr val="tx1">
                    <a:lumMod val="50000"/>
                    <a:lumOff val="50000"/>
                  </a:schemeClr>
                </a:solidFill>
              </a:rPr>
              <a:t>AutoDAN</a:t>
            </a:r>
            <a:r>
              <a:rPr lang="en-US" sz="1400" i="1" dirty="0">
                <a:solidFill>
                  <a:schemeClr val="tx1">
                    <a:lumMod val="50000"/>
                    <a:lumOff val="50000"/>
                  </a:schemeClr>
                </a:solidFill>
              </a:rPr>
              <a:t>: Automatic and Interpretable Adversarial Attacks on Large Language Models</a:t>
            </a:r>
          </a:p>
          <a:p>
            <a:pPr defTabSz="914400">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Jailbreaking Black Box Large Language Models in Twenty Queries</a:t>
            </a:r>
            <a:br>
              <a:rPr lang="en-US" sz="1400" i="1" dirty="0">
                <a:solidFill>
                  <a:schemeClr val="tx1">
                    <a:lumMod val="50000"/>
                    <a:lumOff val="50000"/>
                  </a:schemeClr>
                </a:solidFill>
              </a:rPr>
            </a:b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latin typeface="Source Sans Pro" panose="020B0503030403020204" pitchFamily="34" charset="0"/>
                <a:ea typeface="Source Sans Pro" panose="020B0503030403020204" pitchFamily="34" charset="0"/>
              </a:rPr>
              <a:t>AdvPrompter: Fast Adaptive Adversarial Prompting for LLMs</a:t>
            </a:r>
            <a:endParaRPr lang="en-US" sz="1400" i="1" dirty="0">
              <a:solidFill>
                <a:schemeClr val="tx1">
                  <a:lumMod val="50000"/>
                  <a:lumOff val="50000"/>
                </a:schemeClr>
              </a:solidFill>
            </a:endParaRPr>
          </a:p>
        </p:txBody>
      </p:sp>
    </p:spTree>
    <p:extLst>
      <p:ext uri="{BB962C8B-B14F-4D97-AF65-F5344CB8AC3E}">
        <p14:creationId xmlns:p14="http://schemas.microsoft.com/office/powerpoint/2010/main" val="2594025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102D-3857-4D97-90CE-2F7FD930B02F}"/>
              </a:ext>
            </a:extLst>
          </p:cNvPr>
          <p:cNvSpPr>
            <a:spLocks noGrp="1"/>
          </p:cNvSpPr>
          <p:nvPr>
            <p:ph type="title"/>
          </p:nvPr>
        </p:nvSpPr>
        <p:spPr/>
        <p:txBody>
          <a:bodyPr/>
          <a:lstStyle/>
          <a:p>
            <a:r>
              <a:rPr lang="en-US" dirty="0"/>
              <a:t>How to search over code spaces?</a:t>
            </a:r>
          </a:p>
        </p:txBody>
      </p:sp>
      <p:sp>
        <p:nvSpPr>
          <p:cNvPr id="3" name="Content Placeholder 2">
            <a:extLst>
              <a:ext uri="{FF2B5EF4-FFF2-40B4-BE49-F238E27FC236}">
                <a16:creationId xmlns:a16="http://schemas.microsoft.com/office/drawing/2014/main" id="{3E548678-5ADA-B9E3-E30E-6997A2786733}"/>
              </a:ext>
            </a:extLst>
          </p:cNvPr>
          <p:cNvSpPr>
            <a:spLocks noGrp="1"/>
          </p:cNvSpPr>
          <p:nvPr>
            <p:ph idx="1"/>
          </p:nvPr>
        </p:nvSpPr>
        <p:spPr/>
        <p:txBody>
          <a:bodyPr/>
          <a:lstStyle/>
          <a:p>
            <a:r>
              <a:rPr lang="en-US" b="1" dirty="0"/>
              <a:t>It’s hard:</a:t>
            </a:r>
            <a:r>
              <a:rPr lang="en-US" dirty="0"/>
              <a:t> combinatorial, semantic, structured — </a:t>
            </a:r>
            <a:r>
              <a:rPr lang="en-US" b="1" dirty="0"/>
              <a:t>our approach</a:t>
            </a:r>
            <a:r>
              <a:rPr lang="en-US" dirty="0"/>
              <a:t> is to use code agents</a:t>
            </a:r>
          </a:p>
          <a:p>
            <a:endParaRPr lang="en-US" dirty="0"/>
          </a:p>
          <a:p>
            <a:r>
              <a:rPr lang="en-US" b="1" dirty="0"/>
              <a:t>Many previous attempts:</a:t>
            </a:r>
            <a:r>
              <a:rPr lang="en-US" dirty="0"/>
              <a:t> genetic programming, program synthesis, symbolic regression, search</a:t>
            </a:r>
            <a:endParaRPr lang="en-US" b="1" dirty="0"/>
          </a:p>
          <a:p>
            <a:endParaRPr lang="en-US" dirty="0"/>
          </a:p>
          <a:p>
            <a:r>
              <a:rPr lang="en-US" b="1" dirty="0"/>
              <a:t>Related:</a:t>
            </a:r>
            <a:r>
              <a:rPr lang="en-US" dirty="0"/>
              <a:t> </a:t>
            </a:r>
            <a:r>
              <a:rPr lang="en-US" dirty="0" err="1"/>
              <a:t>FunSearch</a:t>
            </a:r>
            <a:r>
              <a:rPr lang="en-US" dirty="0"/>
              <a:t>, </a:t>
            </a:r>
            <a:r>
              <a:rPr lang="en-US" dirty="0" err="1"/>
              <a:t>AlphaEvolve</a:t>
            </a:r>
            <a:r>
              <a:rPr lang="en-US" dirty="0"/>
              <a:t>, </a:t>
            </a:r>
            <a:r>
              <a:rPr lang="en-US" dirty="0" err="1"/>
              <a:t>KernelBench</a:t>
            </a:r>
            <a:r>
              <a:rPr lang="en-US" dirty="0"/>
              <a:t>, </a:t>
            </a:r>
            <a:r>
              <a:rPr lang="en-US" dirty="0" err="1"/>
              <a:t>CodePDE</a:t>
            </a:r>
            <a:r>
              <a:rPr lang="en-US" dirty="0"/>
              <a:t>, MLE-Bench</a:t>
            </a:r>
          </a:p>
        </p:txBody>
      </p:sp>
      <p:sp>
        <p:nvSpPr>
          <p:cNvPr id="5" name="Footer Placeholder 4">
            <a:extLst>
              <a:ext uri="{FF2B5EF4-FFF2-40B4-BE49-F238E27FC236}">
                <a16:creationId xmlns:a16="http://schemas.microsoft.com/office/drawing/2014/main" id="{E6FBF3A1-1AC8-11D5-DA24-DEF0F8EE3754}"/>
              </a:ext>
            </a:extLst>
          </p:cNvPr>
          <p:cNvSpPr>
            <a:spLocks noGrp="1"/>
          </p:cNvSpPr>
          <p:nvPr>
            <p:ph type="ftr" sz="quarter" idx="3"/>
          </p:nvPr>
        </p:nvSpPr>
        <p:spPr/>
        <p:txBody>
          <a:bodyPr/>
          <a:lstStyle/>
          <a:p>
            <a:r>
              <a:rPr lang="en-US"/>
              <a:t>On prompt optimization and coding agents</a:t>
            </a:r>
            <a:endParaRPr lang="en-US" dirty="0"/>
          </a:p>
        </p:txBody>
      </p:sp>
      <p:sp>
        <p:nvSpPr>
          <p:cNvPr id="7" name="Date Placeholder 6">
            <a:extLst>
              <a:ext uri="{FF2B5EF4-FFF2-40B4-BE49-F238E27FC236}">
                <a16:creationId xmlns:a16="http://schemas.microsoft.com/office/drawing/2014/main" id="{ACACC064-F09B-F008-C9B4-8842DB099E11}"/>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05D03DD2-245D-B59B-23E3-9E7759AF3858}"/>
              </a:ext>
            </a:extLst>
          </p:cNvPr>
          <p:cNvSpPr>
            <a:spLocks noGrp="1"/>
          </p:cNvSpPr>
          <p:nvPr>
            <p:ph type="sldNum" sz="quarter" idx="12"/>
          </p:nvPr>
        </p:nvSpPr>
        <p:spPr/>
        <p:txBody>
          <a:bodyPr/>
          <a:lstStyle/>
          <a:p>
            <a:fld id="{F813B43C-900A-1C44-BF45-66CB67BC66D1}" type="slidenum">
              <a:rPr lang="en-US" smtClean="0"/>
              <a:pPr/>
              <a:t>50</a:t>
            </a:fld>
            <a:endParaRPr lang="en-US" dirty="0"/>
          </a:p>
        </p:txBody>
      </p:sp>
    </p:spTree>
    <p:extLst>
      <p:ext uri="{BB962C8B-B14F-4D97-AF65-F5344CB8AC3E}">
        <p14:creationId xmlns:p14="http://schemas.microsoft.com/office/powerpoint/2010/main" val="2921776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3">
          <a:extLst>
            <a:ext uri="{FF2B5EF4-FFF2-40B4-BE49-F238E27FC236}">
              <a16:creationId xmlns:a16="http://schemas.microsoft.com/office/drawing/2014/main" id="{4A7F63B9-5670-2025-12F6-29474A019DDB}"/>
            </a:ext>
          </a:extLst>
        </p:cNvPr>
        <p:cNvGrpSpPr/>
        <p:nvPr/>
      </p:nvGrpSpPr>
      <p:grpSpPr>
        <a:xfrm>
          <a:off x="0" y="0"/>
          <a:ext cx="0" cy="0"/>
          <a:chOff x="0" y="0"/>
          <a:chExt cx="0" cy="0"/>
        </a:xfrm>
      </p:grpSpPr>
      <p:sp>
        <p:nvSpPr>
          <p:cNvPr id="474" name="Google Shape;474;p67">
            <a:extLst>
              <a:ext uri="{FF2B5EF4-FFF2-40B4-BE49-F238E27FC236}">
                <a16:creationId xmlns:a16="http://schemas.microsoft.com/office/drawing/2014/main" id="{7F366955-489F-1B3B-7C34-15A25191FBFC}"/>
              </a:ext>
            </a:extLst>
          </p:cNvPr>
          <p:cNvSpPr txBox="1">
            <a:spLocks noGrp="1"/>
          </p:cNvSpPr>
          <p:nvPr>
            <p:ph type="title"/>
          </p:nvPr>
        </p:nvSpPr>
        <p:spPr>
          <a:xfrm>
            <a:off x="415600" y="593367"/>
            <a:ext cx="11360800" cy="1554410"/>
          </a:xfrm>
        </p:spPr>
        <p:txBody>
          <a:bodyPr spcFirstLastPara="1" vert="horz" wrap="square" lIns="121900" tIns="121900" rIns="121900" bIns="121900" rtlCol="0" anchor="t" anchorCtr="0">
            <a:normAutofit fontScale="90000"/>
          </a:bodyPr>
          <a:lstStyle/>
          <a:p>
            <a:r>
              <a:rPr lang="en-US" dirty="0"/>
              <a:t>AlgoTune:</a:t>
            </a:r>
            <a:r>
              <a:rPr lang="en-US" b="0" dirty="0"/>
              <a:t> a </a:t>
            </a:r>
            <a:r>
              <a:rPr lang="en-US" dirty="0"/>
              <a:t>benchmark </a:t>
            </a:r>
            <a:r>
              <a:rPr lang="en-US" b="0" dirty="0"/>
              <a:t>for numerical code agents</a:t>
            </a:r>
            <a:br>
              <a:rPr lang="en-US" dirty="0"/>
            </a:br>
            <a:r>
              <a:rPr lang="en-US" dirty="0" err="1"/>
              <a:t>AlgoTuner</a:t>
            </a:r>
            <a:r>
              <a:rPr lang="en-US" dirty="0"/>
              <a:t>:</a:t>
            </a:r>
            <a:r>
              <a:rPr lang="en-US" b="0" dirty="0"/>
              <a:t> a baseline AlgoTune </a:t>
            </a:r>
            <a:r>
              <a:rPr lang="en-US" dirty="0"/>
              <a:t>coding agent</a:t>
            </a:r>
          </a:p>
        </p:txBody>
      </p:sp>
      <p:pic>
        <p:nvPicPr>
          <p:cNvPr id="477" name="Google Shape;477;p67">
            <a:extLst>
              <a:ext uri="{FF2B5EF4-FFF2-40B4-BE49-F238E27FC236}">
                <a16:creationId xmlns:a16="http://schemas.microsoft.com/office/drawing/2014/main" id="{3EAA1872-CFA1-AA88-217C-3BB162C7BF14}"/>
              </a:ext>
            </a:extLst>
          </p:cNvPr>
          <p:cNvPicPr preferRelativeResize="0"/>
          <p:nvPr/>
        </p:nvPicPr>
        <p:blipFill>
          <a:blip r:embed="rId3">
            <a:alphaModFix/>
          </a:blip>
          <a:stretch>
            <a:fillRect/>
          </a:stretch>
        </p:blipFill>
        <p:spPr>
          <a:xfrm>
            <a:off x="3506560" y="1825146"/>
            <a:ext cx="4780416" cy="4780490"/>
          </a:xfrm>
          <a:prstGeom prst="rect">
            <a:avLst/>
          </a:prstGeom>
          <a:noFill/>
          <a:ln>
            <a:noFill/>
          </a:ln>
        </p:spPr>
      </p:pic>
    </p:spTree>
    <p:extLst>
      <p:ext uri="{BB962C8B-B14F-4D97-AF65-F5344CB8AC3E}">
        <p14:creationId xmlns:p14="http://schemas.microsoft.com/office/powerpoint/2010/main" val="2240234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A460-963A-A51F-33E0-6AF4FF8706C7}"/>
              </a:ext>
            </a:extLst>
          </p:cNvPr>
          <p:cNvSpPr>
            <a:spLocks noGrp="1"/>
          </p:cNvSpPr>
          <p:nvPr>
            <p:ph type="title"/>
          </p:nvPr>
        </p:nvSpPr>
        <p:spPr>
          <a:xfrm>
            <a:off x="609600" y="274638"/>
            <a:ext cx="10972800" cy="1143000"/>
          </a:xfrm>
        </p:spPr>
        <p:txBody>
          <a:bodyPr>
            <a:normAutofit/>
          </a:bodyPr>
          <a:lstStyle/>
          <a:p>
            <a:r>
              <a:rPr lang="en-US" dirty="0"/>
              <a:t>Results: 1D Wasserstein</a:t>
            </a:r>
          </a:p>
        </p:txBody>
      </p:sp>
      <p:sp>
        <p:nvSpPr>
          <p:cNvPr id="4" name="Slide Number Placeholder 3">
            <a:extLst>
              <a:ext uri="{FF2B5EF4-FFF2-40B4-BE49-F238E27FC236}">
                <a16:creationId xmlns:a16="http://schemas.microsoft.com/office/drawing/2014/main" id="{2A456F52-AB27-0DD8-EEE9-01BF820BDA9A}"/>
              </a:ext>
            </a:extLst>
          </p:cNvPr>
          <p:cNvSpPr>
            <a:spLocks noGrp="1"/>
          </p:cNvSpPr>
          <p:nvPr>
            <p:ph type="sldNum" sz="quarter" idx="12"/>
          </p:nvPr>
        </p:nvSpPr>
        <p:spPr>
          <a:xfrm>
            <a:off x="8737600" y="6356351"/>
            <a:ext cx="2844800" cy="365125"/>
          </a:xfrm>
        </p:spPr>
        <p:txBody>
          <a:bodyPr/>
          <a:lstStyle/>
          <a:p>
            <a:fld id="{00000000-1234-1234-1234-123412341234}" type="slidenum">
              <a:rPr lang="en" smtClean="0"/>
              <a:pPr/>
              <a:t>52</a:t>
            </a:fld>
            <a:endParaRPr lang="en"/>
          </a:p>
        </p:txBody>
      </p:sp>
      <p:pic>
        <p:nvPicPr>
          <p:cNvPr id="5" name="Picture 4">
            <a:extLst>
              <a:ext uri="{FF2B5EF4-FFF2-40B4-BE49-F238E27FC236}">
                <a16:creationId xmlns:a16="http://schemas.microsoft.com/office/drawing/2014/main" id="{0532F525-FA31-C867-676E-0F9CA1F279A5}"/>
              </a:ext>
            </a:extLst>
          </p:cNvPr>
          <p:cNvPicPr>
            <a:picLocks noChangeAspect="1"/>
          </p:cNvPicPr>
          <p:nvPr/>
        </p:nvPicPr>
        <p:blipFill>
          <a:blip r:embed="rId2"/>
          <a:stretch>
            <a:fillRect/>
          </a:stretch>
        </p:blipFill>
        <p:spPr>
          <a:xfrm>
            <a:off x="795330" y="1962457"/>
            <a:ext cx="10607606" cy="3649675"/>
          </a:xfrm>
          <a:prstGeom prst="rect">
            <a:avLst/>
          </a:prstGeom>
        </p:spPr>
      </p:pic>
      <p:sp>
        <p:nvSpPr>
          <p:cNvPr id="24" name="Date Placeholder 23">
            <a:extLst>
              <a:ext uri="{FF2B5EF4-FFF2-40B4-BE49-F238E27FC236}">
                <a16:creationId xmlns:a16="http://schemas.microsoft.com/office/drawing/2014/main" id="{44E7C25E-0F10-575C-28D8-BCB048826DA0}"/>
              </a:ext>
            </a:extLst>
          </p:cNvPr>
          <p:cNvSpPr>
            <a:spLocks noGrp="1"/>
          </p:cNvSpPr>
          <p:nvPr>
            <p:ph type="dt" sz="half" idx="2"/>
          </p:nvPr>
        </p:nvSpPr>
        <p:spPr/>
        <p:txBody>
          <a:bodyPr/>
          <a:lstStyle/>
          <a:p>
            <a:r>
              <a:rPr lang="en-US"/>
              <a:t>Brandon Amos</a:t>
            </a:r>
            <a:endParaRPr lang="en-US" dirty="0"/>
          </a:p>
        </p:txBody>
      </p:sp>
      <p:sp>
        <p:nvSpPr>
          <p:cNvPr id="25" name="Footer Placeholder 24">
            <a:extLst>
              <a:ext uri="{FF2B5EF4-FFF2-40B4-BE49-F238E27FC236}">
                <a16:creationId xmlns:a16="http://schemas.microsoft.com/office/drawing/2014/main" id="{AA166C9C-5B28-25D3-F11D-91FC37332092}"/>
              </a:ext>
            </a:extLst>
          </p:cNvPr>
          <p:cNvSpPr>
            <a:spLocks noGrp="1"/>
          </p:cNvSpPr>
          <p:nvPr>
            <p:ph type="ftr" sz="quarter" idx="3"/>
          </p:nvPr>
        </p:nvSpPr>
        <p:spPr/>
        <p:txBody>
          <a:bodyPr/>
          <a:lstStyle/>
          <a:p>
            <a:r>
              <a:rPr lang="en-US"/>
              <a:t>On prompt optimization and coding agents</a:t>
            </a:r>
            <a:endParaRPr lang="en-US" dirty="0"/>
          </a:p>
        </p:txBody>
      </p:sp>
    </p:spTree>
    <p:extLst>
      <p:ext uri="{BB962C8B-B14F-4D97-AF65-F5344CB8AC3E}">
        <p14:creationId xmlns:p14="http://schemas.microsoft.com/office/powerpoint/2010/main" val="545535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0E099-D56C-23B4-CB3A-728506457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D0B85-4020-DF83-3254-DFCFC3E5ED5A}"/>
              </a:ext>
            </a:extLst>
          </p:cNvPr>
          <p:cNvSpPr>
            <a:spLocks noGrp="1"/>
          </p:cNvSpPr>
          <p:nvPr>
            <p:ph type="title"/>
          </p:nvPr>
        </p:nvSpPr>
        <p:spPr>
          <a:xfrm>
            <a:off x="609600" y="274638"/>
            <a:ext cx="10972800" cy="1143000"/>
          </a:xfrm>
        </p:spPr>
        <p:txBody>
          <a:bodyPr>
            <a:normAutofit/>
          </a:bodyPr>
          <a:lstStyle/>
          <a:p>
            <a:r>
              <a:rPr lang="en-US" dirty="0"/>
              <a:t>Results: Feedback Controller</a:t>
            </a:r>
          </a:p>
        </p:txBody>
      </p:sp>
      <p:sp>
        <p:nvSpPr>
          <p:cNvPr id="4" name="Slide Number Placeholder 3">
            <a:extLst>
              <a:ext uri="{FF2B5EF4-FFF2-40B4-BE49-F238E27FC236}">
                <a16:creationId xmlns:a16="http://schemas.microsoft.com/office/drawing/2014/main" id="{5D43574B-87A8-0D4B-26BB-67FB97AED082}"/>
              </a:ext>
            </a:extLst>
          </p:cNvPr>
          <p:cNvSpPr>
            <a:spLocks noGrp="1"/>
          </p:cNvSpPr>
          <p:nvPr>
            <p:ph type="sldNum" sz="quarter" idx="12"/>
          </p:nvPr>
        </p:nvSpPr>
        <p:spPr>
          <a:xfrm>
            <a:off x="8737600" y="6356351"/>
            <a:ext cx="2844800" cy="365125"/>
          </a:xfrm>
        </p:spPr>
        <p:txBody>
          <a:bodyPr/>
          <a:lstStyle/>
          <a:p>
            <a:fld id="{00000000-1234-1234-1234-123412341234}" type="slidenum">
              <a:rPr lang="en" smtClean="0"/>
              <a:pPr/>
              <a:t>53</a:t>
            </a:fld>
            <a:endParaRPr lang="en"/>
          </a:p>
        </p:txBody>
      </p:sp>
      <p:sp>
        <p:nvSpPr>
          <p:cNvPr id="24" name="Date Placeholder 23">
            <a:extLst>
              <a:ext uri="{FF2B5EF4-FFF2-40B4-BE49-F238E27FC236}">
                <a16:creationId xmlns:a16="http://schemas.microsoft.com/office/drawing/2014/main" id="{D8B63693-F148-ADA7-039E-CE6FA8F03A63}"/>
              </a:ext>
            </a:extLst>
          </p:cNvPr>
          <p:cNvSpPr>
            <a:spLocks noGrp="1"/>
          </p:cNvSpPr>
          <p:nvPr>
            <p:ph type="dt" sz="half" idx="2"/>
          </p:nvPr>
        </p:nvSpPr>
        <p:spPr/>
        <p:txBody>
          <a:bodyPr/>
          <a:lstStyle/>
          <a:p>
            <a:r>
              <a:rPr lang="en-US"/>
              <a:t>Brandon Amos</a:t>
            </a:r>
            <a:endParaRPr lang="en-US" dirty="0"/>
          </a:p>
        </p:txBody>
      </p:sp>
      <p:sp>
        <p:nvSpPr>
          <p:cNvPr id="25" name="Footer Placeholder 24">
            <a:extLst>
              <a:ext uri="{FF2B5EF4-FFF2-40B4-BE49-F238E27FC236}">
                <a16:creationId xmlns:a16="http://schemas.microsoft.com/office/drawing/2014/main" id="{F58BB25F-2E05-8EB8-90BC-0C3B746CCE27}"/>
              </a:ext>
            </a:extLst>
          </p:cNvPr>
          <p:cNvSpPr>
            <a:spLocks noGrp="1"/>
          </p:cNvSpPr>
          <p:nvPr>
            <p:ph type="ftr" sz="quarter" idx="3"/>
          </p:nvPr>
        </p:nvSpPr>
        <p:spPr/>
        <p:txBody>
          <a:bodyPr/>
          <a:lstStyle/>
          <a:p>
            <a:r>
              <a:rPr lang="en-US"/>
              <a:t>On prompt optimization and coding agents</a:t>
            </a:r>
            <a:endParaRPr lang="en-US" dirty="0"/>
          </a:p>
        </p:txBody>
      </p:sp>
      <p:pic>
        <p:nvPicPr>
          <p:cNvPr id="3" name="Picture 2">
            <a:extLst>
              <a:ext uri="{FF2B5EF4-FFF2-40B4-BE49-F238E27FC236}">
                <a16:creationId xmlns:a16="http://schemas.microsoft.com/office/drawing/2014/main" id="{4142ECCE-CD37-B869-0B71-32BCAD75441D}"/>
              </a:ext>
            </a:extLst>
          </p:cNvPr>
          <p:cNvPicPr>
            <a:picLocks noChangeAspect="1"/>
          </p:cNvPicPr>
          <p:nvPr/>
        </p:nvPicPr>
        <p:blipFill>
          <a:blip r:embed="rId2"/>
          <a:stretch>
            <a:fillRect/>
          </a:stretch>
        </p:blipFill>
        <p:spPr>
          <a:xfrm>
            <a:off x="1601922" y="1417638"/>
            <a:ext cx="8988155" cy="4710963"/>
          </a:xfrm>
          <a:prstGeom prst="rect">
            <a:avLst/>
          </a:prstGeom>
        </p:spPr>
      </p:pic>
    </p:spTree>
    <p:extLst>
      <p:ext uri="{BB962C8B-B14F-4D97-AF65-F5344CB8AC3E}">
        <p14:creationId xmlns:p14="http://schemas.microsoft.com/office/powerpoint/2010/main" val="1701837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DAB-0736-15DA-E40D-783BE1557B3B}"/>
              </a:ext>
            </a:extLst>
          </p:cNvPr>
          <p:cNvSpPr>
            <a:spLocks noGrp="1"/>
          </p:cNvSpPr>
          <p:nvPr>
            <p:ph type="title"/>
          </p:nvPr>
        </p:nvSpPr>
        <p:spPr/>
        <p:txBody>
          <a:bodyPr>
            <a:normAutofit/>
          </a:bodyPr>
          <a:lstStyle/>
          <a:p>
            <a:r>
              <a:rPr lang="en-US" dirty="0" err="1"/>
              <a:t>networkx</a:t>
            </a:r>
            <a:r>
              <a:rPr lang="en-US" dirty="0"/>
              <a:t> PR merged 🚀</a:t>
            </a:r>
          </a:p>
        </p:txBody>
      </p:sp>
      <p:sp>
        <p:nvSpPr>
          <p:cNvPr id="4" name="Date Placeholder 3">
            <a:extLst>
              <a:ext uri="{FF2B5EF4-FFF2-40B4-BE49-F238E27FC236}">
                <a16:creationId xmlns:a16="http://schemas.microsoft.com/office/drawing/2014/main" id="{C4B04201-EE31-C4CB-60D2-3A031DF66636}"/>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2A67296-87A8-D80E-1CEE-051087EC53DE}"/>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33E676EE-57A2-44D5-688C-5890D54F67A9}"/>
              </a:ext>
            </a:extLst>
          </p:cNvPr>
          <p:cNvSpPr>
            <a:spLocks noGrp="1"/>
          </p:cNvSpPr>
          <p:nvPr>
            <p:ph type="sldNum" sz="quarter" idx="12"/>
          </p:nvPr>
        </p:nvSpPr>
        <p:spPr/>
        <p:txBody>
          <a:bodyPr/>
          <a:lstStyle/>
          <a:p>
            <a:fld id="{F813B43C-900A-1C44-BF45-66CB67BC66D1}" type="slidenum">
              <a:rPr lang="en-US" smtClean="0"/>
              <a:pPr/>
              <a:t>54</a:t>
            </a:fld>
            <a:endParaRPr lang="en-US"/>
          </a:p>
        </p:txBody>
      </p:sp>
      <p:pic>
        <p:nvPicPr>
          <p:cNvPr id="7" name="Picture 6">
            <a:extLst>
              <a:ext uri="{FF2B5EF4-FFF2-40B4-BE49-F238E27FC236}">
                <a16:creationId xmlns:a16="http://schemas.microsoft.com/office/drawing/2014/main" id="{949DF968-2228-0C51-EC3D-414D9E10FB02}"/>
              </a:ext>
            </a:extLst>
          </p:cNvPr>
          <p:cNvPicPr>
            <a:picLocks noChangeAspect="1"/>
          </p:cNvPicPr>
          <p:nvPr/>
        </p:nvPicPr>
        <p:blipFill>
          <a:blip r:embed="rId2"/>
          <a:stretch>
            <a:fillRect/>
          </a:stretch>
        </p:blipFill>
        <p:spPr>
          <a:xfrm>
            <a:off x="2032000" y="1681059"/>
            <a:ext cx="7772400" cy="4445106"/>
          </a:xfrm>
          <a:prstGeom prst="rect">
            <a:avLst/>
          </a:prstGeom>
        </p:spPr>
      </p:pic>
    </p:spTree>
    <p:extLst>
      <p:ext uri="{BB962C8B-B14F-4D97-AF65-F5344CB8AC3E}">
        <p14:creationId xmlns:p14="http://schemas.microsoft.com/office/powerpoint/2010/main" val="371714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BEB9E-2637-6DF2-0777-661FCC52A4A8}"/>
              </a:ext>
            </a:extLst>
          </p:cNvPr>
          <p:cNvSpPr>
            <a:spLocks noGrp="1"/>
          </p:cNvSpPr>
          <p:nvPr>
            <p:ph type="title"/>
          </p:nvPr>
        </p:nvSpPr>
        <p:spPr/>
        <p:txBody>
          <a:bodyPr/>
          <a:lstStyle/>
          <a:p>
            <a:r>
              <a:rPr lang="en-US" dirty="0"/>
              <a:t>AlgoTune: a benchmark</a:t>
            </a:r>
          </a:p>
        </p:txBody>
      </p:sp>
      <p:sp>
        <p:nvSpPr>
          <p:cNvPr id="3" name="Content Placeholder 2">
            <a:extLst>
              <a:ext uri="{FF2B5EF4-FFF2-40B4-BE49-F238E27FC236}">
                <a16:creationId xmlns:a16="http://schemas.microsoft.com/office/drawing/2014/main" id="{71592C63-1E60-55CC-C764-B92908235168}"/>
              </a:ext>
            </a:extLst>
          </p:cNvPr>
          <p:cNvSpPr>
            <a:spLocks noGrp="1"/>
          </p:cNvSpPr>
          <p:nvPr>
            <p:ph idx="1"/>
          </p:nvPr>
        </p:nvSpPr>
        <p:spPr>
          <a:xfrm>
            <a:off x="609600" y="1507760"/>
            <a:ext cx="10972800" cy="4009120"/>
          </a:xfrm>
        </p:spPr>
        <p:txBody>
          <a:bodyPr>
            <a:normAutofit/>
          </a:bodyPr>
          <a:lstStyle/>
          <a:p>
            <a:r>
              <a:rPr lang="en-US" b="1" dirty="0"/>
              <a:t>Goal</a:t>
            </a:r>
            <a:r>
              <a:rPr lang="en-US" dirty="0"/>
              <a:t>: synthesize a function that is faster than the reference function &amp; has the same outputs</a:t>
            </a:r>
          </a:p>
          <a:p>
            <a:endParaRPr lang="en-US" dirty="0"/>
          </a:p>
          <a:p>
            <a:r>
              <a:rPr lang="en-US" dirty="0"/>
              <a:t>Quantifies this process</a:t>
            </a:r>
          </a:p>
        </p:txBody>
      </p:sp>
      <p:sp>
        <p:nvSpPr>
          <p:cNvPr id="4" name="Footer Placeholder 3">
            <a:extLst>
              <a:ext uri="{FF2B5EF4-FFF2-40B4-BE49-F238E27FC236}">
                <a16:creationId xmlns:a16="http://schemas.microsoft.com/office/drawing/2014/main" id="{A95E8C51-0DF0-F4C4-57F2-87B8AAADC85A}"/>
              </a:ext>
            </a:extLst>
          </p:cNvPr>
          <p:cNvSpPr>
            <a:spLocks noGrp="1"/>
          </p:cNvSpPr>
          <p:nvPr>
            <p:ph type="ftr" sz="quarter" idx="3"/>
          </p:nvPr>
        </p:nvSpPr>
        <p:spPr/>
        <p:txBody>
          <a:bodyPr/>
          <a:lstStyle/>
          <a:p>
            <a:r>
              <a:rPr lang="en-US"/>
              <a:t>On prompt optimization and coding agents</a:t>
            </a:r>
            <a:endParaRPr lang="en-US" dirty="0"/>
          </a:p>
        </p:txBody>
      </p:sp>
      <p:grpSp>
        <p:nvGrpSpPr>
          <p:cNvPr id="34" name="Group 33">
            <a:extLst>
              <a:ext uri="{FF2B5EF4-FFF2-40B4-BE49-F238E27FC236}">
                <a16:creationId xmlns:a16="http://schemas.microsoft.com/office/drawing/2014/main" id="{8EFFC43B-6C89-8AA8-6ECD-F7AE073F6FC1}"/>
              </a:ext>
            </a:extLst>
          </p:cNvPr>
          <p:cNvGrpSpPr/>
          <p:nvPr/>
        </p:nvGrpSpPr>
        <p:grpSpPr>
          <a:xfrm>
            <a:off x="2551033" y="2743479"/>
            <a:ext cx="7237714" cy="768841"/>
            <a:chOff x="2622558" y="1417638"/>
            <a:chExt cx="7237714" cy="768841"/>
          </a:xfrm>
        </p:grpSpPr>
        <p:sp>
          <p:nvSpPr>
            <p:cNvPr id="5" name="Rounded Rectangle 4">
              <a:extLst>
                <a:ext uri="{FF2B5EF4-FFF2-40B4-BE49-F238E27FC236}">
                  <a16:creationId xmlns:a16="http://schemas.microsoft.com/office/drawing/2014/main" id="{A8101A63-EBDD-2FDC-5B34-0F03DE79677A}"/>
                </a:ext>
              </a:extLst>
            </p:cNvPr>
            <p:cNvSpPr/>
            <p:nvPr/>
          </p:nvSpPr>
          <p:spPr>
            <a:xfrm>
              <a:off x="2622558" y="1717323"/>
              <a:ext cx="1424749"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6" name="Content Placeholder 2">
              <a:extLst>
                <a:ext uri="{FF2B5EF4-FFF2-40B4-BE49-F238E27FC236}">
                  <a16:creationId xmlns:a16="http://schemas.microsoft.com/office/drawing/2014/main" id="{8DC7464E-1459-7456-8F1D-AD55BA8390B3}"/>
                </a:ext>
              </a:extLst>
            </p:cNvPr>
            <p:cNvSpPr txBox="1">
              <a:spLocks/>
            </p:cNvSpPr>
            <p:nvPr/>
          </p:nvSpPr>
          <p:spPr>
            <a:xfrm>
              <a:off x="2622558" y="175122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initial code</a:t>
              </a:r>
            </a:p>
          </p:txBody>
        </p:sp>
        <p:sp>
          <p:nvSpPr>
            <p:cNvPr id="7" name="Rounded Rectangle 6">
              <a:extLst>
                <a:ext uri="{FF2B5EF4-FFF2-40B4-BE49-F238E27FC236}">
                  <a16:creationId xmlns:a16="http://schemas.microsoft.com/office/drawing/2014/main" id="{80238FD4-9003-CAFE-ED15-82C4C2911B31}"/>
                </a:ext>
              </a:extLst>
            </p:cNvPr>
            <p:cNvSpPr/>
            <p:nvPr/>
          </p:nvSpPr>
          <p:spPr>
            <a:xfrm>
              <a:off x="8144693" y="1730176"/>
              <a:ext cx="1715579" cy="442178"/>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improved code</a:t>
              </a:r>
            </a:p>
          </p:txBody>
        </p:sp>
        <p:cxnSp>
          <p:nvCxnSpPr>
            <p:cNvPr id="8" name="Straight Arrow Connector 7">
              <a:extLst>
                <a:ext uri="{FF2B5EF4-FFF2-40B4-BE49-F238E27FC236}">
                  <a16:creationId xmlns:a16="http://schemas.microsoft.com/office/drawing/2014/main" id="{7503E3BE-119B-8103-642E-AF29AD271724}"/>
                </a:ext>
              </a:extLst>
            </p:cNvPr>
            <p:cNvCxnSpPr>
              <a:cxnSpLocks/>
            </p:cNvCxnSpPr>
            <p:nvPr/>
          </p:nvCxnSpPr>
          <p:spPr>
            <a:xfrm>
              <a:off x="4047307" y="1961250"/>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9" name="Rounded Rectangle 8">
              <a:extLst>
                <a:ext uri="{FF2B5EF4-FFF2-40B4-BE49-F238E27FC236}">
                  <a16:creationId xmlns:a16="http://schemas.microsoft.com/office/drawing/2014/main" id="{7A7EEA93-E296-334E-AFB3-DF7A1D90A862}"/>
                </a:ext>
              </a:extLst>
            </p:cNvPr>
            <p:cNvSpPr/>
            <p:nvPr/>
          </p:nvSpPr>
          <p:spPr>
            <a:xfrm>
              <a:off x="4667794" y="1717323"/>
              <a:ext cx="2856412"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a:t>
              </a:r>
              <a:r>
                <a:rPr lang="en-US" i="1" dirty="0">
                  <a:solidFill>
                    <a:schemeClr val="tx1">
                      <a:lumMod val="85000"/>
                      <a:lumOff val="15000"/>
                    </a:schemeClr>
                  </a:solidFill>
                </a:rPr>
                <a:t>please improve this code</a:t>
              </a:r>
              <a:r>
                <a:rPr lang="en-US" dirty="0">
                  <a:solidFill>
                    <a:schemeClr val="tx1">
                      <a:lumMod val="85000"/>
                      <a:lumOff val="15000"/>
                    </a:schemeClr>
                  </a:solidFill>
                </a:rPr>
                <a:t>”</a:t>
              </a:r>
            </a:p>
          </p:txBody>
        </p:sp>
        <p:cxnSp>
          <p:nvCxnSpPr>
            <p:cNvPr id="10" name="Straight Arrow Connector 9">
              <a:extLst>
                <a:ext uri="{FF2B5EF4-FFF2-40B4-BE49-F238E27FC236}">
                  <a16:creationId xmlns:a16="http://schemas.microsoft.com/office/drawing/2014/main" id="{724D9A7A-2B62-42C9-83CE-F8B7417476E4}"/>
                </a:ext>
              </a:extLst>
            </p:cNvPr>
            <p:cNvCxnSpPr>
              <a:cxnSpLocks/>
            </p:cNvCxnSpPr>
            <p:nvPr/>
          </p:nvCxnSpPr>
          <p:spPr>
            <a:xfrm>
              <a:off x="7524206" y="1944838"/>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5D34AE0-D459-1652-75A5-B62A554C5A6F}"/>
                </a:ext>
              </a:extLst>
            </p:cNvPr>
            <p:cNvSpPr txBox="1"/>
            <p:nvPr/>
          </p:nvSpPr>
          <p:spPr>
            <a:xfrm>
              <a:off x="7559794" y="1417638"/>
              <a:ext cx="595035" cy="584775"/>
            </a:xfrm>
            <a:prstGeom prst="rect">
              <a:avLst/>
            </a:prstGeom>
            <a:noFill/>
          </p:spPr>
          <p:txBody>
            <a:bodyPr wrap="none" rtlCol="0">
              <a:spAutoFit/>
            </a:bodyPr>
            <a:lstStyle/>
            <a:p>
              <a:r>
                <a:rPr lang="en-US" sz="3200" dirty="0"/>
                <a:t>🤖</a:t>
              </a:r>
            </a:p>
          </p:txBody>
        </p:sp>
        <p:sp>
          <p:nvSpPr>
            <p:cNvPr id="12" name="TextBox 11">
              <a:extLst>
                <a:ext uri="{FF2B5EF4-FFF2-40B4-BE49-F238E27FC236}">
                  <a16:creationId xmlns:a16="http://schemas.microsoft.com/office/drawing/2014/main" id="{010A7BCD-1B9B-5447-D675-9EC64ACB9F75}"/>
                </a:ext>
              </a:extLst>
            </p:cNvPr>
            <p:cNvSpPr txBox="1"/>
            <p:nvPr/>
          </p:nvSpPr>
          <p:spPr>
            <a:xfrm>
              <a:off x="4045499" y="1450566"/>
              <a:ext cx="595035" cy="584775"/>
            </a:xfrm>
            <a:prstGeom prst="rect">
              <a:avLst/>
            </a:prstGeom>
            <a:noFill/>
          </p:spPr>
          <p:txBody>
            <a:bodyPr wrap="none" rtlCol="0">
              <a:spAutoFit/>
            </a:bodyPr>
            <a:lstStyle/>
            <a:p>
              <a:r>
                <a:rPr lang="en-US" sz="3200" dirty="0"/>
                <a:t>🤔</a:t>
              </a:r>
            </a:p>
          </p:txBody>
        </p:sp>
      </p:grpSp>
      <p:sp>
        <p:nvSpPr>
          <p:cNvPr id="31" name="Date Placeholder 30">
            <a:extLst>
              <a:ext uri="{FF2B5EF4-FFF2-40B4-BE49-F238E27FC236}">
                <a16:creationId xmlns:a16="http://schemas.microsoft.com/office/drawing/2014/main" id="{6608B392-BEEA-37B5-E0EB-695EA7A8E419}"/>
              </a:ext>
            </a:extLst>
          </p:cNvPr>
          <p:cNvSpPr>
            <a:spLocks noGrp="1"/>
          </p:cNvSpPr>
          <p:nvPr>
            <p:ph type="dt" sz="half" idx="2"/>
          </p:nvPr>
        </p:nvSpPr>
        <p:spPr/>
        <p:txBody>
          <a:bodyPr/>
          <a:lstStyle/>
          <a:p>
            <a:r>
              <a:rPr lang="en-US"/>
              <a:t>Brandon Amos</a:t>
            </a:r>
            <a:endParaRPr lang="en-US" dirty="0"/>
          </a:p>
        </p:txBody>
      </p:sp>
      <p:sp>
        <p:nvSpPr>
          <p:cNvPr id="32" name="Slide Number Placeholder 31">
            <a:extLst>
              <a:ext uri="{FF2B5EF4-FFF2-40B4-BE49-F238E27FC236}">
                <a16:creationId xmlns:a16="http://schemas.microsoft.com/office/drawing/2014/main" id="{3FA97BF3-4495-BEAF-EDF3-99D3E2191D6B}"/>
              </a:ext>
            </a:extLst>
          </p:cNvPr>
          <p:cNvSpPr>
            <a:spLocks noGrp="1"/>
          </p:cNvSpPr>
          <p:nvPr>
            <p:ph type="sldNum" sz="quarter" idx="12"/>
          </p:nvPr>
        </p:nvSpPr>
        <p:spPr/>
        <p:txBody>
          <a:bodyPr/>
          <a:lstStyle/>
          <a:p>
            <a:fld id="{F813B43C-900A-1C44-BF45-66CB67BC66D1}" type="slidenum">
              <a:rPr lang="en-US" smtClean="0"/>
              <a:pPr/>
              <a:t>55</a:t>
            </a:fld>
            <a:endParaRPr lang="en-US"/>
          </a:p>
        </p:txBody>
      </p:sp>
      <p:sp>
        <p:nvSpPr>
          <p:cNvPr id="13" name="Arc 12">
            <a:extLst>
              <a:ext uri="{FF2B5EF4-FFF2-40B4-BE49-F238E27FC236}">
                <a16:creationId xmlns:a16="http://schemas.microsoft.com/office/drawing/2014/main" id="{F7CC3705-00B8-60C2-2021-7ADEB5095324}"/>
              </a:ext>
            </a:extLst>
          </p:cNvPr>
          <p:cNvSpPr/>
          <p:nvPr/>
        </p:nvSpPr>
        <p:spPr>
          <a:xfrm>
            <a:off x="2759355" y="2319207"/>
            <a:ext cx="914400" cy="914400"/>
          </a:xfrm>
          <a:prstGeom prst="arc">
            <a:avLst/>
          </a:prstGeom>
          <a:ln>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62347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69EDF7-EF03-1237-4CC8-6B26411FDCE7}"/>
              </a:ext>
            </a:extLst>
          </p:cNvPr>
          <p:cNvSpPr>
            <a:spLocks noGrp="1"/>
          </p:cNvSpPr>
          <p:nvPr>
            <p:ph type="title"/>
          </p:nvPr>
        </p:nvSpPr>
        <p:spPr>
          <a:xfrm>
            <a:off x="609600" y="274638"/>
            <a:ext cx="10972800" cy="1143000"/>
          </a:xfrm>
        </p:spPr>
        <p:txBody>
          <a:bodyPr/>
          <a:lstStyle/>
          <a:p>
            <a:r>
              <a:rPr lang="en-US" dirty="0"/>
              <a:t>154 tasks, 13 domains</a:t>
            </a:r>
          </a:p>
        </p:txBody>
      </p:sp>
      <p:sp>
        <p:nvSpPr>
          <p:cNvPr id="8" name="Content Placeholder 7">
            <a:extLst>
              <a:ext uri="{FF2B5EF4-FFF2-40B4-BE49-F238E27FC236}">
                <a16:creationId xmlns:a16="http://schemas.microsoft.com/office/drawing/2014/main" id="{5453D020-9BDD-CE3A-58A0-582582D9812A}"/>
              </a:ext>
            </a:extLst>
          </p:cNvPr>
          <p:cNvSpPr>
            <a:spLocks noGrp="1"/>
          </p:cNvSpPr>
          <p:nvPr>
            <p:ph idx="1"/>
          </p:nvPr>
        </p:nvSpPr>
        <p:spPr/>
        <p:txBody>
          <a:bodyPr/>
          <a:lstStyle/>
          <a:p>
            <a:pPr algn="ctr"/>
            <a:r>
              <a:rPr lang="en-US" dirty="0"/>
              <a:t>Matrix operations </a:t>
            </a:r>
            <a:r>
              <a:rPr lang="en-US" dirty="0">
                <a:solidFill>
                  <a:schemeClr val="tx1">
                    <a:lumMod val="50000"/>
                    <a:lumOff val="50000"/>
                  </a:schemeClr>
                </a:solidFill>
              </a:rPr>
              <a:t>(e.g., </a:t>
            </a:r>
            <a:r>
              <a:rPr lang="en-US" dirty="0" err="1">
                <a:solidFill>
                  <a:schemeClr val="tx1">
                    <a:lumMod val="50000"/>
                    <a:lumOff val="50000"/>
                  </a:schemeClr>
                </a:solidFill>
              </a:rPr>
              <a:t>cholesky_factorization</a:t>
            </a:r>
            <a:r>
              <a:rPr lang="en-US" dirty="0">
                <a:solidFill>
                  <a:schemeClr val="tx1">
                    <a:lumMod val="50000"/>
                    <a:lumOff val="50000"/>
                  </a:schemeClr>
                </a:solidFill>
              </a:rPr>
              <a:t>)</a:t>
            </a:r>
          </a:p>
          <a:p>
            <a:pPr algn="ctr"/>
            <a:r>
              <a:rPr lang="en-US" dirty="0"/>
              <a:t>Convex optimization </a:t>
            </a:r>
            <a:r>
              <a:rPr lang="en-US" dirty="0">
                <a:solidFill>
                  <a:schemeClr val="tx1">
                    <a:lumMod val="50000"/>
                    <a:lumOff val="50000"/>
                  </a:schemeClr>
                </a:solidFill>
              </a:rPr>
              <a:t>(e.g., </a:t>
            </a:r>
            <a:r>
              <a:rPr lang="en-US" dirty="0" err="1">
                <a:solidFill>
                  <a:schemeClr val="tx1">
                    <a:lumMod val="50000"/>
                    <a:lumOff val="50000"/>
                  </a:schemeClr>
                </a:solidFill>
              </a:rPr>
              <a:t>aircraft_wing_design</a:t>
            </a:r>
            <a:r>
              <a:rPr lang="en-US" dirty="0">
                <a:solidFill>
                  <a:schemeClr val="tx1">
                    <a:lumMod val="50000"/>
                    <a:lumOff val="50000"/>
                  </a:schemeClr>
                </a:solidFill>
              </a:rPr>
              <a:t>)</a:t>
            </a:r>
          </a:p>
          <a:p>
            <a:pPr algn="ctr"/>
            <a:r>
              <a:rPr lang="en-US" dirty="0"/>
              <a:t>Discrete optimization </a:t>
            </a:r>
            <a:r>
              <a:rPr lang="en-US" dirty="0">
                <a:solidFill>
                  <a:schemeClr val="tx1">
                    <a:lumMod val="50000"/>
                    <a:lumOff val="50000"/>
                  </a:schemeClr>
                </a:solidFill>
              </a:rPr>
              <a:t>(e.g., </a:t>
            </a:r>
            <a:r>
              <a:rPr lang="en-US" dirty="0" err="1">
                <a:solidFill>
                  <a:schemeClr val="tx1">
                    <a:lumMod val="50000"/>
                    <a:lumOff val="50000"/>
                  </a:schemeClr>
                </a:solidFill>
              </a:rPr>
              <a:t>btsp</a:t>
            </a:r>
            <a:r>
              <a:rPr lang="en-US" dirty="0">
                <a:solidFill>
                  <a:schemeClr val="tx1">
                    <a:lumMod val="50000"/>
                    <a:lumOff val="50000"/>
                  </a:schemeClr>
                </a:solidFill>
              </a:rPr>
              <a:t>)</a:t>
            </a:r>
          </a:p>
          <a:p>
            <a:pPr algn="ctr"/>
            <a:r>
              <a:rPr lang="en-US" dirty="0"/>
              <a:t>Graphs </a:t>
            </a:r>
            <a:r>
              <a:rPr lang="en-US" dirty="0">
                <a:solidFill>
                  <a:schemeClr val="tx1">
                    <a:lumMod val="50000"/>
                    <a:lumOff val="50000"/>
                  </a:schemeClr>
                </a:solidFill>
              </a:rPr>
              <a:t>(e.g., </a:t>
            </a:r>
            <a:r>
              <a:rPr lang="en-US" dirty="0" err="1">
                <a:solidFill>
                  <a:schemeClr val="tx1">
                    <a:lumMod val="50000"/>
                    <a:lumOff val="50000"/>
                  </a:schemeClr>
                </a:solidFill>
              </a:rPr>
              <a:t>articulation_points</a:t>
            </a:r>
            <a:r>
              <a:rPr lang="en-US" dirty="0">
                <a:solidFill>
                  <a:schemeClr val="tx1">
                    <a:lumMod val="50000"/>
                    <a:lumOff val="50000"/>
                  </a:schemeClr>
                </a:solidFill>
              </a:rPr>
              <a:t>)</a:t>
            </a:r>
          </a:p>
          <a:p>
            <a:pPr algn="ctr"/>
            <a:r>
              <a:rPr lang="en-US" dirty="0"/>
              <a:t>Signal processing </a:t>
            </a:r>
            <a:r>
              <a:rPr lang="en-US" dirty="0">
                <a:solidFill>
                  <a:schemeClr val="tx1">
                    <a:lumMod val="50000"/>
                    <a:lumOff val="50000"/>
                  </a:schemeClr>
                </a:solidFill>
              </a:rPr>
              <a:t>(e.g., affine_transform_2d)</a:t>
            </a:r>
          </a:p>
          <a:p>
            <a:pPr algn="ctr"/>
            <a:r>
              <a:rPr lang="en-US" dirty="0"/>
              <a:t>Differential equations </a:t>
            </a:r>
            <a:r>
              <a:rPr lang="en-US" dirty="0">
                <a:solidFill>
                  <a:schemeClr val="tx1">
                    <a:lumMod val="50000"/>
                    <a:lumOff val="50000"/>
                  </a:schemeClr>
                </a:solidFill>
              </a:rPr>
              <a:t>(e.g., </a:t>
            </a:r>
            <a:r>
              <a:rPr lang="en-US" dirty="0" err="1">
                <a:solidFill>
                  <a:schemeClr val="tx1">
                    <a:lumMod val="50000"/>
                    <a:lumOff val="50000"/>
                  </a:schemeClr>
                </a:solidFill>
              </a:rPr>
              <a:t>ode_brusselator</a:t>
            </a:r>
            <a:r>
              <a:rPr lang="en-US" dirty="0">
                <a:solidFill>
                  <a:schemeClr val="tx1">
                    <a:lumMod val="50000"/>
                    <a:lumOff val="50000"/>
                  </a:schemeClr>
                </a:solidFill>
              </a:rPr>
              <a:t>)</a:t>
            </a:r>
          </a:p>
          <a:p>
            <a:pPr algn="ctr"/>
            <a:r>
              <a:rPr lang="en-US" dirty="0"/>
              <a:t>Statistics </a:t>
            </a:r>
            <a:r>
              <a:rPr lang="en-US" dirty="0">
                <a:solidFill>
                  <a:schemeClr val="tx1">
                    <a:lumMod val="50000"/>
                    <a:lumOff val="50000"/>
                  </a:schemeClr>
                </a:solidFill>
              </a:rPr>
              <a:t>(e.g., correlate2d_full_fill)</a:t>
            </a:r>
          </a:p>
          <a:p>
            <a:pPr algn="ctr"/>
            <a:r>
              <a:rPr lang="en-US" dirty="0"/>
              <a:t>Nonconvex optimization </a:t>
            </a:r>
            <a:r>
              <a:rPr lang="en-US" dirty="0">
                <a:solidFill>
                  <a:schemeClr val="tx1">
                    <a:lumMod val="50000"/>
                    <a:lumOff val="50000"/>
                  </a:schemeClr>
                </a:solidFill>
              </a:rPr>
              <a:t>(e.g., </a:t>
            </a:r>
            <a:r>
              <a:rPr lang="en-US" dirty="0" err="1">
                <a:solidFill>
                  <a:schemeClr val="tx1">
                    <a:lumMod val="50000"/>
                    <a:lumOff val="50000"/>
                  </a:schemeClr>
                </a:solidFill>
              </a:rPr>
              <a:t>clustering_outliers</a:t>
            </a:r>
            <a:r>
              <a:rPr lang="en-US" dirty="0">
                <a:solidFill>
                  <a:schemeClr val="tx1">
                    <a:lumMod val="50000"/>
                    <a:lumOff val="50000"/>
                  </a:schemeClr>
                </a:solidFill>
              </a:rPr>
              <a:t>)</a:t>
            </a:r>
          </a:p>
          <a:p>
            <a:pPr algn="ctr"/>
            <a:r>
              <a:rPr lang="en-US" dirty="0"/>
              <a:t>Numerical methods </a:t>
            </a:r>
            <a:r>
              <a:rPr lang="en-US" dirty="0">
                <a:solidFill>
                  <a:schemeClr val="tx1">
                    <a:lumMod val="50000"/>
                    <a:lumOff val="50000"/>
                  </a:schemeClr>
                </a:solidFill>
              </a:rPr>
              <a:t>(e.g., cumulative_simpson_1d)</a:t>
            </a:r>
          </a:p>
          <a:p>
            <a:pPr algn="ctr"/>
            <a:r>
              <a:rPr lang="en-US" dirty="0"/>
              <a:t>Cryptography </a:t>
            </a:r>
            <a:r>
              <a:rPr lang="en-US" dirty="0">
                <a:solidFill>
                  <a:schemeClr val="tx1">
                    <a:lumMod val="50000"/>
                    <a:lumOff val="50000"/>
                  </a:schemeClr>
                </a:solidFill>
              </a:rPr>
              <a:t>(e.g., </a:t>
            </a:r>
            <a:r>
              <a:rPr lang="en-US" dirty="0" err="1">
                <a:solidFill>
                  <a:schemeClr val="tx1">
                    <a:lumMod val="50000"/>
                    <a:lumOff val="50000"/>
                  </a:schemeClr>
                </a:solidFill>
              </a:rPr>
              <a:t>aes_gcm_encryption</a:t>
            </a:r>
            <a:r>
              <a:rPr lang="en-US" dirty="0">
                <a:solidFill>
                  <a:schemeClr val="tx1">
                    <a:lumMod val="50000"/>
                    <a:lumOff val="50000"/>
                  </a:schemeClr>
                </a:solidFill>
              </a:rPr>
              <a:t>)</a:t>
            </a:r>
          </a:p>
          <a:p>
            <a:pPr algn="ctr"/>
            <a:r>
              <a:rPr lang="en-US" dirty="0"/>
              <a:t>Computational geometry </a:t>
            </a:r>
            <a:r>
              <a:rPr lang="en-US" dirty="0">
                <a:solidFill>
                  <a:schemeClr val="tx1">
                    <a:lumMod val="50000"/>
                    <a:lumOff val="50000"/>
                  </a:schemeClr>
                </a:solidFill>
              </a:rPr>
              <a:t>(e.g., </a:t>
            </a:r>
            <a:r>
              <a:rPr lang="en-US" dirty="0" err="1">
                <a:solidFill>
                  <a:schemeClr val="tx1">
                    <a:lumMod val="50000"/>
                    <a:lumOff val="50000"/>
                  </a:schemeClr>
                </a:solidFill>
              </a:rPr>
              <a:t>convex_hull</a:t>
            </a:r>
            <a:r>
              <a:rPr lang="en-US" dirty="0">
                <a:solidFill>
                  <a:schemeClr val="tx1">
                    <a:lumMod val="50000"/>
                    <a:lumOff val="50000"/>
                  </a:schemeClr>
                </a:solidFill>
              </a:rPr>
              <a:t>)</a:t>
            </a:r>
          </a:p>
          <a:p>
            <a:pPr algn="ctr"/>
            <a:r>
              <a:rPr lang="en-US" dirty="0"/>
              <a:t>Control </a:t>
            </a:r>
            <a:r>
              <a:rPr lang="en-US" dirty="0">
                <a:solidFill>
                  <a:schemeClr val="tx1">
                    <a:lumMod val="50000"/>
                    <a:lumOff val="50000"/>
                  </a:schemeClr>
                </a:solidFill>
              </a:rPr>
              <a:t>(e.g., </a:t>
            </a:r>
            <a:r>
              <a:rPr lang="en-US" dirty="0" err="1">
                <a:solidFill>
                  <a:schemeClr val="tx1">
                    <a:lumMod val="50000"/>
                    <a:lumOff val="50000"/>
                  </a:schemeClr>
                </a:solidFill>
              </a:rPr>
              <a:t>power_control</a:t>
            </a:r>
            <a:r>
              <a:rPr lang="en-US" dirty="0">
                <a:solidFill>
                  <a:schemeClr val="tx1">
                    <a:lumMod val="50000"/>
                    <a:lumOff val="50000"/>
                  </a:schemeClr>
                </a:solidFill>
              </a:rPr>
              <a:t>)</a:t>
            </a:r>
          </a:p>
          <a:p>
            <a:pPr algn="ctr"/>
            <a:r>
              <a:rPr lang="en-US" dirty="0"/>
              <a:t>Others </a:t>
            </a:r>
            <a:r>
              <a:rPr lang="en-US" dirty="0">
                <a:solidFill>
                  <a:schemeClr val="tx1">
                    <a:lumMod val="50000"/>
                    <a:lumOff val="50000"/>
                  </a:schemeClr>
                </a:solidFill>
              </a:rPr>
              <a:t>(e.g., base64_encoding)</a:t>
            </a:r>
          </a:p>
        </p:txBody>
      </p:sp>
      <p:sp>
        <p:nvSpPr>
          <p:cNvPr id="11" name="Date Placeholder 10">
            <a:extLst>
              <a:ext uri="{FF2B5EF4-FFF2-40B4-BE49-F238E27FC236}">
                <a16:creationId xmlns:a16="http://schemas.microsoft.com/office/drawing/2014/main" id="{797A0A65-5269-2768-FE3D-40C503D82E3A}"/>
              </a:ext>
            </a:extLst>
          </p:cNvPr>
          <p:cNvSpPr>
            <a:spLocks noGrp="1"/>
          </p:cNvSpPr>
          <p:nvPr>
            <p:ph type="dt" sz="half" idx="2"/>
          </p:nvPr>
        </p:nvSpPr>
        <p:spPr>
          <a:xfrm>
            <a:off x="609600" y="6356351"/>
            <a:ext cx="2844800" cy="365125"/>
          </a:xfrm>
        </p:spPr>
        <p:txBody>
          <a:bodyPr/>
          <a:lstStyle/>
          <a:p>
            <a:r>
              <a:rPr lang="en-US"/>
              <a:t>Brandon Amos</a:t>
            </a:r>
            <a:endParaRPr lang="en-US" dirty="0"/>
          </a:p>
        </p:txBody>
      </p:sp>
      <p:sp>
        <p:nvSpPr>
          <p:cNvPr id="12" name="Footer Placeholder 11">
            <a:extLst>
              <a:ext uri="{FF2B5EF4-FFF2-40B4-BE49-F238E27FC236}">
                <a16:creationId xmlns:a16="http://schemas.microsoft.com/office/drawing/2014/main" id="{9DD85066-11AD-7026-3B02-7F68231199B5}"/>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sp>
        <p:nvSpPr>
          <p:cNvPr id="13" name="Slide Number Placeholder 12">
            <a:extLst>
              <a:ext uri="{FF2B5EF4-FFF2-40B4-BE49-F238E27FC236}">
                <a16:creationId xmlns:a16="http://schemas.microsoft.com/office/drawing/2014/main" id="{D72351C4-E87A-1046-BF34-ECE1847B6C58}"/>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56</a:t>
            </a:fld>
            <a:endParaRPr lang="en-US"/>
          </a:p>
        </p:txBody>
      </p:sp>
    </p:spTree>
    <p:extLst>
      <p:ext uri="{BB962C8B-B14F-4D97-AF65-F5344CB8AC3E}">
        <p14:creationId xmlns:p14="http://schemas.microsoft.com/office/powerpoint/2010/main" val="2270643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D8C7-1107-CBEB-928D-BB34759E1FCE}"/>
              </a:ext>
            </a:extLst>
          </p:cNvPr>
          <p:cNvSpPr>
            <a:spLocks noGrp="1"/>
          </p:cNvSpPr>
          <p:nvPr>
            <p:ph type="title"/>
          </p:nvPr>
        </p:nvSpPr>
        <p:spPr/>
        <p:txBody>
          <a:bodyPr/>
          <a:lstStyle/>
          <a:p>
            <a:r>
              <a:rPr lang="en-US" dirty="0"/>
              <a:t>AlgoTune task components</a:t>
            </a:r>
          </a:p>
        </p:txBody>
      </p:sp>
      <p:sp>
        <p:nvSpPr>
          <p:cNvPr id="3" name="Content Placeholder 2">
            <a:extLst>
              <a:ext uri="{FF2B5EF4-FFF2-40B4-BE49-F238E27FC236}">
                <a16:creationId xmlns:a16="http://schemas.microsoft.com/office/drawing/2014/main" id="{8C13AA3C-3976-A31A-A71A-FEDE768823EF}"/>
              </a:ext>
            </a:extLst>
          </p:cNvPr>
          <p:cNvSpPr>
            <a:spLocks noGrp="1"/>
          </p:cNvSpPr>
          <p:nvPr>
            <p:ph idx="1"/>
          </p:nvPr>
        </p:nvSpPr>
        <p:spPr/>
        <p:txBody>
          <a:bodyPr/>
          <a:lstStyle/>
          <a:p>
            <a:pPr marL="135464">
              <a:lnSpc>
                <a:spcPct val="150000"/>
              </a:lnSpc>
              <a:buClr>
                <a:schemeClr val="dk1"/>
              </a:buClr>
              <a:buSzPts val="2000"/>
            </a:pPr>
            <a:r>
              <a:rPr lang="en-US" dirty="0">
                <a:solidFill>
                  <a:schemeClr val="dk1"/>
                </a:solidFill>
              </a:rPr>
              <a:t>1. A </a:t>
            </a:r>
            <a:r>
              <a:rPr lang="en-US" b="1" dirty="0">
                <a:solidFill>
                  <a:schemeClr val="dk1"/>
                </a:solidFill>
              </a:rPr>
              <a:t>reference function</a:t>
            </a:r>
            <a:r>
              <a:rPr lang="en-US" dirty="0">
                <a:solidFill>
                  <a:schemeClr val="dk1"/>
                </a:solidFill>
              </a:rPr>
              <a:t> </a:t>
            </a:r>
            <a:r>
              <a:rPr lang="en-US" dirty="0">
                <a:solidFill>
                  <a:schemeClr val="tx1">
                    <a:lumMod val="50000"/>
                    <a:lumOff val="50000"/>
                  </a:schemeClr>
                </a:solidFill>
              </a:rPr>
              <a:t>(maps problem inputs to outputs)</a:t>
            </a:r>
          </a:p>
          <a:p>
            <a:pPr marL="135464">
              <a:lnSpc>
                <a:spcPct val="150000"/>
              </a:lnSpc>
              <a:buClr>
                <a:schemeClr val="dk1"/>
              </a:buClr>
              <a:buSzPts val="2000"/>
            </a:pPr>
            <a:r>
              <a:rPr lang="en-US" dirty="0">
                <a:solidFill>
                  <a:schemeClr val="dk1"/>
                </a:solidFill>
              </a:rPr>
              <a:t>2. </a:t>
            </a:r>
            <a:r>
              <a:rPr lang="en-US" b="1" dirty="0">
                <a:solidFill>
                  <a:schemeClr val="dk1"/>
                </a:solidFill>
              </a:rPr>
              <a:t>Input data samples</a:t>
            </a:r>
            <a:br>
              <a:rPr lang="en-US" b="1" dirty="0">
                <a:solidFill>
                  <a:schemeClr val="dk1"/>
                </a:solidFill>
              </a:rPr>
            </a:br>
            <a:r>
              <a:rPr lang="en-US" dirty="0">
                <a:solidFill>
                  <a:schemeClr val="dk1"/>
                </a:solidFill>
              </a:rPr>
              <a:t>3. A </a:t>
            </a:r>
            <a:r>
              <a:rPr lang="en-US" b="1" dirty="0">
                <a:solidFill>
                  <a:schemeClr val="dk1"/>
                </a:solidFill>
              </a:rPr>
              <a:t>solution verifier</a:t>
            </a:r>
            <a:r>
              <a:rPr lang="en-US" dirty="0">
                <a:solidFill>
                  <a:schemeClr val="dk1"/>
                </a:solidFill>
              </a:rPr>
              <a:t> </a:t>
            </a:r>
            <a:r>
              <a:rPr lang="en-US" dirty="0">
                <a:solidFill>
                  <a:schemeClr val="tx1">
                    <a:lumMod val="50000"/>
                    <a:lumOff val="50000"/>
                  </a:schemeClr>
                </a:solidFill>
              </a:rPr>
              <a:t>(is a given output both </a:t>
            </a:r>
            <a:r>
              <a:rPr lang="en-US" i="1" dirty="0">
                <a:solidFill>
                  <a:schemeClr val="tx1">
                    <a:lumMod val="50000"/>
                    <a:lumOff val="50000"/>
                  </a:schemeClr>
                </a:solidFill>
              </a:rPr>
              <a:t>valid</a:t>
            </a:r>
            <a:r>
              <a:rPr lang="en-US" dirty="0">
                <a:solidFill>
                  <a:schemeClr val="tx1">
                    <a:lumMod val="50000"/>
                    <a:lumOff val="50000"/>
                  </a:schemeClr>
                </a:solidFill>
              </a:rPr>
              <a:t> and </a:t>
            </a:r>
            <a:r>
              <a:rPr lang="en-US" i="1" dirty="0">
                <a:solidFill>
                  <a:schemeClr val="tx1">
                    <a:lumMod val="50000"/>
                    <a:lumOff val="50000"/>
                  </a:schemeClr>
                </a:solidFill>
              </a:rPr>
              <a:t>optimal</a:t>
            </a:r>
            <a:r>
              <a:rPr lang="en-US" dirty="0">
                <a:solidFill>
                  <a:schemeClr val="tx1">
                    <a:lumMod val="50000"/>
                    <a:lumOff val="50000"/>
                  </a:schemeClr>
                </a:solidFill>
              </a:rPr>
              <a:t>?)</a:t>
            </a:r>
          </a:p>
          <a:p>
            <a:pPr marL="135464">
              <a:lnSpc>
                <a:spcPct val="150000"/>
              </a:lnSpc>
              <a:buClr>
                <a:schemeClr val="dk1"/>
              </a:buClr>
              <a:buSzPts val="2000"/>
            </a:pPr>
            <a:endParaRPr lang="en-US" dirty="0">
              <a:solidFill>
                <a:schemeClr val="tx1">
                  <a:lumMod val="50000"/>
                  <a:lumOff val="50000"/>
                </a:schemeClr>
              </a:solidFill>
            </a:endParaRPr>
          </a:p>
          <a:p>
            <a:pPr marL="135464">
              <a:lnSpc>
                <a:spcPct val="150000"/>
              </a:lnSpc>
              <a:buClr>
                <a:schemeClr val="dk1"/>
              </a:buClr>
              <a:buSzPts val="2000"/>
            </a:pPr>
            <a:r>
              <a:rPr lang="en-US" dirty="0">
                <a:solidFill>
                  <a:schemeClr val="tx1"/>
                </a:solidFill>
              </a:rPr>
              <a:t>How to ensure </a:t>
            </a:r>
            <a:r>
              <a:rPr lang="en-US" b="1" dirty="0">
                <a:solidFill>
                  <a:schemeClr val="tx1"/>
                </a:solidFill>
              </a:rPr>
              <a:t>correctness</a:t>
            </a:r>
            <a:r>
              <a:rPr lang="en-US" dirty="0">
                <a:solidFill>
                  <a:schemeClr val="tx1"/>
                </a:solidFill>
              </a:rPr>
              <a:t> and </a:t>
            </a:r>
            <a:r>
              <a:rPr lang="en-US" b="1" dirty="0">
                <a:solidFill>
                  <a:schemeClr val="tx1"/>
                </a:solidFill>
              </a:rPr>
              <a:t>runtime</a:t>
            </a:r>
            <a:r>
              <a:rPr lang="en-US" dirty="0">
                <a:solidFill>
                  <a:schemeClr val="tx1"/>
                </a:solidFill>
              </a:rPr>
              <a:t>? </a:t>
            </a:r>
            <a:r>
              <a:rPr lang="en-US" b="1" dirty="0">
                <a:solidFill>
                  <a:schemeClr val="tx1"/>
                </a:solidFill>
              </a:rPr>
              <a:t>Empirical</a:t>
            </a:r>
            <a:r>
              <a:rPr lang="en-US" dirty="0">
                <a:solidFill>
                  <a:schemeClr val="tx1"/>
                </a:solidFill>
              </a:rPr>
              <a:t>, run it</a:t>
            </a:r>
          </a:p>
        </p:txBody>
      </p:sp>
      <p:sp>
        <p:nvSpPr>
          <p:cNvPr id="4" name="Footer Placeholder 3">
            <a:extLst>
              <a:ext uri="{FF2B5EF4-FFF2-40B4-BE49-F238E27FC236}">
                <a16:creationId xmlns:a16="http://schemas.microsoft.com/office/drawing/2014/main" id="{0E444B10-A8A1-6333-E896-F4D14E77BA75}"/>
              </a:ext>
            </a:extLst>
          </p:cNvPr>
          <p:cNvSpPr>
            <a:spLocks noGrp="1"/>
          </p:cNvSpPr>
          <p:nvPr>
            <p:ph type="ftr" sz="quarter" idx="3"/>
          </p:nvPr>
        </p:nvSpPr>
        <p:spPr/>
        <p:txBody>
          <a:bodyPr/>
          <a:lstStyle/>
          <a:p>
            <a:r>
              <a:rPr lang="en-US"/>
              <a:t>On prompt optimization and coding agents</a:t>
            </a:r>
            <a:endParaRPr lang="en-US" dirty="0"/>
          </a:p>
        </p:txBody>
      </p:sp>
      <p:sp>
        <p:nvSpPr>
          <p:cNvPr id="5" name="Date Placeholder 4">
            <a:extLst>
              <a:ext uri="{FF2B5EF4-FFF2-40B4-BE49-F238E27FC236}">
                <a16:creationId xmlns:a16="http://schemas.microsoft.com/office/drawing/2014/main" id="{B99B1128-C0B4-8731-DABA-E1C7C20142CC}"/>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53BDC891-46DF-3114-BAD2-8FFF3BF41B2B}"/>
              </a:ext>
            </a:extLst>
          </p:cNvPr>
          <p:cNvSpPr>
            <a:spLocks noGrp="1"/>
          </p:cNvSpPr>
          <p:nvPr>
            <p:ph type="sldNum" sz="quarter" idx="12"/>
          </p:nvPr>
        </p:nvSpPr>
        <p:spPr/>
        <p:txBody>
          <a:bodyPr/>
          <a:lstStyle/>
          <a:p>
            <a:fld id="{F813B43C-900A-1C44-BF45-66CB67BC66D1}" type="slidenum">
              <a:rPr lang="en-US" smtClean="0"/>
              <a:pPr/>
              <a:t>57</a:t>
            </a:fld>
            <a:endParaRPr lang="en-US"/>
          </a:p>
        </p:txBody>
      </p:sp>
    </p:spTree>
    <p:extLst>
      <p:ext uri="{BB962C8B-B14F-4D97-AF65-F5344CB8AC3E}">
        <p14:creationId xmlns:p14="http://schemas.microsoft.com/office/powerpoint/2010/main" val="3938492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F297-2D57-381F-240C-918894EB26E3}"/>
              </a:ext>
            </a:extLst>
          </p:cNvPr>
          <p:cNvSpPr>
            <a:spLocks noGrp="1"/>
          </p:cNvSpPr>
          <p:nvPr>
            <p:ph type="title"/>
          </p:nvPr>
        </p:nvSpPr>
        <p:spPr>
          <a:xfrm>
            <a:off x="609600" y="274638"/>
            <a:ext cx="10972800" cy="1143000"/>
          </a:xfrm>
        </p:spPr>
        <p:txBody>
          <a:bodyPr/>
          <a:lstStyle/>
          <a:p>
            <a:r>
              <a:rPr lang="en-US" dirty="0"/>
              <a:t>Evaluation</a:t>
            </a:r>
          </a:p>
        </p:txBody>
      </p:sp>
      <p:sp>
        <p:nvSpPr>
          <p:cNvPr id="3" name="Content Placeholder 2">
            <a:extLst>
              <a:ext uri="{FF2B5EF4-FFF2-40B4-BE49-F238E27FC236}">
                <a16:creationId xmlns:a16="http://schemas.microsoft.com/office/drawing/2014/main" id="{C5422365-D168-CA58-79E5-0CE9898F950F}"/>
              </a:ext>
            </a:extLst>
          </p:cNvPr>
          <p:cNvSpPr>
            <a:spLocks noGrp="1"/>
          </p:cNvSpPr>
          <p:nvPr>
            <p:ph idx="1"/>
          </p:nvPr>
        </p:nvSpPr>
        <p:spPr>
          <a:xfrm>
            <a:off x="609600" y="1600200"/>
            <a:ext cx="6044119" cy="4525963"/>
          </a:xfrm>
        </p:spPr>
        <p:txBody>
          <a:bodyPr/>
          <a:lstStyle/>
          <a:p>
            <a:r>
              <a:rPr lang="en-US" b="1" dirty="0"/>
              <a:t>Everything is allowed:</a:t>
            </a:r>
          </a:p>
          <a:p>
            <a:r>
              <a:rPr lang="en-US" dirty="0"/>
              <a:t>	Internet usage</a:t>
            </a:r>
          </a:p>
          <a:p>
            <a:r>
              <a:rPr lang="en-US" dirty="0"/>
              <a:t>	Looking up reference source code</a:t>
            </a:r>
          </a:p>
          <a:p>
            <a:r>
              <a:rPr lang="en-US" dirty="0"/>
              <a:t>	Many Python packages</a:t>
            </a:r>
          </a:p>
          <a:p>
            <a:r>
              <a:rPr lang="en-US" dirty="0">
                <a:solidFill>
                  <a:schemeClr val="tx1">
                    <a:lumMod val="50000"/>
                    <a:lumOff val="50000"/>
                  </a:schemeClr>
                </a:solidFill>
              </a:rPr>
              <a:t>            </a:t>
            </a:r>
            <a:r>
              <a:rPr lang="en-US" dirty="0" err="1">
                <a:solidFill>
                  <a:schemeClr val="tx1">
                    <a:lumMod val="50000"/>
                    <a:lumOff val="50000"/>
                  </a:schemeClr>
                </a:solidFill>
              </a:rPr>
              <a:t>Cython</a:t>
            </a:r>
            <a:r>
              <a:rPr lang="en-US" dirty="0">
                <a:solidFill>
                  <a:schemeClr val="tx1">
                    <a:lumMod val="50000"/>
                    <a:lumOff val="50000"/>
                  </a:schemeClr>
                </a:solidFill>
              </a:rPr>
              <a:t>/</a:t>
            </a:r>
            <a:r>
              <a:rPr lang="en-US" dirty="0" err="1">
                <a:solidFill>
                  <a:schemeClr val="tx1">
                    <a:lumMod val="50000"/>
                    <a:lumOff val="50000"/>
                  </a:schemeClr>
                </a:solidFill>
              </a:rPr>
              <a:t>Numba</a:t>
            </a:r>
            <a:r>
              <a:rPr lang="en-US" dirty="0">
                <a:solidFill>
                  <a:schemeClr val="tx1">
                    <a:lumMod val="50000"/>
                    <a:lumOff val="50000"/>
                  </a:schemeClr>
                </a:solidFill>
              </a:rPr>
              <a:t>/</a:t>
            </a:r>
            <a:r>
              <a:rPr lang="en-US" dirty="0" err="1">
                <a:solidFill>
                  <a:schemeClr val="tx1">
                    <a:lumMod val="50000"/>
                    <a:lumOff val="50000"/>
                  </a:schemeClr>
                </a:solidFill>
              </a:rPr>
              <a:t>Pythran</a:t>
            </a:r>
            <a:r>
              <a:rPr lang="en-US" dirty="0">
                <a:solidFill>
                  <a:schemeClr val="tx1">
                    <a:lumMod val="50000"/>
                    <a:lumOff val="50000"/>
                  </a:schemeClr>
                </a:solidFill>
              </a:rPr>
              <a:t>/DACE/NumPy/SciPy</a:t>
            </a:r>
          </a:p>
          <a:p>
            <a:endParaRPr lang="en-US" dirty="0"/>
          </a:p>
          <a:p>
            <a:r>
              <a:rPr lang="en-US" b="1" dirty="0"/>
              <a:t>Generating task sizes and measuring speedups</a:t>
            </a:r>
          </a:p>
          <a:p>
            <a:pPr lvl="1"/>
            <a:r>
              <a:rPr lang="en-US" dirty="0"/>
              <a:t>Generate examples that take the reference about 100ms to solve</a:t>
            </a:r>
          </a:p>
          <a:p>
            <a:pPr lvl="1"/>
            <a:r>
              <a:rPr lang="en-US" dirty="0"/>
              <a:t>Measure speedup per task</a:t>
            </a:r>
          </a:p>
          <a:p>
            <a:pPr lvl="1"/>
            <a:r>
              <a:rPr lang="en-US" dirty="0"/>
              <a:t>Aggregate results using harmonic mean</a:t>
            </a:r>
          </a:p>
        </p:txBody>
      </p:sp>
      <p:sp>
        <p:nvSpPr>
          <p:cNvPr id="4" name="Date Placeholder 3">
            <a:extLst>
              <a:ext uri="{FF2B5EF4-FFF2-40B4-BE49-F238E27FC236}">
                <a16:creationId xmlns:a16="http://schemas.microsoft.com/office/drawing/2014/main" id="{2A8110AD-F886-B2EE-8E3B-B4A3F0323FAC}"/>
              </a:ext>
            </a:extLst>
          </p:cNvPr>
          <p:cNvSpPr>
            <a:spLocks noGrp="1"/>
          </p:cNvSpPr>
          <p:nvPr>
            <p:ph type="dt" sz="half" idx="2"/>
          </p:nvPr>
        </p:nvSpPr>
        <p:spPr>
          <a:xfrm>
            <a:off x="609600" y="6356351"/>
            <a:ext cx="2844800" cy="365125"/>
          </a:xfrm>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C6AF583A-25BC-C810-6CC5-BE76A35871BF}"/>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302D40EE-67F6-14CB-7400-22379FD3341E}"/>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58</a:t>
            </a:fld>
            <a:endParaRPr lang="en-US"/>
          </a:p>
        </p:txBody>
      </p:sp>
      <p:pic>
        <p:nvPicPr>
          <p:cNvPr id="12" name="Picture 11">
            <a:extLst>
              <a:ext uri="{FF2B5EF4-FFF2-40B4-BE49-F238E27FC236}">
                <a16:creationId xmlns:a16="http://schemas.microsoft.com/office/drawing/2014/main" id="{6544B446-60C5-8B24-1589-63B5D90388C2}"/>
              </a:ext>
            </a:extLst>
          </p:cNvPr>
          <p:cNvPicPr>
            <a:picLocks noChangeAspect="1"/>
          </p:cNvPicPr>
          <p:nvPr/>
        </p:nvPicPr>
        <p:blipFill>
          <a:blip r:embed="rId2"/>
          <a:stretch>
            <a:fillRect/>
          </a:stretch>
        </p:blipFill>
        <p:spPr>
          <a:xfrm>
            <a:off x="6818008" y="2018506"/>
            <a:ext cx="4764392" cy="3689349"/>
          </a:xfrm>
          <a:prstGeom prst="rect">
            <a:avLst/>
          </a:prstGeom>
        </p:spPr>
      </p:pic>
      <p:sp>
        <p:nvSpPr>
          <p:cNvPr id="13" name="TextBox 12">
            <a:extLst>
              <a:ext uri="{FF2B5EF4-FFF2-40B4-BE49-F238E27FC236}">
                <a16:creationId xmlns:a16="http://schemas.microsoft.com/office/drawing/2014/main" id="{383B000A-1ADA-4B15-13FC-5E63CC73F5BB}"/>
              </a:ext>
            </a:extLst>
          </p:cNvPr>
          <p:cNvSpPr txBox="1"/>
          <p:nvPr/>
        </p:nvSpPr>
        <p:spPr>
          <a:xfrm>
            <a:off x="8307422" y="1791028"/>
            <a:ext cx="2424062" cy="369332"/>
          </a:xfrm>
          <a:prstGeom prst="rect">
            <a:avLst/>
          </a:prstGeom>
          <a:noFill/>
        </p:spPr>
        <p:txBody>
          <a:bodyPr wrap="none" rtlCol="0">
            <a:spAutoFit/>
          </a:bodyPr>
          <a:lstStyle/>
          <a:p>
            <a:r>
              <a:rPr lang="en-US" b="1" dirty="0">
                <a:solidFill>
                  <a:schemeClr val="tx1">
                    <a:lumMod val="85000"/>
                    <a:lumOff val="15000"/>
                  </a:schemeClr>
                </a:solidFill>
                <a:latin typeface="Source Sans Pro" panose="020B0503030403020204" pitchFamily="34" charset="0"/>
                <a:ea typeface="Source Sans Pro" panose="020B0503030403020204" pitchFamily="34" charset="0"/>
              </a:rPr>
              <a:t>baseline agent results</a:t>
            </a:r>
          </a:p>
        </p:txBody>
      </p:sp>
    </p:spTree>
    <p:extLst>
      <p:ext uri="{BB962C8B-B14F-4D97-AF65-F5344CB8AC3E}">
        <p14:creationId xmlns:p14="http://schemas.microsoft.com/office/powerpoint/2010/main" val="1470560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7"/>
          <p:cNvSpPr txBox="1">
            <a:spLocks noGrp="1"/>
          </p:cNvSpPr>
          <p:nvPr>
            <p:ph type="title"/>
          </p:nvPr>
        </p:nvSpPr>
        <p:spPr>
          <a:xfrm>
            <a:off x="415600" y="593367"/>
            <a:ext cx="11360800" cy="1554410"/>
          </a:xfrm>
        </p:spPr>
        <p:txBody>
          <a:bodyPr spcFirstLastPara="1" vert="horz" wrap="square" lIns="121900" tIns="121900" rIns="121900" bIns="121900" rtlCol="0" anchor="t" anchorCtr="0">
            <a:normAutofit fontScale="90000"/>
          </a:bodyPr>
          <a:lstStyle/>
          <a:p>
            <a:r>
              <a:rPr lang="en-US" dirty="0">
                <a:solidFill>
                  <a:schemeClr val="tx1">
                    <a:lumMod val="50000"/>
                    <a:lumOff val="50000"/>
                  </a:schemeClr>
                </a:solidFill>
              </a:rPr>
              <a:t>AlgoTune</a:t>
            </a:r>
            <a:r>
              <a:rPr lang="en-US" b="0" dirty="0">
                <a:solidFill>
                  <a:schemeClr val="tx1">
                    <a:lumMod val="50000"/>
                    <a:lumOff val="50000"/>
                  </a:schemeClr>
                </a:solidFill>
              </a:rPr>
              <a:t> is a </a:t>
            </a:r>
            <a:r>
              <a:rPr lang="en-US" dirty="0">
                <a:solidFill>
                  <a:schemeClr val="tx1">
                    <a:lumMod val="50000"/>
                    <a:lumOff val="50000"/>
                  </a:schemeClr>
                </a:solidFill>
              </a:rPr>
              <a:t>benchmark</a:t>
            </a:r>
            <a:br>
              <a:rPr lang="en-US" dirty="0">
                <a:solidFill>
                  <a:schemeClr val="tx1">
                    <a:lumMod val="50000"/>
                    <a:lumOff val="50000"/>
                  </a:schemeClr>
                </a:solidFill>
              </a:rPr>
            </a:br>
            <a:r>
              <a:rPr lang="en-US" dirty="0" err="1"/>
              <a:t>AlgoTuner</a:t>
            </a:r>
            <a:r>
              <a:rPr lang="en-US" dirty="0"/>
              <a:t> </a:t>
            </a:r>
            <a:r>
              <a:rPr lang="en-US" b="0" dirty="0"/>
              <a:t>is a baseline AlgoTune </a:t>
            </a:r>
            <a:r>
              <a:rPr lang="en-US" dirty="0"/>
              <a:t>coding agent</a:t>
            </a:r>
          </a:p>
        </p:txBody>
      </p:sp>
      <p:pic>
        <p:nvPicPr>
          <p:cNvPr id="477" name="Google Shape;477;p67"/>
          <p:cNvPicPr preferRelativeResize="0"/>
          <p:nvPr/>
        </p:nvPicPr>
        <p:blipFill>
          <a:blip r:embed="rId3">
            <a:alphaModFix/>
          </a:blip>
          <a:stretch>
            <a:fillRect/>
          </a:stretch>
        </p:blipFill>
        <p:spPr>
          <a:xfrm>
            <a:off x="3506560" y="1825146"/>
            <a:ext cx="4780416" cy="4780490"/>
          </a:xfrm>
          <a:prstGeom prst="rect">
            <a:avLst/>
          </a:prstGeom>
          <a:noFill/>
          <a:ln>
            <a:noFill/>
          </a:ln>
        </p:spPr>
      </p:pic>
      <p:sp>
        <p:nvSpPr>
          <p:cNvPr id="2" name="Slide Number Placeholder 1">
            <a:extLst>
              <a:ext uri="{FF2B5EF4-FFF2-40B4-BE49-F238E27FC236}">
                <a16:creationId xmlns:a16="http://schemas.microsoft.com/office/drawing/2014/main" id="{DAA333E2-D579-AE75-9D5A-82180ED19C29}"/>
              </a:ext>
            </a:extLst>
          </p:cNvPr>
          <p:cNvSpPr>
            <a:spLocks noGrp="1"/>
          </p:cNvSpPr>
          <p:nvPr>
            <p:ph type="sldNum" idx="12"/>
          </p:nvPr>
        </p:nvSpPr>
        <p:spPr/>
        <p:txBody>
          <a:bodyPr/>
          <a:lstStyle/>
          <a:p>
            <a:fld id="{00000000-1234-1234-1234-123412341234}" type="slidenum">
              <a:rPr lang="en" smtClean="0"/>
              <a:pPr/>
              <a:t>59</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06F7-11DD-88C6-BBCE-6BDA772B3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1EA20-A3B2-95E9-CCFF-473B7205B29B}"/>
              </a:ext>
            </a:extLst>
          </p:cNvPr>
          <p:cNvSpPr>
            <a:spLocks noGrp="1"/>
          </p:cNvSpPr>
          <p:nvPr>
            <p:ph type="title"/>
          </p:nvPr>
        </p:nvSpPr>
        <p:spPr>
          <a:xfrm>
            <a:off x="609600" y="274638"/>
            <a:ext cx="10972800" cy="1143000"/>
          </a:xfrm>
        </p:spPr>
        <p:txBody>
          <a:bodyPr>
            <a:normAutofit/>
          </a:bodyPr>
          <a:lstStyle/>
          <a:p>
            <a:r>
              <a:rPr lang="en-US" dirty="0"/>
              <a:t>Should prompting matter?</a:t>
            </a:r>
          </a:p>
        </p:txBody>
      </p:sp>
      <p:sp>
        <p:nvSpPr>
          <p:cNvPr id="14" name="Content Placeholder 13">
            <a:extLst>
              <a:ext uri="{FF2B5EF4-FFF2-40B4-BE49-F238E27FC236}">
                <a16:creationId xmlns:a16="http://schemas.microsoft.com/office/drawing/2014/main" id="{0F3E7A3D-0F84-0D36-DC87-0517FBDB8ABB}"/>
              </a:ext>
            </a:extLst>
          </p:cNvPr>
          <p:cNvSpPr>
            <a:spLocks noGrp="1"/>
          </p:cNvSpPr>
          <p:nvPr>
            <p:ph idx="1"/>
          </p:nvPr>
        </p:nvSpPr>
        <p:spPr>
          <a:xfrm>
            <a:off x="609599" y="1600202"/>
            <a:ext cx="10041464" cy="2496006"/>
          </a:xfrm>
        </p:spPr>
        <p:txBody>
          <a:bodyPr/>
          <a:lstStyle/>
          <a:p>
            <a:r>
              <a:rPr lang="en-US" dirty="0"/>
              <a:t>Maybe someday LLMs will be </a:t>
            </a:r>
            <a:r>
              <a:rPr lang="en-US" b="1" dirty="0"/>
              <a:t>prompt invariant, </a:t>
            </a:r>
            <a:r>
              <a:rPr lang="en-US" dirty="0"/>
              <a:t>but not today</a:t>
            </a:r>
          </a:p>
          <a:p>
            <a:endParaRPr lang="en-US" b="1" dirty="0"/>
          </a:p>
          <a:p>
            <a:r>
              <a:rPr lang="en-US" dirty="0"/>
              <a:t>So what do we do? </a:t>
            </a:r>
            <a:r>
              <a:rPr lang="en-US" b="1" dirty="0"/>
              <a:t>Optimize the prompt!</a:t>
            </a:r>
            <a:br>
              <a:rPr lang="en-US" b="1" dirty="0"/>
            </a:br>
            <a:r>
              <a:rPr lang="en-US" dirty="0">
                <a:solidFill>
                  <a:schemeClr val="tx1">
                    <a:lumMod val="50000"/>
                    <a:lumOff val="50000"/>
                  </a:schemeClr>
                </a:solidFill>
              </a:rPr>
              <a:t>and improve the model with the result</a:t>
            </a:r>
          </a:p>
        </p:txBody>
      </p:sp>
      <p:sp>
        <p:nvSpPr>
          <p:cNvPr id="5" name="Footer Placeholder 4">
            <a:extLst>
              <a:ext uri="{FF2B5EF4-FFF2-40B4-BE49-F238E27FC236}">
                <a16:creationId xmlns:a16="http://schemas.microsoft.com/office/drawing/2014/main" id="{969EFBEF-4D62-AF63-D508-26EA47C096A0}"/>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grpSp>
        <p:nvGrpSpPr>
          <p:cNvPr id="38" name="Group 37">
            <a:extLst>
              <a:ext uri="{FF2B5EF4-FFF2-40B4-BE49-F238E27FC236}">
                <a16:creationId xmlns:a16="http://schemas.microsoft.com/office/drawing/2014/main" id="{FE42A034-0D12-674E-48BB-8EFFB604B619}"/>
              </a:ext>
            </a:extLst>
          </p:cNvPr>
          <p:cNvGrpSpPr/>
          <p:nvPr/>
        </p:nvGrpSpPr>
        <p:grpSpPr>
          <a:xfrm>
            <a:off x="6096000" y="3179540"/>
            <a:ext cx="4409706" cy="2714992"/>
            <a:chOff x="3699463" y="3678215"/>
            <a:chExt cx="4409706" cy="2714992"/>
          </a:xfrm>
        </p:grpSpPr>
        <p:sp>
          <p:nvSpPr>
            <p:cNvPr id="39" name="Rounded Rectangle 38">
              <a:extLst>
                <a:ext uri="{FF2B5EF4-FFF2-40B4-BE49-F238E27FC236}">
                  <a16:creationId xmlns:a16="http://schemas.microsoft.com/office/drawing/2014/main" id="{A1C79576-4707-94FD-E372-A7688F732BB1}"/>
                </a:ext>
              </a:extLst>
            </p:cNvPr>
            <p:cNvSpPr/>
            <p:nvPr/>
          </p:nvSpPr>
          <p:spPr>
            <a:xfrm>
              <a:off x="3740408" y="4787303"/>
              <a:ext cx="2022280"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0" name="Content Placeholder 2">
              <a:extLst>
                <a:ext uri="{FF2B5EF4-FFF2-40B4-BE49-F238E27FC236}">
                  <a16:creationId xmlns:a16="http://schemas.microsoft.com/office/drawing/2014/main" id="{B4052013-B291-4489-1971-6E90BD292B26}"/>
                </a:ext>
              </a:extLst>
            </p:cNvPr>
            <p:cNvSpPr txBox="1">
              <a:spLocks/>
            </p:cNvSpPr>
            <p:nvPr/>
          </p:nvSpPr>
          <p:spPr>
            <a:xfrm>
              <a:off x="3699463" y="4821408"/>
              <a:ext cx="2230949"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prompt optimizer</a:t>
              </a:r>
            </a:p>
          </p:txBody>
        </p:sp>
        <p:sp>
          <p:nvSpPr>
            <p:cNvPr id="41" name="Rounded Rectangle 40">
              <a:extLst>
                <a:ext uri="{FF2B5EF4-FFF2-40B4-BE49-F238E27FC236}">
                  <a16:creationId xmlns:a16="http://schemas.microsoft.com/office/drawing/2014/main" id="{117271D1-34AE-D67B-13E9-850394E999CF}"/>
                </a:ext>
              </a:extLst>
            </p:cNvPr>
            <p:cNvSpPr/>
            <p:nvPr/>
          </p:nvSpPr>
          <p:spPr>
            <a:xfrm>
              <a:off x="6675968" y="4787303"/>
              <a:ext cx="141955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2" name="Content Placeholder 2">
              <a:extLst>
                <a:ext uri="{FF2B5EF4-FFF2-40B4-BE49-F238E27FC236}">
                  <a16:creationId xmlns:a16="http://schemas.microsoft.com/office/drawing/2014/main" id="{AD7B9468-AE88-7EE5-F142-5DF74E343506}"/>
                </a:ext>
              </a:extLst>
            </p:cNvPr>
            <p:cNvSpPr txBox="1">
              <a:spLocks/>
            </p:cNvSpPr>
            <p:nvPr/>
          </p:nvSpPr>
          <p:spPr>
            <a:xfrm>
              <a:off x="6689617" y="4821408"/>
              <a:ext cx="1419552"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LM training</a:t>
              </a:r>
            </a:p>
          </p:txBody>
        </p:sp>
        <p:sp>
          <p:nvSpPr>
            <p:cNvPr id="43" name="Content Placeholder 2">
              <a:extLst>
                <a:ext uri="{FF2B5EF4-FFF2-40B4-BE49-F238E27FC236}">
                  <a16:creationId xmlns:a16="http://schemas.microsoft.com/office/drawing/2014/main" id="{DB081AED-0B48-97F7-D277-0D143A38B095}"/>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improved prompt</a:t>
              </a:r>
            </a:p>
          </p:txBody>
        </p:sp>
        <p:sp>
          <p:nvSpPr>
            <p:cNvPr id="44" name="Arc 43">
              <a:extLst>
                <a:ext uri="{FF2B5EF4-FFF2-40B4-BE49-F238E27FC236}">
                  <a16:creationId xmlns:a16="http://schemas.microsoft.com/office/drawing/2014/main" id="{F54742B0-04AE-27FD-15DA-C00113EFAD48}"/>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21415BE-6E78-40EF-F396-C019AE7C765A}"/>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Content Placeholder 2">
              <a:extLst>
                <a:ext uri="{FF2B5EF4-FFF2-40B4-BE49-F238E27FC236}">
                  <a16:creationId xmlns:a16="http://schemas.microsoft.com/office/drawing/2014/main" id="{14E94BE0-A48C-3DA5-9AC8-59572F0FED90}"/>
                </a:ext>
              </a:extLst>
            </p:cNvPr>
            <p:cNvSpPr txBox="1">
              <a:spLocks/>
            </p:cNvSpPr>
            <p:nvPr/>
          </p:nvSpPr>
          <p:spPr>
            <a:xfrm>
              <a:off x="5123286" y="568540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better LM</a:t>
              </a:r>
            </a:p>
          </p:txBody>
        </p:sp>
      </p:grpSp>
      <p:grpSp>
        <p:nvGrpSpPr>
          <p:cNvPr id="22" name="Group 21">
            <a:extLst>
              <a:ext uri="{FF2B5EF4-FFF2-40B4-BE49-F238E27FC236}">
                <a16:creationId xmlns:a16="http://schemas.microsoft.com/office/drawing/2014/main" id="{DE2F79F9-1091-9C2F-60F0-627429082CD5}"/>
              </a:ext>
            </a:extLst>
          </p:cNvPr>
          <p:cNvGrpSpPr/>
          <p:nvPr/>
        </p:nvGrpSpPr>
        <p:grpSpPr>
          <a:xfrm>
            <a:off x="811480" y="3752045"/>
            <a:ext cx="4523875" cy="1956296"/>
            <a:chOff x="3831489" y="4064327"/>
            <a:chExt cx="4523875" cy="1956296"/>
          </a:xfrm>
        </p:grpSpPr>
        <p:sp>
          <p:nvSpPr>
            <p:cNvPr id="10" name="TextBox 9">
              <a:extLst>
                <a:ext uri="{FF2B5EF4-FFF2-40B4-BE49-F238E27FC236}">
                  <a16:creationId xmlns:a16="http://schemas.microsoft.com/office/drawing/2014/main" id="{6DF857DB-359F-F6BC-BE1B-DDF0A1C429F3}"/>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13" name="Straight Connector 12">
              <a:extLst>
                <a:ext uri="{FF2B5EF4-FFF2-40B4-BE49-F238E27FC236}">
                  <a16:creationId xmlns:a16="http://schemas.microsoft.com/office/drawing/2014/main" id="{6158E375-F47E-D2A4-D2A1-67C9023073D0}"/>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D9E8D68D-4219-BD27-D408-F18AA9728C9D}"/>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20" name="Freeform 19">
              <a:extLst>
                <a:ext uri="{FF2B5EF4-FFF2-40B4-BE49-F238E27FC236}">
                  <a16:creationId xmlns:a16="http://schemas.microsoft.com/office/drawing/2014/main" id="{803D58EF-175E-B8EB-1956-09A5F6A8E3FF}"/>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D16FFD-4477-7688-A6A6-1AD46A4172DD}"/>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23" name="Date Placeholder 22">
            <a:extLst>
              <a:ext uri="{FF2B5EF4-FFF2-40B4-BE49-F238E27FC236}">
                <a16:creationId xmlns:a16="http://schemas.microsoft.com/office/drawing/2014/main" id="{3D3CC48B-5CD1-C305-5644-C63E2442AAA8}"/>
              </a:ext>
            </a:extLst>
          </p:cNvPr>
          <p:cNvSpPr>
            <a:spLocks noGrp="1"/>
          </p:cNvSpPr>
          <p:nvPr>
            <p:ph type="dt" sz="half" idx="2"/>
          </p:nvPr>
        </p:nvSpPr>
        <p:spPr/>
        <p:txBody>
          <a:bodyPr/>
          <a:lstStyle/>
          <a:p>
            <a:r>
              <a:rPr lang="en-US"/>
              <a:t>Brandon Amos</a:t>
            </a:r>
            <a:endParaRPr lang="en-US" dirty="0"/>
          </a:p>
        </p:txBody>
      </p:sp>
      <p:sp>
        <p:nvSpPr>
          <p:cNvPr id="24" name="Slide Number Placeholder 23">
            <a:extLst>
              <a:ext uri="{FF2B5EF4-FFF2-40B4-BE49-F238E27FC236}">
                <a16:creationId xmlns:a16="http://schemas.microsoft.com/office/drawing/2014/main" id="{5F0E9099-FBB7-4DE7-CA6F-2664812B46E0}"/>
              </a:ext>
            </a:extLst>
          </p:cNvPr>
          <p:cNvSpPr>
            <a:spLocks noGrp="1"/>
          </p:cNvSpPr>
          <p:nvPr>
            <p:ph type="sldNum" sz="quarter" idx="12"/>
          </p:nvPr>
        </p:nvSpPr>
        <p:spPr/>
        <p:txBody>
          <a:bodyPr/>
          <a:lstStyle/>
          <a:p>
            <a:fld id="{F813B43C-900A-1C44-BF45-66CB67BC66D1}" type="slidenum">
              <a:rPr lang="en-US" smtClean="0"/>
              <a:pPr/>
              <a:t>6</a:t>
            </a:fld>
            <a:endParaRPr lang="en-US"/>
          </a:p>
        </p:txBody>
      </p:sp>
      <p:sp>
        <p:nvSpPr>
          <p:cNvPr id="3" name="Right Brace 2">
            <a:extLst>
              <a:ext uri="{FF2B5EF4-FFF2-40B4-BE49-F238E27FC236}">
                <a16:creationId xmlns:a16="http://schemas.microsoft.com/office/drawing/2014/main" id="{BD42B751-7623-803E-BC6E-B47BFB8430C4}"/>
              </a:ext>
            </a:extLst>
          </p:cNvPr>
          <p:cNvSpPr/>
          <p:nvPr/>
        </p:nvSpPr>
        <p:spPr>
          <a:xfrm>
            <a:off x="5329512" y="3179540"/>
            <a:ext cx="755714" cy="2714992"/>
          </a:xfrm>
          <a:prstGeom prst="rightBrace">
            <a:avLst>
              <a:gd name="adj1" fmla="val 4913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descr="DSPy">
            <a:extLst>
              <a:ext uri="{FF2B5EF4-FFF2-40B4-BE49-F238E27FC236}">
                <a16:creationId xmlns:a16="http://schemas.microsoft.com/office/drawing/2014/main" id="{56D0097A-A083-054E-85F6-41219617C778}"/>
              </a:ext>
            </a:extLst>
          </p:cNvPr>
          <p:cNvPicPr>
            <a:picLocks noChangeAspect="1"/>
          </p:cNvPicPr>
          <p:nvPr/>
        </p:nvPicPr>
        <p:blipFill>
          <a:blip r:embed="rId3"/>
          <a:stretch>
            <a:fillRect/>
          </a:stretch>
        </p:blipFill>
        <p:spPr>
          <a:xfrm>
            <a:off x="8790809" y="1668702"/>
            <a:ext cx="2010242" cy="648039"/>
          </a:xfrm>
          <a:prstGeom prst="rect">
            <a:avLst/>
          </a:prstGeom>
        </p:spPr>
      </p:pic>
      <p:pic>
        <p:nvPicPr>
          <p:cNvPr id="6" name="Picture 5">
            <a:extLst>
              <a:ext uri="{FF2B5EF4-FFF2-40B4-BE49-F238E27FC236}">
                <a16:creationId xmlns:a16="http://schemas.microsoft.com/office/drawing/2014/main" id="{7B1D968F-4C06-7470-F187-1D8F4F407950}"/>
              </a:ext>
            </a:extLst>
          </p:cNvPr>
          <p:cNvPicPr>
            <a:picLocks noChangeAspect="1"/>
          </p:cNvPicPr>
          <p:nvPr/>
        </p:nvPicPr>
        <p:blipFill>
          <a:blip r:embed="rId4"/>
          <a:stretch>
            <a:fillRect/>
          </a:stretch>
        </p:blipFill>
        <p:spPr>
          <a:xfrm>
            <a:off x="8000105" y="2265010"/>
            <a:ext cx="3591651" cy="743287"/>
          </a:xfrm>
          <a:prstGeom prst="rect">
            <a:avLst/>
          </a:prstGeom>
        </p:spPr>
      </p:pic>
    </p:spTree>
    <p:extLst>
      <p:ext uri="{BB962C8B-B14F-4D97-AF65-F5344CB8AC3E}">
        <p14:creationId xmlns:p14="http://schemas.microsoft.com/office/powerpoint/2010/main" val="38004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AC54E9-E4A7-1E31-DE91-0F91BE804BD7}"/>
              </a:ext>
            </a:extLst>
          </p:cNvPr>
          <p:cNvSpPr>
            <a:spLocks noGrp="1"/>
          </p:cNvSpPr>
          <p:nvPr>
            <p:ph type="title"/>
          </p:nvPr>
        </p:nvSpPr>
        <p:spPr/>
        <p:txBody>
          <a:bodyPr/>
          <a:lstStyle/>
          <a:p>
            <a:r>
              <a:rPr lang="en-US" dirty="0" err="1"/>
              <a:t>AlgoTuner</a:t>
            </a:r>
            <a:r>
              <a:rPr lang="en-US" dirty="0"/>
              <a:t>: based on SWE-agent</a:t>
            </a:r>
          </a:p>
        </p:txBody>
      </p:sp>
      <p:sp>
        <p:nvSpPr>
          <p:cNvPr id="43" name="Content Placeholder 42">
            <a:extLst>
              <a:ext uri="{FF2B5EF4-FFF2-40B4-BE49-F238E27FC236}">
                <a16:creationId xmlns:a16="http://schemas.microsoft.com/office/drawing/2014/main" id="{0129748F-0CA7-D091-7FE2-F805C3DEB639}"/>
              </a:ext>
            </a:extLst>
          </p:cNvPr>
          <p:cNvSpPr>
            <a:spLocks noGrp="1"/>
          </p:cNvSpPr>
          <p:nvPr>
            <p:ph idx="1"/>
          </p:nvPr>
        </p:nvSpPr>
        <p:spPr/>
        <p:txBody>
          <a:bodyPr/>
          <a:lstStyle/>
          <a:p>
            <a:pPr marL="152396"/>
            <a:r>
              <a:rPr lang="en-US" dirty="0"/>
              <a:t>The agent has the following commands:</a:t>
            </a:r>
            <a:br>
              <a:rPr lang="en-US" dirty="0"/>
            </a:br>
            <a:endParaRPr lang="en-US" dirty="0"/>
          </a:p>
          <a:p>
            <a:pPr marL="761981" lvl="1"/>
            <a:r>
              <a:rPr lang="en-US" dirty="0">
                <a:latin typeface="Menlo" panose="020B0609030804020204" pitchFamily="49" charset="0"/>
                <a:ea typeface="Menlo" panose="020B0609030804020204" pitchFamily="49" charset="0"/>
                <a:cs typeface="Menlo" panose="020B0609030804020204" pitchFamily="49" charset="0"/>
              </a:rPr>
              <a:t>edit/delete/ls/</a:t>
            </a:r>
            <a:r>
              <a:rPr lang="en-US" dirty="0" err="1">
                <a:latin typeface="Menlo" panose="020B0609030804020204" pitchFamily="49" charset="0"/>
                <a:ea typeface="Menlo" panose="020B0609030804020204" pitchFamily="49" charset="0"/>
                <a:cs typeface="Menlo" panose="020B0609030804020204" pitchFamily="49" charset="0"/>
              </a:rPr>
              <a:t>view_file</a:t>
            </a:r>
            <a:endParaRPr lang="en-US" dirty="0">
              <a:latin typeface="Menlo" panose="020B0609030804020204" pitchFamily="49" charset="0"/>
              <a:ea typeface="Menlo" panose="020B0609030804020204" pitchFamily="49" charset="0"/>
              <a:cs typeface="Menlo" panose="020B0609030804020204" pitchFamily="49" charset="0"/>
            </a:endParaRPr>
          </a:p>
          <a:p>
            <a:pPr marL="761981" lvl="1"/>
            <a:r>
              <a:rPr lang="en-US" dirty="0">
                <a:latin typeface="Menlo" panose="020B0609030804020204" pitchFamily="49" charset="0"/>
                <a:ea typeface="Menlo" panose="020B0609030804020204" pitchFamily="49" charset="0"/>
                <a:cs typeface="Menlo" panose="020B0609030804020204" pitchFamily="49" charset="0"/>
              </a:rPr>
              <a:t>profile/profile lines</a:t>
            </a:r>
          </a:p>
          <a:p>
            <a:pPr marL="761981" lvl="1"/>
            <a:r>
              <a:rPr lang="en-US" dirty="0">
                <a:latin typeface="Menlo" panose="020B0609030804020204" pitchFamily="49" charset="0"/>
                <a:ea typeface="Menlo" panose="020B0609030804020204" pitchFamily="49" charset="0"/>
                <a:cs typeface="Menlo" panose="020B0609030804020204" pitchFamily="49" charset="0"/>
              </a:rPr>
              <a:t>eval/</a:t>
            </a:r>
            <a:r>
              <a:rPr lang="en-US" dirty="0" err="1">
                <a:latin typeface="Menlo" panose="020B0609030804020204" pitchFamily="49" charset="0"/>
                <a:ea typeface="Menlo" panose="020B0609030804020204" pitchFamily="49" charset="0"/>
                <a:cs typeface="Menlo" panose="020B0609030804020204" pitchFamily="49" charset="0"/>
              </a:rPr>
              <a:t>eval_input</a:t>
            </a:r>
            <a:endParaRPr lang="en-US" dirty="0">
              <a:latin typeface="Menlo" panose="020B0609030804020204" pitchFamily="49" charset="0"/>
              <a:ea typeface="Menlo" panose="020B0609030804020204" pitchFamily="49" charset="0"/>
              <a:cs typeface="Menlo" panose="020B0609030804020204" pitchFamily="49" charset="0"/>
            </a:endParaRPr>
          </a:p>
          <a:p>
            <a:pPr marL="152396"/>
            <a:endParaRPr lang="en-US" dirty="0">
              <a:latin typeface="Menlo" panose="020B0609030804020204" pitchFamily="49" charset="0"/>
              <a:ea typeface="Menlo" panose="020B0609030804020204" pitchFamily="49" charset="0"/>
              <a:cs typeface="Menlo" panose="020B0609030804020204" pitchFamily="49" charset="0"/>
            </a:endParaRPr>
          </a:p>
          <a:p>
            <a:pPr marL="152396"/>
            <a:r>
              <a:rPr lang="en-US" b="1" dirty="0"/>
              <a:t>Agent: </a:t>
            </a:r>
            <a:r>
              <a:rPr lang="en-US" dirty="0"/>
              <a:t>multi-turn prompting with these tools to iteratively improve the code</a:t>
            </a:r>
          </a:p>
        </p:txBody>
      </p:sp>
      <p:sp>
        <p:nvSpPr>
          <p:cNvPr id="4" name="Date Placeholder 3">
            <a:extLst>
              <a:ext uri="{FF2B5EF4-FFF2-40B4-BE49-F238E27FC236}">
                <a16:creationId xmlns:a16="http://schemas.microsoft.com/office/drawing/2014/main" id="{72CA5619-A973-1CAE-1EDB-0DB04EDCEF41}"/>
              </a:ext>
            </a:extLst>
          </p:cNvPr>
          <p:cNvSpPr>
            <a:spLocks noGrp="1"/>
          </p:cNvSpPr>
          <p:nvPr>
            <p:ph type="dt" sz="half" idx="2"/>
          </p:nvPr>
        </p:nvSpPr>
        <p:spPr>
          <a:xfrm>
            <a:off x="609600" y="6356351"/>
            <a:ext cx="2844800" cy="365125"/>
          </a:xfrm>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DD56EB3-652F-1F42-A31F-1771C4AE6BDA}"/>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DAF1E436-4C06-9456-606F-F3BE53320330}"/>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60</a:t>
            </a:fld>
            <a:endParaRPr lang="en-US"/>
          </a:p>
        </p:txBody>
      </p:sp>
      <p:pic>
        <p:nvPicPr>
          <p:cNvPr id="24" name="Picture 23">
            <a:extLst>
              <a:ext uri="{FF2B5EF4-FFF2-40B4-BE49-F238E27FC236}">
                <a16:creationId xmlns:a16="http://schemas.microsoft.com/office/drawing/2014/main" id="{4C22F1B2-1B5E-99DA-FE19-C9D070EA2839}"/>
              </a:ext>
            </a:extLst>
          </p:cNvPr>
          <p:cNvPicPr>
            <a:picLocks noChangeAspect="1"/>
          </p:cNvPicPr>
          <p:nvPr/>
        </p:nvPicPr>
        <p:blipFill>
          <a:blip r:embed="rId2"/>
          <a:stretch>
            <a:fillRect/>
          </a:stretch>
        </p:blipFill>
        <p:spPr>
          <a:xfrm>
            <a:off x="6169819" y="1652082"/>
            <a:ext cx="4566339" cy="1369901"/>
          </a:xfrm>
          <a:prstGeom prst="rect">
            <a:avLst/>
          </a:prstGeom>
        </p:spPr>
      </p:pic>
      <p:grpSp>
        <p:nvGrpSpPr>
          <p:cNvPr id="25" name="Group 24">
            <a:extLst>
              <a:ext uri="{FF2B5EF4-FFF2-40B4-BE49-F238E27FC236}">
                <a16:creationId xmlns:a16="http://schemas.microsoft.com/office/drawing/2014/main" id="{F83EBAE1-FAF4-F6F7-A6DA-8FD3F463891A}"/>
              </a:ext>
            </a:extLst>
          </p:cNvPr>
          <p:cNvGrpSpPr/>
          <p:nvPr/>
        </p:nvGrpSpPr>
        <p:grpSpPr>
          <a:xfrm>
            <a:off x="8077967" y="3816740"/>
            <a:ext cx="3139525" cy="2445333"/>
            <a:chOff x="8664219" y="2629565"/>
            <a:chExt cx="3139525" cy="2445333"/>
          </a:xfrm>
        </p:grpSpPr>
        <p:sp>
          <p:nvSpPr>
            <p:cNvPr id="26" name="Rectangle 25">
              <a:extLst>
                <a:ext uri="{FF2B5EF4-FFF2-40B4-BE49-F238E27FC236}">
                  <a16:creationId xmlns:a16="http://schemas.microsoft.com/office/drawing/2014/main" id="{D0F5A633-0C5E-5439-CA87-FCEC16E396CE}"/>
                </a:ext>
              </a:extLst>
            </p:cNvPr>
            <p:cNvSpPr/>
            <p:nvPr/>
          </p:nvSpPr>
          <p:spPr>
            <a:xfrm>
              <a:off x="8671462" y="2657802"/>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65A461CB-5913-55D8-5599-824EEF69B54C}"/>
                </a:ext>
              </a:extLst>
            </p:cNvPr>
            <p:cNvSpPr/>
            <p:nvPr/>
          </p:nvSpPr>
          <p:spPr>
            <a:xfrm>
              <a:off x="8899747" y="333836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B2F11586-4239-984D-A388-B4995AFD255C}"/>
                </a:ext>
              </a:extLst>
            </p:cNvPr>
            <p:cNvSpPr txBox="1">
              <a:spLocks/>
            </p:cNvSpPr>
            <p:nvPr/>
          </p:nvSpPr>
          <p:spPr>
            <a:xfrm>
              <a:off x="8664219" y="262956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code space</a:t>
              </a:r>
            </a:p>
          </p:txBody>
        </p:sp>
        <p:sp>
          <p:nvSpPr>
            <p:cNvPr id="29" name="Content Placeholder 2">
              <a:extLst>
                <a:ext uri="{FF2B5EF4-FFF2-40B4-BE49-F238E27FC236}">
                  <a16:creationId xmlns:a16="http://schemas.microsoft.com/office/drawing/2014/main" id="{8C5D48F5-4C27-2727-2A27-91415C73216D}"/>
                </a:ext>
              </a:extLst>
            </p:cNvPr>
            <p:cNvSpPr txBox="1">
              <a:spLocks/>
            </p:cNvSpPr>
            <p:nvPr/>
          </p:nvSpPr>
          <p:spPr>
            <a:xfrm>
              <a:off x="9107855" y="4029776"/>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code attempting to solve a task</a:t>
              </a:r>
            </a:p>
          </p:txBody>
        </p:sp>
        <p:sp>
          <p:nvSpPr>
            <p:cNvPr id="30" name="Connector 29">
              <a:extLst>
                <a:ext uri="{FF2B5EF4-FFF2-40B4-BE49-F238E27FC236}">
                  <a16:creationId xmlns:a16="http://schemas.microsoft.com/office/drawing/2014/main" id="{4463E5C2-09B4-49D8-2DE6-D81174999F46}"/>
                </a:ext>
              </a:extLst>
            </p:cNvPr>
            <p:cNvSpPr/>
            <p:nvPr/>
          </p:nvSpPr>
          <p:spPr>
            <a:xfrm>
              <a:off x="9070001" y="3610000"/>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mc:AlternateContent xmlns:mc="http://schemas.openxmlformats.org/markup-compatibility/2006" xmlns:a14="http://schemas.microsoft.com/office/drawing/2010/main">
          <mc:Choice Requires="a14">
            <p:sp>
              <p:nvSpPr>
                <p:cNvPr id="31" name="Content Placeholder 2">
                  <a:extLst>
                    <a:ext uri="{FF2B5EF4-FFF2-40B4-BE49-F238E27FC236}">
                      <a16:creationId xmlns:a16="http://schemas.microsoft.com/office/drawing/2014/main" id="{6E2F2F18-FD73-0B77-050A-65D137A52B95}"/>
                    </a:ext>
                  </a:extLst>
                </p:cNvPr>
                <p:cNvSpPr txBox="1">
                  <a:spLocks/>
                </p:cNvSpPr>
                <p:nvPr/>
              </p:nvSpPr>
              <p:spPr>
                <a:xfrm>
                  <a:off x="9031901" y="3346487"/>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xmlns="">
            <p:sp>
              <p:nvSpPr>
                <p:cNvPr id="31" name="Content Placeholder 2">
                  <a:extLst>
                    <a:ext uri="{FF2B5EF4-FFF2-40B4-BE49-F238E27FC236}">
                      <a16:creationId xmlns:a16="http://schemas.microsoft.com/office/drawing/2014/main" id="{6E2F2F18-FD73-0B77-050A-65D137A52B95}"/>
                    </a:ext>
                  </a:extLst>
                </p:cNvPr>
                <p:cNvSpPr txBox="1">
                  <a:spLocks noRot="1" noChangeAspect="1" noMove="1" noResize="1" noEditPoints="1" noAdjustHandles="1" noChangeArrowheads="1" noChangeShapeType="1" noTextEdit="1"/>
                </p:cNvSpPr>
                <p:nvPr/>
              </p:nvSpPr>
              <p:spPr>
                <a:xfrm>
                  <a:off x="9031901" y="3346487"/>
                  <a:ext cx="466789" cy="425423"/>
                </a:xfrm>
                <a:prstGeom prst="rect">
                  <a:avLst/>
                </a:prstGeom>
                <a:blipFill>
                  <a:blip r:embed="rId3"/>
                  <a:stretch>
                    <a:fillRect/>
                  </a:stretch>
                </a:blipFill>
              </p:spPr>
              <p:txBody>
                <a:bodyPr/>
                <a:lstStyle/>
                <a:p>
                  <a:r>
                    <a:rPr lang="en-US">
                      <a:noFill/>
                    </a:rPr>
                    <a:t> </a:t>
                  </a:r>
                </a:p>
              </p:txBody>
            </p:sp>
          </mc:Fallback>
        </mc:AlternateContent>
      </p:grpSp>
      <p:pic>
        <p:nvPicPr>
          <p:cNvPr id="32" name="Picture 31">
            <a:extLst>
              <a:ext uri="{FF2B5EF4-FFF2-40B4-BE49-F238E27FC236}">
                <a16:creationId xmlns:a16="http://schemas.microsoft.com/office/drawing/2014/main" id="{7D162B0F-E981-7C8D-AB51-7AABD821CE40}"/>
              </a:ext>
            </a:extLst>
          </p:cNvPr>
          <p:cNvPicPr>
            <a:picLocks noChangeAspect="1"/>
          </p:cNvPicPr>
          <p:nvPr/>
        </p:nvPicPr>
        <p:blipFill>
          <a:blip r:embed="rId4"/>
          <a:srcRect t="56803" b="6048"/>
          <a:stretch>
            <a:fillRect/>
          </a:stretch>
        </p:blipFill>
        <p:spPr>
          <a:xfrm>
            <a:off x="5078209" y="4307633"/>
            <a:ext cx="2823721" cy="1508885"/>
          </a:xfrm>
          <a:prstGeom prst="rect">
            <a:avLst/>
          </a:prstGeom>
        </p:spPr>
      </p:pic>
      <p:grpSp>
        <p:nvGrpSpPr>
          <p:cNvPr id="33" name="Group 32">
            <a:extLst>
              <a:ext uri="{FF2B5EF4-FFF2-40B4-BE49-F238E27FC236}">
                <a16:creationId xmlns:a16="http://schemas.microsoft.com/office/drawing/2014/main" id="{2ABE6867-B9E7-78AD-F48C-7C9D827F0896}"/>
              </a:ext>
            </a:extLst>
          </p:cNvPr>
          <p:cNvGrpSpPr/>
          <p:nvPr/>
        </p:nvGrpSpPr>
        <p:grpSpPr>
          <a:xfrm>
            <a:off x="704845" y="4311080"/>
            <a:ext cx="4197327" cy="1815084"/>
            <a:chOff x="3831489" y="4064327"/>
            <a:chExt cx="4523875" cy="1956296"/>
          </a:xfrm>
        </p:grpSpPr>
        <p:sp>
          <p:nvSpPr>
            <p:cNvPr id="34" name="TextBox 33">
              <a:extLst>
                <a:ext uri="{FF2B5EF4-FFF2-40B4-BE49-F238E27FC236}">
                  <a16:creationId xmlns:a16="http://schemas.microsoft.com/office/drawing/2014/main" id="{50F49D41-6D97-E125-230D-30B50F42D09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35" name="Straight Connector 34">
              <a:extLst>
                <a:ext uri="{FF2B5EF4-FFF2-40B4-BE49-F238E27FC236}">
                  <a16:creationId xmlns:a16="http://schemas.microsoft.com/office/drawing/2014/main" id="{EC8FA5C6-B8ED-2DC8-DE8C-5E99ED6EC0C6}"/>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BA6FDDF1-4746-7B1F-725A-3DAAAE30B080}"/>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7" name="Freeform 36">
              <a:extLst>
                <a:ext uri="{FF2B5EF4-FFF2-40B4-BE49-F238E27FC236}">
                  <a16:creationId xmlns:a16="http://schemas.microsoft.com/office/drawing/2014/main" id="{6FFBC4E3-6737-8721-0A06-1044FEF0A2A7}"/>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BDF141-4F32-4FDB-89BF-5B2932EDEA5F}"/>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Tree>
    <p:extLst>
      <p:ext uri="{BB962C8B-B14F-4D97-AF65-F5344CB8AC3E}">
        <p14:creationId xmlns:p14="http://schemas.microsoft.com/office/powerpoint/2010/main" val="2433596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40E3-523A-DCC1-7F51-CD1C1F3C43FB}"/>
              </a:ext>
            </a:extLst>
          </p:cNvPr>
          <p:cNvSpPr>
            <a:spLocks noGrp="1"/>
          </p:cNvSpPr>
          <p:nvPr>
            <p:ph type="title"/>
          </p:nvPr>
        </p:nvSpPr>
        <p:spPr/>
        <p:txBody>
          <a:bodyPr/>
          <a:lstStyle/>
          <a:p>
            <a:r>
              <a:rPr lang="en-US" dirty="0" err="1"/>
              <a:t>AlgoTuner</a:t>
            </a:r>
            <a:r>
              <a:rPr lang="en-US" dirty="0"/>
              <a:t> system prompt</a:t>
            </a:r>
          </a:p>
        </p:txBody>
      </p:sp>
      <p:sp>
        <p:nvSpPr>
          <p:cNvPr id="3" name="Content Placeholder 2">
            <a:extLst>
              <a:ext uri="{FF2B5EF4-FFF2-40B4-BE49-F238E27FC236}">
                <a16:creationId xmlns:a16="http://schemas.microsoft.com/office/drawing/2014/main" id="{5DB4D472-AB30-77F7-3F3E-884A4C67A203}"/>
              </a:ext>
            </a:extLst>
          </p:cNvPr>
          <p:cNvSpPr>
            <a:spLocks noGrp="1"/>
          </p:cNvSpPr>
          <p:nvPr>
            <p:ph idx="1"/>
          </p:nvPr>
        </p:nvSpPr>
        <p:spPr>
          <a:xfrm>
            <a:off x="609600" y="1600202"/>
            <a:ext cx="10972800" cy="1979578"/>
          </a:xfrm>
        </p:spPr>
        <p:txBody>
          <a:bodyPr/>
          <a:lstStyle/>
          <a:p>
            <a:r>
              <a:rPr lang="en-US" dirty="0"/>
              <a:t>1. General explanation of the commands</a:t>
            </a:r>
          </a:p>
          <a:p>
            <a:r>
              <a:rPr lang="en-US" dirty="0"/>
              <a:t>2. Task description</a:t>
            </a:r>
          </a:p>
          <a:p>
            <a:r>
              <a:rPr lang="en-US" dirty="0"/>
              <a:t>3. Task reference code  / </a:t>
            </a:r>
            <a:r>
              <a:rPr lang="en-US" dirty="0" err="1"/>
              <a:t>is_solution</a:t>
            </a:r>
            <a:r>
              <a:rPr lang="en-US" dirty="0"/>
              <a:t>() implementation</a:t>
            </a:r>
          </a:p>
        </p:txBody>
      </p:sp>
      <p:sp>
        <p:nvSpPr>
          <p:cNvPr id="4" name="Date Placeholder 3">
            <a:extLst>
              <a:ext uri="{FF2B5EF4-FFF2-40B4-BE49-F238E27FC236}">
                <a16:creationId xmlns:a16="http://schemas.microsoft.com/office/drawing/2014/main" id="{DE095DAB-E7C4-446E-3D6E-DBB7D6AD608C}"/>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166FE12-8FB8-A1DE-410B-00225C16EEA1}"/>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3D29773E-763A-A6DB-C5DD-A891B3B4216B}"/>
              </a:ext>
            </a:extLst>
          </p:cNvPr>
          <p:cNvSpPr>
            <a:spLocks noGrp="1"/>
          </p:cNvSpPr>
          <p:nvPr>
            <p:ph type="sldNum" sz="quarter" idx="12"/>
          </p:nvPr>
        </p:nvSpPr>
        <p:spPr/>
        <p:txBody>
          <a:bodyPr/>
          <a:lstStyle/>
          <a:p>
            <a:fld id="{F813B43C-900A-1C44-BF45-66CB67BC66D1}" type="slidenum">
              <a:rPr lang="en-US" smtClean="0"/>
              <a:pPr/>
              <a:t>61</a:t>
            </a:fld>
            <a:endParaRPr lang="en-US"/>
          </a:p>
        </p:txBody>
      </p:sp>
      <p:sp>
        <p:nvSpPr>
          <p:cNvPr id="7" name="TextBox 6">
            <a:extLst>
              <a:ext uri="{FF2B5EF4-FFF2-40B4-BE49-F238E27FC236}">
                <a16:creationId xmlns:a16="http://schemas.microsoft.com/office/drawing/2014/main" id="{EA8C76EA-1D5A-065F-87DA-7A5097D9596A}"/>
              </a:ext>
            </a:extLst>
          </p:cNvPr>
          <p:cNvSpPr txBox="1"/>
          <p:nvPr/>
        </p:nvSpPr>
        <p:spPr>
          <a:xfrm>
            <a:off x="609600" y="2937757"/>
            <a:ext cx="10972800" cy="3970318"/>
          </a:xfrm>
          <a:prstGeom prst="rect">
            <a:avLst/>
          </a:prstGeom>
          <a:solidFill>
            <a:schemeClr val="tx1">
              <a:lumMod val="85000"/>
              <a:lumOff val="15000"/>
            </a:schemeClr>
          </a:solidFill>
        </p:spPr>
        <p:txBody>
          <a:bodyPr wrap="square" rtlCol="0">
            <a:spAutoFit/>
          </a:bodyPr>
          <a:lstStyle/>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SETTING:</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You're an autonomous programmer tasked with solving a specific problem. You are to use the commands defined below to accomplish this task. Every message you send incurs a cost—you will be informed of your usage and remaining budget by the system. You will be evaluated based on the best-performing piece of code you produce, even if the final code doesn't work or compile (as long as it worked at some point and achieved a score, you will be eligible). Apart from the default Python packages, you have access to the following additional packages: [...]</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 TASK:</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 objective is to define a class named `Solver` in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solver.py</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with a method:</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class Solver:</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def solve(self, problem,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kwargs</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-&gt; Any:</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"""Your implementation goes here."""</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IMPORTANT: Compilation time of your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init</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function will not count towards your function's runtime.</a:t>
            </a:r>
          </a:p>
        </p:txBody>
      </p:sp>
    </p:spTree>
    <p:extLst>
      <p:ext uri="{BB962C8B-B14F-4D97-AF65-F5344CB8AC3E}">
        <p14:creationId xmlns:p14="http://schemas.microsoft.com/office/powerpoint/2010/main" val="3111493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1" name="Google Shape;511;p71"/>
          <p:cNvPicPr preferRelativeResize="0"/>
          <p:nvPr/>
        </p:nvPicPr>
        <p:blipFill>
          <a:blip r:embed="rId3">
            <a:alphaModFix/>
          </a:blip>
          <a:stretch>
            <a:fillRect/>
          </a:stretch>
        </p:blipFill>
        <p:spPr>
          <a:xfrm>
            <a:off x="203200" y="125417"/>
            <a:ext cx="11785600" cy="1338236"/>
          </a:xfrm>
          <a:prstGeom prst="rect">
            <a:avLst/>
          </a:prstGeom>
          <a:noFill/>
          <a:ln>
            <a:noFill/>
          </a:ln>
        </p:spPr>
      </p:pic>
      <p:sp>
        <p:nvSpPr>
          <p:cNvPr id="3" name="TextBox 2">
            <a:extLst>
              <a:ext uri="{FF2B5EF4-FFF2-40B4-BE49-F238E27FC236}">
                <a16:creationId xmlns:a16="http://schemas.microsoft.com/office/drawing/2014/main" id="{AE3FA398-8CBF-8195-57F0-093583A1A799}"/>
              </a:ext>
            </a:extLst>
          </p:cNvPr>
          <p:cNvSpPr txBox="1"/>
          <p:nvPr/>
        </p:nvSpPr>
        <p:spPr>
          <a:xfrm>
            <a:off x="-58366" y="1463653"/>
            <a:ext cx="12628203" cy="5451277"/>
          </a:xfrm>
          <a:prstGeom prst="rect">
            <a:avLst/>
          </a:prstGeom>
          <a:solidFill>
            <a:schemeClr val="tx1">
              <a:lumMod val="85000"/>
              <a:lumOff val="15000"/>
            </a:schemeClr>
          </a:solidFill>
        </p:spPr>
        <p:txBody>
          <a:bodyPr wrap="square" rtlCol="0">
            <a:spAutoFit/>
          </a:bodyPr>
          <a:lstStyle/>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Polynomial Mixed</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This task involves solving a polynomial equation with real coefficients.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The input is a list of real numbers representing the coefficients of a polynomial in descending order, i.e., the polynomial is given by p(x) =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aₙx</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ⁿ + aₙ₋₁xⁿ⁻¹ + … + a₀.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Since the coefficients are real, any non-real roots occur in conjugate pairs.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The goal is to compute all the roots (which may be real or complex) and return them sorted in descending order by their real parts (with further sorting by imaginary parts if necessary).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solution is considered valid if it agrees with a reference solution within a relative error tolerance of 1e-6.</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Input: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list of polynomial coefficients (real numbers) in descending order.</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Example input: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[1.0, -0.5, 0.3, -0.1, 0.05]</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(This corresponds to the polynomial: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  p(x) = 1.0·x⁴ - 0.5·x³ + 0.3·x² - 0.1·x + 0.05)</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Output: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list of roots (real and/or complex) sorted in descending order.</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Example output: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[(1.2+0.0j), (0.4+0.8j), (0.4-0.8j), (-1.0+0.0j)]</a:t>
            </a:r>
          </a:p>
        </p:txBody>
      </p:sp>
      <p:pic>
        <p:nvPicPr>
          <p:cNvPr id="4" name="Picture 3">
            <a:extLst>
              <a:ext uri="{FF2B5EF4-FFF2-40B4-BE49-F238E27FC236}">
                <a16:creationId xmlns:a16="http://schemas.microsoft.com/office/drawing/2014/main" id="{2C818669-EFFF-764F-18E2-B11E6B28DC61}"/>
              </a:ext>
            </a:extLst>
          </p:cNvPr>
          <p:cNvPicPr>
            <a:picLocks noChangeAspect="1"/>
          </p:cNvPicPr>
          <p:nvPr/>
        </p:nvPicPr>
        <p:blipFill>
          <a:blip r:embed="rId4"/>
          <a:stretch>
            <a:fillRect/>
          </a:stretch>
        </p:blipFill>
        <p:spPr>
          <a:xfrm>
            <a:off x="4805788" y="4331760"/>
            <a:ext cx="7386212" cy="687712"/>
          </a:xfrm>
          <a:prstGeom prst="rect">
            <a:avLst/>
          </a:prstGeom>
        </p:spPr>
      </p:pic>
      <p:sp>
        <p:nvSpPr>
          <p:cNvPr id="5" name="TextBox 4">
            <a:extLst>
              <a:ext uri="{FF2B5EF4-FFF2-40B4-BE49-F238E27FC236}">
                <a16:creationId xmlns:a16="http://schemas.microsoft.com/office/drawing/2014/main" id="{11C57B32-E104-A531-27D4-76692CD08592}"/>
              </a:ext>
            </a:extLst>
          </p:cNvPr>
          <p:cNvSpPr txBox="1"/>
          <p:nvPr/>
        </p:nvSpPr>
        <p:spPr>
          <a:xfrm>
            <a:off x="10296353" y="3962428"/>
            <a:ext cx="1895647" cy="369332"/>
          </a:xfrm>
          <a:prstGeom prst="rect">
            <a:avLst/>
          </a:prstGeom>
          <a:solidFill>
            <a:srgbClr val="F7F9FB"/>
          </a:solidFill>
        </p:spPr>
        <p:txBody>
          <a:bodyPr wrap="none" rtlCol="0">
            <a:spAutoFit/>
          </a:bodyPr>
          <a:lstStyle/>
          <a:p>
            <a:r>
              <a:rPr lang="en-US" dirty="0"/>
              <a:t>reference solution</a:t>
            </a:r>
          </a:p>
        </p:txBody>
      </p:sp>
      <p:sp>
        <p:nvSpPr>
          <p:cNvPr id="2" name="Slide Number Placeholder 1">
            <a:extLst>
              <a:ext uri="{FF2B5EF4-FFF2-40B4-BE49-F238E27FC236}">
                <a16:creationId xmlns:a16="http://schemas.microsoft.com/office/drawing/2014/main" id="{7851E196-55AF-99AA-1EA7-9EFC472D2B22}"/>
              </a:ext>
            </a:extLst>
          </p:cNvPr>
          <p:cNvSpPr>
            <a:spLocks noGrp="1"/>
          </p:cNvSpPr>
          <p:nvPr>
            <p:ph type="sldNum" idx="12"/>
          </p:nvPr>
        </p:nvSpPr>
        <p:spPr/>
        <p:txBody>
          <a:bodyPr/>
          <a:lstStyle/>
          <a:p>
            <a:fld id="{00000000-1234-1234-1234-123412341234}" type="slidenum">
              <a:rPr lang="en" smtClean="0"/>
              <a:pPr/>
              <a:t>62</a:t>
            </a:fld>
            <a:endParaRPr lang="en"/>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B887-B5EC-906C-7D21-61B485BF618B}"/>
              </a:ext>
            </a:extLst>
          </p:cNvPr>
          <p:cNvSpPr>
            <a:spLocks noGrp="1"/>
          </p:cNvSpPr>
          <p:nvPr>
            <p:ph type="title"/>
          </p:nvPr>
        </p:nvSpPr>
        <p:spPr/>
        <p:txBody>
          <a:bodyPr>
            <a:normAutofit fontScale="90000"/>
          </a:bodyPr>
          <a:lstStyle/>
          <a:p>
            <a:r>
              <a:rPr lang="en-US" dirty="0"/>
              <a:t>AlgoTune score: improvement over baseline</a:t>
            </a:r>
          </a:p>
        </p:txBody>
      </p:sp>
      <p:sp>
        <p:nvSpPr>
          <p:cNvPr id="4" name="Date Placeholder 3">
            <a:extLst>
              <a:ext uri="{FF2B5EF4-FFF2-40B4-BE49-F238E27FC236}">
                <a16:creationId xmlns:a16="http://schemas.microsoft.com/office/drawing/2014/main" id="{7F8A8FCA-A028-EAEB-3ADC-4AF42BABEE0A}"/>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536C979-6C99-B198-1A18-75E8FB8D86AB}"/>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811907D7-AD11-5717-199C-D75EA71E5693}"/>
              </a:ext>
            </a:extLst>
          </p:cNvPr>
          <p:cNvSpPr>
            <a:spLocks noGrp="1"/>
          </p:cNvSpPr>
          <p:nvPr>
            <p:ph type="sldNum" sz="quarter" idx="12"/>
          </p:nvPr>
        </p:nvSpPr>
        <p:spPr/>
        <p:txBody>
          <a:bodyPr/>
          <a:lstStyle/>
          <a:p>
            <a:fld id="{F813B43C-900A-1C44-BF45-66CB67BC66D1}" type="slidenum">
              <a:rPr lang="en-US" smtClean="0"/>
              <a:pPr/>
              <a:t>63</a:t>
            </a:fld>
            <a:endParaRPr lang="en-US"/>
          </a:p>
        </p:txBody>
      </p:sp>
      <p:pic>
        <p:nvPicPr>
          <p:cNvPr id="9" name="Picture 8">
            <a:extLst>
              <a:ext uri="{FF2B5EF4-FFF2-40B4-BE49-F238E27FC236}">
                <a16:creationId xmlns:a16="http://schemas.microsoft.com/office/drawing/2014/main" id="{2C2E0903-F2FD-7CA9-A7BD-69DBBFBB6DDC}"/>
              </a:ext>
            </a:extLst>
          </p:cNvPr>
          <p:cNvPicPr>
            <a:picLocks noChangeAspect="1"/>
          </p:cNvPicPr>
          <p:nvPr/>
        </p:nvPicPr>
        <p:blipFill>
          <a:blip r:embed="rId2"/>
          <a:stretch>
            <a:fillRect/>
          </a:stretch>
        </p:blipFill>
        <p:spPr>
          <a:xfrm>
            <a:off x="2551813" y="1290685"/>
            <a:ext cx="6400801" cy="5065664"/>
          </a:xfrm>
          <a:prstGeom prst="rect">
            <a:avLst/>
          </a:prstGeom>
        </p:spPr>
      </p:pic>
    </p:spTree>
    <p:extLst>
      <p:ext uri="{BB962C8B-B14F-4D97-AF65-F5344CB8AC3E}">
        <p14:creationId xmlns:p14="http://schemas.microsoft.com/office/powerpoint/2010/main" val="3870751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56D3-B8FD-B6B4-B32C-F38465FA6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56588-B70D-9B15-30F2-209EDB90A569}"/>
              </a:ext>
            </a:extLst>
          </p:cNvPr>
          <p:cNvSpPr>
            <a:spLocks noGrp="1"/>
          </p:cNvSpPr>
          <p:nvPr>
            <p:ph type="title"/>
          </p:nvPr>
        </p:nvSpPr>
        <p:spPr/>
        <p:txBody>
          <a:bodyPr>
            <a:normAutofit/>
          </a:bodyPr>
          <a:lstStyle/>
          <a:p>
            <a:r>
              <a:rPr lang="en-US" dirty="0"/>
              <a:t>Leaderboard</a:t>
            </a:r>
          </a:p>
        </p:txBody>
      </p:sp>
      <p:sp>
        <p:nvSpPr>
          <p:cNvPr id="4" name="Date Placeholder 3">
            <a:extLst>
              <a:ext uri="{FF2B5EF4-FFF2-40B4-BE49-F238E27FC236}">
                <a16:creationId xmlns:a16="http://schemas.microsoft.com/office/drawing/2014/main" id="{91FFC639-849A-F42A-A222-2EFC87A340DB}"/>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C0A121B-8677-9A11-4688-C2FE02DB006E}"/>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6371CC17-C47A-2B7A-A4CA-09274253530F}"/>
              </a:ext>
            </a:extLst>
          </p:cNvPr>
          <p:cNvSpPr>
            <a:spLocks noGrp="1"/>
          </p:cNvSpPr>
          <p:nvPr>
            <p:ph type="sldNum" sz="quarter" idx="12"/>
          </p:nvPr>
        </p:nvSpPr>
        <p:spPr/>
        <p:txBody>
          <a:bodyPr/>
          <a:lstStyle/>
          <a:p>
            <a:fld id="{F813B43C-900A-1C44-BF45-66CB67BC66D1}" type="slidenum">
              <a:rPr lang="en-US" smtClean="0"/>
              <a:pPr/>
              <a:t>64</a:t>
            </a:fld>
            <a:endParaRPr lang="en-US"/>
          </a:p>
        </p:txBody>
      </p:sp>
      <p:pic>
        <p:nvPicPr>
          <p:cNvPr id="3" name="Picture 2" descr="Image">
            <a:extLst>
              <a:ext uri="{FF2B5EF4-FFF2-40B4-BE49-F238E27FC236}">
                <a16:creationId xmlns:a16="http://schemas.microsoft.com/office/drawing/2014/main" id="{2B12A2D6-1979-F07E-2779-BC63237368A9}"/>
              </a:ext>
            </a:extLst>
          </p:cNvPr>
          <p:cNvPicPr>
            <a:picLocks noChangeAspect="1"/>
          </p:cNvPicPr>
          <p:nvPr/>
        </p:nvPicPr>
        <p:blipFill>
          <a:blip r:embed="rId2"/>
          <a:srcRect t="54299"/>
          <a:stretch>
            <a:fillRect/>
          </a:stretch>
        </p:blipFill>
        <p:spPr>
          <a:xfrm>
            <a:off x="6246196" y="2485966"/>
            <a:ext cx="5313872" cy="3134139"/>
          </a:xfrm>
          <a:prstGeom prst="rect">
            <a:avLst/>
          </a:prstGeom>
        </p:spPr>
      </p:pic>
      <p:pic>
        <p:nvPicPr>
          <p:cNvPr id="7" name="Picture 6" descr="Image">
            <a:extLst>
              <a:ext uri="{FF2B5EF4-FFF2-40B4-BE49-F238E27FC236}">
                <a16:creationId xmlns:a16="http://schemas.microsoft.com/office/drawing/2014/main" id="{7CE6CCB0-0B3A-7106-97DA-18093E44740B}"/>
              </a:ext>
            </a:extLst>
          </p:cNvPr>
          <p:cNvPicPr>
            <a:picLocks noChangeAspect="1"/>
          </p:cNvPicPr>
          <p:nvPr/>
        </p:nvPicPr>
        <p:blipFill>
          <a:blip r:embed="rId2"/>
          <a:srcRect b="46623"/>
          <a:stretch>
            <a:fillRect/>
          </a:stretch>
        </p:blipFill>
        <p:spPr>
          <a:xfrm>
            <a:off x="640887" y="1955099"/>
            <a:ext cx="5313872" cy="3660581"/>
          </a:xfrm>
          <a:prstGeom prst="rect">
            <a:avLst/>
          </a:prstGeom>
        </p:spPr>
      </p:pic>
      <p:pic>
        <p:nvPicPr>
          <p:cNvPr id="8" name="Picture 7" descr="Image">
            <a:extLst>
              <a:ext uri="{FF2B5EF4-FFF2-40B4-BE49-F238E27FC236}">
                <a16:creationId xmlns:a16="http://schemas.microsoft.com/office/drawing/2014/main" id="{151E71EF-D870-A3E7-F508-5AF952F3700A}"/>
              </a:ext>
            </a:extLst>
          </p:cNvPr>
          <p:cNvPicPr>
            <a:picLocks noChangeAspect="1"/>
          </p:cNvPicPr>
          <p:nvPr/>
        </p:nvPicPr>
        <p:blipFill>
          <a:blip r:embed="rId2"/>
          <a:srcRect b="92259"/>
          <a:stretch>
            <a:fillRect/>
          </a:stretch>
        </p:blipFill>
        <p:spPr>
          <a:xfrm>
            <a:off x="6246196" y="1955099"/>
            <a:ext cx="5313872" cy="530867"/>
          </a:xfrm>
          <a:prstGeom prst="rect">
            <a:avLst/>
          </a:prstGeom>
        </p:spPr>
      </p:pic>
      <p:sp>
        <p:nvSpPr>
          <p:cNvPr id="9" name="Content Placeholder 2">
            <a:extLst>
              <a:ext uri="{FF2B5EF4-FFF2-40B4-BE49-F238E27FC236}">
                <a16:creationId xmlns:a16="http://schemas.microsoft.com/office/drawing/2014/main" id="{4FF27664-5829-8D55-49FC-2511EC9CB790}"/>
              </a:ext>
            </a:extLst>
          </p:cNvPr>
          <p:cNvSpPr>
            <a:spLocks noGrp="1"/>
          </p:cNvSpPr>
          <p:nvPr>
            <p:ph idx="1"/>
          </p:nvPr>
        </p:nvSpPr>
        <p:spPr>
          <a:xfrm>
            <a:off x="609600" y="1037479"/>
            <a:ext cx="10950468" cy="727431"/>
          </a:xfrm>
        </p:spPr>
        <p:txBody>
          <a:bodyPr>
            <a:normAutofit/>
          </a:bodyPr>
          <a:lstStyle/>
          <a:p>
            <a:pPr marL="135464" algn="ctr">
              <a:lnSpc>
                <a:spcPct val="150000"/>
              </a:lnSpc>
              <a:buClr>
                <a:schemeClr val="dk1"/>
              </a:buClr>
              <a:buSzPts val="2000"/>
            </a:pPr>
            <a:r>
              <a:rPr lang="en-US" dirty="0">
                <a:solidFill>
                  <a:schemeClr val="dk1"/>
                </a:solidFill>
              </a:rPr>
              <a:t>Tracking progress of the most recent models</a:t>
            </a:r>
            <a:endParaRPr lang="en-US" dirty="0">
              <a:solidFill>
                <a:schemeClr val="tx1"/>
              </a:solidFill>
            </a:endParaRPr>
          </a:p>
        </p:txBody>
      </p:sp>
    </p:spTree>
    <p:extLst>
      <p:ext uri="{BB962C8B-B14F-4D97-AF65-F5344CB8AC3E}">
        <p14:creationId xmlns:p14="http://schemas.microsoft.com/office/powerpoint/2010/main" val="2291441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F7C4C-C953-6528-F99F-61F37D597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F1DCC-B344-6FAC-0423-6BE21D6F5831}"/>
              </a:ext>
            </a:extLst>
          </p:cNvPr>
          <p:cNvSpPr>
            <a:spLocks noGrp="1"/>
          </p:cNvSpPr>
          <p:nvPr>
            <p:ph type="title"/>
          </p:nvPr>
        </p:nvSpPr>
        <p:spPr>
          <a:xfrm>
            <a:off x="609600" y="274638"/>
            <a:ext cx="10972800" cy="1143000"/>
          </a:xfrm>
        </p:spPr>
        <p:txBody>
          <a:bodyPr/>
          <a:lstStyle/>
          <a:p>
            <a:r>
              <a:rPr lang="en-US" dirty="0"/>
              <a:t>Types of improvements we’ve observed</a:t>
            </a:r>
          </a:p>
        </p:txBody>
      </p:sp>
      <p:sp>
        <p:nvSpPr>
          <p:cNvPr id="20" name="Content Placeholder 19">
            <a:extLst>
              <a:ext uri="{FF2B5EF4-FFF2-40B4-BE49-F238E27FC236}">
                <a16:creationId xmlns:a16="http://schemas.microsoft.com/office/drawing/2014/main" id="{BF0D8738-AB03-1B3E-0EAD-E12F373B7C75}"/>
              </a:ext>
            </a:extLst>
          </p:cNvPr>
          <p:cNvSpPr>
            <a:spLocks noGrp="1"/>
          </p:cNvSpPr>
          <p:nvPr>
            <p:ph idx="1"/>
          </p:nvPr>
        </p:nvSpPr>
        <p:spPr/>
        <p:txBody>
          <a:bodyPr/>
          <a:lstStyle/>
          <a:p>
            <a:pPr>
              <a:lnSpc>
                <a:spcPct val="150000"/>
              </a:lnSpc>
            </a:pPr>
            <a:r>
              <a:rPr lang="en-US" dirty="0">
                <a:solidFill>
                  <a:schemeClr val="dk1"/>
                </a:solidFill>
              </a:rPr>
              <a:t>Broadly categorized into:</a:t>
            </a:r>
          </a:p>
          <a:p>
            <a:pPr marL="609585" indent="-499521">
              <a:lnSpc>
                <a:spcPct val="150000"/>
              </a:lnSpc>
              <a:buClr>
                <a:schemeClr val="dk1"/>
              </a:buClr>
              <a:buSzPts val="2300"/>
              <a:buFont typeface="+mj-lt"/>
              <a:buAutoNum type="arabicPeriod"/>
            </a:pPr>
            <a:r>
              <a:rPr lang="en-US" dirty="0">
                <a:solidFill>
                  <a:schemeClr val="dk1"/>
                </a:solidFill>
              </a:rPr>
              <a:t>Using a </a:t>
            </a:r>
            <a:r>
              <a:rPr lang="en-US" b="1" dirty="0">
                <a:solidFill>
                  <a:schemeClr val="dk1"/>
                </a:solidFill>
              </a:rPr>
              <a:t>better implementation</a:t>
            </a:r>
            <a:r>
              <a:rPr lang="en-US" dirty="0">
                <a:solidFill>
                  <a:schemeClr val="dk1"/>
                </a:solidFill>
              </a:rPr>
              <a:t> or library</a:t>
            </a:r>
          </a:p>
          <a:p>
            <a:pPr marL="609585" indent="-499521">
              <a:lnSpc>
                <a:spcPct val="150000"/>
              </a:lnSpc>
              <a:buClr>
                <a:schemeClr val="dk1"/>
              </a:buClr>
              <a:buSzPts val="2300"/>
              <a:buFont typeface="+mj-lt"/>
              <a:buAutoNum type="arabicPeriod"/>
            </a:pPr>
            <a:r>
              <a:rPr lang="en-US" b="1" dirty="0">
                <a:solidFill>
                  <a:schemeClr val="dk1"/>
                </a:solidFill>
              </a:rPr>
              <a:t>Rewriting</a:t>
            </a:r>
            <a:r>
              <a:rPr lang="en-US" dirty="0">
                <a:solidFill>
                  <a:schemeClr val="dk1"/>
                </a:solidFill>
              </a:rPr>
              <a:t> or </a:t>
            </a:r>
            <a:r>
              <a:rPr lang="en-US" b="1" dirty="0">
                <a:solidFill>
                  <a:schemeClr val="dk1"/>
                </a:solidFill>
              </a:rPr>
              <a:t>refactoring</a:t>
            </a:r>
          </a:p>
          <a:p>
            <a:pPr marL="609585" indent="-499521">
              <a:lnSpc>
                <a:spcPct val="150000"/>
              </a:lnSpc>
              <a:buClr>
                <a:schemeClr val="dk1"/>
              </a:buClr>
              <a:buSzPts val="2300"/>
              <a:buFont typeface="+mj-lt"/>
              <a:buAutoNum type="arabicPeriod"/>
            </a:pPr>
            <a:r>
              <a:rPr lang="en-US" dirty="0">
                <a:solidFill>
                  <a:schemeClr val="dk1"/>
                </a:solidFill>
              </a:rPr>
              <a:t>Using lower-level or </a:t>
            </a:r>
            <a:r>
              <a:rPr lang="en-US" b="1" dirty="0" err="1">
                <a:solidFill>
                  <a:schemeClr val="dk1"/>
                </a:solidFill>
              </a:rPr>
              <a:t>jitted</a:t>
            </a:r>
            <a:r>
              <a:rPr lang="en-US" b="1" dirty="0">
                <a:solidFill>
                  <a:schemeClr val="dk1"/>
                </a:solidFill>
              </a:rPr>
              <a:t> code</a:t>
            </a:r>
          </a:p>
        </p:txBody>
      </p:sp>
      <p:sp>
        <p:nvSpPr>
          <p:cNvPr id="4" name="Date Placeholder 3">
            <a:extLst>
              <a:ext uri="{FF2B5EF4-FFF2-40B4-BE49-F238E27FC236}">
                <a16:creationId xmlns:a16="http://schemas.microsoft.com/office/drawing/2014/main" id="{85329F24-6468-5667-0A5E-4CE5BA5DA352}"/>
              </a:ext>
            </a:extLst>
          </p:cNvPr>
          <p:cNvSpPr>
            <a:spLocks noGrp="1"/>
          </p:cNvSpPr>
          <p:nvPr>
            <p:ph type="dt" sz="half" idx="2"/>
          </p:nvPr>
        </p:nvSpPr>
        <p:spPr>
          <a:xfrm>
            <a:off x="609600" y="6356351"/>
            <a:ext cx="2844800" cy="365125"/>
          </a:xfrm>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9DF9867A-12F6-5966-0B11-04DCE93FAEC5}"/>
              </a:ext>
            </a:extLst>
          </p:cNvPr>
          <p:cNvSpPr>
            <a:spLocks noGrp="1"/>
          </p:cNvSpPr>
          <p:nvPr>
            <p:ph type="ftr" sz="quarter" idx="3"/>
          </p:nvPr>
        </p:nvSpPr>
        <p:spPr>
          <a:xfrm>
            <a:off x="3602181" y="6356350"/>
            <a:ext cx="5135419" cy="365125"/>
          </a:xfrm>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82330FF7-DC32-9894-B41A-472B7F31D192}"/>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65</a:t>
            </a:fld>
            <a:endParaRPr lang="en-US"/>
          </a:p>
        </p:txBody>
      </p:sp>
    </p:spTree>
    <p:extLst>
      <p:ext uri="{BB962C8B-B14F-4D97-AF65-F5344CB8AC3E}">
        <p14:creationId xmlns:p14="http://schemas.microsoft.com/office/powerpoint/2010/main" val="2786028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FD32-4E31-EB3D-586B-3BECD0A4670E}"/>
              </a:ext>
            </a:extLst>
          </p:cNvPr>
          <p:cNvSpPr>
            <a:spLocks noGrp="1"/>
          </p:cNvSpPr>
          <p:nvPr>
            <p:ph type="title"/>
          </p:nvPr>
        </p:nvSpPr>
        <p:spPr/>
        <p:txBody>
          <a:bodyPr/>
          <a:lstStyle/>
          <a:p>
            <a:r>
              <a:rPr lang="en-US" dirty="0"/>
              <a:t>1. Using a better implementation or library</a:t>
            </a:r>
          </a:p>
        </p:txBody>
      </p:sp>
      <p:sp>
        <p:nvSpPr>
          <p:cNvPr id="4" name="Date Placeholder 3">
            <a:extLst>
              <a:ext uri="{FF2B5EF4-FFF2-40B4-BE49-F238E27FC236}">
                <a16:creationId xmlns:a16="http://schemas.microsoft.com/office/drawing/2014/main" id="{7ED2FB6E-CC42-DD59-4807-4F3394299B93}"/>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CE7F6AB7-6EFC-8BBB-E9FF-73DD3FEA8FD8}"/>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62D7C647-5CF7-DFFE-8235-A1113C974F8E}"/>
              </a:ext>
            </a:extLst>
          </p:cNvPr>
          <p:cNvSpPr>
            <a:spLocks noGrp="1"/>
          </p:cNvSpPr>
          <p:nvPr>
            <p:ph type="sldNum" sz="quarter" idx="12"/>
          </p:nvPr>
        </p:nvSpPr>
        <p:spPr/>
        <p:txBody>
          <a:bodyPr/>
          <a:lstStyle/>
          <a:p>
            <a:fld id="{F813B43C-900A-1C44-BF45-66CB67BC66D1}" type="slidenum">
              <a:rPr lang="en-US" smtClean="0"/>
              <a:pPr/>
              <a:t>66</a:t>
            </a:fld>
            <a:endParaRPr lang="en-US"/>
          </a:p>
        </p:txBody>
      </p:sp>
      <p:pic>
        <p:nvPicPr>
          <p:cNvPr id="7" name="Google Shape;606;p85">
            <a:extLst>
              <a:ext uri="{FF2B5EF4-FFF2-40B4-BE49-F238E27FC236}">
                <a16:creationId xmlns:a16="http://schemas.microsoft.com/office/drawing/2014/main" id="{3A118150-0BC6-6753-AB0E-2F85B2D41A3C}"/>
              </a:ext>
            </a:extLst>
          </p:cNvPr>
          <p:cNvPicPr preferRelativeResize="0"/>
          <p:nvPr/>
        </p:nvPicPr>
        <p:blipFill>
          <a:blip r:embed="rId2">
            <a:alphaModFix/>
          </a:blip>
          <a:stretch>
            <a:fillRect/>
          </a:stretch>
        </p:blipFill>
        <p:spPr>
          <a:xfrm>
            <a:off x="7257318" y="1500323"/>
            <a:ext cx="5214041" cy="4708525"/>
          </a:xfrm>
          <a:prstGeom prst="rect">
            <a:avLst/>
          </a:prstGeom>
          <a:noFill/>
          <a:ln>
            <a:noFill/>
          </a:ln>
        </p:spPr>
      </p:pic>
      <p:pic>
        <p:nvPicPr>
          <p:cNvPr id="9" name="Google Shape;600;p84">
            <a:extLst>
              <a:ext uri="{FF2B5EF4-FFF2-40B4-BE49-F238E27FC236}">
                <a16:creationId xmlns:a16="http://schemas.microsoft.com/office/drawing/2014/main" id="{C0F1D6F8-77DA-0288-3C28-0AD378CED2A8}"/>
              </a:ext>
            </a:extLst>
          </p:cNvPr>
          <p:cNvPicPr preferRelativeResize="0"/>
          <p:nvPr/>
        </p:nvPicPr>
        <p:blipFill>
          <a:blip r:embed="rId3">
            <a:alphaModFix/>
          </a:blip>
          <a:stretch>
            <a:fillRect/>
          </a:stretch>
        </p:blipFill>
        <p:spPr>
          <a:xfrm>
            <a:off x="518307" y="1831132"/>
            <a:ext cx="6728130" cy="4072814"/>
          </a:xfrm>
          <a:prstGeom prst="rect">
            <a:avLst/>
          </a:prstGeom>
          <a:noFill/>
          <a:ln>
            <a:noFill/>
          </a:ln>
        </p:spPr>
      </p:pic>
    </p:spTree>
    <p:extLst>
      <p:ext uri="{BB962C8B-B14F-4D97-AF65-F5344CB8AC3E}">
        <p14:creationId xmlns:p14="http://schemas.microsoft.com/office/powerpoint/2010/main" val="2376445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B811-B845-19E6-EBE8-3A94E8363865}"/>
              </a:ext>
            </a:extLst>
          </p:cNvPr>
          <p:cNvSpPr>
            <a:spLocks noGrp="1"/>
          </p:cNvSpPr>
          <p:nvPr>
            <p:ph type="title"/>
          </p:nvPr>
        </p:nvSpPr>
        <p:spPr/>
        <p:txBody>
          <a:bodyPr/>
          <a:lstStyle/>
          <a:p>
            <a:r>
              <a:rPr lang="en-US" dirty="0"/>
              <a:t>2. Rewriting or refactoring</a:t>
            </a:r>
          </a:p>
        </p:txBody>
      </p:sp>
      <p:sp>
        <p:nvSpPr>
          <p:cNvPr id="4" name="Date Placeholder 3">
            <a:extLst>
              <a:ext uri="{FF2B5EF4-FFF2-40B4-BE49-F238E27FC236}">
                <a16:creationId xmlns:a16="http://schemas.microsoft.com/office/drawing/2014/main" id="{2FCDB692-7070-811C-F604-16574AE1343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47E2EBD-0FBE-920B-8D57-F7E2C8F8D3BB}"/>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CA80D303-785C-D8BE-7D9B-43B3155AFFE0}"/>
              </a:ext>
            </a:extLst>
          </p:cNvPr>
          <p:cNvSpPr>
            <a:spLocks noGrp="1"/>
          </p:cNvSpPr>
          <p:nvPr>
            <p:ph type="sldNum" sz="quarter" idx="12"/>
          </p:nvPr>
        </p:nvSpPr>
        <p:spPr/>
        <p:txBody>
          <a:bodyPr/>
          <a:lstStyle/>
          <a:p>
            <a:fld id="{F813B43C-900A-1C44-BF45-66CB67BC66D1}" type="slidenum">
              <a:rPr lang="en-US" smtClean="0"/>
              <a:pPr/>
              <a:t>67</a:t>
            </a:fld>
            <a:endParaRPr lang="en-US"/>
          </a:p>
        </p:txBody>
      </p:sp>
      <p:pic>
        <p:nvPicPr>
          <p:cNvPr id="7" name="Picture 6">
            <a:extLst>
              <a:ext uri="{FF2B5EF4-FFF2-40B4-BE49-F238E27FC236}">
                <a16:creationId xmlns:a16="http://schemas.microsoft.com/office/drawing/2014/main" id="{C42A3FAD-7E76-1452-9673-88D8E09FE305}"/>
              </a:ext>
            </a:extLst>
          </p:cNvPr>
          <p:cNvPicPr>
            <a:picLocks noChangeAspect="1"/>
          </p:cNvPicPr>
          <p:nvPr/>
        </p:nvPicPr>
        <p:blipFill>
          <a:blip r:embed="rId2"/>
          <a:stretch>
            <a:fillRect/>
          </a:stretch>
        </p:blipFill>
        <p:spPr>
          <a:xfrm>
            <a:off x="783620" y="1815534"/>
            <a:ext cx="11090880" cy="3226931"/>
          </a:xfrm>
          <a:prstGeom prst="rect">
            <a:avLst/>
          </a:prstGeom>
        </p:spPr>
      </p:pic>
    </p:spTree>
    <p:extLst>
      <p:ext uri="{BB962C8B-B14F-4D97-AF65-F5344CB8AC3E}">
        <p14:creationId xmlns:p14="http://schemas.microsoft.com/office/powerpoint/2010/main" val="360719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C1A2-2C63-BBA4-7708-30C1C64D1EFF}"/>
              </a:ext>
            </a:extLst>
          </p:cNvPr>
          <p:cNvSpPr>
            <a:spLocks noGrp="1"/>
          </p:cNvSpPr>
          <p:nvPr>
            <p:ph type="title"/>
          </p:nvPr>
        </p:nvSpPr>
        <p:spPr/>
        <p:txBody>
          <a:bodyPr/>
          <a:lstStyle/>
          <a:p>
            <a:r>
              <a:rPr lang="en-US" dirty="0"/>
              <a:t>3. Using lower-level or </a:t>
            </a:r>
            <a:r>
              <a:rPr lang="en-US" dirty="0" err="1"/>
              <a:t>jitted</a:t>
            </a:r>
            <a:r>
              <a:rPr lang="en-US" dirty="0"/>
              <a:t> code</a:t>
            </a:r>
          </a:p>
        </p:txBody>
      </p:sp>
      <p:sp>
        <p:nvSpPr>
          <p:cNvPr id="4" name="Date Placeholder 3">
            <a:extLst>
              <a:ext uri="{FF2B5EF4-FFF2-40B4-BE49-F238E27FC236}">
                <a16:creationId xmlns:a16="http://schemas.microsoft.com/office/drawing/2014/main" id="{D9996E90-6180-6B42-0EB0-B0860D0DCF81}"/>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0D3C795F-7E1F-2A00-1C90-474B99F8DC7C}"/>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7E687D2D-1836-C625-6138-9953D5919F71}"/>
              </a:ext>
            </a:extLst>
          </p:cNvPr>
          <p:cNvSpPr>
            <a:spLocks noGrp="1"/>
          </p:cNvSpPr>
          <p:nvPr>
            <p:ph type="sldNum" sz="quarter" idx="12"/>
          </p:nvPr>
        </p:nvSpPr>
        <p:spPr/>
        <p:txBody>
          <a:bodyPr/>
          <a:lstStyle/>
          <a:p>
            <a:fld id="{F813B43C-900A-1C44-BF45-66CB67BC66D1}" type="slidenum">
              <a:rPr lang="en-US" smtClean="0"/>
              <a:pPr/>
              <a:t>68</a:t>
            </a:fld>
            <a:endParaRPr lang="en-US"/>
          </a:p>
        </p:txBody>
      </p:sp>
      <p:pic>
        <p:nvPicPr>
          <p:cNvPr id="7" name="Google Shape;660;p92">
            <a:extLst>
              <a:ext uri="{FF2B5EF4-FFF2-40B4-BE49-F238E27FC236}">
                <a16:creationId xmlns:a16="http://schemas.microsoft.com/office/drawing/2014/main" id="{BF9D40CA-E9C7-0D8C-C48A-C59EFF8D159F}"/>
              </a:ext>
            </a:extLst>
          </p:cNvPr>
          <p:cNvPicPr preferRelativeResize="0"/>
          <p:nvPr/>
        </p:nvPicPr>
        <p:blipFill>
          <a:blip r:embed="rId2">
            <a:alphaModFix/>
          </a:blip>
          <a:stretch>
            <a:fillRect/>
          </a:stretch>
        </p:blipFill>
        <p:spPr>
          <a:xfrm>
            <a:off x="1143541" y="1417638"/>
            <a:ext cx="10438859" cy="4345658"/>
          </a:xfrm>
          <a:prstGeom prst="rect">
            <a:avLst/>
          </a:prstGeom>
          <a:noFill/>
          <a:ln>
            <a:noFill/>
          </a:ln>
        </p:spPr>
      </p:pic>
    </p:spTree>
    <p:extLst>
      <p:ext uri="{BB962C8B-B14F-4D97-AF65-F5344CB8AC3E}">
        <p14:creationId xmlns:p14="http://schemas.microsoft.com/office/powerpoint/2010/main" val="3828302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1DB2-F65B-41F3-C203-057E0C5E126F}"/>
              </a:ext>
            </a:extLst>
          </p:cNvPr>
          <p:cNvSpPr>
            <a:spLocks noGrp="1"/>
          </p:cNvSpPr>
          <p:nvPr>
            <p:ph type="title"/>
          </p:nvPr>
        </p:nvSpPr>
        <p:spPr/>
        <p:txBody>
          <a:bodyPr/>
          <a:lstStyle/>
          <a:p>
            <a:r>
              <a:rPr lang="en-US" dirty="0"/>
              <a:t>…and many more!</a:t>
            </a:r>
          </a:p>
        </p:txBody>
      </p:sp>
      <p:sp>
        <p:nvSpPr>
          <p:cNvPr id="4" name="Date Placeholder 3">
            <a:extLst>
              <a:ext uri="{FF2B5EF4-FFF2-40B4-BE49-F238E27FC236}">
                <a16:creationId xmlns:a16="http://schemas.microsoft.com/office/drawing/2014/main" id="{76F90A0B-F1F7-94E8-83DA-BAAD89385AC2}"/>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B9953C9F-8625-D07B-EB1C-993ABB0A5C5E}"/>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872E4824-880C-30CE-A688-B4D256BC7A39}"/>
              </a:ext>
            </a:extLst>
          </p:cNvPr>
          <p:cNvSpPr>
            <a:spLocks noGrp="1"/>
          </p:cNvSpPr>
          <p:nvPr>
            <p:ph type="sldNum" sz="quarter" idx="12"/>
          </p:nvPr>
        </p:nvSpPr>
        <p:spPr/>
        <p:txBody>
          <a:bodyPr/>
          <a:lstStyle/>
          <a:p>
            <a:fld id="{F813B43C-900A-1C44-BF45-66CB67BC66D1}" type="slidenum">
              <a:rPr lang="en-US" smtClean="0"/>
              <a:pPr/>
              <a:t>69</a:t>
            </a:fld>
            <a:endParaRPr lang="en-US"/>
          </a:p>
        </p:txBody>
      </p:sp>
      <p:sp>
        <p:nvSpPr>
          <p:cNvPr id="7" name="TextBox 6">
            <a:extLst>
              <a:ext uri="{FF2B5EF4-FFF2-40B4-BE49-F238E27FC236}">
                <a16:creationId xmlns:a16="http://schemas.microsoft.com/office/drawing/2014/main" id="{619F34A2-561D-7105-C0E8-4365DDF94013}"/>
              </a:ext>
            </a:extLst>
          </p:cNvPr>
          <p:cNvSpPr txBox="1"/>
          <p:nvPr/>
        </p:nvSpPr>
        <p:spPr>
          <a:xfrm>
            <a:off x="6688616" y="1000682"/>
            <a:ext cx="1718740" cy="369332"/>
          </a:xfrm>
          <a:prstGeom prst="rect">
            <a:avLst/>
          </a:prstGeom>
          <a:noFill/>
        </p:spPr>
        <p:txBody>
          <a:bodyPr wrap="none" rtlCol="0">
            <a:spAutoFit/>
          </a:bodyPr>
          <a:lstStyle/>
          <a:p>
            <a:r>
              <a:rPr lang="en-US" dirty="0" err="1">
                <a:latin typeface="Menlo" panose="020B0609030804020204" pitchFamily="49" charset="0"/>
                <a:ea typeface="Menlo" panose="020B0609030804020204" pitchFamily="49" charset="0"/>
                <a:cs typeface="Menlo" panose="020B0609030804020204" pitchFamily="49" charset="0"/>
              </a:rPr>
              <a:t>algotune.io</a:t>
            </a:r>
            <a:endParaRPr lang="en-US" dirty="0">
              <a:latin typeface="Menlo" panose="020B0609030804020204" pitchFamily="49" charset="0"/>
              <a:ea typeface="Menlo" panose="020B0609030804020204" pitchFamily="49" charset="0"/>
              <a:cs typeface="Menlo" panose="020B0609030804020204" pitchFamily="49" charset="0"/>
            </a:endParaRPr>
          </a:p>
        </p:txBody>
      </p:sp>
      <p:pic>
        <p:nvPicPr>
          <p:cNvPr id="8" name="Google Shape;666;p93">
            <a:extLst>
              <a:ext uri="{FF2B5EF4-FFF2-40B4-BE49-F238E27FC236}">
                <a16:creationId xmlns:a16="http://schemas.microsoft.com/office/drawing/2014/main" id="{C7434C43-303C-87D2-0FD8-FB7B35C0E160}"/>
              </a:ext>
            </a:extLst>
          </p:cNvPr>
          <p:cNvPicPr preferRelativeResize="0"/>
          <p:nvPr/>
        </p:nvPicPr>
        <p:blipFill>
          <a:blip r:embed="rId2">
            <a:alphaModFix/>
          </a:blip>
          <a:stretch>
            <a:fillRect/>
          </a:stretch>
        </p:blipFill>
        <p:spPr>
          <a:xfrm>
            <a:off x="17935" y="1693071"/>
            <a:ext cx="6815448" cy="4445992"/>
          </a:xfrm>
          <a:prstGeom prst="rect">
            <a:avLst/>
          </a:prstGeom>
          <a:noFill/>
          <a:ln>
            <a:noFill/>
          </a:ln>
        </p:spPr>
      </p:pic>
      <p:pic>
        <p:nvPicPr>
          <p:cNvPr id="9" name="Google Shape;673;p94">
            <a:extLst>
              <a:ext uri="{FF2B5EF4-FFF2-40B4-BE49-F238E27FC236}">
                <a16:creationId xmlns:a16="http://schemas.microsoft.com/office/drawing/2014/main" id="{00E59405-FFB1-E35B-A237-FBF5920F0C54}"/>
              </a:ext>
            </a:extLst>
          </p:cNvPr>
          <p:cNvPicPr preferRelativeResize="0"/>
          <p:nvPr/>
        </p:nvPicPr>
        <p:blipFill>
          <a:blip r:embed="rId3">
            <a:alphaModFix/>
          </a:blip>
          <a:stretch>
            <a:fillRect/>
          </a:stretch>
        </p:blipFill>
        <p:spPr>
          <a:xfrm>
            <a:off x="7002128" y="1731981"/>
            <a:ext cx="5135418" cy="4287069"/>
          </a:xfrm>
          <a:prstGeom prst="rect">
            <a:avLst/>
          </a:prstGeom>
          <a:noFill/>
          <a:ln>
            <a:noFill/>
          </a:ln>
        </p:spPr>
      </p:pic>
    </p:spTree>
    <p:extLst>
      <p:ext uri="{BB962C8B-B14F-4D97-AF65-F5344CB8AC3E}">
        <p14:creationId xmlns:p14="http://schemas.microsoft.com/office/powerpoint/2010/main" val="4139272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7F5DB62-B64C-F7BA-BA39-BC75DEB4A380}"/>
              </a:ext>
            </a:extLst>
          </p:cNvPr>
          <p:cNvSpPr>
            <a:spLocks noGrp="1"/>
          </p:cNvSpPr>
          <p:nvPr>
            <p:ph idx="1"/>
          </p:nvPr>
        </p:nvSpPr>
        <p:spPr/>
        <p:txBody>
          <a:bodyPr/>
          <a:lstStyle/>
          <a:p>
            <a:r>
              <a:rPr lang="en-US" b="1" dirty="0"/>
              <a:t>Prompting:</a:t>
            </a:r>
            <a:r>
              <a:rPr lang="en-US" dirty="0"/>
              <a:t> optimize over </a:t>
            </a:r>
            <a:r>
              <a:rPr lang="en-US" dirty="0">
                <a:solidFill>
                  <a:schemeClr val="tx1">
                    <a:lumMod val="50000"/>
                    <a:lumOff val="50000"/>
                  </a:schemeClr>
                </a:solidFill>
              </a:rPr>
              <a:t>(prompt) </a:t>
            </a:r>
            <a:r>
              <a:rPr lang="en-US" dirty="0"/>
              <a:t>language space</a:t>
            </a:r>
          </a:p>
          <a:p>
            <a:endParaRPr lang="en-US" dirty="0"/>
          </a:p>
          <a:p>
            <a:endParaRPr lang="en-US" dirty="0"/>
          </a:p>
          <a:p>
            <a:endParaRPr lang="en-US" dirty="0"/>
          </a:p>
          <a:p>
            <a:endParaRPr lang="en-US" dirty="0"/>
          </a:p>
          <a:p>
            <a:endParaRPr lang="en-US" dirty="0"/>
          </a:p>
          <a:p>
            <a:endParaRPr lang="en-US" dirty="0"/>
          </a:p>
          <a:p>
            <a:endParaRPr lang="en-US" dirty="0"/>
          </a:p>
          <a:p>
            <a:r>
              <a:rPr lang="en-US" b="1" dirty="0"/>
              <a:t>Code agents:</a:t>
            </a:r>
            <a:r>
              <a:rPr lang="en-US" dirty="0"/>
              <a:t> optimize over </a:t>
            </a:r>
            <a:r>
              <a:rPr lang="en-US" dirty="0">
                <a:solidFill>
                  <a:schemeClr val="tx1">
                    <a:lumMod val="50000"/>
                    <a:lumOff val="50000"/>
                  </a:schemeClr>
                </a:solidFill>
              </a:rPr>
              <a:t>(code) </a:t>
            </a:r>
            <a:r>
              <a:rPr lang="en-US" dirty="0"/>
              <a:t>language space</a:t>
            </a:r>
          </a:p>
        </p:txBody>
      </p:sp>
      <p:sp>
        <p:nvSpPr>
          <p:cNvPr id="2" name="Title 1">
            <a:extLst>
              <a:ext uri="{FF2B5EF4-FFF2-40B4-BE49-F238E27FC236}">
                <a16:creationId xmlns:a16="http://schemas.microsoft.com/office/drawing/2014/main" id="{8CBFA789-0B41-C8F6-4762-1A4F4FC746CE}"/>
              </a:ext>
            </a:extLst>
          </p:cNvPr>
          <p:cNvSpPr>
            <a:spLocks noGrp="1"/>
          </p:cNvSpPr>
          <p:nvPr>
            <p:ph type="title"/>
          </p:nvPr>
        </p:nvSpPr>
        <p:spPr/>
        <p:txBody>
          <a:bodyPr/>
          <a:lstStyle/>
          <a:p>
            <a:r>
              <a:rPr lang="en-US" dirty="0"/>
              <a:t>…and coding agents?</a:t>
            </a:r>
          </a:p>
        </p:txBody>
      </p:sp>
      <p:sp>
        <p:nvSpPr>
          <p:cNvPr id="5" name="Footer Placeholder 4">
            <a:extLst>
              <a:ext uri="{FF2B5EF4-FFF2-40B4-BE49-F238E27FC236}">
                <a16:creationId xmlns:a16="http://schemas.microsoft.com/office/drawing/2014/main" id="{92E09863-896C-757D-BD09-E5DC453E06F7}"/>
              </a:ext>
            </a:extLst>
          </p:cNvPr>
          <p:cNvSpPr>
            <a:spLocks noGrp="1"/>
          </p:cNvSpPr>
          <p:nvPr>
            <p:ph type="ftr" sz="quarter" idx="3"/>
          </p:nvPr>
        </p:nvSpPr>
        <p:spPr/>
        <p:txBody>
          <a:bodyPr/>
          <a:lstStyle/>
          <a:p>
            <a:r>
              <a:rPr lang="en-US"/>
              <a:t>On prompt optimization and coding agents</a:t>
            </a:r>
            <a:endParaRPr lang="en-US" dirty="0"/>
          </a:p>
        </p:txBody>
      </p:sp>
      <p:pic>
        <p:nvPicPr>
          <p:cNvPr id="10" name="Content Placeholder 6">
            <a:extLst>
              <a:ext uri="{FF2B5EF4-FFF2-40B4-BE49-F238E27FC236}">
                <a16:creationId xmlns:a16="http://schemas.microsoft.com/office/drawing/2014/main" id="{92274D23-B77D-98D6-4C94-311E77254416}"/>
              </a:ext>
            </a:extLst>
          </p:cNvPr>
          <p:cNvPicPr>
            <a:picLocks noChangeAspect="1"/>
          </p:cNvPicPr>
          <p:nvPr/>
        </p:nvPicPr>
        <p:blipFill>
          <a:blip r:embed="rId2"/>
          <a:stretch>
            <a:fillRect/>
          </a:stretch>
        </p:blipFill>
        <p:spPr>
          <a:xfrm>
            <a:off x="7786383" y="2302688"/>
            <a:ext cx="2616200" cy="3048000"/>
          </a:xfrm>
          <a:prstGeom prst="rect">
            <a:avLst/>
          </a:prstGeom>
        </p:spPr>
      </p:pic>
      <p:grpSp>
        <p:nvGrpSpPr>
          <p:cNvPr id="11" name="Group 10">
            <a:extLst>
              <a:ext uri="{FF2B5EF4-FFF2-40B4-BE49-F238E27FC236}">
                <a16:creationId xmlns:a16="http://schemas.microsoft.com/office/drawing/2014/main" id="{7557C051-9525-FAD1-5D27-ADE9AD1EDD7D}"/>
              </a:ext>
            </a:extLst>
          </p:cNvPr>
          <p:cNvGrpSpPr/>
          <p:nvPr/>
        </p:nvGrpSpPr>
        <p:grpSpPr>
          <a:xfrm>
            <a:off x="1192462" y="4541265"/>
            <a:ext cx="4197327" cy="1815084"/>
            <a:chOff x="3831489" y="4064327"/>
            <a:chExt cx="4523875" cy="1956296"/>
          </a:xfrm>
        </p:grpSpPr>
        <p:sp>
          <p:nvSpPr>
            <p:cNvPr id="12" name="TextBox 11">
              <a:extLst>
                <a:ext uri="{FF2B5EF4-FFF2-40B4-BE49-F238E27FC236}">
                  <a16:creationId xmlns:a16="http://schemas.microsoft.com/office/drawing/2014/main" id="{AF3EFC6C-95F6-0B73-2B35-9D003182B18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13" name="Straight Connector 12">
              <a:extLst>
                <a:ext uri="{FF2B5EF4-FFF2-40B4-BE49-F238E27FC236}">
                  <a16:creationId xmlns:a16="http://schemas.microsoft.com/office/drawing/2014/main" id="{EBBE3BC5-E122-DD46-8EFA-270BF9C4BE5B}"/>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AEB58EF5-C8B5-221F-DF0E-D5E969EC11AB}"/>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15" name="Freeform 14">
              <a:extLst>
                <a:ext uri="{FF2B5EF4-FFF2-40B4-BE49-F238E27FC236}">
                  <a16:creationId xmlns:a16="http://schemas.microsoft.com/office/drawing/2014/main" id="{4F9005C5-95C9-365C-7BB8-87C4E77DE2CB}"/>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5EEBF4-A5D8-A221-0902-E3FE250A3354}"/>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grpSp>
        <p:nvGrpSpPr>
          <p:cNvPr id="17" name="Group 16">
            <a:extLst>
              <a:ext uri="{FF2B5EF4-FFF2-40B4-BE49-F238E27FC236}">
                <a16:creationId xmlns:a16="http://schemas.microsoft.com/office/drawing/2014/main" id="{D9F33E79-29BF-1D7E-F9B5-3C5B8AD9E75A}"/>
              </a:ext>
            </a:extLst>
          </p:cNvPr>
          <p:cNvGrpSpPr/>
          <p:nvPr/>
        </p:nvGrpSpPr>
        <p:grpSpPr>
          <a:xfrm>
            <a:off x="1186619" y="2139911"/>
            <a:ext cx="4197327" cy="1841744"/>
            <a:chOff x="3831489" y="4064327"/>
            <a:chExt cx="4523875" cy="1985030"/>
          </a:xfrm>
        </p:grpSpPr>
        <p:sp>
          <p:nvSpPr>
            <p:cNvPr id="18" name="TextBox 17">
              <a:extLst>
                <a:ext uri="{FF2B5EF4-FFF2-40B4-BE49-F238E27FC236}">
                  <a16:creationId xmlns:a16="http://schemas.microsoft.com/office/drawing/2014/main" id="{06ED1A12-6C7D-9DF7-2262-7874734C31E9}"/>
                </a:ext>
              </a:extLst>
            </p:cNvPr>
            <p:cNvSpPr txBox="1"/>
            <p:nvPr/>
          </p:nvSpPr>
          <p:spPr>
            <a:xfrm>
              <a:off x="5336201" y="5651291"/>
              <a:ext cx="2192514" cy="398066"/>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19" name="Straight Connector 18">
              <a:extLst>
                <a:ext uri="{FF2B5EF4-FFF2-40B4-BE49-F238E27FC236}">
                  <a16:creationId xmlns:a16="http://schemas.microsoft.com/office/drawing/2014/main" id="{7064E8B4-48D0-5DFA-B8B1-83BE0F2BEAAF}"/>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025B4C2-EC24-396F-8A01-077BC8ABB37A}"/>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21" name="Freeform 20">
              <a:extLst>
                <a:ext uri="{FF2B5EF4-FFF2-40B4-BE49-F238E27FC236}">
                  <a16:creationId xmlns:a16="http://schemas.microsoft.com/office/drawing/2014/main" id="{FCE7B006-911A-5654-DE18-98A2A4F7D2B3}"/>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C6DDA2-8C4E-5ACB-C4C8-F179F05267C6}"/>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26" name="Date Placeholder 25">
            <a:extLst>
              <a:ext uri="{FF2B5EF4-FFF2-40B4-BE49-F238E27FC236}">
                <a16:creationId xmlns:a16="http://schemas.microsoft.com/office/drawing/2014/main" id="{3868ED4A-DC32-244A-7F8E-0D8BE1E00A63}"/>
              </a:ext>
            </a:extLst>
          </p:cNvPr>
          <p:cNvSpPr>
            <a:spLocks noGrp="1"/>
          </p:cNvSpPr>
          <p:nvPr>
            <p:ph type="dt" sz="half" idx="2"/>
          </p:nvPr>
        </p:nvSpPr>
        <p:spPr/>
        <p:txBody>
          <a:bodyPr/>
          <a:lstStyle/>
          <a:p>
            <a:r>
              <a:rPr lang="en-US"/>
              <a:t>Brandon Amos</a:t>
            </a:r>
            <a:endParaRPr lang="en-US" dirty="0"/>
          </a:p>
        </p:txBody>
      </p:sp>
      <p:sp>
        <p:nvSpPr>
          <p:cNvPr id="27" name="Slide Number Placeholder 26">
            <a:extLst>
              <a:ext uri="{FF2B5EF4-FFF2-40B4-BE49-F238E27FC236}">
                <a16:creationId xmlns:a16="http://schemas.microsoft.com/office/drawing/2014/main" id="{75EAD8E8-8295-9B78-76DA-C040E5C4744B}"/>
              </a:ext>
            </a:extLst>
          </p:cNvPr>
          <p:cNvSpPr>
            <a:spLocks noGrp="1"/>
          </p:cNvSpPr>
          <p:nvPr>
            <p:ph type="sldNum" sz="quarter" idx="12"/>
          </p:nvPr>
        </p:nvSpPr>
        <p:spPr/>
        <p:txBody>
          <a:bodyPr/>
          <a:lstStyle/>
          <a:p>
            <a:fld id="{F813B43C-900A-1C44-BF45-66CB67BC66D1}" type="slidenum">
              <a:rPr lang="en-US" smtClean="0"/>
              <a:pPr/>
              <a:t>7</a:t>
            </a:fld>
            <a:endParaRPr lang="en-US"/>
          </a:p>
        </p:txBody>
      </p:sp>
    </p:spTree>
    <p:extLst>
      <p:ext uri="{BB962C8B-B14F-4D97-AF65-F5344CB8AC3E}">
        <p14:creationId xmlns:p14="http://schemas.microsoft.com/office/powerpoint/2010/main" val="773724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86BC-AA5B-85D0-CF29-72ABA68DAECA}"/>
              </a:ext>
            </a:extLst>
          </p:cNvPr>
          <p:cNvSpPr>
            <a:spLocks noGrp="1"/>
          </p:cNvSpPr>
          <p:nvPr>
            <p:ph type="title"/>
          </p:nvPr>
        </p:nvSpPr>
        <p:spPr/>
        <p:txBody>
          <a:bodyPr/>
          <a:lstStyle/>
          <a:p>
            <a:r>
              <a:rPr lang="en-US" dirty="0"/>
              <a:t>Some observations and reflections</a:t>
            </a:r>
          </a:p>
        </p:txBody>
      </p:sp>
      <p:sp>
        <p:nvSpPr>
          <p:cNvPr id="3" name="Content Placeholder 2">
            <a:extLst>
              <a:ext uri="{FF2B5EF4-FFF2-40B4-BE49-F238E27FC236}">
                <a16:creationId xmlns:a16="http://schemas.microsoft.com/office/drawing/2014/main" id="{CBB78013-6B02-8DC7-BDC6-F24DA8D1D9AA}"/>
              </a:ext>
            </a:extLst>
          </p:cNvPr>
          <p:cNvSpPr>
            <a:spLocks noGrp="1"/>
          </p:cNvSpPr>
          <p:nvPr>
            <p:ph idx="1"/>
          </p:nvPr>
        </p:nvSpPr>
        <p:spPr/>
        <p:txBody>
          <a:bodyPr/>
          <a:lstStyle/>
          <a:p>
            <a:pPr marL="152396"/>
            <a:r>
              <a:rPr lang="en-US" dirty="0" err="1"/>
              <a:t>AlgoTuner</a:t>
            </a:r>
            <a:r>
              <a:rPr lang="en-US" dirty="0"/>
              <a:t> </a:t>
            </a:r>
            <a:r>
              <a:rPr lang="en-US" b="1" dirty="0"/>
              <a:t>finds many useful speedups</a:t>
            </a:r>
            <a:r>
              <a:rPr lang="en-US" dirty="0"/>
              <a:t> that even experts were impressed by</a:t>
            </a:r>
          </a:p>
          <a:p>
            <a:pPr marL="152396"/>
            <a:endParaRPr lang="en-US" dirty="0"/>
          </a:p>
          <a:p>
            <a:pPr marL="152396"/>
            <a:r>
              <a:rPr lang="en-US" b="1" dirty="0"/>
              <a:t>But:</a:t>
            </a:r>
            <a:r>
              <a:rPr lang="en-US" dirty="0"/>
              <a:t> </a:t>
            </a:r>
            <a:r>
              <a:rPr lang="en-US" dirty="0" err="1"/>
              <a:t>AlgoTuner</a:t>
            </a:r>
            <a:r>
              <a:rPr lang="en-US" dirty="0"/>
              <a:t> </a:t>
            </a:r>
            <a:r>
              <a:rPr lang="en-US" b="1" dirty="0"/>
              <a:t>doesn’t find any novel algorithms</a:t>
            </a:r>
          </a:p>
          <a:p>
            <a:pPr marL="152396"/>
            <a:endParaRPr lang="en-US" dirty="0"/>
          </a:p>
          <a:p>
            <a:pPr marL="152396"/>
            <a:r>
              <a:rPr lang="en-US" dirty="0" err="1"/>
              <a:t>AlgoTuner</a:t>
            </a:r>
            <a:r>
              <a:rPr lang="en-US" dirty="0"/>
              <a:t> </a:t>
            </a:r>
            <a:r>
              <a:rPr lang="en-US" b="1" dirty="0"/>
              <a:t>doesn’t feel like a scientist</a:t>
            </a:r>
            <a:r>
              <a:rPr lang="en-US" dirty="0"/>
              <a:t>, it does not:</a:t>
            </a:r>
          </a:p>
          <a:p>
            <a:pPr marL="152396"/>
            <a:r>
              <a:rPr lang="en-US" dirty="0"/>
              <a:t>	Try to understand the data distribution</a:t>
            </a:r>
          </a:p>
          <a:p>
            <a:pPr marL="152396"/>
            <a:r>
              <a:rPr lang="en-US" dirty="0"/>
              <a:t>	Try to understand the bottlenecks</a:t>
            </a:r>
          </a:p>
          <a:p>
            <a:pPr marL="152396"/>
            <a:r>
              <a:rPr lang="en-US" dirty="0"/>
              <a:t>	Try many things</a:t>
            </a:r>
          </a:p>
        </p:txBody>
      </p:sp>
      <p:sp>
        <p:nvSpPr>
          <p:cNvPr id="4" name="Date Placeholder 3">
            <a:extLst>
              <a:ext uri="{FF2B5EF4-FFF2-40B4-BE49-F238E27FC236}">
                <a16:creationId xmlns:a16="http://schemas.microsoft.com/office/drawing/2014/main" id="{A8A0DE17-2C11-7B36-E0E5-050AFF595145}"/>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AE66FEE8-AE52-84A6-728F-8CF0958E89F0}"/>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F13601CE-F027-CE88-2891-E8129C34E4AE}"/>
              </a:ext>
            </a:extLst>
          </p:cNvPr>
          <p:cNvSpPr>
            <a:spLocks noGrp="1"/>
          </p:cNvSpPr>
          <p:nvPr>
            <p:ph type="sldNum" sz="quarter" idx="12"/>
          </p:nvPr>
        </p:nvSpPr>
        <p:spPr/>
        <p:txBody>
          <a:bodyPr/>
          <a:lstStyle/>
          <a:p>
            <a:fld id="{F813B43C-900A-1C44-BF45-66CB67BC66D1}" type="slidenum">
              <a:rPr lang="en-US" smtClean="0"/>
              <a:pPr/>
              <a:t>70</a:t>
            </a:fld>
            <a:endParaRPr lang="en-US"/>
          </a:p>
        </p:txBody>
      </p:sp>
      <p:pic>
        <p:nvPicPr>
          <p:cNvPr id="7" name="Google Shape;715;p99">
            <a:extLst>
              <a:ext uri="{FF2B5EF4-FFF2-40B4-BE49-F238E27FC236}">
                <a16:creationId xmlns:a16="http://schemas.microsoft.com/office/drawing/2014/main" id="{A645FF5D-292A-19FA-0C20-8B669248236A}"/>
              </a:ext>
            </a:extLst>
          </p:cNvPr>
          <p:cNvPicPr preferRelativeResize="0"/>
          <p:nvPr/>
        </p:nvPicPr>
        <p:blipFill>
          <a:blip r:embed="rId2">
            <a:alphaModFix/>
          </a:blip>
          <a:stretch>
            <a:fillRect/>
          </a:stretch>
        </p:blipFill>
        <p:spPr>
          <a:xfrm>
            <a:off x="6918429" y="2113632"/>
            <a:ext cx="3943592" cy="4103991"/>
          </a:xfrm>
          <a:prstGeom prst="rect">
            <a:avLst/>
          </a:prstGeom>
          <a:noFill/>
          <a:ln>
            <a:noFill/>
          </a:ln>
        </p:spPr>
      </p:pic>
    </p:spTree>
    <p:extLst>
      <p:ext uri="{BB962C8B-B14F-4D97-AF65-F5344CB8AC3E}">
        <p14:creationId xmlns:p14="http://schemas.microsoft.com/office/powerpoint/2010/main" val="3477829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C06D-E13E-8696-C4CC-13AC0C132558}"/>
              </a:ext>
            </a:extLst>
          </p:cNvPr>
          <p:cNvSpPr>
            <a:spLocks noGrp="1"/>
          </p:cNvSpPr>
          <p:nvPr>
            <p:ph type="title"/>
          </p:nvPr>
        </p:nvSpPr>
        <p:spPr/>
        <p:txBody>
          <a:bodyPr>
            <a:normAutofit/>
          </a:bodyPr>
          <a:lstStyle/>
          <a:p>
            <a:r>
              <a:rPr lang="en-US" dirty="0"/>
              <a:t>Easy to connect AlgoTune to other scaffolds</a:t>
            </a:r>
          </a:p>
        </p:txBody>
      </p:sp>
      <p:sp>
        <p:nvSpPr>
          <p:cNvPr id="4" name="Date Placeholder 3">
            <a:extLst>
              <a:ext uri="{FF2B5EF4-FFF2-40B4-BE49-F238E27FC236}">
                <a16:creationId xmlns:a16="http://schemas.microsoft.com/office/drawing/2014/main" id="{5AE81630-4A19-84C0-F42B-FAB4AB05B41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064B504-08A1-B600-8BC8-1BE0F4AFBEED}"/>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66ED1378-EF0E-50A4-D392-8C7B0BED79E4}"/>
              </a:ext>
            </a:extLst>
          </p:cNvPr>
          <p:cNvSpPr>
            <a:spLocks noGrp="1"/>
          </p:cNvSpPr>
          <p:nvPr>
            <p:ph type="sldNum" sz="quarter" idx="12"/>
          </p:nvPr>
        </p:nvSpPr>
        <p:spPr/>
        <p:txBody>
          <a:bodyPr/>
          <a:lstStyle/>
          <a:p>
            <a:fld id="{F813B43C-900A-1C44-BF45-66CB67BC66D1}" type="slidenum">
              <a:rPr lang="en-US" smtClean="0"/>
              <a:pPr/>
              <a:t>71</a:t>
            </a:fld>
            <a:endParaRPr lang="en-US"/>
          </a:p>
        </p:txBody>
      </p:sp>
      <p:pic>
        <p:nvPicPr>
          <p:cNvPr id="7" name="Google Shape;730;p101">
            <a:extLst>
              <a:ext uri="{FF2B5EF4-FFF2-40B4-BE49-F238E27FC236}">
                <a16:creationId xmlns:a16="http://schemas.microsoft.com/office/drawing/2014/main" id="{F73D7599-30F3-B887-6C76-C67400ACD6AA}"/>
              </a:ext>
            </a:extLst>
          </p:cNvPr>
          <p:cNvPicPr preferRelativeResize="0"/>
          <p:nvPr/>
        </p:nvPicPr>
        <p:blipFill>
          <a:blip r:embed="rId2">
            <a:alphaModFix/>
          </a:blip>
          <a:stretch>
            <a:fillRect/>
          </a:stretch>
        </p:blipFill>
        <p:spPr>
          <a:xfrm>
            <a:off x="3726773" y="1456547"/>
            <a:ext cx="4580647" cy="4708725"/>
          </a:xfrm>
          <a:prstGeom prst="rect">
            <a:avLst/>
          </a:prstGeom>
          <a:noFill/>
          <a:ln>
            <a:noFill/>
          </a:ln>
        </p:spPr>
      </p:pic>
    </p:spTree>
    <p:extLst>
      <p:ext uri="{BB962C8B-B14F-4D97-AF65-F5344CB8AC3E}">
        <p14:creationId xmlns:p14="http://schemas.microsoft.com/office/powerpoint/2010/main" val="4087653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8F44-A86E-C33D-ECB1-63DE06783D68}"/>
              </a:ext>
            </a:extLst>
          </p:cNvPr>
          <p:cNvSpPr>
            <a:spLocks noGrp="1"/>
          </p:cNvSpPr>
          <p:nvPr>
            <p:ph type="title"/>
          </p:nvPr>
        </p:nvSpPr>
        <p:spPr/>
        <p:txBody>
          <a:bodyPr/>
          <a:lstStyle/>
          <a:p>
            <a:r>
              <a:rPr lang="en-US" dirty="0"/>
              <a:t>What’s next?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26411F-1F33-60A1-11C3-43D9373311F3}"/>
                  </a:ext>
                </a:extLst>
              </p:cNvPr>
              <p:cNvSpPr>
                <a:spLocks noGrp="1"/>
              </p:cNvSpPr>
              <p:nvPr>
                <p:ph idx="1"/>
              </p:nvPr>
            </p:nvSpPr>
            <p:spPr/>
            <p:txBody>
              <a:bodyPr/>
              <a:lstStyle/>
              <a:p>
                <a14:m>
                  <m:oMath xmlns:m="http://schemas.openxmlformats.org/officeDocument/2006/math">
                    <m:r>
                      <a:rPr lang="en-US" b="0" i="1" smtClean="0">
                        <a:latin typeface="Cambria Math" panose="02000503000000000000" pitchFamily="2" charset="77"/>
                      </a:rPr>
                      <m:t>→</m:t>
                    </m:r>
                  </m:oMath>
                </a14:m>
                <a:r>
                  <a:rPr lang="en-US" dirty="0"/>
                  <a:t> Prompt optimization </a:t>
                </a:r>
                <a:r>
                  <a:rPr lang="en-US" b="1" dirty="0"/>
                  <a:t>for </a:t>
                </a:r>
                <a:r>
                  <a:rPr lang="en-US" dirty="0"/>
                  <a:t>coding agents</a:t>
                </a:r>
                <a:r>
                  <a:rPr lang="en-US" dirty="0">
                    <a:solidFill>
                      <a:schemeClr val="tx1">
                        <a:lumMod val="50000"/>
                        <a:lumOff val="50000"/>
                      </a:schemeClr>
                    </a:solidFill>
                  </a:rPr>
                  <a:t>—for attacks and capability</a:t>
                </a:r>
              </a:p>
              <a:p>
                <a:endParaRPr lang="en-US" dirty="0">
                  <a:solidFill>
                    <a:schemeClr val="tx1">
                      <a:lumMod val="50000"/>
                      <a:lumOff val="50000"/>
                    </a:schemeClr>
                  </a:solidFill>
                </a:endParaRPr>
              </a:p>
              <a:p>
                <a14:m>
                  <m:oMath xmlns:m="http://schemas.openxmlformats.org/officeDocument/2006/math">
                    <m:r>
                      <a:rPr lang="en-US" b="0" i="1" smtClean="0">
                        <a:latin typeface="Cambria Math" panose="02000503000000000000" pitchFamily="2" charset="77"/>
                      </a:rPr>
                      <m:t>←</m:t>
                    </m:r>
                  </m:oMath>
                </a14:m>
                <a:r>
                  <a:rPr lang="en-US" dirty="0"/>
                  <a:t> Coding agents </a:t>
                </a:r>
                <a:r>
                  <a:rPr lang="en-US" b="1" dirty="0"/>
                  <a:t>for </a:t>
                </a:r>
                <a:r>
                  <a:rPr lang="en-US" dirty="0"/>
                  <a:t>prompt optimization</a:t>
                </a:r>
                <a:r>
                  <a:rPr lang="en-US" dirty="0">
                    <a:solidFill>
                      <a:schemeClr val="tx1">
                        <a:lumMod val="50000"/>
                        <a:lumOff val="50000"/>
                      </a:schemeClr>
                    </a:solidFill>
                  </a:rPr>
                  <a:t>—for capability (e.g., PAIR)</a:t>
                </a:r>
              </a:p>
              <a:p>
                <a:endParaRPr lang="en-US" dirty="0">
                  <a:solidFill>
                    <a:schemeClr val="tx1">
                      <a:lumMod val="50000"/>
                      <a:lumOff val="50000"/>
                    </a:schemeClr>
                  </a:solidFill>
                </a:endParaRPr>
              </a:p>
              <a:p>
                <a:r>
                  <a:rPr lang="en-US" b="1" dirty="0"/>
                  <a:t>💡 New agents and optimization methods</a:t>
                </a:r>
                <a:r>
                  <a:rPr lang="en-US" dirty="0">
                    <a:solidFill>
                      <a:schemeClr val="tx1">
                        <a:lumMod val="50000"/>
                        <a:lumOff val="50000"/>
                      </a:schemeClr>
                    </a:solidFill>
                  </a:rPr>
                  <a:t>—most methods can be </a:t>
                </a:r>
                <a:r>
                  <a:rPr lang="en-US" b="1" dirty="0">
                    <a:solidFill>
                      <a:schemeClr val="tx1">
                        <a:lumMod val="50000"/>
                        <a:lumOff val="50000"/>
                      </a:schemeClr>
                    </a:solidFill>
                  </a:rPr>
                  <a:t>amortized</a:t>
                </a:r>
                <a:r>
                  <a:rPr lang="en-US" dirty="0">
                    <a:solidFill>
                      <a:schemeClr val="tx1">
                        <a:lumMod val="50000"/>
                        <a:lumOff val="50000"/>
                      </a:schemeClr>
                    </a:solidFill>
                  </a:rPr>
                  <a:t> and </a:t>
                </a:r>
                <a:r>
                  <a:rPr lang="en-US" b="1" dirty="0">
                    <a:solidFill>
                      <a:schemeClr val="tx1">
                        <a:lumMod val="50000"/>
                        <a:lumOff val="50000"/>
                      </a:schemeClr>
                    </a:solidFill>
                  </a:rPr>
                  <a:t>meta-learned</a:t>
                </a:r>
              </a:p>
              <a:p>
                <a:endParaRPr lang="en-US" b="1" dirty="0">
                  <a:solidFill>
                    <a:schemeClr val="tx1">
                      <a:lumMod val="50000"/>
                      <a:lumOff val="50000"/>
                    </a:schemeClr>
                  </a:solidFill>
                </a:endParaRPr>
              </a:p>
              <a:p>
                <a:r>
                  <a:rPr lang="en-US" b="1" dirty="0"/>
                  <a:t>🚀 Extensions: </a:t>
                </a:r>
                <a:r>
                  <a:rPr lang="en-US" dirty="0"/>
                  <a:t>searching over larger spaces </a:t>
                </a:r>
                <a:r>
                  <a:rPr lang="en-US" dirty="0">
                    <a:solidFill>
                      <a:schemeClr val="tx1">
                        <a:lumMod val="50000"/>
                        <a:lumOff val="50000"/>
                      </a:schemeClr>
                    </a:solidFill>
                  </a:rPr>
                  <a:t>(e.g., entire codebases)</a:t>
                </a:r>
                <a:r>
                  <a:rPr lang="en-US" dirty="0"/>
                  <a:t> and multi-modal models</a:t>
                </a:r>
                <a:endParaRPr lang="en-US" dirty="0">
                  <a:solidFill>
                    <a:schemeClr val="tx1">
                      <a:lumMod val="50000"/>
                      <a:lumOff val="50000"/>
                    </a:schemeClr>
                  </a:solidFill>
                </a:endParaRPr>
              </a:p>
            </p:txBody>
          </p:sp>
        </mc:Choice>
        <mc:Fallback xmlns="">
          <p:sp>
            <p:nvSpPr>
              <p:cNvPr id="3" name="Content Placeholder 2">
                <a:extLst>
                  <a:ext uri="{FF2B5EF4-FFF2-40B4-BE49-F238E27FC236}">
                    <a16:creationId xmlns:a16="http://schemas.microsoft.com/office/drawing/2014/main" id="{2526411F-1F33-60A1-11C3-43D9373311F3}"/>
                  </a:ext>
                </a:extLst>
              </p:cNvPr>
              <p:cNvSpPr>
                <a:spLocks noGrp="1" noRot="1" noChangeAspect="1" noMove="1" noResize="1" noEditPoints="1" noAdjustHandles="1" noChangeArrowheads="1" noChangeShapeType="1" noTextEdit="1"/>
              </p:cNvSpPr>
              <p:nvPr>
                <p:ph idx="1"/>
              </p:nvPr>
            </p:nvSpPr>
            <p:spPr>
              <a:blipFill>
                <a:blip r:embed="rId2"/>
                <a:stretch>
                  <a:fillRect l="-578" t="-84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FB48749-97F3-92C7-2CB4-B46F655EFC16}"/>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D0B7D29E-8586-09C9-BFBB-2D3008C3774D}"/>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8F240A34-7683-5F13-3827-A7DC040C0CFB}"/>
              </a:ext>
            </a:extLst>
          </p:cNvPr>
          <p:cNvSpPr>
            <a:spLocks noGrp="1"/>
          </p:cNvSpPr>
          <p:nvPr>
            <p:ph type="sldNum" sz="quarter" idx="12"/>
          </p:nvPr>
        </p:nvSpPr>
        <p:spPr/>
        <p:txBody>
          <a:bodyPr/>
          <a:lstStyle/>
          <a:p>
            <a:fld id="{F813B43C-900A-1C44-BF45-66CB67BC66D1}" type="slidenum">
              <a:rPr lang="en-US" smtClean="0"/>
              <a:pPr/>
              <a:t>72</a:t>
            </a:fld>
            <a:endParaRPr lang="en-US"/>
          </a:p>
        </p:txBody>
      </p:sp>
    </p:spTree>
    <p:extLst>
      <p:ext uri="{BB962C8B-B14F-4D97-AF65-F5344CB8AC3E}">
        <p14:creationId xmlns:p14="http://schemas.microsoft.com/office/powerpoint/2010/main" val="4209995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D729-D273-9EE2-D0E4-C120B4AB86E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34E3A05-1AC5-AE07-C987-610A87AAC4EA}"/>
              </a:ext>
            </a:extLst>
          </p:cNvPr>
          <p:cNvSpPr txBox="1">
            <a:spLocks/>
          </p:cNvSpPr>
          <p:nvPr/>
        </p:nvSpPr>
        <p:spPr>
          <a:xfrm>
            <a:off x="400050" y="2530549"/>
            <a:ext cx="10972800" cy="26510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Prompt Optimization</a:t>
            </a:r>
          </a:p>
          <a:p>
            <a:r>
              <a:rPr lang="en-US" dirty="0"/>
              <a:t>📚 </a:t>
            </a:r>
            <a:r>
              <a:rPr lang="en-US" i="1" dirty="0"/>
              <a:t>AdvPrompter: Fast Adaptive Adversarial Prompting for LLMs </a:t>
            </a:r>
            <a:r>
              <a:rPr lang="en-US" dirty="0">
                <a:solidFill>
                  <a:schemeClr val="tx1">
                    <a:lumMod val="50000"/>
                    <a:lumOff val="50000"/>
                  </a:schemeClr>
                </a:solidFill>
              </a:rPr>
              <a:t>[ICML 2025]</a:t>
            </a:r>
          </a:p>
          <a:p>
            <a:r>
              <a:rPr lang="en-US" b="1" dirty="0"/>
              <a:t>📚 </a:t>
            </a:r>
            <a:r>
              <a:rPr lang="en-US" i="1" dirty="0"/>
              <a:t>AdvPrefix: An Objective for Nuanced LLM Jailbreaks </a:t>
            </a:r>
            <a:r>
              <a:rPr lang="en-US" dirty="0">
                <a:solidFill>
                  <a:schemeClr val="tx1">
                    <a:lumMod val="50000"/>
                    <a:lumOff val="50000"/>
                  </a:schemeClr>
                </a:solidFill>
              </a:rPr>
              <a:t>[NeurIPS 2025]</a:t>
            </a:r>
          </a:p>
          <a:p>
            <a:r>
              <a:rPr lang="en-US" b="1" dirty="0"/>
              <a:t>📚 </a:t>
            </a:r>
            <a:r>
              <a:rPr lang="en-US" i="1" dirty="0"/>
              <a:t>Safety Alignment of LMs via Non-cooperative Games </a:t>
            </a:r>
            <a:r>
              <a:rPr lang="en-US" dirty="0">
                <a:solidFill>
                  <a:schemeClr val="tx1">
                    <a:lumMod val="50000"/>
                    <a:lumOff val="50000"/>
                  </a:schemeClr>
                </a:solidFill>
              </a:rPr>
              <a:t>[</a:t>
            </a:r>
            <a:r>
              <a:rPr lang="en-US" dirty="0" err="1">
                <a:solidFill>
                  <a:schemeClr val="tx1">
                    <a:lumMod val="50000"/>
                    <a:lumOff val="50000"/>
                  </a:schemeClr>
                </a:solidFill>
              </a:rPr>
              <a:t>arXiv</a:t>
            </a:r>
            <a:r>
              <a:rPr lang="en-US" dirty="0">
                <a:solidFill>
                  <a:schemeClr val="tx1">
                    <a:lumMod val="50000"/>
                    <a:lumOff val="50000"/>
                  </a:schemeClr>
                </a:solidFill>
              </a:rPr>
              <a:t> 2025]</a:t>
            </a:r>
            <a:endParaRPr lang="en-US" i="1" dirty="0">
              <a:solidFill>
                <a:schemeClr val="tx1">
                  <a:lumMod val="50000"/>
                  <a:lumOff val="50000"/>
                </a:schemeClr>
              </a:solidFill>
            </a:endParaRPr>
          </a:p>
          <a:p>
            <a:endParaRPr lang="en-US" b="1" dirty="0"/>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p>
          <a:p>
            <a:endParaRPr lang="en-US" i="1" dirty="0">
              <a:solidFill>
                <a:schemeClr val="tx1">
                  <a:lumMod val="50000"/>
                  <a:lumOff val="50000"/>
                </a:schemeClr>
              </a:solidFill>
            </a:endParaRPr>
          </a:p>
          <a:p>
            <a:endParaRPr lang="en-US" i="1" dirty="0">
              <a:solidFill>
                <a:schemeClr val="tx1">
                  <a:lumMod val="50000"/>
                  <a:lumOff val="50000"/>
                </a:schemeClr>
              </a:solidFill>
            </a:endParaRPr>
          </a:p>
          <a:p>
            <a:endParaRPr lang="en-US" i="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9E521828-CA33-1D5B-69A3-DFC0B968E80E}"/>
              </a:ext>
            </a:extLst>
          </p:cNvPr>
          <p:cNvSpPr txBox="1">
            <a:spLocks/>
          </p:cNvSpPr>
          <p:nvPr/>
        </p:nvSpPr>
        <p:spPr>
          <a:xfrm>
            <a:off x="400049" y="5505856"/>
            <a:ext cx="11125643" cy="1068609"/>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a:solidFill>
                  <a:schemeClr val="tx1">
                    <a:lumMod val="50000"/>
                    <a:lumOff val="50000"/>
                  </a:schemeClr>
                </a:solidFill>
              </a:rPr>
              <a:t>In collaboration with Albert </a:t>
            </a:r>
            <a:r>
              <a:rPr lang="en-US" sz="1800" dirty="0" err="1">
                <a:solidFill>
                  <a:schemeClr val="tx1">
                    <a:lumMod val="50000"/>
                    <a:lumOff val="50000"/>
                  </a:schemeClr>
                </a:solidFill>
              </a:rPr>
              <a:t>Steppi</a:t>
            </a:r>
            <a:r>
              <a:rPr lang="en-US" sz="1800" dirty="0">
                <a:solidFill>
                  <a:schemeClr val="tx1">
                    <a:lumMod val="50000"/>
                    <a:lumOff val="50000"/>
                  </a:schemeClr>
                </a:solidFill>
              </a:rPr>
              <a:t>, Alberto Mercurio, Anselm Paulus, Arman </a:t>
            </a:r>
            <a:r>
              <a:rPr lang="en-US" sz="1800" dirty="0" err="1">
                <a:solidFill>
                  <a:schemeClr val="tx1">
                    <a:lumMod val="50000"/>
                    <a:lumOff val="50000"/>
                  </a:schemeClr>
                </a:solidFill>
              </a:rPr>
              <a:t>Zharmagambetov</a:t>
            </a:r>
            <a:r>
              <a:rPr lang="en-US" sz="1800" dirty="0">
                <a:solidFill>
                  <a:schemeClr val="tx1">
                    <a:lumMod val="50000"/>
                    <a:lumOff val="50000"/>
                  </a:schemeClr>
                </a:solidFill>
              </a:rPr>
              <a:t>, Bartolomeo Stellato, Chuan Guo, David Perez-Pineiro, Dominik Krupke, Eli Meril, </a:t>
            </a:r>
            <a:r>
              <a:rPr lang="en-US" sz="1800" dirty="0" err="1">
                <a:solidFill>
                  <a:schemeClr val="tx1">
                    <a:lumMod val="50000"/>
                    <a:lumOff val="50000"/>
                  </a:schemeClr>
                </a:solidFill>
              </a:rPr>
              <a:t>Fangzhao</a:t>
            </a:r>
            <a:r>
              <a:rPr lang="en-US" sz="1800" dirty="0">
                <a:solidFill>
                  <a:schemeClr val="tx1">
                    <a:lumMod val="50000"/>
                    <a:lumOff val="50000"/>
                  </a:schemeClr>
                </a:solidFill>
              </a:rPr>
              <a:t> Zhang, Hanlin Zhang, Haoyu Zhao, Ilia Kulikov, Ivan </a:t>
            </a:r>
            <a:r>
              <a:rPr lang="en-US" sz="1800" dirty="0" err="1">
                <a:solidFill>
                  <a:schemeClr val="tx1">
                    <a:lumMod val="50000"/>
                    <a:lumOff val="50000"/>
                  </a:schemeClr>
                </a:solidFill>
              </a:rPr>
              <a:t>Evtimov</a:t>
            </a:r>
            <a:r>
              <a:rPr lang="en-US" sz="1800" dirty="0">
                <a:solidFill>
                  <a:schemeClr val="tx1">
                    <a:lumMod val="50000"/>
                    <a:lumOff val="50000"/>
                  </a:schemeClr>
                </a:solidFill>
              </a:rPr>
              <a:t>, </a:t>
            </a:r>
            <a:r>
              <a:rPr lang="en-US" sz="1800" dirty="0" err="1">
                <a:solidFill>
                  <a:schemeClr val="tx1">
                    <a:lumMod val="50000"/>
                    <a:lumOff val="50000"/>
                  </a:schemeClr>
                </a:solidFill>
              </a:rPr>
              <a:t>Jisun</a:t>
            </a:r>
            <a:r>
              <a:rPr lang="en-US" sz="1800" dirty="0">
                <a:solidFill>
                  <a:schemeClr val="tx1">
                    <a:lumMod val="50000"/>
                    <a:lumOff val="50000"/>
                  </a:schemeClr>
                </a:solidFill>
              </a:rPr>
              <a:t> Park, Kamalika Chaudhuri, Kilian </a:t>
            </a:r>
            <a:r>
              <a:rPr lang="en-US" sz="1800" dirty="0" err="1">
                <a:solidFill>
                  <a:schemeClr val="tx1">
                    <a:lumMod val="50000"/>
                    <a:lumOff val="50000"/>
                  </a:schemeClr>
                </a:solidFill>
              </a:rPr>
              <a:t>Lieret</a:t>
            </a:r>
            <a:r>
              <a:rPr lang="en-US" sz="1800" dirty="0">
                <a:solidFill>
                  <a:schemeClr val="tx1">
                    <a:lumMod val="50000"/>
                    <a:lumOff val="50000"/>
                  </a:schemeClr>
                </a:solidFill>
              </a:rPr>
              <a:t>, Matthias Bethge, Nathanael Bosch, Ni Zhan, Ofir Press, Ori Press, Patrick Kidger, Rémi Munos, Samuel K. Ainsworth, Shirley Huang, </a:t>
            </a:r>
            <a:r>
              <a:rPr lang="en-US" sz="1800" dirty="0" err="1">
                <a:solidFill>
                  <a:schemeClr val="tx1">
                    <a:lumMod val="50000"/>
                    <a:lumOff val="50000"/>
                  </a:schemeClr>
                </a:solidFill>
              </a:rPr>
              <a:t>Sicheng</a:t>
            </a:r>
            <a:r>
              <a:rPr lang="en-US" sz="1800" dirty="0">
                <a:solidFill>
                  <a:schemeClr val="tx1">
                    <a:lumMod val="50000"/>
                    <a:lumOff val="50000"/>
                  </a:schemeClr>
                </a:solidFill>
              </a:rPr>
              <a:t> Zhu, Talor Abramovich, </a:t>
            </a:r>
            <a:r>
              <a:rPr lang="en-US" sz="1800" dirty="0" err="1">
                <a:solidFill>
                  <a:schemeClr val="tx1">
                    <a:lumMod val="50000"/>
                    <a:lumOff val="50000"/>
                  </a:schemeClr>
                </a:solidFill>
              </a:rPr>
              <a:t>Touqir</a:t>
            </a:r>
            <a:r>
              <a:rPr lang="en-US" sz="1800" dirty="0">
                <a:solidFill>
                  <a:schemeClr val="tx1">
                    <a:lumMod val="50000"/>
                    <a:lumOff val="50000"/>
                  </a:schemeClr>
                </a:solidFill>
              </a:rPr>
              <a:t> Sajed, </a:t>
            </a:r>
            <a:r>
              <a:rPr lang="en-US" sz="1800" dirty="0" err="1">
                <a:solidFill>
                  <a:schemeClr val="tx1">
                    <a:lumMod val="50000"/>
                    <a:lumOff val="50000"/>
                  </a:schemeClr>
                </a:solidFill>
              </a:rPr>
              <a:t>Yikai</a:t>
            </a:r>
            <a:r>
              <a:rPr lang="en-US" sz="1800" dirty="0">
                <a:solidFill>
                  <a:schemeClr val="tx1">
                    <a:lumMod val="50000"/>
                    <a:lumOff val="50000"/>
                  </a:schemeClr>
                </a:solidFill>
              </a:rPr>
              <a:t> Wu, </a:t>
            </a:r>
            <a:r>
              <a:rPr lang="en-US" sz="1800" dirty="0" err="1">
                <a:solidFill>
                  <a:schemeClr val="tx1">
                    <a:lumMod val="50000"/>
                    <a:lumOff val="50000"/>
                  </a:schemeClr>
                </a:solidFill>
              </a:rPr>
              <a:t>Yuandong</a:t>
            </a:r>
            <a:r>
              <a:rPr lang="en-US" sz="1800" dirty="0">
                <a:solidFill>
                  <a:schemeClr val="tx1">
                    <a:lumMod val="50000"/>
                    <a:lumOff val="50000"/>
                  </a:schemeClr>
                </a:solidFill>
              </a:rPr>
              <a:t> Tian</a:t>
            </a:r>
          </a:p>
        </p:txBody>
      </p:sp>
      <p:sp>
        <p:nvSpPr>
          <p:cNvPr id="6" name="Content Placeholder 21">
            <a:extLst>
              <a:ext uri="{FF2B5EF4-FFF2-40B4-BE49-F238E27FC236}">
                <a16:creationId xmlns:a16="http://schemas.microsoft.com/office/drawing/2014/main" id="{D09BA355-C4F6-A87F-9B2E-FDBFC9261DDB}"/>
              </a:ext>
            </a:extLst>
          </p:cNvPr>
          <p:cNvSpPr>
            <a:spLocks noGrp="1"/>
          </p:cNvSpPr>
          <p:nvPr>
            <p:ph idx="1"/>
          </p:nvPr>
        </p:nvSpPr>
        <p:spPr>
          <a:xfrm>
            <a:off x="400050" y="304800"/>
            <a:ext cx="11182350" cy="5211765"/>
          </a:xfrm>
        </p:spPr>
        <p:txBody>
          <a:bodyPr>
            <a:normAutofit/>
          </a:bodyPr>
          <a:lstStyle/>
          <a:p>
            <a:r>
              <a:rPr lang="en-US" sz="4000" b="1" dirty="0"/>
              <a:t>On prompt optimization and coding agents</a:t>
            </a:r>
          </a:p>
          <a:p>
            <a:endParaRPr lang="en-US" dirty="0"/>
          </a:p>
          <a:p>
            <a:r>
              <a:rPr lang="en-US" sz="3200" dirty="0"/>
              <a:t>Brandon Amos</a:t>
            </a:r>
          </a:p>
          <a:p>
            <a:r>
              <a:rPr lang="en-US" sz="1800" dirty="0">
                <a:latin typeface="Menlo" panose="020B0609030804020204" pitchFamily="49" charset="0"/>
                <a:ea typeface="Menlo" panose="020B0609030804020204" pitchFamily="49" charset="0"/>
                <a:cs typeface="Menlo" panose="020B0609030804020204" pitchFamily="49" charset="0"/>
              </a:rPr>
              <a:t>bamos.github.io/presentations</a:t>
            </a:r>
          </a:p>
        </p:txBody>
      </p:sp>
      <p:sp>
        <p:nvSpPr>
          <p:cNvPr id="7" name="Rounded Rectangle 6">
            <a:extLst>
              <a:ext uri="{FF2B5EF4-FFF2-40B4-BE49-F238E27FC236}">
                <a16:creationId xmlns:a16="http://schemas.microsoft.com/office/drawing/2014/main" id="{14F0BD9E-DAE3-8D34-334C-B84BA1DA7938}"/>
              </a:ext>
            </a:extLst>
          </p:cNvPr>
          <p:cNvSpPr/>
          <p:nvPr/>
        </p:nvSpPr>
        <p:spPr>
          <a:xfrm>
            <a:off x="343343" y="283535"/>
            <a:ext cx="11182350" cy="1906772"/>
          </a:xfrm>
          <a:prstGeom prst="roundRect">
            <a:avLst>
              <a:gd name="adj" fmla="val 0"/>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1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C9E1-EEF4-2D7B-2B15-696B35B0255D}"/>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59CE2E08-8451-D962-DE12-D2D6086D71D5}"/>
              </a:ext>
            </a:extLst>
          </p:cNvPr>
          <p:cNvSpPr>
            <a:spLocks noGrp="1"/>
          </p:cNvSpPr>
          <p:nvPr>
            <p:ph idx="1"/>
          </p:nvPr>
        </p:nvSpPr>
        <p:spPr>
          <a:xfrm>
            <a:off x="609600" y="1268361"/>
            <a:ext cx="10972800" cy="5087988"/>
          </a:xfrm>
        </p:spPr>
        <p:txBody>
          <a:bodyPr>
            <a:normAutofit/>
          </a:bodyPr>
          <a:lstStyle/>
          <a:p>
            <a:r>
              <a:rPr lang="en-US" b="1" dirty="0"/>
              <a:t>Prompt Optimization</a:t>
            </a:r>
          </a:p>
          <a:p>
            <a:r>
              <a:rPr lang="en-US" dirty="0"/>
              <a:t>📚 </a:t>
            </a:r>
            <a:r>
              <a:rPr lang="en-US" i="1" dirty="0"/>
              <a:t>AdvPrompter: Fast Adaptive Adversarial Prompting for LLMs </a:t>
            </a:r>
            <a:r>
              <a:rPr lang="en-US" dirty="0">
                <a:solidFill>
                  <a:schemeClr val="tx1">
                    <a:lumMod val="50000"/>
                    <a:lumOff val="50000"/>
                  </a:schemeClr>
                </a:solidFill>
              </a:rPr>
              <a:t>[ICML 2025]</a:t>
            </a:r>
          </a:p>
          <a:p>
            <a:r>
              <a:rPr lang="en-US" b="1" dirty="0"/>
              <a:t>📚 </a:t>
            </a:r>
            <a:r>
              <a:rPr lang="en-US" i="1" dirty="0"/>
              <a:t>AdvPrefix: An Objective for Nuanced LLM Jailbreaks </a:t>
            </a:r>
            <a:r>
              <a:rPr lang="en-US" dirty="0">
                <a:solidFill>
                  <a:schemeClr val="tx1">
                    <a:lumMod val="50000"/>
                    <a:lumOff val="50000"/>
                  </a:schemeClr>
                </a:solidFill>
              </a:rPr>
              <a:t>[NeurIPS 2025]</a:t>
            </a:r>
          </a:p>
          <a:p>
            <a:r>
              <a:rPr lang="en-US" b="1" dirty="0"/>
              <a:t>📚 </a:t>
            </a:r>
            <a:r>
              <a:rPr lang="en-US" i="1" dirty="0"/>
              <a:t>Safety Alignment of LMs via Non-cooperative Games </a:t>
            </a:r>
            <a:r>
              <a:rPr lang="en-US" dirty="0">
                <a:solidFill>
                  <a:schemeClr val="tx1">
                    <a:lumMod val="50000"/>
                    <a:lumOff val="50000"/>
                  </a:schemeClr>
                </a:solidFill>
              </a:rPr>
              <a:t>[</a:t>
            </a:r>
            <a:r>
              <a:rPr lang="en-US" dirty="0" err="1">
                <a:solidFill>
                  <a:schemeClr val="tx1">
                    <a:lumMod val="50000"/>
                    <a:lumOff val="50000"/>
                  </a:schemeClr>
                </a:solidFill>
              </a:rPr>
              <a:t>arXiv</a:t>
            </a:r>
            <a:r>
              <a:rPr lang="en-US" dirty="0">
                <a:solidFill>
                  <a:schemeClr val="tx1">
                    <a:lumMod val="50000"/>
                    <a:lumOff val="50000"/>
                  </a:schemeClr>
                </a:solidFill>
              </a:rPr>
              <a:t> 2025]</a:t>
            </a:r>
            <a:endParaRPr lang="en-US" i="1" dirty="0">
              <a:solidFill>
                <a:schemeClr val="tx1">
                  <a:lumMod val="50000"/>
                  <a:lumOff val="50000"/>
                </a:schemeClr>
              </a:solidFill>
            </a:endParaRPr>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endParaRPr lang="en-US" i="1"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ABE6E3E7-1C33-F886-692F-33140EF9B1CA}"/>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CD9697F0-532F-0977-211E-AE0FCAE8D9BD}"/>
              </a:ext>
            </a:extLst>
          </p:cNvPr>
          <p:cNvSpPr>
            <a:spLocks noGrp="1"/>
          </p:cNvSpPr>
          <p:nvPr>
            <p:ph type="ftr" sz="quarter" idx="3"/>
          </p:nvPr>
        </p:nvSpPr>
        <p:spPr/>
        <p:txBody>
          <a:bodyPr/>
          <a:lstStyle/>
          <a:p>
            <a:r>
              <a:rPr lang="en-US"/>
              <a:t>On prompt optimization and coding agents</a:t>
            </a:r>
            <a:endParaRPr lang="en-US" dirty="0"/>
          </a:p>
        </p:txBody>
      </p:sp>
      <p:sp>
        <p:nvSpPr>
          <p:cNvPr id="6" name="Slide Number Placeholder 5">
            <a:extLst>
              <a:ext uri="{FF2B5EF4-FFF2-40B4-BE49-F238E27FC236}">
                <a16:creationId xmlns:a16="http://schemas.microsoft.com/office/drawing/2014/main" id="{5733DB31-44B8-7610-9AAA-774EF349B2B9}"/>
              </a:ext>
            </a:extLst>
          </p:cNvPr>
          <p:cNvSpPr>
            <a:spLocks noGrp="1"/>
          </p:cNvSpPr>
          <p:nvPr>
            <p:ph type="sldNum" sz="quarter" idx="12"/>
          </p:nvPr>
        </p:nvSpPr>
        <p:spPr/>
        <p:txBody>
          <a:bodyPr/>
          <a:lstStyle/>
          <a:p>
            <a:fld id="{F813B43C-900A-1C44-BF45-66CB67BC66D1}" type="slidenum">
              <a:rPr lang="en-US" smtClean="0"/>
              <a:pPr/>
              <a:t>8</a:t>
            </a:fld>
            <a:endParaRPr lang="en-US"/>
          </a:p>
        </p:txBody>
      </p:sp>
    </p:spTree>
    <p:extLst>
      <p:ext uri="{BB962C8B-B14F-4D97-AF65-F5344CB8AC3E}">
        <p14:creationId xmlns:p14="http://schemas.microsoft.com/office/powerpoint/2010/main" val="11304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2681-3BC8-D623-346D-6F94C466840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0066918-4119-45E9-C583-A8899EB35C95}"/>
              </a:ext>
            </a:extLst>
          </p:cNvPr>
          <p:cNvSpPr txBox="1">
            <a:spLocks/>
          </p:cNvSpPr>
          <p:nvPr/>
        </p:nvSpPr>
        <p:spPr>
          <a:xfrm>
            <a:off x="526404" y="706587"/>
            <a:ext cx="11326091" cy="1369305"/>
          </a:xfrm>
          <a:prstGeom prst="rect">
            <a:avLst/>
          </a:prstGeom>
          <a:ln w="76200">
            <a:solidFill>
              <a:srgbClr val="374D81"/>
            </a:solidFill>
          </a:ln>
        </p:spPr>
        <p:txBody>
          <a:bodyPr vert="horz" lIns="91440" tIns="45720" rIns="91440" bIns="45720" rtlCol="0" anchor="ctr">
            <a:noAutofit/>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4250" b="1" dirty="0">
                <a:latin typeface="Source Sans Pro" panose="020B0503030403020204" pitchFamily="34" charset="0"/>
                <a:ea typeface="Source Sans Pro" panose="020B0503030403020204" pitchFamily="34" charset="0"/>
              </a:rPr>
              <a:t>AdvPrompter: Fast Adaptive Adversarial Prompting for LLMs</a:t>
            </a:r>
          </a:p>
        </p:txBody>
      </p:sp>
      <p:pic>
        <p:nvPicPr>
          <p:cNvPr id="1046" name="Picture 22">
            <a:extLst>
              <a:ext uri="{FF2B5EF4-FFF2-40B4-BE49-F238E27FC236}">
                <a16:creationId xmlns:a16="http://schemas.microsoft.com/office/drawing/2014/main" id="{F5298F94-9A25-2E11-1788-DF920385E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1" y="5415824"/>
            <a:ext cx="2492150" cy="1401835"/>
          </a:xfrm>
          <a:prstGeom prst="rect">
            <a:avLst/>
          </a:prstGeom>
          <a:noFill/>
          <a:extLst>
            <a:ext uri="{909E8E84-426E-40DD-AFC4-6F175D3DCCD1}">
              <a14:hiddenFill xmlns:a14="http://schemas.microsoft.com/office/drawing/2010/main">
                <a:solidFill>
                  <a:srgbClr val="FFFFFF"/>
                </a:solidFill>
              </a14:hiddenFill>
            </a:ext>
          </a:extLst>
        </p:spPr>
      </p:pic>
      <p:sp>
        <p:nvSpPr>
          <p:cNvPr id="31" name="Subtitle 2">
            <a:extLst>
              <a:ext uri="{FF2B5EF4-FFF2-40B4-BE49-F238E27FC236}">
                <a16:creationId xmlns:a16="http://schemas.microsoft.com/office/drawing/2014/main" id="{B231C5E7-FDC4-934A-CB21-67C1AA4AF312}"/>
              </a:ext>
            </a:extLst>
          </p:cNvPr>
          <p:cNvSpPr txBox="1">
            <a:spLocks/>
          </p:cNvSpPr>
          <p:nvPr/>
        </p:nvSpPr>
        <p:spPr>
          <a:xfrm>
            <a:off x="791244" y="4196240"/>
            <a:ext cx="2075940" cy="54901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Anselm Paulus*</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pic>
        <p:nvPicPr>
          <p:cNvPr id="32" name="Picture 31">
            <a:extLst>
              <a:ext uri="{FF2B5EF4-FFF2-40B4-BE49-F238E27FC236}">
                <a16:creationId xmlns:a16="http://schemas.microsoft.com/office/drawing/2014/main" id="{CC921909-1B52-6009-F1E0-E14034A6498E}"/>
              </a:ext>
            </a:extLst>
          </p:cNvPr>
          <p:cNvPicPr>
            <a:picLocks noChangeAspect="1"/>
          </p:cNvPicPr>
          <p:nvPr/>
        </p:nvPicPr>
        <p:blipFill>
          <a:blip r:embed="rId4"/>
          <a:srcRect b="30955"/>
          <a:stretch/>
        </p:blipFill>
        <p:spPr>
          <a:xfrm>
            <a:off x="772212" y="2226492"/>
            <a:ext cx="10724756" cy="2064442"/>
          </a:xfrm>
          <a:prstGeom prst="rect">
            <a:avLst/>
          </a:prstGeom>
        </p:spPr>
      </p:pic>
      <p:sp>
        <p:nvSpPr>
          <p:cNvPr id="33" name="TextBox 32">
            <a:extLst>
              <a:ext uri="{FF2B5EF4-FFF2-40B4-BE49-F238E27FC236}">
                <a16:creationId xmlns:a16="http://schemas.microsoft.com/office/drawing/2014/main" id="{03FAF986-FC42-CE72-3C02-1A37C30A100B}"/>
              </a:ext>
            </a:extLst>
          </p:cNvPr>
          <p:cNvSpPr txBox="1"/>
          <p:nvPr/>
        </p:nvSpPr>
        <p:spPr>
          <a:xfrm>
            <a:off x="2697545" y="4196240"/>
            <a:ext cx="2901364" cy="369332"/>
          </a:xfrm>
          <a:prstGeom prst="rect">
            <a:avLst/>
          </a:prstGeom>
          <a:noFill/>
        </p:spPr>
        <p:txBody>
          <a:bodyPr wrap="square">
            <a:spAutoFit/>
          </a:body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Arman </a:t>
            </a:r>
            <a:r>
              <a:rPr lang="en-US" dirty="0" err="1">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Zharmagambetov</a:t>
            </a: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4" name="TextBox 33">
            <a:extLst>
              <a:ext uri="{FF2B5EF4-FFF2-40B4-BE49-F238E27FC236}">
                <a16:creationId xmlns:a16="http://schemas.microsoft.com/office/drawing/2014/main" id="{116A0331-591A-3C21-A2DA-D568D1E32E5F}"/>
              </a:ext>
            </a:extLst>
          </p:cNvPr>
          <p:cNvSpPr txBox="1"/>
          <p:nvPr/>
        </p:nvSpPr>
        <p:spPr>
          <a:xfrm>
            <a:off x="5460378" y="4196240"/>
            <a:ext cx="1478974" cy="369332"/>
          </a:xfrm>
          <a:prstGeom prst="rect">
            <a:avLst/>
          </a:prstGeom>
          <a:noFill/>
        </p:spPr>
        <p:txBody>
          <a:bodyPr wrap="square">
            <a:spAutoFit/>
          </a:body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Chuan Guo</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5" name="TextBox 34">
            <a:extLst>
              <a:ext uri="{FF2B5EF4-FFF2-40B4-BE49-F238E27FC236}">
                <a16:creationId xmlns:a16="http://schemas.microsoft.com/office/drawing/2014/main" id="{93BAF141-3949-5566-7498-4054A3C67D4D}"/>
              </a:ext>
            </a:extLst>
          </p:cNvPr>
          <p:cNvSpPr txBox="1"/>
          <p:nvPr/>
        </p:nvSpPr>
        <p:spPr>
          <a:xfrm>
            <a:off x="7379808" y="4196240"/>
            <a:ext cx="2043414" cy="369332"/>
          </a:xfrm>
          <a:prstGeom prst="rect">
            <a:avLst/>
          </a:prstGeom>
          <a:noFill/>
        </p:spPr>
        <p:txBody>
          <a:bodyPr wrap="square">
            <a:spAutoFit/>
          </a:bodyPr>
          <a:lstStyle/>
          <a:p>
            <a:pPr>
              <a:spcBef>
                <a:spcPts val="0"/>
              </a:spcBef>
            </a:pPr>
            <a:r>
              <a:rPr lang="en-US" b="1"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Brandon Amos**</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6" name="TextBox 35">
            <a:extLst>
              <a:ext uri="{FF2B5EF4-FFF2-40B4-BE49-F238E27FC236}">
                <a16:creationId xmlns:a16="http://schemas.microsoft.com/office/drawing/2014/main" id="{A2D1EC75-80DD-7AFB-019F-8DA484296D27}"/>
              </a:ext>
            </a:extLst>
          </p:cNvPr>
          <p:cNvSpPr txBox="1"/>
          <p:nvPr/>
        </p:nvSpPr>
        <p:spPr>
          <a:xfrm>
            <a:off x="9656754" y="4196240"/>
            <a:ext cx="2075940" cy="369332"/>
          </a:xfrm>
          <a:prstGeom prst="rect">
            <a:avLst/>
          </a:prstGeom>
          <a:noFill/>
        </p:spPr>
        <p:txBody>
          <a:bodyPr wrap="square">
            <a:spAutoFit/>
          </a:bodyPr>
          <a:lstStyle/>
          <a:p>
            <a:pPr>
              <a:spcBef>
                <a:spcPts val="0"/>
              </a:spcBef>
            </a:pPr>
            <a:r>
              <a:rPr lang="en-US" dirty="0" err="1">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Yuandong</a:t>
            </a: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 Tian**</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2" name="TextBox 1">
            <a:extLst>
              <a:ext uri="{FF2B5EF4-FFF2-40B4-BE49-F238E27FC236}">
                <a16:creationId xmlns:a16="http://schemas.microsoft.com/office/drawing/2014/main" id="{89EB276C-840B-4F77-73D2-1FAFB65127B5}"/>
              </a:ext>
            </a:extLst>
          </p:cNvPr>
          <p:cNvSpPr txBox="1"/>
          <p:nvPr/>
        </p:nvSpPr>
        <p:spPr>
          <a:xfrm>
            <a:off x="10580523" y="337255"/>
            <a:ext cx="1273105" cy="400110"/>
          </a:xfrm>
          <a:prstGeom prst="rect">
            <a:avLst/>
          </a:prstGeom>
          <a:noFill/>
        </p:spPr>
        <p:txBody>
          <a:bodyPr wrap="none" rtlCol="0">
            <a:spAutoFit/>
          </a:bodyPr>
          <a:lstStyle/>
          <a:p>
            <a:r>
              <a:rPr lang="en-US" sz="2000" dirty="0">
                <a:latin typeface="Source Sans Pro" panose="020B0503030403020204" pitchFamily="34" charset="0"/>
                <a:ea typeface="Source Sans Pro" panose="020B0503030403020204" pitchFamily="34" charset="0"/>
              </a:rPr>
              <a:t>ICML 2025</a:t>
            </a:r>
          </a:p>
        </p:txBody>
      </p:sp>
    </p:spTree>
    <p:extLst>
      <p:ext uri="{BB962C8B-B14F-4D97-AF65-F5344CB8AC3E}">
        <p14:creationId xmlns:p14="http://schemas.microsoft.com/office/powerpoint/2010/main" val="263784494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0CC651-CE14-B04F-B36B-0C3B774C7EB4}" vid="{ED412E48-FE1E-3141-946D-241282344A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162003</TotalTime>
  <Words>3889</Words>
  <Application>Microsoft Macintosh PowerPoint</Application>
  <PresentationFormat>Widescreen</PresentationFormat>
  <Paragraphs>713</Paragraphs>
  <Slides>73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Cambria Math</vt:lpstr>
      <vt:lpstr>Helvetica Neue</vt:lpstr>
      <vt:lpstr>Helvetica Neue Light</vt:lpstr>
      <vt:lpstr>Lucida Grande</vt:lpstr>
      <vt:lpstr>Menlo</vt:lpstr>
      <vt:lpstr>Source Sans Pro</vt:lpstr>
      <vt:lpstr>Source Sans Pro Light</vt:lpstr>
      <vt:lpstr>Wingdings</vt:lpstr>
      <vt:lpstr>Office Theme</vt:lpstr>
      <vt:lpstr>PowerPoint Presentation</vt:lpstr>
      <vt:lpstr>LMs are not prompt invariant</vt:lpstr>
      <vt:lpstr>LMs are not prompt invariant</vt:lpstr>
      <vt:lpstr>LMs are not prompt invariant</vt:lpstr>
      <vt:lpstr>LMs are not prompt invariant</vt:lpstr>
      <vt:lpstr>Should prompting matter?</vt:lpstr>
      <vt:lpstr>…and coding agents?</vt:lpstr>
      <vt:lpstr>This Talk</vt:lpstr>
      <vt:lpstr>PowerPoint Presentation</vt:lpstr>
      <vt:lpstr>This portion: focus on adversarial attacks</vt:lpstr>
      <vt:lpstr>Why study attacks and safety?</vt:lpstr>
      <vt:lpstr>An excellent tutorial to go deeper</vt:lpstr>
      <vt:lpstr>How to optimize the prompt?</vt:lpstr>
      <vt:lpstr>How to optimize the prompt?</vt:lpstr>
      <vt:lpstr>How to optimize the prompt?</vt:lpstr>
      <vt:lpstr>How to optimize the prompt?</vt:lpstr>
      <vt:lpstr>How to optimize the prompt?</vt:lpstr>
      <vt:lpstr>A prompt optimization problem</vt:lpstr>
      <vt:lpstr>How to define the pieces?</vt:lpstr>
      <vt:lpstr>How to define the pieces?</vt:lpstr>
      <vt:lpstr>How to define the pieces?</vt:lpstr>
      <vt:lpstr>How to define the pieces?</vt:lpstr>
      <vt:lpstr>How to define the pieces?</vt:lpstr>
      <vt:lpstr>How to define the pieces?</vt:lpstr>
      <vt:lpstr>Most methods solve one problem at a time</vt:lpstr>
      <vt:lpstr>Most methods solve one problem at a time</vt:lpstr>
      <vt:lpstr>Most methods solve one problem at a time</vt:lpstr>
      <vt:lpstr>Most methods solve one problem at a time</vt:lpstr>
      <vt:lpstr>Most methods solve one problem at a time</vt:lpstr>
      <vt:lpstr>Aside: amortized optimization</vt:lpstr>
      <vt:lpstr>So what is amortization?</vt:lpstr>
      <vt:lpstr>How to amortize? The basic pieces</vt:lpstr>
      <vt:lpstr>And why call it amortized optimization?</vt:lpstr>
      <vt:lpstr>Back to prompt optimization: AdvPrompter</vt:lpstr>
      <vt:lpstr>How AdvPrompter works</vt:lpstr>
      <vt:lpstr>Learning AdvPrompter: a two-stage approach</vt:lpstr>
      <vt:lpstr>How to optimize over q</vt:lpstr>
      <vt:lpstr>AdvPrompter: faster</vt:lpstr>
      <vt:lpstr>AdvPrompter: accurate</vt:lpstr>
      <vt:lpstr>AdvPrompter: transferable</vt:lpstr>
      <vt:lpstr>Improving LLM alignment</vt:lpstr>
      <vt:lpstr>…so what objective should we optimize?</vt:lpstr>
      <vt:lpstr>…so what objective should we optimize?</vt:lpstr>
      <vt:lpstr>…towards better defenses 💪</vt:lpstr>
      <vt:lpstr>from AdvPrompter to AdvGame</vt:lpstr>
      <vt:lpstr>AdvGame</vt:lpstr>
      <vt:lpstr>This Talk</vt:lpstr>
      <vt:lpstr>PowerPoint Presentation</vt:lpstr>
      <vt:lpstr>Goal: searching over code spaces</vt:lpstr>
      <vt:lpstr>How to search over code spaces?</vt:lpstr>
      <vt:lpstr>AlgoTune: a benchmark for numerical code agents AlgoTuner: a baseline AlgoTune coding agent</vt:lpstr>
      <vt:lpstr>Results: 1D Wasserstein</vt:lpstr>
      <vt:lpstr>Results: Feedback Controller</vt:lpstr>
      <vt:lpstr>networkx PR merged 🚀</vt:lpstr>
      <vt:lpstr>AlgoTune: a benchmark</vt:lpstr>
      <vt:lpstr>154 tasks, 13 domains</vt:lpstr>
      <vt:lpstr>AlgoTune task components</vt:lpstr>
      <vt:lpstr>Evaluation</vt:lpstr>
      <vt:lpstr>AlgoTune is a benchmark AlgoTuner is a baseline AlgoTune coding agent</vt:lpstr>
      <vt:lpstr>AlgoTuner: based on SWE-agent</vt:lpstr>
      <vt:lpstr>AlgoTuner system prompt</vt:lpstr>
      <vt:lpstr>PowerPoint Presentation</vt:lpstr>
      <vt:lpstr>AlgoTune score: improvement over baseline</vt:lpstr>
      <vt:lpstr>Leaderboard</vt:lpstr>
      <vt:lpstr>Types of improvements we’ve observed</vt:lpstr>
      <vt:lpstr>1. Using a better implementation or library</vt:lpstr>
      <vt:lpstr>2. Rewriting or refactoring</vt:lpstr>
      <vt:lpstr>3. Using lower-level or jitted code</vt:lpstr>
      <vt:lpstr>…and many more!</vt:lpstr>
      <vt:lpstr>Some observations and reflections</vt:lpstr>
      <vt:lpstr>Easy to connect AlgoTune to other scaffolds</vt:lpstr>
      <vt:lpstr>What’s next?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Differentiable Optimization-Based Modeling for Machine Learning</dc:title>
  <dc:subject/>
  <dc:creator>Brandon Amos</dc:creator>
  <cp:keywords/>
  <dc:description/>
  <cp:lastModifiedBy>Brandon Amos</cp:lastModifiedBy>
  <cp:revision>1261</cp:revision>
  <cp:lastPrinted>2026-02-13T18:51:17Z</cp:lastPrinted>
  <dcterms:created xsi:type="dcterms:W3CDTF">2016-09-04T10:19:12Z</dcterms:created>
  <dcterms:modified xsi:type="dcterms:W3CDTF">2026-02-19T15:19:23Z</dcterms:modified>
  <cp:category/>
</cp:coreProperties>
</file>